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5"/>
  </p:notesMasterIdLst>
  <p:handoutMasterIdLst>
    <p:handoutMasterId r:id="rId76"/>
  </p:handoutMasterIdLst>
  <p:sldIdLst>
    <p:sldId id="356" r:id="rId2"/>
    <p:sldId id="357" r:id="rId3"/>
    <p:sldId id="305" r:id="rId4"/>
    <p:sldId id="306" r:id="rId5"/>
    <p:sldId id="307" r:id="rId6"/>
    <p:sldId id="311" r:id="rId7"/>
    <p:sldId id="308" r:id="rId8"/>
    <p:sldId id="320" r:id="rId9"/>
    <p:sldId id="319" r:id="rId10"/>
    <p:sldId id="321" r:id="rId11"/>
    <p:sldId id="309" r:id="rId12"/>
    <p:sldId id="310" r:id="rId13"/>
    <p:sldId id="282" r:id="rId14"/>
    <p:sldId id="284" r:id="rId15"/>
    <p:sldId id="289" r:id="rId16"/>
    <p:sldId id="285" r:id="rId17"/>
    <p:sldId id="286" r:id="rId18"/>
    <p:sldId id="287" r:id="rId19"/>
    <p:sldId id="288" r:id="rId20"/>
    <p:sldId id="292" r:id="rId21"/>
    <p:sldId id="294" r:id="rId22"/>
    <p:sldId id="303" r:id="rId23"/>
    <p:sldId id="318" r:id="rId24"/>
    <p:sldId id="304" r:id="rId25"/>
    <p:sldId id="295" r:id="rId26"/>
    <p:sldId id="323" r:id="rId27"/>
    <p:sldId id="322" r:id="rId28"/>
    <p:sldId id="329" r:id="rId29"/>
    <p:sldId id="330" r:id="rId30"/>
    <p:sldId id="324" r:id="rId31"/>
    <p:sldId id="325" r:id="rId32"/>
    <p:sldId id="326" r:id="rId33"/>
    <p:sldId id="327" r:id="rId34"/>
    <p:sldId id="291" r:id="rId35"/>
    <p:sldId id="348" r:id="rId36"/>
    <p:sldId id="293" r:id="rId37"/>
    <p:sldId id="298" r:id="rId38"/>
    <p:sldId id="296" r:id="rId39"/>
    <p:sldId id="299" r:id="rId40"/>
    <p:sldId id="297" r:id="rId41"/>
    <p:sldId id="301" r:id="rId42"/>
    <p:sldId id="312" r:id="rId43"/>
    <p:sldId id="313" r:id="rId44"/>
    <p:sldId id="316" r:id="rId45"/>
    <p:sldId id="314" r:id="rId46"/>
    <p:sldId id="315" r:id="rId47"/>
    <p:sldId id="281" r:id="rId48"/>
    <p:sldId id="290" r:id="rId49"/>
    <p:sldId id="317" r:id="rId50"/>
    <p:sldId id="331" r:id="rId51"/>
    <p:sldId id="332" r:id="rId52"/>
    <p:sldId id="333" r:id="rId53"/>
    <p:sldId id="334" r:id="rId54"/>
    <p:sldId id="335" r:id="rId55"/>
    <p:sldId id="344" r:id="rId56"/>
    <p:sldId id="336" r:id="rId57"/>
    <p:sldId id="337" r:id="rId58"/>
    <p:sldId id="338" r:id="rId59"/>
    <p:sldId id="340" r:id="rId60"/>
    <p:sldId id="342" r:id="rId61"/>
    <p:sldId id="339" r:id="rId62"/>
    <p:sldId id="341" r:id="rId63"/>
    <p:sldId id="343" r:id="rId64"/>
    <p:sldId id="345" r:id="rId65"/>
    <p:sldId id="346" r:id="rId66"/>
    <p:sldId id="347" r:id="rId67"/>
    <p:sldId id="358" r:id="rId68"/>
    <p:sldId id="359" r:id="rId69"/>
    <p:sldId id="350" r:id="rId70"/>
    <p:sldId id="351" r:id="rId71"/>
    <p:sldId id="352" r:id="rId72"/>
    <p:sldId id="353" r:id="rId73"/>
    <p:sldId id="354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CC"/>
    <a:srgbClr val="CCFFFF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68" d="100"/>
          <a:sy n="68" d="100"/>
        </p:scale>
        <p:origin x="666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31/03/2021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31/03/2021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31/03/2021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31/03/2021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31/03/2021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31/03/2021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31/03/2021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31/03/2021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31/03/2021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31/03/2021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31/03/2021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31/03/2021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31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77541" y="990752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15388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65858" y="3055622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565613" y="3220183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805457" y="2985991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/>
          <p:cNvGrpSpPr/>
          <p:nvPr/>
        </p:nvGrpSpPr>
        <p:grpSpPr>
          <a:xfrm>
            <a:off x="1504071" y="4509120"/>
            <a:ext cx="866156" cy="763297"/>
            <a:chOff x="1194666" y="2417771"/>
            <a:chExt cx="866156" cy="763297"/>
          </a:xfrm>
        </p:grpSpPr>
        <p:sp>
          <p:nvSpPr>
            <p:cNvPr id="30" name="Ovale 29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3735148" y="4509119"/>
            <a:ext cx="866156" cy="763297"/>
            <a:chOff x="1194666" y="2417771"/>
            <a:chExt cx="866156" cy="763297"/>
          </a:xfrm>
        </p:grpSpPr>
        <p:sp>
          <p:nvSpPr>
            <p:cNvPr id="34" name="Ovale 3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351671" y="5292057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senderActor</a:t>
            </a:r>
            <a:endParaRPr lang="en-GB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608066" y="5292057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receiverActor</a:t>
            </a:r>
            <a:endParaRPr lang="en-GB" sz="2000" dirty="0"/>
          </a:p>
        </p:txBody>
      </p:sp>
      <p:cxnSp>
        <p:nvCxnSpPr>
          <p:cNvPr id="41" name="Connettore 2 40"/>
          <p:cNvCxnSpPr>
            <a:stCxn id="30" idx="6"/>
            <a:endCxn id="35" idx="1"/>
          </p:cNvCxnSpPr>
          <p:nvPr/>
        </p:nvCxnSpPr>
        <p:spPr>
          <a:xfrm flipV="1">
            <a:off x="2370227" y="4897035"/>
            <a:ext cx="1364921" cy="153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6732240" y="4409410"/>
            <a:ext cx="866156" cy="763297"/>
            <a:chOff x="1194666" y="2417771"/>
            <a:chExt cx="866156" cy="763297"/>
          </a:xfrm>
        </p:grpSpPr>
        <p:sp>
          <p:nvSpPr>
            <p:cNvPr id="44" name="Ovale 4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536838" y="527241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counterActor</a:t>
            </a:r>
            <a:endParaRPr lang="en-GB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5940374" y="481266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5506119" y="432445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CounterMsg</a:t>
            </a:r>
            <a:endParaRPr lang="en-GB" dirty="0"/>
          </a:p>
        </p:txBody>
      </p:sp>
      <p:sp>
        <p:nvSpPr>
          <p:cNvPr id="49" name="Triangolo isoscele 48"/>
          <p:cNvSpPr/>
          <p:nvPr/>
        </p:nvSpPr>
        <p:spPr>
          <a:xfrm rot="5400000" flipH="1">
            <a:off x="5033499" y="1884678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" name="Connettore 1 5"/>
          <p:cNvCxnSpPr>
            <a:endCxn id="49" idx="3"/>
          </p:cNvCxnSpPr>
          <p:nvPr/>
        </p:nvCxnSpPr>
        <p:spPr>
          <a:xfrm>
            <a:off x="4359013" y="1954104"/>
            <a:ext cx="648072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o 49"/>
          <p:cNvGrpSpPr/>
          <p:nvPr/>
        </p:nvGrpSpPr>
        <p:grpSpPr>
          <a:xfrm>
            <a:off x="1493976" y="1954104"/>
            <a:ext cx="812663" cy="763297"/>
            <a:chOff x="2441713" y="1277482"/>
            <a:chExt cx="812663" cy="763297"/>
          </a:xfrm>
        </p:grpSpPr>
        <p:sp>
          <p:nvSpPr>
            <p:cNvPr id="51" name="Parallelogramma 5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2" name="Ovale 5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3" name="Triangolo isoscele 5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4" name="CasellaDiTesto 53"/>
          <p:cNvSpPr txBox="1"/>
          <p:nvPr/>
        </p:nvSpPr>
        <p:spPr>
          <a:xfrm>
            <a:off x="2513324" y="2184829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QActor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7745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listener</a:t>
            </a:r>
            <a:r>
              <a:rPr lang="it-IT" dirty="0"/>
              <a:t> </a:t>
            </a:r>
          </a:p>
          <a:p>
            <a:r>
              <a:rPr lang="it-IT" dirty="0"/>
              <a:t>of </a:t>
            </a:r>
            <a:r>
              <a:rPr lang="it-IT" dirty="0" err="1"/>
              <a:t>button</a:t>
            </a:r>
            <a:r>
              <a:rPr lang="it-IT" dirty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Polling:</a:t>
            </a:r>
          </a:p>
          <a:p>
            <a:r>
              <a:rPr lang="it-IT" dirty="0"/>
              <a:t>led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endParaRPr lang="it-IT" dirty="0"/>
          </a:p>
          <a:p>
            <a:r>
              <a:rPr lang="it-IT" dirty="0"/>
              <a:t>by </a:t>
            </a:r>
            <a:r>
              <a:rPr lang="it-IT" dirty="0" err="1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perceives</a:t>
            </a:r>
            <a:endParaRPr lang="it-IT" dirty="0"/>
          </a:p>
          <a:p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Polling:</a:t>
            </a:r>
          </a:p>
          <a:p>
            <a:r>
              <a:rPr lang="it-IT" u="sng" dirty="0"/>
              <a:t>led </a:t>
            </a:r>
            <a:r>
              <a:rPr lang="it-IT" u="sng" dirty="0" err="1"/>
              <a:t>calls</a:t>
            </a:r>
            <a:r>
              <a:rPr lang="it-IT" u="sng" dirty="0"/>
              <a:t> </a:t>
            </a:r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28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29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Model</a:t>
            </a:r>
            <a:r>
              <a:rPr lang="en-US" dirty="0"/>
              <a:t> 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 software 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</a:p>
          <a:p>
            <a:r>
              <a:rPr lang="en-US" b="1" i="1" dirty="0"/>
              <a:t>The 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/>
              <a:t>VISTE DI UN SISTEMA</a:t>
            </a:r>
          </a:p>
          <a:p>
            <a:pPr lvl="1"/>
            <a:r>
              <a:rPr lang="it-IT" dirty="0"/>
              <a:t>Dal di fuori (cosa fa)</a:t>
            </a:r>
          </a:p>
          <a:p>
            <a:pPr lvl="1"/>
            <a:r>
              <a:rPr lang="it-IT" dirty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31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/>
              <a:t>(</a:t>
            </a:r>
            <a:r>
              <a:rPr lang="it-IT" dirty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</a:p>
          <a:p>
            <a:r>
              <a:rPr lang="en-GB" dirty="0"/>
              <a:t>Allow 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</a:p>
          <a:p>
            <a:r>
              <a:rPr lang="en-GB" dirty="0"/>
              <a:t>As events arrive from the outside world at a port, a technology-specific adapter converts it into a usable procedure call or message and passes it to the application. The 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</a:p>
          <a:p>
            <a:r>
              <a:rPr lang="en-GB" dirty="0"/>
              <a:t>When 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</a:p>
          <a:p>
            <a:r>
              <a:rPr lang="en-GB" dirty="0"/>
              <a:t>The 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Input</a:t>
                </a:r>
              </a:p>
              <a:p>
                <a:r>
                  <a:rPr lang="it-IT" dirty="0" err="1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Application</a:t>
                </a:r>
              </a:p>
              <a:p>
                <a:r>
                  <a:rPr lang="it-IT" dirty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Domain</a:t>
                </a:r>
              </a:p>
              <a:p>
                <a:r>
                  <a:rPr lang="it-IT" dirty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Output</a:t>
                </a:r>
              </a:p>
              <a:p>
                <a:r>
                  <a:rPr lang="it-IT" dirty="0" err="1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Security</a:t>
                </a:r>
              </a:p>
              <a:p>
                <a:r>
                  <a:rPr lang="it-IT" dirty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Security</a:t>
                </a:r>
              </a:p>
              <a:p>
                <a:r>
                  <a:rPr lang="it-IT" dirty="0" err="1"/>
                  <a:t>Transactions</a:t>
                </a:r>
                <a:endParaRPr lang="it-IT" dirty="0"/>
              </a:p>
              <a:p>
                <a:r>
                  <a:rPr lang="it-IT" dirty="0"/>
                  <a:t>Task </a:t>
                </a:r>
                <a:r>
                  <a:rPr lang="it-IT" dirty="0" err="1"/>
                  <a:t>coordination</a:t>
                </a:r>
                <a:endParaRPr lang="it-IT" dirty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/>
                  <a:t>Entities</a:t>
                </a:r>
                <a:endParaRPr lang="it-IT" dirty="0"/>
              </a:p>
              <a:p>
                <a:r>
                  <a:rPr lang="it-IT" dirty="0"/>
                  <a:t>Business </a:t>
                </a:r>
                <a:r>
                  <a:rPr lang="it-IT" dirty="0" err="1"/>
                  <a:t>Logic</a:t>
                </a:r>
                <a:endParaRPr lang="it-IT" dirty="0"/>
              </a:p>
              <a:p>
                <a:r>
                  <a:rPr lang="it-IT" dirty="0"/>
                  <a:t>Domain </a:t>
                </a:r>
                <a:r>
                  <a:rPr lang="it-IT" dirty="0" err="1"/>
                  <a:t>events</a:t>
                </a:r>
                <a:endParaRPr lang="it-IT" dirty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/>
                  <a:t>Repositories</a:t>
                </a:r>
                <a:endParaRPr lang="it-IT" dirty="0"/>
              </a:p>
              <a:p>
                <a:r>
                  <a:rPr lang="it-IT" dirty="0" err="1"/>
                  <a:t>Documents</a:t>
                </a:r>
                <a:endParaRPr lang="it-IT" dirty="0"/>
              </a:p>
              <a:p>
                <a:r>
                  <a:rPr lang="it-IT" dirty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/>
              <a:t>Inherits</a:t>
            </a:r>
            <a:r>
              <a:rPr lang="it-IT" sz="2800" dirty="0"/>
              <a:t> or use?  </a:t>
            </a:r>
            <a:r>
              <a:rPr lang="it-IT" sz="2800" dirty="0">
                <a:sym typeface="Wingdings" panose="05000000000000000000" pitchFamily="2" charset="2"/>
              </a:rPr>
              <a:t> The </a:t>
            </a:r>
            <a:r>
              <a:rPr lang="it-IT" sz="2800" dirty="0" err="1">
                <a:sym typeface="Wingdings" panose="05000000000000000000" pitchFamily="2" charset="2"/>
              </a:rPr>
              <a:t>resource</a:t>
            </a:r>
            <a:r>
              <a:rPr lang="it-IT" sz="2800" dirty="0">
                <a:sym typeface="Wingdings" panose="05000000000000000000" pitchFamily="2" charset="2"/>
              </a:rPr>
              <a:t> </a:t>
            </a:r>
            <a:r>
              <a:rPr lang="it-IT" sz="2800" dirty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6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1.2.4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/>
              <a:t>Cavalcanti</a:t>
            </a:r>
            <a:r>
              <a:rPr lang="en-GB" dirty="0"/>
              <a:t>  (</a:t>
            </a:r>
            <a:r>
              <a:rPr lang="en-GB" dirty="0">
                <a:hlinkClick r:id="rId3"/>
              </a:rPr>
              <a:t>ugoleone.cavalcanti@studio.unibo.it</a:t>
            </a:r>
            <a:r>
              <a:rPr lang="en-GB" dirty="0"/>
              <a:t>) : schema </a:t>
            </a:r>
            <a:r>
              <a:rPr lang="en-GB" dirty="0" err="1"/>
              <a:t>connessioni</a:t>
            </a:r>
            <a:r>
              <a:rPr lang="en-GB" dirty="0"/>
              <a:t> Arduino</a:t>
            </a:r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/>
              <a:t>Cavalcanti</a:t>
            </a:r>
            <a:r>
              <a:rPr lang="en-GB" dirty="0"/>
              <a:t>  (</a:t>
            </a:r>
            <a:r>
              <a:rPr lang="en-GB" dirty="0">
                <a:hlinkClick r:id="rId2"/>
              </a:rPr>
              <a:t>ugoleone.cavalcanti@studio.unibo.it</a:t>
            </a:r>
            <a:r>
              <a:rPr lang="en-GB" dirty="0"/>
              <a:t>) : schema </a:t>
            </a:r>
            <a:r>
              <a:rPr lang="en-GB" dirty="0" err="1"/>
              <a:t>connessioni</a:t>
            </a:r>
            <a:r>
              <a:rPr lang="en-GB" dirty="0"/>
              <a:t> l293d  per Rasp</a:t>
            </a:r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</a:t>
            </a:r>
            <a:r>
              <a:rPr lang="it-IT" sz="1400" dirty="0" err="1"/>
              <a:t>uses</a:t>
            </a:r>
            <a:r>
              <a:rPr lang="it-IT" sz="1400" dirty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</a:t>
            </a:r>
            <a:r>
              <a:rPr lang="it-IT" sz="1400" dirty="0" err="1"/>
              <a:t>extend</a:t>
            </a:r>
            <a:r>
              <a:rPr lang="it-IT" sz="1400" dirty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Giovedi</a:t>
            </a:r>
            <a:r>
              <a:rPr lang="it-IT" dirty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Martedi</a:t>
            </a:r>
            <a:r>
              <a:rPr lang="it-IT" dirty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/>
              <a:t>it.unibo.qak20.robotroommap  </a:t>
            </a:r>
            <a:r>
              <a:rPr lang="en-GB" sz="3200" dirty="0"/>
              <a:t>(TODO)</a:t>
            </a:r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/>
              <a:t>Virtual robot on PC (192.168.1.22)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Create </a:t>
            </a:r>
            <a:r>
              <a:rPr lang="it-IT" sz="2800" dirty="0" err="1"/>
              <a:t>distribution</a:t>
            </a:r>
            <a:r>
              <a:rPr lang="it-IT" sz="2800" dirty="0"/>
              <a:t> for the </a:t>
            </a:r>
            <a:r>
              <a:rPr lang="it-IT" sz="2800" dirty="0" err="1"/>
              <a:t>basicrobot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ConsoleGui</a:t>
            </a:r>
            <a:r>
              <a:rPr lang="it-IT" sz="2800" dirty="0"/>
              <a:t> &amp; </a:t>
            </a:r>
            <a:r>
              <a:rPr lang="it-IT" sz="2800" dirty="0" err="1"/>
              <a:t>Coap</a:t>
            </a:r>
            <a:r>
              <a:rPr lang="it-IT" sz="2800" dirty="0"/>
              <a:t> </a:t>
            </a:r>
            <a:r>
              <a:rPr lang="it-IT" sz="2800" dirty="0" err="1"/>
              <a:t>observer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Basicrobot</a:t>
            </a:r>
            <a:r>
              <a:rPr lang="it-IT" sz="2800" dirty="0"/>
              <a:t> su </a:t>
            </a:r>
            <a:r>
              <a:rPr lang="it-IT" sz="2800" dirty="0" err="1"/>
              <a:t>Rasp</a:t>
            </a:r>
            <a:r>
              <a:rPr lang="it-IT" sz="2800" dirty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Webrobot</a:t>
            </a:r>
            <a:r>
              <a:rPr lang="it-IT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Configuration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C00000"/>
                </a:solidFill>
              </a:rPr>
              <a:t>resources/</a:t>
            </a:r>
            <a:r>
              <a:rPr lang="en-GB" sz="2000" dirty="0" err="1">
                <a:solidFill>
                  <a:srgbClr val="C00000"/>
                </a:solidFill>
              </a:rPr>
              <a:t>connQak</a:t>
            </a:r>
            <a:r>
              <a:rPr lang="en-GB" sz="2000" dirty="0">
                <a:solidFill>
                  <a:srgbClr val="C00000"/>
                </a:solidFill>
              </a:rPr>
              <a:t> /</a:t>
            </a:r>
            <a:r>
              <a:rPr lang="en-GB" sz="2000" dirty="0" err="1">
                <a:solidFill>
                  <a:srgbClr val="C00000"/>
                </a:solidFill>
              </a:rPr>
              <a:t>ConnConfig</a:t>
            </a:r>
            <a:endParaRPr lang="en-GB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RobotController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&amp; </a:t>
            </a:r>
            <a:r>
              <a:rPr lang="it-IT" sz="2800" dirty="0" err="1"/>
              <a:t>coapobs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Boundary</a:t>
            </a:r>
            <a:r>
              <a:rPr lang="it-IT" sz="2800" dirty="0"/>
              <a:t> </a:t>
            </a:r>
            <a:r>
              <a:rPr lang="it-IT" sz="2800" dirty="0" err="1"/>
              <a:t>planner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app.js</a:t>
            </a:r>
          </a:p>
          <a:p>
            <a:r>
              <a:rPr lang="it-IT" dirty="0"/>
              <a:t>	</a:t>
            </a:r>
            <a:r>
              <a:rPr lang="en-GB" dirty="0" err="1"/>
              <a:t>sendTheMove</a:t>
            </a:r>
            <a:r>
              <a:rPr lang="en-GB" dirty="0"/>
              <a:t>    </a:t>
            </a:r>
            <a:r>
              <a:rPr lang="en-GB" dirty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Se avete tempo portate il </a:t>
            </a:r>
            <a:r>
              <a:rPr lang="it-IT" sz="3200" dirty="0" err="1"/>
              <a:t>robotweb</a:t>
            </a:r>
            <a:r>
              <a:rPr lang="it-IT" sz="3200" dirty="0"/>
              <a:t> su </a:t>
            </a:r>
            <a:r>
              <a:rPr lang="it-IT" sz="3200" dirty="0" err="1"/>
              <a:t>Rasp</a:t>
            </a:r>
            <a:endParaRPr lang="it-IT" sz="3200" dirty="0"/>
          </a:p>
          <a:p>
            <a:endParaRPr lang="it-IT" sz="3200" dirty="0"/>
          </a:p>
          <a:p>
            <a:r>
              <a:rPr lang="it-IT" sz="3200" dirty="0">
                <a:solidFill>
                  <a:srgbClr val="C00000"/>
                </a:solidFill>
              </a:rPr>
              <a:t>Robot </a:t>
            </a:r>
            <a:r>
              <a:rPr lang="it-IT" sz="3200" dirty="0" err="1">
                <a:solidFill>
                  <a:srgbClr val="C00000"/>
                </a:solidFill>
              </a:rPr>
              <a:t>boundary</a:t>
            </a:r>
            <a:r>
              <a:rPr lang="it-IT" sz="3200" dirty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/>
              <a:t>Inviare via web il comando START e </a:t>
            </a:r>
          </a:p>
          <a:p>
            <a:r>
              <a:rPr lang="it-IT" sz="3200" dirty="0"/>
              <a:t>vedere la mappa costruita</a:t>
            </a:r>
          </a:p>
          <a:p>
            <a:r>
              <a:rPr lang="it-IT" sz="3200" dirty="0"/>
              <a:t>Dal </a:t>
            </a:r>
            <a:r>
              <a:rPr lang="it-IT" sz="3200" dirty="0" err="1"/>
              <a:t>boundaryrobot</a:t>
            </a:r>
            <a:r>
              <a:rPr lang="it-IT" sz="3200" dirty="0"/>
              <a:t> sulla pagina web.</a:t>
            </a:r>
          </a:p>
          <a:p>
            <a:endParaRPr lang="it-IT" sz="3200" dirty="0"/>
          </a:p>
          <a:p>
            <a:r>
              <a:rPr lang="it-IT" sz="3200" dirty="0"/>
              <a:t>Forse non è bene modificare il codice del </a:t>
            </a:r>
            <a:r>
              <a:rPr lang="it-IT" sz="3200" dirty="0" err="1">
                <a:solidFill>
                  <a:srgbClr val="C00000"/>
                </a:solidFill>
              </a:rPr>
              <a:t>basicrobot</a:t>
            </a:r>
            <a:endParaRPr lang="it-IT" sz="3200" dirty="0">
              <a:solidFill>
                <a:srgbClr val="C00000"/>
              </a:solidFill>
            </a:endParaRPr>
          </a:p>
          <a:p>
            <a:r>
              <a:rPr lang="it-IT" sz="3200" dirty="0"/>
              <a:t>Ma più opportunamente introdurre un altro</a:t>
            </a:r>
          </a:p>
          <a:p>
            <a:r>
              <a:rPr lang="it-IT" sz="3200" dirty="0"/>
              <a:t>‘</a:t>
            </a:r>
            <a:r>
              <a:rPr lang="it-IT" sz="3200" dirty="0" err="1"/>
              <a:t>layer</a:t>
            </a:r>
            <a:r>
              <a:rPr lang="it-IT" sz="3200" dirty="0"/>
              <a:t>’ nella business </a:t>
            </a:r>
            <a:r>
              <a:rPr lang="it-IT" sz="3200" dirty="0" err="1"/>
              <a:t>logic</a:t>
            </a:r>
            <a:r>
              <a:rPr lang="it-IT" sz="3200" dirty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/>
              <a:t>Pull. Nuovi 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it.unibo.radarusage</a:t>
            </a:r>
            <a:endParaRPr lang="it-IT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robotWeb2020/</a:t>
            </a:r>
            <a:r>
              <a:rPr lang="en-GB" sz="2800" dirty="0" err="1"/>
              <a:t>userdocs</a:t>
            </a:r>
            <a:r>
              <a:rPr lang="en-GB" sz="2800" dirty="0"/>
              <a:t>/RobotWebonSpring.html</a:t>
            </a:r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Create un nuovo progetto Java  </a:t>
            </a:r>
            <a:r>
              <a:rPr lang="it-IT" sz="2400" dirty="0" err="1">
                <a:solidFill>
                  <a:srgbClr val="1318ED"/>
                </a:solidFill>
              </a:rPr>
              <a:t>it.unibo.radar.demo</a:t>
            </a:r>
            <a:endParaRPr lang="it-IT" sz="2400" dirty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/>
              <a:t>demoradar.qak</a:t>
            </a:r>
            <a:endParaRPr lang="it-IT" sz="2400" dirty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/>
              <a:t>QActor</a:t>
            </a:r>
            <a:r>
              <a:rPr lang="en-GB" sz="2400" b="1" dirty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/>
              <a:t>State s0 initial{ </a:t>
            </a:r>
          </a:p>
          <a:p>
            <a:pPr lvl="1"/>
            <a:r>
              <a:rPr lang="en-GB" sz="2400" b="1" dirty="0"/>
              <a:t>	</a:t>
            </a:r>
            <a:r>
              <a:rPr lang="en-GB" sz="2400" b="1" dirty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/>
              <a:t>}</a:t>
            </a:r>
          </a:p>
          <a:p>
            <a:r>
              <a:rPr lang="it-IT" sz="2400" dirty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SISTEMA SOFTWARE   </a:t>
            </a:r>
            <a:r>
              <a:rPr lang="it-IT" sz="2800" dirty="0" err="1"/>
              <a:t>layered</a:t>
            </a:r>
            <a:r>
              <a:rPr lang="it-IT" sz="2800" dirty="0"/>
              <a:t> / esagonali</a:t>
            </a:r>
          </a:p>
          <a:p>
            <a:r>
              <a:rPr lang="it-IT" sz="2800" dirty="0"/>
              <a:t>«Mente-corpo»</a:t>
            </a:r>
          </a:p>
          <a:p>
            <a:r>
              <a:rPr lang="it-IT" sz="2800" dirty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problem</a:t>
            </a:r>
            <a:endParaRPr lang="it-IT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Struttura</a:t>
            </a:r>
          </a:p>
          <a:p>
            <a:r>
              <a:rPr lang="it-IT" sz="2800" dirty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22C4E7-5434-4F32-A252-B2F389F7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3297" y="4772174"/>
            <a:ext cx="2895600" cy="365125"/>
          </a:xfrm>
        </p:spPr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69B6FB7-0BAB-49F6-8F77-66BFFF49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72297" y="4772174"/>
            <a:ext cx="2133600" cy="365125"/>
          </a:xfrm>
        </p:spPr>
        <p:txBody>
          <a:bodyPr/>
          <a:lstStyle/>
          <a:p>
            <a:fld id="{6F6A5AB3-AF76-4EC9-853D-D4C335162C13}" type="slidenum">
              <a:rPr lang="en-GB" smtClean="0"/>
              <a:t>67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A9975B8-7812-444F-8EBB-54D86E2E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2656"/>
            <a:ext cx="6663505" cy="4817745"/>
          </a:xfrm>
          <a:prstGeom prst="rect">
            <a:avLst/>
          </a:prstGeom>
        </p:spPr>
      </p:pic>
      <p:pic>
        <p:nvPicPr>
          <p:cNvPr id="5" name="Immagine 4" descr="Immagine che contiene testo, dilegno&#10;&#10;Descrizione generata automaticamente">
            <a:extLst>
              <a:ext uri="{FF2B5EF4-FFF2-40B4-BE49-F238E27FC236}">
                <a16:creationId xmlns:a16="http://schemas.microsoft.com/office/drawing/2014/main" id="{7A75DFE3-96D4-43B3-B099-1535EE61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11255"/>
            <a:ext cx="1008112" cy="1008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1107CB-16A6-4527-BD43-654D04978A08}"/>
              </a:ext>
            </a:extLst>
          </p:cNvPr>
          <p:cNvSpPr/>
          <p:nvPr/>
        </p:nvSpPr>
        <p:spPr>
          <a:xfrm>
            <a:off x="3419872" y="2564904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419B2-A566-4044-B6B1-04A9F04161F1}"/>
              </a:ext>
            </a:extLst>
          </p:cNvPr>
          <p:cNvSpPr txBox="1"/>
          <p:nvPr/>
        </p:nvSpPr>
        <p:spPr>
          <a:xfrm>
            <a:off x="2719227" y="2411596"/>
            <a:ext cx="543739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4E7AD-AEBE-4184-BB3D-9AEF1C558488}"/>
              </a:ext>
            </a:extLst>
          </p:cNvPr>
          <p:cNvSpPr/>
          <p:nvPr/>
        </p:nvSpPr>
        <p:spPr>
          <a:xfrm>
            <a:off x="1331640" y="4653136"/>
            <a:ext cx="6048672" cy="2880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2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68</a:t>
            </a:fld>
            <a:endParaRPr lang="en-GB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4FE7A6-52B2-415D-879E-7E0F88A39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1" y="1988840"/>
            <a:ext cx="3798137" cy="2804403"/>
          </a:xfrm>
          <a:prstGeom prst="rect">
            <a:avLst/>
          </a:prstGeom>
        </p:spPr>
      </p:pic>
      <p:pic>
        <p:nvPicPr>
          <p:cNvPr id="6" name="Immagine 5" descr="Immagine che contiene testo, dilegno&#10;&#10;Descrizione generata automaticamente">
            <a:extLst>
              <a:ext uri="{FF2B5EF4-FFF2-40B4-BE49-F238E27FC236}">
                <a16:creationId xmlns:a16="http://schemas.microsoft.com/office/drawing/2014/main" id="{74855E0E-1DF0-41C3-B13C-07BC233B3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1" y="2348880"/>
            <a:ext cx="602925" cy="602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6E886-9E62-46C4-8354-039F2AA73D8E}"/>
              </a:ext>
            </a:extLst>
          </p:cNvPr>
          <p:cNvSpPr/>
          <p:nvPr/>
        </p:nvSpPr>
        <p:spPr>
          <a:xfrm>
            <a:off x="4427984" y="3429000"/>
            <a:ext cx="216024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2C9BE-EFF2-401A-B405-4633EB64CF8C}"/>
              </a:ext>
            </a:extLst>
          </p:cNvPr>
          <p:cNvSpPr txBox="1"/>
          <p:nvPr/>
        </p:nvSpPr>
        <p:spPr>
          <a:xfrm>
            <a:off x="3707904" y="3385592"/>
            <a:ext cx="489236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HOME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3B0332-81AC-4D04-8379-9F8929160356}"/>
              </a:ext>
            </a:extLst>
          </p:cNvPr>
          <p:cNvCxnSpPr>
            <a:endCxn id="4" idx="1"/>
          </p:cNvCxnSpPr>
          <p:nvPr/>
        </p:nvCxnSpPr>
        <p:spPr>
          <a:xfrm>
            <a:off x="4211960" y="3501008"/>
            <a:ext cx="2160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entrancedoor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teatable2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31009" y="3611815"/>
            <a:ext cx="7807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waiter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932040" y="2069940"/>
            <a:ext cx="1344301" cy="27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  <p:sp>
        <p:nvSpPr>
          <p:cNvPr id="22" name="Rettangolo 21"/>
          <p:cNvSpPr/>
          <p:nvPr/>
        </p:nvSpPr>
        <p:spPr>
          <a:xfrm>
            <a:off x="2947348" y="2060848"/>
            <a:ext cx="61467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home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96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6028505" y="276723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it.unibo.qak20.robotroommap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92894" y="5275426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it.unibo.qak20.basicrobot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6232320" y="1278195"/>
            <a:ext cx="1887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1, 1, 1, 1, 1, X, </a:t>
            </a:r>
          </a:p>
          <a:p>
            <a:r>
              <a:rPr lang="en-GB" dirty="0"/>
              <a:t>|X, X, X, X, X, X, X,</a:t>
            </a:r>
          </a:p>
        </p:txBody>
      </p:sp>
      <p:grpSp>
        <p:nvGrpSpPr>
          <p:cNvPr id="130" name="Gruppo 129"/>
          <p:cNvGrpSpPr/>
          <p:nvPr/>
        </p:nvGrpSpPr>
        <p:grpSpPr>
          <a:xfrm>
            <a:off x="527810" y="1059852"/>
            <a:ext cx="4343034" cy="2455748"/>
            <a:chOff x="527810" y="1369800"/>
            <a:chExt cx="4343034" cy="2455748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527810" y="1549820"/>
              <a:ext cx="4343034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ctxrobotboundary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834626" y="1926394"/>
              <a:ext cx="1709186" cy="1234655"/>
              <a:chOff x="2455140" y="2004003"/>
              <a:chExt cx="1709186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709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boundarywalker</a:t>
                </a:r>
                <a:endParaRPr lang="en-GB" dirty="0"/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8068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885754" y="1926394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529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trustingwalker</a:t>
                </a:r>
                <a:endParaRPr lang="en-GB" dirty="0"/>
              </a:p>
            </p:txBody>
          </p:sp>
        </p:grpSp>
        <p:sp>
          <p:nvSpPr>
            <p:cNvPr id="73" name="CasellaDiTesto 72"/>
            <p:cNvSpPr txBox="1"/>
            <p:nvPr/>
          </p:nvSpPr>
          <p:spPr>
            <a:xfrm>
              <a:off x="948171" y="2750261"/>
              <a:ext cx="1625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mappingwalker</a:t>
              </a:r>
              <a:endParaRPr lang="en-GB" dirty="0"/>
            </a:p>
          </p:txBody>
        </p:sp>
      </p:grpSp>
      <p:sp>
        <p:nvSpPr>
          <p:cNvPr id="74" name="Rettangolo 73"/>
          <p:cNvSpPr/>
          <p:nvPr/>
        </p:nvSpPr>
        <p:spPr>
          <a:xfrm>
            <a:off x="1097263" y="599888"/>
            <a:ext cx="326345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sceneBottlesWithSonarsConfig.js</a:t>
            </a:r>
          </a:p>
        </p:txBody>
      </p:sp>
      <p:cxnSp>
        <p:nvCxnSpPr>
          <p:cNvPr id="76" name="Connettore 1 75"/>
          <p:cNvCxnSpPr/>
          <p:nvPr/>
        </p:nvCxnSpPr>
        <p:spPr>
          <a:xfrm flipH="1">
            <a:off x="842380" y="3068960"/>
            <a:ext cx="4573859" cy="2467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o 84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86" name="Rettangolo arrotondato 85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ttangolo arrotondato 86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ttangolo arrotondato 87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uppo 88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126" name="Parallelogramma 125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27" name="Ovale 126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20" name="Triangolo isoscele 119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1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3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24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25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22" name="Rettangolo 121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91" name="Rettangolo 90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92" name="Gruppo 91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118" name="Connettore 1 117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angolo isoscele 118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94" name="Gruppo 9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116" name="Triangolo isoscele 115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17" name="Connettore 1 116"/>
              <p:cNvCxnSpPr>
                <a:endCxn id="116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po 94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113" name="Figura a mano libera 112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4" name="Figura a mano libera 113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5" name="Figura a mano libera 114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6" name="Rettangolo 95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97" name="Gruppo 96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111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112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9" name="Rettangolo 98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00" name="Rettangolo 99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10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4" name="Rettangolo 103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07" name="Rettangolo 106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ttangolo 107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109" name="Rettangolo 108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Connettore 1 109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9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1" grpId="0"/>
      <p:bldP spid="7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72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4942003" y="4170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21" name="Connettore 1 20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endCxn id="25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5416239" y="274058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it.unibo.qak20.robotroommap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5646373" y="921571"/>
            <a:ext cx="2137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X, 1, X,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|X, X, X, X, X, X, X, X, </a:t>
            </a:r>
          </a:p>
        </p:txBody>
      </p:sp>
      <p:grpSp>
        <p:nvGrpSpPr>
          <p:cNvPr id="85" name="Gruppo 84"/>
          <p:cNvGrpSpPr/>
          <p:nvPr/>
        </p:nvGrpSpPr>
        <p:grpSpPr>
          <a:xfrm>
            <a:off x="230694" y="94038"/>
            <a:ext cx="4606108" cy="1445216"/>
            <a:chOff x="230694" y="94038"/>
            <a:chExt cx="4606108" cy="1445216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94" y="94038"/>
              <a:ext cx="2037288" cy="14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ettangolo 72"/>
            <p:cNvSpPr/>
            <p:nvPr/>
          </p:nvSpPr>
          <p:spPr>
            <a:xfrm>
              <a:off x="2490839" y="562093"/>
              <a:ext cx="23459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tearoomSceneConfig.js</a:t>
              </a:r>
            </a:p>
          </p:txBody>
        </p:sp>
      </p:grpSp>
      <p:cxnSp>
        <p:nvCxnSpPr>
          <p:cNvPr id="75" name="Connettore 1 74"/>
          <p:cNvCxnSpPr/>
          <p:nvPr/>
        </p:nvCxnSpPr>
        <p:spPr>
          <a:xfrm flipH="1">
            <a:off x="2160624" y="3068960"/>
            <a:ext cx="3255615" cy="3159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421155" y="1569005"/>
            <a:ext cx="4343034" cy="2689872"/>
            <a:chOff x="421155" y="1569005"/>
            <a:chExt cx="4343034" cy="2689872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421155" y="1569005"/>
              <a:ext cx="4343034" cy="2400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1128494" y="380167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ctxdomains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733050" y="1945579"/>
              <a:ext cx="1696867" cy="1234655"/>
              <a:chOff x="2460219" y="2004003"/>
              <a:chExt cx="1696867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869163" y="2471617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waiter</a:t>
                </a:r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1657702" y="164485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8050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9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76" name="Gruppo 75"/>
            <p:cNvGrpSpPr/>
            <p:nvPr/>
          </p:nvGrpSpPr>
          <p:grpSpPr>
            <a:xfrm>
              <a:off x="995388" y="3032278"/>
              <a:ext cx="662314" cy="599831"/>
              <a:chOff x="1536244" y="1255416"/>
              <a:chExt cx="662314" cy="599831"/>
            </a:xfrm>
            <a:solidFill>
              <a:srgbClr val="FFCC99"/>
            </a:solidFill>
          </p:grpSpPr>
          <p:sp>
            <p:nvSpPr>
              <p:cNvPr id="77" name="Ovale 76"/>
              <p:cNvSpPr/>
              <p:nvPr/>
            </p:nvSpPr>
            <p:spPr>
              <a:xfrm>
                <a:off x="1544982" y="1595795"/>
                <a:ext cx="653576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ttangolo 77"/>
              <p:cNvSpPr/>
              <p:nvPr/>
            </p:nvSpPr>
            <p:spPr>
              <a:xfrm>
                <a:off x="1536244" y="1380737"/>
                <a:ext cx="662314" cy="32703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e 78"/>
              <p:cNvSpPr/>
              <p:nvPr/>
            </p:nvSpPr>
            <p:spPr>
              <a:xfrm>
                <a:off x="1536244" y="1255416"/>
                <a:ext cx="659348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Connettore 1 79"/>
              <p:cNvCxnSpPr>
                <a:endCxn id="77" idx="2"/>
              </p:cNvCxnSpPr>
              <p:nvPr/>
            </p:nvCxnSpPr>
            <p:spPr>
              <a:xfrm>
                <a:off x="1536244" y="1385142"/>
                <a:ext cx="8738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Connettore 1 80"/>
              <p:cNvCxnSpPr>
                <a:endCxn id="77" idx="6"/>
              </p:cNvCxnSpPr>
              <p:nvPr/>
            </p:nvCxnSpPr>
            <p:spPr>
              <a:xfrm>
                <a:off x="2198558" y="1385142"/>
                <a:ext cx="0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Connettore 1 81"/>
              <p:cNvCxnSpPr/>
              <p:nvPr/>
            </p:nvCxnSpPr>
            <p:spPr>
              <a:xfrm>
                <a:off x="1566510" y="1707772"/>
                <a:ext cx="629082" cy="0"/>
              </a:xfrm>
              <a:prstGeom prst="line">
                <a:avLst/>
              </a:prstGeom>
              <a:grpFill/>
              <a:ln w="28575">
                <a:solidFill>
                  <a:srgbClr val="FFCC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ttangolo 82"/>
            <p:cNvSpPr/>
            <p:nvPr/>
          </p:nvSpPr>
          <p:spPr>
            <a:xfrm>
              <a:off x="1708874" y="3218828"/>
              <a:ext cx="144802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tearoomkb.pl</a:t>
              </a:r>
            </a:p>
          </p:txBody>
        </p:sp>
      </p:grpSp>
      <p:cxnSp>
        <p:nvCxnSpPr>
          <p:cNvPr id="17" name="Connettore 2 16"/>
          <p:cNvCxnSpPr/>
          <p:nvPr/>
        </p:nvCxnSpPr>
        <p:spPr>
          <a:xfrm>
            <a:off x="5311899" y="4010399"/>
            <a:ext cx="91673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7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04888"/>
            <a:ext cx="6858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2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3364</Words>
  <Application>Microsoft Office PowerPoint</Application>
  <PresentationFormat>On-screen Show (4:3)</PresentationFormat>
  <Paragraphs>1185</Paragraphs>
  <Slides>73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Aharoni</vt:lpstr>
      <vt:lpstr>Arial</vt:lpstr>
      <vt:lpstr>Arial Narrow</vt:lpstr>
      <vt:lpstr>Calibri</vt:lpstr>
      <vt:lpstr>Consolas</vt:lpstr>
      <vt:lpstr>Symbol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Domande (su un sistema)</vt:lpstr>
      <vt:lpstr>Specifica della grammatica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SISTEMI: una visione ‘olistica’</vt:lpstr>
      <vt:lpstr>Hexagonal Architecture (Port-Adapter)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Giovedi 21 Maggio</vt:lpstr>
      <vt:lpstr>PowerPoint Presentation</vt:lpstr>
      <vt:lpstr>Martedi 26 Maggio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Antonio Natali</cp:lastModifiedBy>
  <cp:revision>399</cp:revision>
  <dcterms:created xsi:type="dcterms:W3CDTF">2020-02-19T17:19:21Z</dcterms:created>
  <dcterms:modified xsi:type="dcterms:W3CDTF">2021-03-31T08:13:15Z</dcterms:modified>
</cp:coreProperties>
</file>