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62" r:id="rId2"/>
    <p:sldId id="268" r:id="rId3"/>
    <p:sldId id="269" r:id="rId4"/>
    <p:sldId id="263" r:id="rId5"/>
    <p:sldId id="265" r:id="rId6"/>
    <p:sldId id="267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 varScale="1">
        <p:scale>
          <a:sx n="64" d="100"/>
          <a:sy n="64" d="100"/>
        </p:scale>
        <p:origin x="7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presProps" Target="presProps.xml"/><Relationship Id="rId3" Type="http://purl.oclc.org/ooxml/officeDocument/relationships/slide" Target="slides/slide2.xml"/><Relationship Id="rId7" Type="http://purl.oclc.org/ooxml/officeDocument/relationships/slide" Target="slides/slide6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tableStyles" Target="tableStyles.xml"/><Relationship Id="rId5" Type="http://purl.oclc.org/ooxml/officeDocument/relationships/slide" Target="slides/slide4.xml"/><Relationship Id="rId10" Type="http://purl.oclc.org/ooxml/officeDocument/relationships/theme" Target="theme/theme1.xml"/><Relationship Id="rId4" Type="http://purl.oclc.org/ooxml/officeDocument/relationships/slide" Target="slides/slide3.xml"/><Relationship Id="rId9" Type="http://purl.oclc.org/ooxml/officeDocument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D7C556B7-22D4-46A6-81E2-CFBFDC7D2411}"/>
              </a:ext>
            </a:extLst>
          </p:cNvPr>
          <p:cNvGrpSpPr/>
          <p:nvPr/>
        </p:nvGrpSpPr>
        <p:grpSpPr>
          <a:xfrm>
            <a:off x="-74" y="-8467"/>
            <a:ext cx="12192079" cy="6866467"/>
            <a:chOff x="-74" y="-8467"/>
            <a:chExt cx="12192079" cy="6866467"/>
          </a:xfrm>
        </p:grpSpPr>
        <p:cxnSp>
          <p:nvCxnSpPr>
            <p:cNvPr id="3" name="Straight Connector 31">
              <a:extLst>
                <a:ext uri="{FF2B5EF4-FFF2-40B4-BE49-F238E27FC236}">
                  <a16:creationId xmlns:a16="http://schemas.microsoft.com/office/drawing/2014/main" id="{A29C696C-4FB3-41FB-9FCD-F2FB3E789987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F4D03378-392B-4EE4-A232-D315F3877B6C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257262EB-FF4F-4AD4-935A-398F62182170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1FB13D35-A15D-491B-9F86-8DCD643F5D89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6">
              <a:extLst>
                <a:ext uri="{FF2B5EF4-FFF2-40B4-BE49-F238E27FC236}">
                  <a16:creationId xmlns:a16="http://schemas.microsoft.com/office/drawing/2014/main" id="{D1309822-0F23-43F7-BE8C-AF4B442C6F6F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085D6345-2FD0-4E2D-9FB0-A53765AABA7D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B027F897-9A45-442D-A997-460F6CA642A8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4F249348-91F6-459D-B46C-C81ECE3594CA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30">
              <a:extLst>
                <a:ext uri="{FF2B5EF4-FFF2-40B4-BE49-F238E27FC236}">
                  <a16:creationId xmlns:a16="http://schemas.microsoft.com/office/drawing/2014/main" id="{E796E20E-5B69-4D33-8C7E-0B83B837194C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5CDA7F0E-3220-4213-AB47-CA2F3518F61A}"/>
                </a:ext>
              </a:extLst>
            </p:cNvPr>
            <p:cNvSpPr/>
            <p:nvPr/>
          </p:nvSpPr>
          <p:spPr>
            <a:xfrm rot="10799991">
              <a:off x="-74" y="0"/>
              <a:ext cx="842592" cy="5666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4149FF80-53B9-4E76-8C75-68DB8123174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78CBF4A-6A86-42DB-8C3F-E29D769AC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B1C46730-D2F6-465E-9EDC-E23749475D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625027-F480-45BE-98EB-E4ABD50F7C43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37BBDC6-6BE9-45B8-98C5-099C124599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F4B0AA4-DE4C-4146-8EF9-49F373EFA3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BEED23-3CB0-4314-8E77-F77AE33DDC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3611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D2B-F81C-44DB-8F57-8ACA5A2BC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3403597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BEDC4-26A4-4416-91E0-63759378EA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69EB9-6801-4562-BEC2-4BA07F1AC2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127D2E-5ADA-4DDC-9F1A-AD6A016AA88A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EF4E-BCCF-4327-A26A-2C5B82F173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FEF7-778C-42D5-BB5D-F618238223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5F89E6-E841-433D-9226-E1980481D5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2479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FEDA-94AF-4F51-938C-F14414BA43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C7B194E-C912-465A-B30F-E890562E53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E49A038-E0E2-4DAA-B1DE-30D7ED3171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8ED7CB-D3FB-4F0B-BC16-0E73440B358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8D2D60-A35A-4E29-90AF-F462F3828E68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47B43A-7417-4671-AD7A-32BDD7A2EB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EB8989-28F9-4AF7-A34F-A0ADA92FD4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E8B9DC-1601-4E89-9BF3-67798058929C}" type="slidenum">
              <a:t>‹#›</a:t>
            </a:fld>
            <a:endParaRPr lang="en-US"/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FD010FA2-86B3-4BAD-9D82-5AB53DEFF7F1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91148D29-B5B1-4E70-82DF-B02309D4E9AD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  <a:endParaRPr lang="en-US" sz="1800" b="0" i="0" u="none" strike="noStrike" kern="1200" cap="none" spc="0" baseline="0%">
              <a:solidFill>
                <a:srgbClr val="C0E474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804710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CB76-6B85-4597-A221-0A22787688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931990"/>
            <a:ext cx="8596667" cy="2595460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5EF4A-B764-457A-9FE9-C4E52AC0BE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5ADF-8A41-4708-B0AE-9C25777D28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219253-5FC5-4A40-8333-D1B15AC5878A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6DE37-FE56-4D1E-BD85-7D1CFE1A57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340B-4B16-4643-B6D1-4447BF1DDA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011E27-E238-48D1-8B6B-308E3305A7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23247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4EAC-AA06-4029-9117-59C20072F6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258FF4B-5E50-4225-A3B5-37785B0570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DCC6DFB-4627-462B-8770-C70C085B57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AB7C2A5-13C5-40F7-AD28-B69B2B7CFA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CA4D83-3349-4ABB-88EE-6E4E7B0BB022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BB02B9-ED03-4168-99E4-8F83C62D74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2394B7-91AF-4BA3-B8E5-3D794DF636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38CB40-8488-4632-BEE4-1726605F46A2}" type="slidenum">
              <a:t>‹#›</a:t>
            </a:fld>
            <a:endParaRPr lang="en-US"/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C1232D76-EE7B-47F8-B8DF-847FD4FCA239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790A1032-D5FB-4EE1-96C6-055EDF9727D0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1041595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CA41-9822-4137-883D-F8EA3C93B2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8588200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36FC9EE9-59BA-43EF-AC9B-F20C8DBC88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90C22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AD18F30-FE2F-4C3D-A16F-D10202FE21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7BA15B-D6D8-4F9A-AD56-0FA5134D3C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B5C852-7CCC-490C-814F-DFECD5F43B20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27D6C0-54A1-4778-9040-FCF5A0B278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70595F-88EB-4535-B229-6B7262ACA5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155DDB-B265-4385-85EB-9BB6F96920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9063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2A5C-3E75-4E07-ABFA-31D61F64E8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59D59-D615-4EA5-A2C4-C7D3E79A169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FE56-85C9-4977-9C87-A3FE287DC4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2A1F4C-93D8-43D7-8339-D733494904AF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EE060-9AC1-4B18-96ED-E894A5801A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14A1-EF1D-448D-A021-D965C7B6F1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BA4CC0-DF28-4594-B397-0B69C273FC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33704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D43D4-35D2-4CD5-906D-6803C31CB20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967670" y="609603"/>
            <a:ext cx="1304739" cy="525145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AEC71-C649-4CF9-B6CB-A5E5688C67D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4247B-3B4F-4414-BDBD-9D74B7241F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885217-A614-4057-B794-FF8AEFCE0435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0C75-8D6B-4229-BB66-31C96B41CE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17C0D-33FA-4987-93EC-A30B4E1CB4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AAD9BC-2D0C-483F-8155-9F1E48F770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7070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E141-F108-4E48-964F-670DD341104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7737-9EC4-4FF4-9349-7FDE7A94999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3D121-6827-4649-AED3-F2D9A462F0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DACD68-29B9-4EF3-AEDA-C2F359F2DD76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7AEB7-7523-4503-84EA-EDF9B8333E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C7714-66C7-461D-BC75-EAE825A9DC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48A338-ED36-4B02-8A7A-B62AA29999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78675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49C1-E937-44A5-A480-62303C59C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2700863"/>
            <a:ext cx="8596667" cy="182657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13192-58B1-4803-BDCD-506376EF66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6FE2E-0F08-4EB1-8FBC-39A180B036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E0725F-6EB9-4ECD-B0CE-1D38B1127686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F5D35-E81B-4D20-8A14-431F4974F5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39D21-4B0B-4B1A-90BE-9A8B1BFCF2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4A4FA9-6AAC-4551-B51D-2A8210D0C5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519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8183-DF2F-44F9-854D-8F551D92C8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3337-1C52-48C5-85D2-255A80B990D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A1F67-8A44-428A-94B7-B2E69E9AB77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C35D2-6E29-4DE8-B9D3-8815EE134D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942382-4B6B-45E1-9E36-EC8B67CEA045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967EF-303F-4F68-8A25-4F66544081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EA9F8-857D-46C6-A7CF-542C415A66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82688E-5447-4477-9F70-BCD59116F0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48704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38FF-E58D-4696-8211-2F4816755A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0529-FFC6-4DEB-AA39-27360B450B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B064-054A-46E8-8F12-6A31DEFFEAB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585BA-0DC3-4A46-BC7C-F091F2557D3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D56C6-3359-4BE3-840C-B2109885928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61D42-A99E-48E7-B8BF-C679725C74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3D84F2-FEA2-4427-96E5-10B973ED4870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72B05-D0D7-492A-9BFA-AE0DEF5502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B7EC2-228D-4FF4-9874-583E658A2C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2E60DC-FEE2-4D8E-B96B-62896C0CB2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8574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36DE-894F-4FD6-B2E0-25EAED19B3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1BB30-9F2D-4B5A-BCEC-2FF04DD3C1A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AF3369-AE36-4F4C-A2F2-CD9A19A2C3F5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753E2-D80C-4F73-BD6F-A0DD896E69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3E2E7-4443-45D2-A252-5353164DC5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A43199-AD0E-4750-B27B-4C1D93A2EA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02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17BA7-A449-4D32-AB30-FF407BC32AD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BFF290-4D61-45AA-9912-220341DCFF82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ABEF3-FCAB-4946-9CB0-4C8A63D3AC7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AA072-E87B-4548-9225-73999419D5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70E780-0E85-498B-B658-B69898171A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34490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CF3E-3231-43B5-B5A0-D9AC561114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498601"/>
            <a:ext cx="3854525" cy="1278468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C022E-05A1-48DF-AB1D-588D73DFDE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4B03C-2DBB-4241-9060-AA8EC439F2D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74F7C-FBD7-4A6A-8F44-A851DA478A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4810FF-4C92-4868-8A78-69B7E79AAD23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B66A1-F94A-4284-880F-EF8D3F817B2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614DC-3DFE-4E0B-BD0C-73F34B4CA3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C017E1-2DD0-4D42-9E09-06ADDE3F63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7896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F879-BE71-4B0E-BDC6-3F951EE87A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4800600"/>
            <a:ext cx="8596667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0F072-0E79-417B-8CD3-179CE0E7A3F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10008-32C8-4E5D-978C-8A106FACDEC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BF7A8-5722-485B-AFDE-E3BBCCE024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EF1104-63C8-41E5-ADC2-4624C67A1313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70445-3145-4421-88B1-8BE845C5E1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E5DDB-551F-480A-A8C6-AECA7EF0964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62C8DE-7929-43A8-9BA2-34E07DFC7D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5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theme" Target="../theme/theme1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01F1E7DA-ACD5-4BDC-B753-F8EB3994DFAB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9">
              <a:extLst>
                <a:ext uri="{FF2B5EF4-FFF2-40B4-BE49-F238E27FC236}">
                  <a16:creationId xmlns:a16="http://schemas.microsoft.com/office/drawing/2014/main" id="{E6E01BBE-F0D5-47FF-A8F7-192D920D7FDF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C833A0B7-F1D4-428C-80BF-356DA1473823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16EEF052-9AE9-48EC-8FF5-6820C521CB8D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F9E3E778-B3A2-48F6-ACA5-D5104DF1DB37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3">
              <a:extLst>
                <a:ext uri="{FF2B5EF4-FFF2-40B4-BE49-F238E27FC236}">
                  <a16:creationId xmlns:a16="http://schemas.microsoft.com/office/drawing/2014/main" id="{702F2D35-4239-484D-8BCE-1A9A3C5ABF85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9745A2ED-F26E-40C1-AB04-DD5857D08D86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3CEEC249-2077-4EDD-BAEE-16CF97212186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5D2AF071-4048-475F-BE08-A368C63BEF59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27">
              <a:extLst>
                <a:ext uri="{FF2B5EF4-FFF2-40B4-BE49-F238E27FC236}">
                  <a16:creationId xmlns:a16="http://schemas.microsoft.com/office/drawing/2014/main" id="{ACB5506C-3B1D-4216-87E2-B22BBF0ABAE2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28">
              <a:extLst>
                <a:ext uri="{FF2B5EF4-FFF2-40B4-BE49-F238E27FC236}">
                  <a16:creationId xmlns:a16="http://schemas.microsoft.com/office/drawing/2014/main" id="{F7FF3CF8-52A3-4DBF-B865-527ADBB12C7F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E81EE29-3A17-4608-B0D0-F78C07B963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109F2CD-6B6D-4760-9CC2-08B22047E7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054CFD9-D32D-4117-B02F-2D427C94BF5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fld id="{3431AD46-0528-4BA3-9348-B3C09F91749D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88A7545-51CC-4BCB-98B6-E63094F05A2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CFE161-6BF7-4B99-8724-1816BBDCF83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/>
            <a:fld id="{5FDB0281-6497-4923-A6A9-684DC7375417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%">
          <a:solidFill>
            <a:srgbClr val="90C226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800" b="0" i="0" u="none" strike="noStrike" kern="1200" cap="none" spc="0" baseline="0%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600" b="0" i="0" u="none" strike="noStrike" kern="1200" cap="none" spc="0" baseline="0%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400" b="0" i="0" u="none" strike="noStrike" kern="1200" cap="none" spc="0" baseline="0%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image" Target="../media/image1.png"/><Relationship Id="rId1" Type="http://purl.oclc.org/ooxml/officeDocument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image" Target="../media/image2.png"/><Relationship Id="rId1" Type="http://purl.oclc.org/ooxml/officeDocument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image" Target="../media/image3.png"/><Relationship Id="rId1" Type="http://purl.oclc.org/ooxml/officeDocument/relationships/slideLayout" Target="../slideLayouts/slideLayout6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2C09-7529-442D-8E75-8A4F1BD2DA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Moving the virtual robot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55486B56-455F-4FBD-BE90-E8DD6C52B310}"/>
              </a:ext>
            </a:extLst>
          </p:cNvPr>
          <p:cNvSpPr txBox="1"/>
          <p:nvPr/>
        </p:nvSpPr>
        <p:spPr>
          <a:xfrm>
            <a:off x="681493" y="1401738"/>
            <a:ext cx="11281775" cy="1077218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%">
                <a:solidFill>
                  <a:srgbClr val="00B050"/>
                </a:solidFill>
                <a:uFillTx/>
                <a:latin typeface="Calibri"/>
                <a:ea typeface="Calibri"/>
                <a:cs typeface="Calibri"/>
              </a:rPr>
              <a:t>C:\...\issLab2021</a:t>
            </a:r>
            <a:r>
              <a:rPr lang="en-US" sz="3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&gt;</a:t>
            </a:r>
            <a:r>
              <a:rPr lang="en-US" sz="3200" b="0" i="0" u="none" strike="noStrike" kern="1200" cap="none" spc="0" baseline="0%">
                <a:solidFill>
                  <a:srgbClr val="C00000"/>
                </a:solidFill>
                <a:uFillTx/>
                <a:latin typeface="Calibri"/>
                <a:ea typeface="Calibri"/>
                <a:cs typeface="Calibri"/>
              </a:rPr>
              <a:t>mkdir</a:t>
            </a:r>
            <a:r>
              <a:rPr lang="en-US" sz="3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it.unibo.wenvusage</a:t>
            </a:r>
            <a:endParaRPr lang="en-US" sz="3200" b="0" i="0" u="none" strike="noStrike" kern="1200" cap="none" spc="0" baseline="0%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%">
                <a:solidFill>
                  <a:srgbClr val="00B050"/>
                </a:solidFill>
                <a:uFillTx/>
                <a:latin typeface="Calibri"/>
              </a:rPr>
              <a:t>C:\...\issLab2021</a:t>
            </a:r>
            <a:r>
              <a:rPr lang="en-US" sz="3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rPr>
              <a:t>&gt;</a:t>
            </a:r>
            <a:r>
              <a:rPr lang="en-US" sz="3200" b="0" i="0" u="none" strike="noStrike" kern="1200" cap="none" spc="0" baseline="0%">
                <a:solidFill>
                  <a:srgbClr val="C00000"/>
                </a:solidFill>
                <a:uFillTx/>
                <a:latin typeface="Calibri"/>
              </a:rPr>
              <a:t>gradle init</a:t>
            </a:r>
            <a:r>
              <a:rPr lang="en-US" sz="3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rPr>
              <a:t> (select 2, 3, 1, 2, 1, demo, demo)</a:t>
            </a:r>
          </a:p>
        </p:txBody>
      </p:sp>
      <p:pic>
        <p:nvPicPr>
          <p:cNvPr id="4" name="Picture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F5EB0AFA-E483-4316-8093-6821F69CE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24" y="2472912"/>
            <a:ext cx="10603281" cy="439649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1">
            <a:extLst>
              <a:ext uri="{FF2B5EF4-FFF2-40B4-BE49-F238E27FC236}">
                <a16:creationId xmlns:a16="http://schemas.microsoft.com/office/drawing/2014/main" id="{EC3969DF-038C-4F65-B46D-5E28E728D734}"/>
              </a:ext>
            </a:extLst>
          </p:cNvPr>
          <p:cNvSpPr txBox="1">
            <a:spLocks/>
          </p:cNvSpPr>
          <p:nvPr/>
        </p:nvSpPr>
        <p:spPr>
          <a:xfrm>
            <a:off x="3124199" y="6356350"/>
            <a:ext cx="4940505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ANatali  - DISI - University of Bologna</a:t>
            </a:r>
          </a:p>
        </p:txBody>
      </p:sp>
      <p:sp>
        <p:nvSpPr>
          <p:cNvPr id="4" name="Rettangolo arrotondato 3">
            <a:extLst>
              <a:ext uri="{FF2B5EF4-FFF2-40B4-BE49-F238E27FC236}">
                <a16:creationId xmlns:a16="http://schemas.microsoft.com/office/drawing/2014/main" id="{C96E30BA-D5D4-40AB-9BAB-1DDFA8AACFB3}"/>
              </a:ext>
            </a:extLst>
          </p:cNvPr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e 33">
            <a:extLst>
              <a:ext uri="{FF2B5EF4-FFF2-40B4-BE49-F238E27FC236}">
                <a16:creationId xmlns:a16="http://schemas.microsoft.com/office/drawing/2014/main" id="{9833CF13-F5DB-44BE-91D8-1574DC226735}"/>
              </a:ext>
            </a:extLst>
          </p:cNvPr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6" name="Ovale 43">
            <a:extLst>
              <a:ext uri="{FF2B5EF4-FFF2-40B4-BE49-F238E27FC236}">
                <a16:creationId xmlns:a16="http://schemas.microsoft.com/office/drawing/2014/main" id="{990BC7B4-816F-4271-8215-F32233604DD3}"/>
              </a:ext>
            </a:extLst>
          </p:cNvPr>
          <p:cNvSpPr/>
          <p:nvPr/>
        </p:nvSpPr>
        <p:spPr>
          <a:xfrm>
            <a:off x="535601" y="3062002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7" name="CasellaDiTesto 53">
            <a:extLst>
              <a:ext uri="{FF2B5EF4-FFF2-40B4-BE49-F238E27FC236}">
                <a16:creationId xmlns:a16="http://schemas.microsoft.com/office/drawing/2014/main" id="{954948D2-CA5A-4F7F-A213-A197F4D7F20F}"/>
              </a:ext>
            </a:extLst>
          </p:cNvPr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llaDiTesto 54">
            <a:extLst>
              <a:ext uri="{FF2B5EF4-FFF2-40B4-BE49-F238E27FC236}">
                <a16:creationId xmlns:a16="http://schemas.microsoft.com/office/drawing/2014/main" id="{FDC7C091-CB4B-40EE-83F9-5F420FEC22AB}"/>
              </a:ext>
            </a:extLst>
          </p:cNvPr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9" name="CasellaDiTesto 65">
            <a:extLst>
              <a:ext uri="{FF2B5EF4-FFF2-40B4-BE49-F238E27FC236}">
                <a16:creationId xmlns:a16="http://schemas.microsoft.com/office/drawing/2014/main" id="{542D0849-25E4-474F-A05D-D761C29C1210}"/>
              </a:ext>
            </a:extLst>
          </p:cNvPr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10" name="CasellaDiTesto 86">
            <a:extLst>
              <a:ext uri="{FF2B5EF4-FFF2-40B4-BE49-F238E27FC236}">
                <a16:creationId xmlns:a16="http://schemas.microsoft.com/office/drawing/2014/main" id="{9B5277D5-BDD7-4322-B2D5-8E9FBF78D491}"/>
              </a:ext>
            </a:extLst>
          </p:cNvPr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11" name="Connettore 1 88">
            <a:extLst>
              <a:ext uri="{FF2B5EF4-FFF2-40B4-BE49-F238E27FC236}">
                <a16:creationId xmlns:a16="http://schemas.microsoft.com/office/drawing/2014/main" id="{44506133-F68A-4689-BE13-E84CDEA820AA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o 113">
            <a:extLst>
              <a:ext uri="{FF2B5EF4-FFF2-40B4-BE49-F238E27FC236}">
                <a16:creationId xmlns:a16="http://schemas.microsoft.com/office/drawing/2014/main" id="{54361926-CDFB-43D8-9C7E-3BC4017E8E40}"/>
              </a:ext>
            </a:extLst>
          </p:cNvPr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13" name="Ovale 94">
              <a:extLst>
                <a:ext uri="{FF2B5EF4-FFF2-40B4-BE49-F238E27FC236}">
                  <a16:creationId xmlns:a16="http://schemas.microsoft.com/office/drawing/2014/main" id="{B5A94DD2-8FFB-4B49-B630-0E3B947B175B}"/>
                </a:ext>
              </a:extLst>
            </p:cNvPr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ttangolo 93">
              <a:extLst>
                <a:ext uri="{FF2B5EF4-FFF2-40B4-BE49-F238E27FC236}">
                  <a16:creationId xmlns:a16="http://schemas.microsoft.com/office/drawing/2014/main" id="{4E7E6A98-60E1-4E58-80B7-A30E08E28376}"/>
                </a:ext>
              </a:extLst>
            </p:cNvPr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e 96">
              <a:extLst>
                <a:ext uri="{FF2B5EF4-FFF2-40B4-BE49-F238E27FC236}">
                  <a16:creationId xmlns:a16="http://schemas.microsoft.com/office/drawing/2014/main" id="{04095CE0-8DD3-4901-B156-9A7397CF7195}"/>
                </a:ext>
              </a:extLst>
            </p:cNvPr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Connettore 1 97">
              <a:extLst>
                <a:ext uri="{FF2B5EF4-FFF2-40B4-BE49-F238E27FC236}">
                  <a16:creationId xmlns:a16="http://schemas.microsoft.com/office/drawing/2014/main" id="{8F17D304-D0AD-4442-A419-D41550FF23B1}"/>
                </a:ext>
              </a:extLst>
            </p:cNvPr>
            <p:cNvCxnSpPr>
              <a:endCxn id="13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1 101">
              <a:extLst>
                <a:ext uri="{FF2B5EF4-FFF2-40B4-BE49-F238E27FC236}">
                  <a16:creationId xmlns:a16="http://schemas.microsoft.com/office/drawing/2014/main" id="{79AF8B70-EACE-4F41-BD55-D3503A464B37}"/>
                </a:ext>
              </a:extLst>
            </p:cNvPr>
            <p:cNvCxnSpPr>
              <a:endCxn id="13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ttore 1 103">
              <a:extLst>
                <a:ext uri="{FF2B5EF4-FFF2-40B4-BE49-F238E27FC236}">
                  <a16:creationId xmlns:a16="http://schemas.microsoft.com/office/drawing/2014/main" id="{3379EB2A-8C0C-4EE1-913A-FDF0B95C2414}"/>
                </a:ext>
              </a:extLst>
            </p:cNvPr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07">
            <a:extLst>
              <a:ext uri="{FF2B5EF4-FFF2-40B4-BE49-F238E27FC236}">
                <a16:creationId xmlns:a16="http://schemas.microsoft.com/office/drawing/2014/main" id="{C4C47CCA-7770-4183-86A0-B1C6A0BEDEC5}"/>
              </a:ext>
            </a:extLst>
          </p:cNvPr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20" name="Rettangolo 118">
            <a:extLst>
              <a:ext uri="{FF2B5EF4-FFF2-40B4-BE49-F238E27FC236}">
                <a16:creationId xmlns:a16="http://schemas.microsoft.com/office/drawing/2014/main" id="{878F780A-7446-4BC0-ACA9-8298CB7761C4}"/>
              </a:ext>
            </a:extLst>
          </p:cNvPr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122">
            <a:extLst>
              <a:ext uri="{FF2B5EF4-FFF2-40B4-BE49-F238E27FC236}">
                <a16:creationId xmlns:a16="http://schemas.microsoft.com/office/drawing/2014/main" id="{6C1A0A56-ED37-44AA-8F86-B92437CE8D68}"/>
              </a:ext>
            </a:extLst>
          </p:cNvPr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Connettore 2 126">
            <a:extLst>
              <a:ext uri="{FF2B5EF4-FFF2-40B4-BE49-F238E27FC236}">
                <a16:creationId xmlns:a16="http://schemas.microsoft.com/office/drawing/2014/main" id="{59B15A25-B9A0-4B9B-B9CA-1A013215E4A1}"/>
              </a:ext>
            </a:extLst>
          </p:cNvPr>
          <p:cNvCxnSpPr/>
          <p:nvPr/>
        </p:nvCxnSpPr>
        <p:spPr>
          <a:xfrm flipH="1">
            <a:off x="910461" y="322393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9">
            <a:extLst>
              <a:ext uri="{FF2B5EF4-FFF2-40B4-BE49-F238E27FC236}">
                <a16:creationId xmlns:a16="http://schemas.microsoft.com/office/drawing/2014/main" id="{87B97339-28C6-4060-A6BA-5EAA61BABF4D}"/>
              </a:ext>
            </a:extLst>
          </p:cNvPr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igura a mano libera 12">
            <a:extLst>
              <a:ext uri="{FF2B5EF4-FFF2-40B4-BE49-F238E27FC236}">
                <a16:creationId xmlns:a16="http://schemas.microsoft.com/office/drawing/2014/main" id="{A7F59517-8DD9-4A4F-99E6-4D75D3594630}"/>
              </a:ext>
            </a:extLst>
          </p:cNvPr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uppo 26">
            <a:extLst>
              <a:ext uri="{FF2B5EF4-FFF2-40B4-BE49-F238E27FC236}">
                <a16:creationId xmlns:a16="http://schemas.microsoft.com/office/drawing/2014/main" id="{E1E75378-308A-4395-8ABE-A24457C27A20}"/>
              </a:ext>
            </a:extLst>
          </p:cNvPr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6" name="Ovale 27">
              <a:extLst>
                <a:ext uri="{FF2B5EF4-FFF2-40B4-BE49-F238E27FC236}">
                  <a16:creationId xmlns:a16="http://schemas.microsoft.com/office/drawing/2014/main" id="{F7BA85BD-A8C1-48D9-9E06-48EEC4DD22A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7" name="Rettangolo 28">
              <a:extLst>
                <a:ext uri="{FF2B5EF4-FFF2-40B4-BE49-F238E27FC236}">
                  <a16:creationId xmlns:a16="http://schemas.microsoft.com/office/drawing/2014/main" id="{B0E04BA2-FBE6-473A-B405-E951B1B87518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8" name="Triangolo isoscele 29">
              <a:extLst>
                <a:ext uri="{FF2B5EF4-FFF2-40B4-BE49-F238E27FC236}">
                  <a16:creationId xmlns:a16="http://schemas.microsoft.com/office/drawing/2014/main" id="{B88A0914-6A0A-48FD-98A1-8E6224721940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9" name="CasellaDiTesto 30">
            <a:extLst>
              <a:ext uri="{FF2B5EF4-FFF2-40B4-BE49-F238E27FC236}">
                <a16:creationId xmlns:a16="http://schemas.microsoft.com/office/drawing/2014/main" id="{19B2557C-A3F5-4261-942D-FAB8F98C24F6}"/>
              </a:ext>
            </a:extLst>
          </p:cNvPr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0" name="CasellaDiTesto 32">
            <a:extLst>
              <a:ext uri="{FF2B5EF4-FFF2-40B4-BE49-F238E27FC236}">
                <a16:creationId xmlns:a16="http://schemas.microsoft.com/office/drawing/2014/main" id="{EF0EF8C6-5DB8-4742-BB70-8784EBB80CB6}"/>
              </a:ext>
            </a:extLst>
          </p:cNvPr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31" name="Gruppo 6">
            <a:extLst>
              <a:ext uri="{FF2B5EF4-FFF2-40B4-BE49-F238E27FC236}">
                <a16:creationId xmlns:a16="http://schemas.microsoft.com/office/drawing/2014/main" id="{040BF3D5-344E-48A3-AA4A-C9615CF3DD3E}"/>
              </a:ext>
            </a:extLst>
          </p:cNvPr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794CE287-F8F0-4E63-ABBD-7A29EEA2A133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Triangolo isoscele 34">
              <a:extLst>
                <a:ext uri="{FF2B5EF4-FFF2-40B4-BE49-F238E27FC236}">
                  <a16:creationId xmlns:a16="http://schemas.microsoft.com/office/drawing/2014/main" id="{74AFDA65-C311-4443-8599-1982552BEB7E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40">
            <a:extLst>
              <a:ext uri="{FF2B5EF4-FFF2-40B4-BE49-F238E27FC236}">
                <a16:creationId xmlns:a16="http://schemas.microsoft.com/office/drawing/2014/main" id="{33534709-4242-4CCF-AE3E-6711B6E388AD}"/>
              </a:ext>
            </a:extLst>
          </p:cNvPr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35" name="Figura a mano libera 41">
              <a:extLst>
                <a:ext uri="{FF2B5EF4-FFF2-40B4-BE49-F238E27FC236}">
                  <a16:creationId xmlns:a16="http://schemas.microsoft.com/office/drawing/2014/main" id="{2133BBED-2436-411B-BB3E-102A418A0E1B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Figura a mano libera 42">
              <a:extLst>
                <a:ext uri="{FF2B5EF4-FFF2-40B4-BE49-F238E27FC236}">
                  <a16:creationId xmlns:a16="http://schemas.microsoft.com/office/drawing/2014/main" id="{8B9AF47E-1E73-453B-8C50-E186F74EBDE6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Figura a mano libera 44">
              <a:extLst>
                <a:ext uri="{FF2B5EF4-FFF2-40B4-BE49-F238E27FC236}">
                  <a16:creationId xmlns:a16="http://schemas.microsoft.com/office/drawing/2014/main" id="{42D93463-9839-42F0-9B22-194CF7D211E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8" name="CasellaDiTesto 45">
            <a:extLst>
              <a:ext uri="{FF2B5EF4-FFF2-40B4-BE49-F238E27FC236}">
                <a16:creationId xmlns:a16="http://schemas.microsoft.com/office/drawing/2014/main" id="{DDEBAE81-7A49-41A3-B26B-879A529A56E6}"/>
              </a:ext>
            </a:extLst>
          </p:cNvPr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39" name="CasellaDiTesto 46">
            <a:extLst>
              <a:ext uri="{FF2B5EF4-FFF2-40B4-BE49-F238E27FC236}">
                <a16:creationId xmlns:a16="http://schemas.microsoft.com/office/drawing/2014/main" id="{9A4B27DF-100C-44B3-A239-08F146DC399B}"/>
              </a:ext>
            </a:extLst>
          </p:cNvPr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0" name="CasellaDiTesto 47">
            <a:extLst>
              <a:ext uri="{FF2B5EF4-FFF2-40B4-BE49-F238E27FC236}">
                <a16:creationId xmlns:a16="http://schemas.microsoft.com/office/drawing/2014/main" id="{81B3CF48-7116-4CC8-A622-B5A99381E40D}"/>
              </a:ext>
            </a:extLst>
          </p:cNvPr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1" name="Gruppo 48">
            <a:extLst>
              <a:ext uri="{FF2B5EF4-FFF2-40B4-BE49-F238E27FC236}">
                <a16:creationId xmlns:a16="http://schemas.microsoft.com/office/drawing/2014/main" id="{E1CF346F-1FF5-46FD-A700-505112A1E02A}"/>
              </a:ext>
            </a:extLst>
          </p:cNvPr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42" name="Connettore 1 49">
              <a:extLst>
                <a:ext uri="{FF2B5EF4-FFF2-40B4-BE49-F238E27FC236}">
                  <a16:creationId xmlns:a16="http://schemas.microsoft.com/office/drawing/2014/main" id="{097641E9-993E-49C7-8A7A-CEBA50ACB6A0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riangolo isoscele 50">
              <a:extLst>
                <a:ext uri="{FF2B5EF4-FFF2-40B4-BE49-F238E27FC236}">
                  <a16:creationId xmlns:a16="http://schemas.microsoft.com/office/drawing/2014/main" id="{FEA913E1-63BC-4E7B-9C5B-946910CB8B4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44" name="CasellaDiTesto 51">
            <a:extLst>
              <a:ext uri="{FF2B5EF4-FFF2-40B4-BE49-F238E27FC236}">
                <a16:creationId xmlns:a16="http://schemas.microsoft.com/office/drawing/2014/main" id="{F4AE5815-8EDB-4B15-8441-50D153882A14}"/>
              </a:ext>
            </a:extLst>
          </p:cNvPr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45" name="Connettore 2 52">
            <a:extLst>
              <a:ext uri="{FF2B5EF4-FFF2-40B4-BE49-F238E27FC236}">
                <a16:creationId xmlns:a16="http://schemas.microsoft.com/office/drawing/2014/main" id="{D390237A-C238-41B3-95A6-36B150E8AB0C}"/>
              </a:ext>
            </a:extLst>
          </p:cNvPr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o 7">
            <a:extLst>
              <a:ext uri="{FF2B5EF4-FFF2-40B4-BE49-F238E27FC236}">
                <a16:creationId xmlns:a16="http://schemas.microsoft.com/office/drawing/2014/main" id="{CA34A501-9926-4D45-861F-BF3F2BAAF569}"/>
              </a:ext>
            </a:extLst>
          </p:cNvPr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47" name="Triangolo isoscele 55">
              <a:extLst>
                <a:ext uri="{FF2B5EF4-FFF2-40B4-BE49-F238E27FC236}">
                  <a16:creationId xmlns:a16="http://schemas.microsoft.com/office/drawing/2014/main" id="{07616A55-0202-4D00-9E51-997CC987C7B3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8" name="Connettore 1 56">
              <a:extLst>
                <a:ext uri="{FF2B5EF4-FFF2-40B4-BE49-F238E27FC236}">
                  <a16:creationId xmlns:a16="http://schemas.microsoft.com/office/drawing/2014/main" id="{FCCA2D57-3831-4426-AA9A-295BE996D3C8}"/>
                </a:ext>
              </a:extLst>
            </p:cNvPr>
            <p:cNvCxnSpPr>
              <a:endCxn id="4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8758615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6">
            <a:extLst>
              <a:ext uri="{FF2B5EF4-FFF2-40B4-BE49-F238E27FC236}">
                <a16:creationId xmlns:a16="http://schemas.microsoft.com/office/drawing/2014/main" id="{8E62B507-AF98-4A74-A9B1-C99A436EA095}"/>
              </a:ext>
            </a:extLst>
          </p:cNvPr>
          <p:cNvGrpSpPr/>
          <p:nvPr/>
        </p:nvGrpSpPr>
        <p:grpSpPr>
          <a:xfrm>
            <a:off x="6786618" y="1162846"/>
            <a:ext cx="1248110" cy="1213095"/>
            <a:chOff x="565700" y="4940367"/>
            <a:chExt cx="805955" cy="772447"/>
          </a:xfrm>
        </p:grpSpPr>
        <p:sp>
          <p:nvSpPr>
            <p:cNvPr id="3" name="Ovale 31">
              <a:extLst>
                <a:ext uri="{FF2B5EF4-FFF2-40B4-BE49-F238E27FC236}">
                  <a16:creationId xmlns:a16="http://schemas.microsoft.com/office/drawing/2014/main" id="{8807B87A-C431-47A1-899E-1134ECDC9889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" name="Triangolo isoscele 34">
              <a:extLst>
                <a:ext uri="{FF2B5EF4-FFF2-40B4-BE49-F238E27FC236}">
                  <a16:creationId xmlns:a16="http://schemas.microsoft.com/office/drawing/2014/main" id="{C0418AFB-64B8-408F-B55B-7E0E7287108C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53EF2CB-6596-4371-9244-AB8B6CBF36F5}"/>
              </a:ext>
            </a:extLst>
          </p:cNvPr>
          <p:cNvSpPr/>
          <p:nvPr/>
        </p:nvSpPr>
        <p:spPr>
          <a:xfrm>
            <a:off x="6250898" y="1386591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EBB470-AA47-4E3D-9CEF-F24D2DE4FC5F}"/>
              </a:ext>
            </a:extLst>
          </p:cNvPr>
          <p:cNvSpPr/>
          <p:nvPr/>
        </p:nvSpPr>
        <p:spPr>
          <a:xfrm>
            <a:off x="6922250" y="2148592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7" name="Figura a mano libera 12">
            <a:extLst>
              <a:ext uri="{FF2B5EF4-FFF2-40B4-BE49-F238E27FC236}">
                <a16:creationId xmlns:a16="http://schemas.microsoft.com/office/drawing/2014/main" id="{AE513254-578A-43C0-BA19-3DE55282F3CC}"/>
              </a:ext>
            </a:extLst>
          </p:cNvPr>
          <p:cNvSpPr/>
          <p:nvPr/>
        </p:nvSpPr>
        <p:spPr>
          <a:xfrm>
            <a:off x="2439670" y="1480670"/>
            <a:ext cx="1829996" cy="972723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2E0472-C5FA-49BA-A685-26773BA3AE9F}"/>
              </a:ext>
            </a:extLst>
          </p:cNvPr>
          <p:cNvSpPr txBox="1"/>
          <p:nvPr/>
        </p:nvSpPr>
        <p:spPr>
          <a:xfrm>
            <a:off x="4408929" y="856387"/>
            <a:ext cx="1215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 POST</a:t>
            </a:r>
          </a:p>
          <a:p>
            <a:pPr algn="ctr"/>
            <a:r>
              <a:rPr lang="en-US" dirty="0"/>
              <a:t>(request)</a:t>
            </a:r>
          </a:p>
        </p:txBody>
      </p:sp>
      <p:grpSp>
        <p:nvGrpSpPr>
          <p:cNvPr id="13" name="Gruppo 7">
            <a:extLst>
              <a:ext uri="{FF2B5EF4-FFF2-40B4-BE49-F238E27FC236}">
                <a16:creationId xmlns:a16="http://schemas.microsoft.com/office/drawing/2014/main" id="{1B70719A-D146-4352-A18C-8252D3B648E6}"/>
              </a:ext>
            </a:extLst>
          </p:cNvPr>
          <p:cNvGrpSpPr/>
          <p:nvPr/>
        </p:nvGrpSpPr>
        <p:grpSpPr>
          <a:xfrm>
            <a:off x="5433584" y="1500770"/>
            <a:ext cx="787334" cy="86434"/>
            <a:chOff x="3452446" y="4176616"/>
            <a:chExt cx="787334" cy="86434"/>
          </a:xfrm>
        </p:grpSpPr>
        <p:sp>
          <p:nvSpPr>
            <p:cNvPr id="14" name="Triangolo isoscele 55">
              <a:extLst>
                <a:ext uri="{FF2B5EF4-FFF2-40B4-BE49-F238E27FC236}">
                  <a16:creationId xmlns:a16="http://schemas.microsoft.com/office/drawing/2014/main" id="{8D1899FA-6F54-4BC2-A664-E0D23D8B02FA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5" name="Connettore 1 56">
              <a:extLst>
                <a:ext uri="{FF2B5EF4-FFF2-40B4-BE49-F238E27FC236}">
                  <a16:creationId xmlns:a16="http://schemas.microsoft.com/office/drawing/2014/main" id="{76E68939-CCB0-438B-8785-8E9A100449CA}"/>
                </a:ext>
              </a:extLst>
            </p:cNvPr>
            <p:cNvCxnSpPr>
              <a:endCxn id="1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CBCA1C-3962-4B81-87A8-94131DC35E49}"/>
              </a:ext>
            </a:extLst>
          </p:cNvPr>
          <p:cNvCxnSpPr>
            <a:cxnSpLocks/>
          </p:cNvCxnSpPr>
          <p:nvPr/>
        </p:nvCxnSpPr>
        <p:spPr>
          <a:xfrm flipH="1" flipV="1">
            <a:off x="3982834" y="1537023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52">
            <a:extLst>
              <a:ext uri="{FF2B5EF4-FFF2-40B4-BE49-F238E27FC236}">
                <a16:creationId xmlns:a16="http://schemas.microsoft.com/office/drawing/2014/main" id="{54FE151E-0250-41AA-BC3C-B11D599ED8F7}"/>
              </a:ext>
            </a:extLst>
          </p:cNvPr>
          <p:cNvCxnSpPr>
            <a:cxnSpLocks/>
          </p:cNvCxnSpPr>
          <p:nvPr/>
        </p:nvCxnSpPr>
        <p:spPr>
          <a:xfrm>
            <a:off x="4005583" y="2284694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50BA59-3711-4C1E-9DEF-750D75AB455B}"/>
              </a:ext>
            </a:extLst>
          </p:cNvPr>
          <p:cNvSpPr txBox="1"/>
          <p:nvPr/>
        </p:nvSpPr>
        <p:spPr>
          <a:xfrm>
            <a:off x="4374278" y="2271684"/>
            <a:ext cx="1114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send</a:t>
            </a:r>
          </a:p>
          <a:p>
            <a:pPr algn="ctr"/>
            <a:r>
              <a:rPr lang="en-US" dirty="0"/>
              <a:t>(dispatch)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C2B052-AB59-41A0-AFCD-E93A9EB0BADE}"/>
              </a:ext>
            </a:extLst>
          </p:cNvPr>
          <p:cNvSpPr txBox="1"/>
          <p:nvPr/>
        </p:nvSpPr>
        <p:spPr>
          <a:xfrm>
            <a:off x="7773839" y="2121322"/>
            <a:ext cx="78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96F500-3A51-4AB5-A3CA-776517083E14}"/>
              </a:ext>
            </a:extLst>
          </p:cNvPr>
          <p:cNvSpPr txBox="1"/>
          <p:nvPr/>
        </p:nvSpPr>
        <p:spPr>
          <a:xfrm flipH="1">
            <a:off x="7135507" y="1580959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grpSp>
        <p:nvGrpSpPr>
          <p:cNvPr id="32" name="Gruppo 48">
            <a:extLst>
              <a:ext uri="{FF2B5EF4-FFF2-40B4-BE49-F238E27FC236}">
                <a16:creationId xmlns:a16="http://schemas.microsoft.com/office/drawing/2014/main" id="{814C79EE-57EC-4F21-B69C-81F9E4FC848D}"/>
              </a:ext>
            </a:extLst>
          </p:cNvPr>
          <p:cNvGrpSpPr/>
          <p:nvPr/>
        </p:nvGrpSpPr>
        <p:grpSpPr>
          <a:xfrm>
            <a:off x="4161355" y="1625604"/>
            <a:ext cx="914400" cy="128062"/>
            <a:chOff x="4592177" y="4419530"/>
            <a:chExt cx="666895" cy="86434"/>
          </a:xfrm>
        </p:grpSpPr>
        <p:cxnSp>
          <p:nvCxnSpPr>
            <p:cNvPr id="33" name="Connettore 1 49">
              <a:extLst>
                <a:ext uri="{FF2B5EF4-FFF2-40B4-BE49-F238E27FC236}">
                  <a16:creationId xmlns:a16="http://schemas.microsoft.com/office/drawing/2014/main" id="{3910F4EB-331F-4DC2-8C1D-B61A9799C9B7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riangolo isoscele 50">
              <a:extLst>
                <a:ext uri="{FF2B5EF4-FFF2-40B4-BE49-F238E27FC236}">
                  <a16:creationId xmlns:a16="http://schemas.microsoft.com/office/drawing/2014/main" id="{668F8F56-D20B-42D5-B3D8-2D95E7377105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395B789-AF34-421D-9FF1-149AB811F794}"/>
              </a:ext>
            </a:extLst>
          </p:cNvPr>
          <p:cNvCxnSpPr>
            <a:cxnSpLocks/>
          </p:cNvCxnSpPr>
          <p:nvPr/>
        </p:nvCxnSpPr>
        <p:spPr>
          <a:xfrm flipH="1" flipV="1">
            <a:off x="4687371" y="1689394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7432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0EAB-320A-49C4-AE6E-FF3CA546D03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project </a:t>
            </a:r>
            <a:r>
              <a:rPr lang="en-US">
                <a:latin typeface="Calibri"/>
                <a:cs typeface="Calibri"/>
              </a:rPr>
              <a:t>it.unibo.wenvusage</a:t>
            </a:r>
            <a:endParaRPr lang="en-US"/>
          </a:p>
          <a:p>
            <a:pPr lvl="0"/>
            <a:endParaRPr lang="en-US"/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E9B40DD-EBF7-40CC-9BDA-2E9FB4501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9" y="1211927"/>
            <a:ext cx="9893469" cy="564498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94D20B-C86E-4701-8C41-D4A47647C120}"/>
              </a:ext>
            </a:extLst>
          </p:cNvPr>
          <p:cNvSpPr txBox="1"/>
          <p:nvPr/>
        </p:nvSpPr>
        <p:spPr>
          <a:xfrm>
            <a:off x="7313115" y="2845493"/>
            <a:ext cx="4872618" cy="2339099"/>
          </a:xfrm>
          <a:prstGeom prst="rect">
            <a:avLst/>
          </a:prstGeom>
          <a:solidFill>
            <a:srgbClr val="FFFF00"/>
          </a:solidFill>
          <a:ln w="9528" cap="flat">
            <a:solidFill>
              <a:srgbClr val="0070C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>
                <a:solidFill>
                  <a:srgbClr val="000000"/>
                </a:solidFill>
                <a:uFillTx/>
                <a:latin typeface="Consolas"/>
                <a:cs typeface="Calibri"/>
              </a:rPr>
              <a:t>gradlew build</a:t>
            </a:r>
            <a:r>
              <a:rPr lang="en-US" sz="2800" b="1" i="0" u="none" strike="noStrike" kern="0" cap="none" spc="0" baseline="0%">
                <a:solidFill>
                  <a:srgbClr val="000000"/>
                </a:solidFill>
                <a:uFillTx/>
                <a:latin typeface="Consolas"/>
                <a:cs typeface="Calibri"/>
              </a:rPr>
              <a:t> </a:t>
            </a:r>
            <a:endParaRPr lang="en-US" sz="1800" b="0" i="0" u="none" strike="noStrike" kern="0" cap="none" spc="0" baseline="0%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>
                <a:solidFill>
                  <a:srgbClr val="000000"/>
                </a:solidFill>
                <a:uFillTx/>
                <a:latin typeface="Consolas"/>
                <a:cs typeface="Calibri"/>
              </a:rPr>
              <a:t>gradlew run</a:t>
            </a:r>
            <a:r>
              <a:rPr lang="en-US" sz="2800" b="1" i="0" u="none" strike="noStrike" kern="0" cap="none" spc="0" baseline="0%">
                <a:solidFill>
                  <a:srgbClr val="000000"/>
                </a:solidFill>
                <a:uFillTx/>
                <a:latin typeface="Consolas"/>
                <a:cs typeface="Calibri"/>
              </a:rPr>
              <a:t> </a:t>
            </a:r>
            <a:endParaRPr lang="en-US" sz="1800" b="0" i="0" u="none" strike="noStrike" kern="0" cap="none" spc="0" baseline="0%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&gt; Task :app:run</a:t>
            </a:r>
            <a:endParaRPr lang="en-US" sz="1800" b="0" i="0" u="none" strike="noStrike" kern="1200" cap="none" spc="0" baseline="0%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Hello World!</a:t>
            </a:r>
            <a:endParaRPr lang="en-US" sz="1800" b="0" i="0" u="none" strike="noStrike" kern="1200" cap="none" spc="0" baseline="0%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BUILD SUCCESSFUL in 2s</a:t>
            </a:r>
            <a:endParaRPr lang="en-US" sz="1800" b="0" i="0" u="none" strike="noStrike" kern="1200" cap="none" spc="0" baseline="0%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2 actionable tasks: 1 executed, 1 up-to-date</a:t>
            </a:r>
            <a:endParaRPr lang="en-US" sz="1800" b="0" i="0" u="none" strike="noStrike" kern="1200" cap="none" spc="0" baseline="0%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36A4-1C58-4EFB-B95F-F91FE90680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757123"/>
          </a:xfrm>
        </p:spPr>
        <p:txBody>
          <a:bodyPr/>
          <a:lstStyle/>
          <a:p>
            <a:pPr lvl="0"/>
            <a:r>
              <a:rPr lang="en-US"/>
              <a:t>Define our app and modify build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4C0C0-A936-4AE4-A8D5-C0A08E4BA080}"/>
              </a:ext>
            </a:extLst>
          </p:cNvPr>
          <p:cNvSpPr txBox="1"/>
          <p:nvPr/>
        </p:nvSpPr>
        <p:spPr>
          <a:xfrm>
            <a:off x="194154" y="1582451"/>
            <a:ext cx="11803687" cy="200055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1" u="none" strike="noStrike" kern="1200" cap="none" spc="0" baseline="0%">
                <a:solidFill>
                  <a:srgbClr val="000000"/>
                </a:solidFill>
                <a:uFillTx/>
                <a:latin typeface="Consolas"/>
              </a:rPr>
              <a:t>application </a:t>
            </a:r>
            <a:r>
              <a:rPr lang="en-US" sz="2400" b="1" i="0" u="none" strike="noStrike" kern="1200" cap="none" spc="0" baseline="0%">
                <a:solidFill>
                  <a:srgbClr val="000000"/>
                </a:solidFill>
                <a:uFillTx/>
                <a:latin typeface="Consolas"/>
              </a:rPr>
              <a:t>{</a:t>
            </a:r>
            <a:br>
              <a:rPr lang="en-US" sz="2400" b="1" i="0" u="none" strike="noStrike" kern="1200" cap="none" spc="0" baseline="0%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1" i="0" u="none" strike="noStrike" kern="1200" cap="none" spc="0" baseline="0%">
                <a:solidFill>
                  <a:srgbClr val="000000"/>
                </a:solidFill>
                <a:uFillTx/>
                <a:latin typeface="Consolas"/>
              </a:rPr>
              <a:t>    </a:t>
            </a:r>
            <a:r>
              <a:rPr lang="en-US" sz="2400" b="0" i="1" u="none" strike="noStrike" kern="1200" cap="none" spc="0" baseline="0%">
                <a:solidFill>
                  <a:srgbClr val="000000"/>
                </a:solidFill>
                <a:uFillTx/>
                <a:latin typeface="Consolas"/>
              </a:rPr>
              <a:t>// Define the main class for the application.</a:t>
            </a:r>
            <a:br>
              <a:rPr lang="en-US" sz="2400" b="0" i="1" u="none" strike="noStrike" kern="1200" cap="none" spc="0" baseline="0%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0" i="1" u="none" strike="noStrike" kern="1200" cap="none" spc="0" baseline="0%">
                <a:solidFill>
                  <a:srgbClr val="000000"/>
                </a:solidFill>
                <a:uFillTx/>
                <a:latin typeface="Consolas"/>
              </a:rPr>
              <a:t>    //mainClass.set("it.unibo.wenvusage.App")    //ORIGINAL</a:t>
            </a:r>
            <a:br>
              <a:rPr lang="en-US" sz="2400" b="0" i="1" u="none" strike="noStrike" kern="1200" cap="none" spc="0" baseline="0%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0" i="1" u="none" strike="noStrike" kern="1200" cap="none" spc="0" baseline="0%">
                <a:solidFill>
                  <a:srgbClr val="000000"/>
                </a:solidFill>
                <a:uFillTx/>
                <a:latin typeface="Consolas"/>
              </a:rPr>
              <a:t>    </a:t>
            </a:r>
            <a:r>
              <a:rPr lang="en-US" sz="2800" b="0" i="1" u="none" strike="noStrike" kern="1200" cap="none" spc="0" baseline="0%">
                <a:solidFill>
                  <a:srgbClr val="C00000"/>
                </a:solidFill>
                <a:uFillTx/>
                <a:latin typeface="Consolas"/>
              </a:rPr>
              <a:t>mainClass</a:t>
            </a:r>
            <a:r>
              <a:rPr lang="en-US" sz="2800" b="0" i="0" u="none" strike="noStrike" kern="1200" cap="none" spc="0" baseline="0%">
                <a:solidFill>
                  <a:srgbClr val="C00000"/>
                </a:solidFill>
                <a:uFillTx/>
                <a:latin typeface="Consolas"/>
              </a:rPr>
              <a:t>.set("</a:t>
            </a:r>
            <a:r>
              <a:rPr lang="en-US" sz="2800" b="0" i="0" u="none" strike="noStrike" kern="1200" cap="none" spc="0" baseline="0%">
                <a:solidFill>
                  <a:srgbClr val="0070C0"/>
                </a:solidFill>
                <a:uFillTx/>
                <a:latin typeface="Consolas"/>
              </a:rPr>
              <a:t>it.unibo.wenvusage.MoveVirtualRobot</a:t>
            </a:r>
            <a:r>
              <a:rPr lang="en-US" sz="2800" b="0" i="0" u="none" strike="noStrike" kern="1200" cap="none" spc="0" baseline="0%">
                <a:solidFill>
                  <a:srgbClr val="C00000"/>
                </a:solidFill>
                <a:uFillTx/>
                <a:latin typeface="Consolas"/>
              </a:rPr>
              <a:t>") </a:t>
            </a:r>
            <a:r>
              <a:rPr lang="en-US" sz="2400" b="0" i="0" u="none" strike="noStrike" kern="1200" cap="none" spc="0" baseline="0%">
                <a:solidFill>
                  <a:srgbClr val="000000"/>
                </a:solidFill>
                <a:uFillTx/>
                <a:latin typeface="Consolas"/>
              </a:rPr>
              <a:t>   </a:t>
            </a:r>
            <a:endParaRPr lang="en-US" sz="2400" b="0" i="0" u="none" strike="noStrike" kern="1200" cap="none" spc="0" baseline="0%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%">
                <a:solidFill>
                  <a:srgbClr val="000000"/>
                </a:solidFill>
                <a:uFillTx/>
                <a:latin typeface="Consolas"/>
              </a:rPr>
              <a:t> </a:t>
            </a:r>
            <a:r>
              <a:rPr lang="en-US" sz="2400" b="0" i="1" u="none" strike="noStrike" kern="1200" cap="none" spc="0" baseline="0%">
                <a:solidFill>
                  <a:srgbClr val="000000"/>
                </a:solidFill>
                <a:uFillTx/>
                <a:latin typeface="Consolas"/>
              </a:rPr>
              <a:t>}</a:t>
            </a:r>
            <a:endParaRPr lang="en-US" sz="2400" b="0" i="0" u="none" strike="noStrike" kern="1200" cap="none" spc="0" baseline="0%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F7DBB7-7BE8-4FE5-BB58-17B4E5D5314C}"/>
              </a:ext>
            </a:extLst>
          </p:cNvPr>
          <p:cNvSpPr txBox="1"/>
          <p:nvPr/>
        </p:nvSpPr>
        <p:spPr>
          <a:xfrm>
            <a:off x="495705" y="5229618"/>
            <a:ext cx="8596667" cy="7571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%">
                <a:solidFill>
                  <a:srgbClr val="90C226"/>
                </a:solidFill>
                <a:uFillTx/>
                <a:latin typeface="Trebuchet MS"/>
              </a:rPr>
              <a:t>Formally define the Test (in JUnit)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44F13F-F9FC-434B-A59C-0EBEF2BE2000}"/>
              </a:ext>
            </a:extLst>
          </p:cNvPr>
          <p:cNvSpPr txBox="1"/>
          <p:nvPr/>
        </p:nvSpPr>
        <p:spPr>
          <a:xfrm>
            <a:off x="433068" y="3893515"/>
            <a:ext cx="8596667" cy="7571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0" cap="none" spc="0" baseline="0%">
                <a:solidFill>
                  <a:srgbClr val="90C226"/>
                </a:solidFill>
                <a:uFillTx/>
                <a:latin typeface="Trebuchet MS"/>
              </a:rPr>
              <a:t>Create the </a:t>
            </a:r>
            <a:r>
              <a:rPr lang="en-US" sz="3600" b="0" i="0" u="none" strike="noStrike" kern="0" cap="none" spc="0" baseline="0%">
                <a:solidFill>
                  <a:srgbClr val="C00000"/>
                </a:solidFill>
                <a:uFillTx/>
                <a:latin typeface="Trebuchet MS"/>
              </a:rPr>
              <a:t>userDocs </a:t>
            </a:r>
            <a:r>
              <a:rPr lang="en-US" sz="3600" b="0" i="0" u="none" strike="noStrike" kern="0" cap="none" spc="0" baseline="0%">
                <a:solidFill>
                  <a:srgbClr val="90C226"/>
                </a:solidFill>
                <a:uFillTx/>
                <a:latin typeface="Trebuchet MS"/>
              </a:rPr>
              <a:t>folder</a:t>
            </a:r>
            <a:endParaRPr lang="en-US" sz="1800" b="0" i="0" u="none" strike="noStrike" kern="0" cap="none" spc="0" baseline="0%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C7580B8-1C98-4471-AD62-DE4538E97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69" y="1383852"/>
            <a:ext cx="8609551" cy="535334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94A931B-4235-4BF7-BB11-471A8D4937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project </a:t>
            </a:r>
            <a:r>
              <a:rPr lang="en-US">
                <a:latin typeface="Calibri"/>
                <a:cs typeface="Calibri"/>
              </a:rPr>
              <a:t>it.unibo.wenvusage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71E50-9EFB-4707-8C53-593D44587027}"/>
              </a:ext>
            </a:extLst>
          </p:cNvPr>
          <p:cNvSpPr txBox="1"/>
          <p:nvPr/>
        </p:nvSpPr>
        <p:spPr>
          <a:xfrm>
            <a:off x="6227530" y="1269296"/>
            <a:ext cx="5968645" cy="2677655"/>
          </a:xfrm>
          <a:prstGeom prst="rect">
            <a:avLst/>
          </a:prstGeom>
          <a:solidFill>
            <a:srgbClr val="FFFF00"/>
          </a:solidFill>
          <a:ln w="9528" cap="flat">
            <a:solidFill>
              <a:srgbClr val="0070C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>
                <a:solidFill>
                  <a:srgbClr val="000000"/>
                </a:solidFill>
                <a:uFillTx/>
                <a:latin typeface="Consolas"/>
                <a:cs typeface="Calibri"/>
              </a:rPr>
              <a:t>gradlew build</a:t>
            </a:r>
            <a:r>
              <a:rPr lang="en-US" sz="2800" b="1" i="0" u="none" strike="noStrike" kern="0" cap="none" spc="0" baseline="0%">
                <a:solidFill>
                  <a:srgbClr val="000000"/>
                </a:solidFill>
                <a:uFillTx/>
                <a:latin typeface="Consolas"/>
                <a:cs typeface="Calibri"/>
              </a:rPr>
              <a:t> -x test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%">
                <a:solidFill>
                  <a:srgbClr val="000000"/>
                </a:solidFill>
                <a:uFillTx/>
                <a:latin typeface="Consolas"/>
                <a:cs typeface="Calibri"/>
              </a:rPr>
              <a:t>gradlew test </a:t>
            </a:r>
            <a:r>
              <a:rPr lang="en-US" sz="2800" b="0" i="1" u="none" strike="noStrike" kern="0" cap="none" spc="0" baseline="0%">
                <a:solidFill>
                  <a:srgbClr val="000000"/>
                </a:solidFill>
                <a:uFillTx/>
                <a:latin typeface="Consolas"/>
                <a:cs typeface="Calibri"/>
              </a:rPr>
              <a:t>jacocoTestReport</a:t>
            </a:r>
            <a:endParaRPr lang="en-US" sz="2800" b="1" i="0" u="none" strike="noStrike" kern="0" cap="none" spc="0" baseline="0%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%">
                <a:solidFill>
                  <a:srgbClr val="000000"/>
                </a:solidFill>
                <a:uFillTx/>
                <a:latin typeface="Consolas"/>
                <a:cs typeface="Calibri"/>
              </a:rPr>
              <a:t>gradlew run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>
              <a:solidFill>
                <a:srgbClr val="000000"/>
              </a:solidFill>
              <a:uFillTx/>
              <a:latin typeface="Consolas"/>
              <a:cs typeface="Calibri"/>
            </a:endParaRP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94F46E-1EDD-49CD-9704-D719CA71A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75" y="3430581"/>
            <a:ext cx="2743200" cy="202187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purl.oclc.org/ooxml/drawingml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Facet</Template>
  <TotalTime>68</TotalTime>
  <Words>204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Consolas</vt:lpstr>
      <vt:lpstr>Trebuchet MS</vt:lpstr>
      <vt:lpstr>Wingdings 3</vt:lpstr>
      <vt:lpstr>Facet</vt:lpstr>
      <vt:lpstr>Moving the virtual robot</vt:lpstr>
      <vt:lpstr>PowerPoint Presentation</vt:lpstr>
      <vt:lpstr>PowerPoint Presentation</vt:lpstr>
      <vt:lpstr>The project it.unibo.wenvusage </vt:lpstr>
      <vt:lpstr>Define our app and modify build</vt:lpstr>
      <vt:lpstr>The project it.unibo.wenvusage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creation on git</dc:title>
  <dc:creator>Antonio Natali</dc:creator>
  <cp:lastModifiedBy>Antonio Natali</cp:lastModifiedBy>
  <cp:revision>21</cp:revision>
  <dcterms:created xsi:type="dcterms:W3CDTF">2021-02-16T15:59:16Z</dcterms:created>
  <dcterms:modified xsi:type="dcterms:W3CDTF">2021-02-19T10:41:50Z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ContentTypeId">
    <vt:lpwstr>0x010100AFD609FFC0C7514199402F351F9728F5</vt:lpwstr>
  </property>
</Properties>
</file>