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6" r:id="rId2"/>
    <p:sldId id="270" r:id="rId3"/>
    <p:sldId id="268" r:id="rId4"/>
    <p:sldId id="272" r:id="rId5"/>
    <p:sldId id="269" r:id="rId6"/>
    <p:sldId id="260" r:id="rId7"/>
    <p:sldId id="261" r:id="rId8"/>
    <p:sldId id="271" r:id="rId9"/>
    <p:sldId id="264" r:id="rId10"/>
    <p:sldId id="273" r:id="rId11"/>
    <p:sldId id="311" r:id="rId12"/>
    <p:sldId id="669" r:id="rId13"/>
    <p:sldId id="274" r:id="rId14"/>
    <p:sldId id="671" r:id="rId15"/>
    <p:sldId id="65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Counter_machine" TargetMode="External"/><Relationship Id="rId2" Type="http://purl.oclc.org/ooxml/officeDocument/relationships/hyperlink" Target="https://en.wikipedia.org/wiki/Software" TargetMode="External"/><Relationship Id="rId1" Type="http://purl.oclc.org/ooxml/officeDocument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7.jpeg"/><Relationship Id="rId2" Type="http://purl.oclc.org/ooxml/officeDocument/relationships/image" Target="../media/image6.jpeg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8.jpeg"/><Relationship Id="rId1" Type="http://purl.oclc.org/ooxml/officeDocument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0.jpeg"/><Relationship Id="rId2" Type="http://purl.oclc.org/ooxml/officeDocument/relationships/image" Target="../media/image9.jpeg"/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2.jpeg"/><Relationship Id="rId2" Type="http://purl.oclc.org/ooxml/officeDocument/relationships/image" Target="../media/image11.jpeg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hyperlink" Target="https://github.com/anatali/issLab2021" TargetMode="External"/><Relationship Id="rId7" Type="http://purl.oclc.org/ooxml/officeDocument/relationships/hyperlink" Target="https://unibo.cloud.panopto.eu/Panopto/Pages/Sessions/List.aspx#folderID=%222f957969-7f72-4609-a690-aca900aeba02%22" TargetMode="External"/><Relationship Id="rId2" Type="http://purl.oclc.org/ooxml/officeDocument/relationships/hyperlink" Target="https://www.unibo.it/it/didattica/insegnamenti/insegnamento/2020/385373" TargetMode="External"/><Relationship Id="rId1" Type="http://purl.oclc.org/ooxml/officeDocument/relationships/slideLayout" Target="../slideLayouts/slideLayout6.xml"/><Relationship Id="rId6" Type="http://purl.oclc.org/ooxml/officeDocument/relationships/hyperlink" Target="https://htmlpreview.github.io/?https://github.com/anatali/issLab2021/blob/master/it.unibo.issLabStart/userDocs/template2021.html" TargetMode="External"/><Relationship Id="rId5" Type="http://purl.oclc.org/ooxml/officeDocument/relationships/hyperlink" Target="TFBO20ISS.pdf" TargetMode="External"/><Relationship Id="rId4" Type="http://purl.oclc.org/ooxml/officeDocument/relationships/hyperlink" Target="72939LabISSIntro.html" TargetMode="Externa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hyperlink" Target="https://www.eclipse.org/downloads/packages/release/2020-06/r" TargetMode="External"/><Relationship Id="rId2" Type="http://purl.oclc.org/ooxml/officeDocument/relationships/hyperlink" Target="https://github.com/anatali/issLab2021" TargetMode="External"/><Relationship Id="rId1" Type="http://purl.oclc.org/ooxml/officeDocument/relationships/slideLayout" Target="../slideLayouts/slideLayout6.xml"/><Relationship Id="rId4" Type="http://purl.oclc.org/ooxml/officeDocument/relationships/hyperlink" Target="https://dashboard.ngrok.com/get-started/setup" TargetMode="Externa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6.xml"/><Relationship Id="rId4" Type="http://purl.oclc.org/ooxml/officeDocument/relationships/hyperlink" Target="http://htmlpreview.github.io/?https://github.com/anatali/issLab2021/blob/main/it.unibo.issLabStart/userDocs/devsDdr.html" TargetMode="Externa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hyperlink" Target="https://hub.docker.com/repositories" TargetMode="External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3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2.png"/><Relationship Id="rId1" Type="http://purl.oclc.org/ooxml/officeDocument/relationships/slideLayout" Target="../slideLayouts/slideLayout6.xml"/><Relationship Id="rId4" Type="http://purl.oclc.org/ooxml/officeDocument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hyperlink" Target="https://htmlpreview.github.io/?https://github.com/anatali/issLab2021/blob/master/it.unibo.issLabStart/userDocs/template2021.html" TargetMode="External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INGEGNERIA DEI SISTEMI SOFTWARE 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6234F80-5D54-4ECE-8848-8988B0821C3E}"/>
              </a:ext>
            </a:extLst>
          </p:cNvPr>
          <p:cNvSpPr txBox="1"/>
          <p:nvPr/>
        </p:nvSpPr>
        <p:spPr>
          <a:xfrm>
            <a:off x="412731" y="1458989"/>
            <a:ext cx="11159675" cy="5016758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INGEGNERIA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: 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enfasi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sulla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costruzione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consapevole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motivata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artefatti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basata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analisi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progettazione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sviluppo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distribuzione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manutenzione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enfasi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sulla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organizzazione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parti (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componenti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)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che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svolgono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'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operazioni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utili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' 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presentano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proprietà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non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tutte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riconducibili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a quelle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dei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singoli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component.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SOFTWARE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istruzioni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(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definite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da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esseri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umani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o da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altri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software)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dati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che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 '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istruiscono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'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elaboratori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elettronici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classici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 (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computer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di Von Neumann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).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atomi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transistor … 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NOR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Hardware (interpreter) … </a:t>
            </a:r>
            <a:r>
              <a:rPr lang="it-IT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Counter (</a:t>
            </a:r>
            <a:r>
              <a:rPr lang="it-IT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Minsky</a:t>
            </a:r>
            <a:r>
              <a:rPr lang="it-IT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) machine</a:t>
            </a:r>
            <a:endParaRPr lang="en-US" sz="2000" b="0" i="0" u="none" strike="noStrike" kern="1200" cap="none" spc="0" baseline="0%" dirty="0">
              <a:solidFill>
                <a:srgbClr val="0070C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componenti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software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ea typeface="Calibri"/>
                <a:cs typeface="Arial"/>
              </a:rPr>
              <a:t>interagenti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(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Funzioni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err="1">
                <a:solidFill>
                  <a:srgbClr val="7030A0"/>
                </a:solidFill>
                <a:uFillTx/>
                <a:latin typeface="Arial"/>
                <a:cs typeface="Arial"/>
              </a:rPr>
              <a:t>Oggetti</a:t>
            </a:r>
            <a:r>
              <a:rPr lang="en-US" sz="2000" b="0" i="0" u="none" strike="noStrike" kern="1200" cap="none" spc="0" baseline="0%">
                <a:solidFill>
                  <a:srgbClr val="7030A0"/>
                </a:solidFill>
                <a:uFillTx/>
                <a:latin typeface="Arial"/>
                <a:cs typeface="Arial"/>
              </a:rPr>
              <a:t>,Processi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Attori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Agenti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…)  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      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architetture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Internet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distribuiti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 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auto-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organizzati</a:t>
            </a:r>
            <a:r>
              <a:rPr lang="en-US" sz="2000" b="0" i="0" u="none" strike="noStrike" kern="1200" cap="none" spc="0" dirty="0">
                <a:solidFill>
                  <a:srgbClr val="0070C0"/>
                </a:solidFill>
                <a:uFillTx/>
                <a:latin typeface="Arial"/>
                <a:cs typeface="Arial"/>
              </a:rPr>
              <a:t> ….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organismi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(!?)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C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M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 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magistrale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finalità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diverse da quelle di un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triennale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la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acquisizione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consoscenze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pratiche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è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rivolta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principalmente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formazione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specialistica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,</a:t>
            </a:r>
            <a:r>
              <a:rPr lang="en-US" sz="2000" b="0" i="1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progettazione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innovazione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41AD76-D116-458D-B2ED-B1BEEB0B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00782157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11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9133538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%">
                      <a:schemeClr val="accent6">
                        <a:shade val="20%"/>
                        <a:satMod val="200%"/>
                      </a:schemeClr>
                    </a:gs>
                    <a:gs pos="78%">
                      <a:schemeClr val="accent6">
                        <a:tint val="90%"/>
                        <a:shade val="89%"/>
                        <a:satMod val="220%"/>
                      </a:schemeClr>
                    </a:gs>
                    <a:gs pos="100%">
                      <a:schemeClr val="accent6">
                        <a:tint val="12%"/>
                        <a:satMod val="255%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%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5612667" y="161187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1847529" y="107472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644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1081199" y="163957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3676259" y="432267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637622" y="432267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3EE0D-7662-4732-93DA-E3593AA869E4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503713" y="1168153"/>
            <a:ext cx="698477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Developers are insulated from the domain experts.  If a developer does not understand a concept, it is likely the implementation will not accurately reflect the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Developers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solid</a:t>
            </a:r>
            <a:r>
              <a:rPr lang="it-IT" sz="1400" dirty="0"/>
              <a:t> design </a:t>
            </a:r>
            <a:r>
              <a:rPr lang="it-IT" sz="1400" dirty="0" err="1"/>
              <a:t>principles</a:t>
            </a:r>
            <a:r>
              <a:rPr lang="it-IT" sz="1400" dirty="0"/>
              <a:t> </a:t>
            </a:r>
            <a:r>
              <a:rPr lang="it-IT" sz="1400" dirty="0" err="1"/>
              <a:t>will</a:t>
            </a:r>
            <a:r>
              <a:rPr lang="it-IT" sz="1400" dirty="0"/>
              <a:t> produce a code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hard to </a:t>
            </a:r>
            <a:r>
              <a:rPr lang="it-IT" sz="1400" dirty="0" err="1"/>
              <a:t>understand</a:t>
            </a:r>
            <a:r>
              <a:rPr lang="it-IT" sz="1400" dirty="0"/>
              <a:t> or </a:t>
            </a:r>
            <a:r>
              <a:rPr lang="it-IT" sz="1400" dirty="0" err="1"/>
              <a:t>change</a:t>
            </a:r>
            <a:r>
              <a:rPr lang="it-IT" sz="1400" dirty="0"/>
              <a:t> – the </a:t>
            </a:r>
            <a:r>
              <a:rPr lang="it-IT" sz="1400" dirty="0" err="1"/>
              <a:t>oppostive</a:t>
            </a:r>
            <a:r>
              <a:rPr lang="it-IT" sz="1400" dirty="0"/>
              <a:t> of </a:t>
            </a:r>
            <a:r>
              <a:rPr lang="it-IT" sz="1400" dirty="0" err="1"/>
              <a:t>agility</a:t>
            </a:r>
            <a:r>
              <a:rPr lang="it-IT" sz="1400" dirty="0"/>
              <a:t>. (</a:t>
            </a:r>
            <a:r>
              <a:rPr lang="it-IT" sz="1400" dirty="0" err="1"/>
              <a:t>pg</a:t>
            </a:r>
            <a:r>
              <a:rPr lang="it-IT" sz="1400" dirty="0"/>
              <a:t>. </a:t>
            </a:r>
            <a:r>
              <a:rPr lang="it-IT" sz="1400" dirty="0" err="1"/>
              <a:t>xxiij</a:t>
            </a:r>
            <a:r>
              <a:rPr lang="it-IT" sz="1400" dirty="0"/>
              <a:t>)</a:t>
            </a:r>
            <a:endParaRPr lang="en-US" sz="1400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711284" y="199673"/>
            <a:ext cx="1612525" cy="2318161"/>
            <a:chOff x="958569" y="3957156"/>
            <a:chExt cx="1612525" cy="2318161"/>
          </a:xfrm>
        </p:grpSpPr>
        <p:pic>
          <p:nvPicPr>
            <p:cNvPr id="7" name="Picture 2" descr="Domain-Driven Design: Tackling Complexity in the Heart of Software di [Evans, Eric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69" y="3957156"/>
              <a:ext cx="1612525" cy="213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sellaDiTesto 7"/>
            <p:cNvSpPr txBox="1"/>
            <p:nvPr/>
          </p:nvSpPr>
          <p:spPr>
            <a:xfrm>
              <a:off x="1438460" y="5905985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2004</a:t>
              </a:r>
              <a:endParaRPr lang="en-US" dirty="0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5305983" y="374222"/>
            <a:ext cx="129614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Designer</a:t>
            </a:r>
            <a:endParaRPr lang="en-US" dirty="0"/>
          </a:p>
        </p:txBody>
      </p:sp>
      <p:sp>
        <p:nvSpPr>
          <p:cNvPr id="10" name="Rettangolo arrotondato 9"/>
          <p:cNvSpPr/>
          <p:nvPr/>
        </p:nvSpPr>
        <p:spPr>
          <a:xfrm>
            <a:off x="7322207" y="374222"/>
            <a:ext cx="129614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Domain</a:t>
            </a:r>
          </a:p>
          <a:p>
            <a:pPr algn="ctr"/>
            <a:r>
              <a:rPr lang="it-IT" dirty="0" err="1"/>
              <a:t>expert</a:t>
            </a:r>
            <a:endParaRPr lang="en-US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3505783" y="374222"/>
            <a:ext cx="129614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Software</a:t>
            </a:r>
          </a:p>
          <a:p>
            <a:pPr algn="ctr"/>
            <a:r>
              <a:rPr lang="it-IT" dirty="0" err="1"/>
              <a:t>developer</a:t>
            </a:r>
            <a:endParaRPr lang="en-US" dirty="0"/>
          </a:p>
        </p:txBody>
      </p:sp>
      <p:cxnSp>
        <p:nvCxnSpPr>
          <p:cNvPr id="13" name="Connettore 2 12"/>
          <p:cNvCxnSpPr>
            <a:stCxn id="9" idx="3"/>
            <a:endCxn id="10" idx="1"/>
          </p:cNvCxnSpPr>
          <p:nvPr/>
        </p:nvCxnSpPr>
        <p:spPr>
          <a:xfrm>
            <a:off x="6602127" y="698258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1" idx="3"/>
            <a:endCxn id="9" idx="1"/>
          </p:cNvCxnSpPr>
          <p:nvPr/>
        </p:nvCxnSpPr>
        <p:spPr>
          <a:xfrm>
            <a:off x="4801927" y="698258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1847059" y="3770355"/>
            <a:ext cx="857974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 a </a:t>
            </a:r>
            <a:r>
              <a:rPr lang="en-US" dirty="0">
                <a:solidFill>
                  <a:srgbClr val="C00000"/>
                </a:solidFill>
              </a:rPr>
              <a:t>single model </a:t>
            </a:r>
            <a:r>
              <a:rPr lang="en-US" dirty="0"/>
              <a:t>to reflect a shared understanding across domain experts, designers and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establisha</a:t>
            </a:r>
            <a:r>
              <a:rPr lang="en-US" dirty="0"/>
              <a:t> common language, i.e. a  </a:t>
            </a:r>
            <a:r>
              <a:rPr lang="en-US" dirty="0">
                <a:solidFill>
                  <a:srgbClr val="C00000"/>
                </a:solidFill>
              </a:rPr>
              <a:t>UBIQUITOUS LANGUAGE </a:t>
            </a:r>
            <a:r>
              <a:rPr lang="en-US" dirty="0"/>
              <a:t>(pg. 24)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886841" y="5517232"/>
            <a:ext cx="85689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Effective</a:t>
            </a:r>
            <a:r>
              <a:rPr lang="it-IT" dirty="0"/>
              <a:t> domain </a:t>
            </a:r>
            <a:r>
              <a:rPr lang="it-IT" dirty="0" err="1"/>
              <a:t>modelers</a:t>
            </a:r>
            <a:r>
              <a:rPr lang="it-IT" dirty="0"/>
              <a:t> are </a:t>
            </a:r>
            <a:r>
              <a:rPr lang="it-IT" dirty="0" err="1">
                <a:solidFill>
                  <a:srgbClr val="C00000"/>
                </a:solidFill>
              </a:rPr>
              <a:t>knowledge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crunchers</a:t>
            </a:r>
            <a:r>
              <a:rPr lang="it-IT" dirty="0"/>
              <a:t>. </a:t>
            </a:r>
            <a:r>
              <a:rPr lang="en-US" dirty="0">
                <a:solidFill>
                  <a:srgbClr val="C00000"/>
                </a:solidFill>
              </a:rPr>
              <a:t>Continuous learning </a:t>
            </a:r>
            <a:r>
              <a:rPr lang="en-US" dirty="0"/>
              <a:t>takes place between domain experts, designers and developers (pg. 15)</a:t>
            </a:r>
          </a:p>
          <a:p>
            <a:r>
              <a:rPr lang="it-IT" dirty="0"/>
              <a:t>(OO) MODEL-DRIVEN DESIGN </a:t>
            </a:r>
            <a:r>
              <a:rPr lang="it-IT" dirty="0" err="1"/>
              <a:t>pg</a:t>
            </a:r>
            <a:r>
              <a:rPr lang="it-IT" dirty="0"/>
              <a:t>. 47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8995772" y="-8876"/>
            <a:ext cx="1492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%">
                      <a:schemeClr val="accent6">
                        <a:shade val="20%"/>
                        <a:satMod val="200%"/>
                      </a:schemeClr>
                    </a:gs>
                    <a:gs pos="78%">
                      <a:schemeClr val="accent6">
                        <a:tint val="90%"/>
                        <a:shade val="89%"/>
                        <a:satMod val="220%"/>
                      </a:schemeClr>
                    </a:gs>
                    <a:gs pos="100%">
                      <a:schemeClr val="accent6">
                        <a:tint val="12%"/>
                        <a:satMod val="255%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%"/>
                    </a:srgbClr>
                  </a:innerShdw>
                </a:effectLst>
              </a:rPr>
              <a:t>DDD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1908747" y="4791404"/>
            <a:ext cx="857974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/>
              <a:t>Code </a:t>
            </a:r>
            <a:r>
              <a:rPr lang="it-IT" dirty="0" err="1"/>
              <a:t>as</a:t>
            </a:r>
            <a:r>
              <a:rPr lang="it-IT" dirty="0"/>
              <a:t> a design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limits</a:t>
            </a:r>
            <a:r>
              <a:rPr lang="it-IT" dirty="0"/>
              <a:t> (</a:t>
            </a:r>
            <a:r>
              <a:rPr lang="it-IT" dirty="0" err="1"/>
              <a:t>pg</a:t>
            </a:r>
            <a:r>
              <a:rPr lang="it-IT" dirty="0"/>
              <a:t>. 38). A </a:t>
            </a:r>
            <a:r>
              <a:rPr lang="it-IT" dirty="0" err="1">
                <a:solidFill>
                  <a:srgbClr val="C00000"/>
                </a:solidFill>
              </a:rPr>
              <a:t>document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explain</a:t>
            </a:r>
            <a:r>
              <a:rPr lang="it-IT" dirty="0"/>
              <a:t> the </a:t>
            </a:r>
            <a:r>
              <a:rPr lang="it-IT" dirty="0" err="1"/>
              <a:t>concepts</a:t>
            </a:r>
            <a:r>
              <a:rPr lang="it-IT" dirty="0"/>
              <a:t> of the model and must be </a:t>
            </a:r>
            <a:r>
              <a:rPr lang="it-IT" dirty="0" err="1"/>
              <a:t>involved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activities</a:t>
            </a:r>
            <a:r>
              <a:rPr lang="it-IT" dirty="0"/>
              <a:t> (pg.39)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1886843" y="2425502"/>
            <a:ext cx="860164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Domain model</a:t>
            </a:r>
            <a:r>
              <a:rPr lang="en-US" dirty="0"/>
              <a:t>: a rigorously organized and selective abstraction of the knowledge in a domain’s expert head (pg. 3). </a:t>
            </a:r>
          </a:p>
          <a:p>
            <a:r>
              <a:rPr lang="it-IT" b="1" dirty="0" err="1">
                <a:solidFill>
                  <a:srgbClr val="FF0000"/>
                </a:solidFill>
              </a:rPr>
              <a:t>One</a:t>
            </a:r>
            <a:r>
              <a:rPr lang="it-IT" b="1" dirty="0">
                <a:solidFill>
                  <a:srgbClr val="FF0000"/>
                </a:solidFill>
              </a:rPr>
              <a:t> model </a:t>
            </a:r>
            <a:r>
              <a:rPr lang="it-IT" b="1" dirty="0" err="1">
                <a:solidFill>
                  <a:srgbClr val="FF0000"/>
                </a:solidFill>
              </a:rPr>
              <a:t>should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underlie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b="1" dirty="0">
                <a:solidFill>
                  <a:srgbClr val="FF0000"/>
                </a:solidFill>
              </a:rPr>
              <a:t>, design and team </a:t>
            </a:r>
            <a:r>
              <a:rPr lang="it-IT" b="1" dirty="0" err="1">
                <a:solidFill>
                  <a:srgbClr val="FF0000"/>
                </a:solidFill>
              </a:rPr>
              <a:t>communications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/>
              <a:t>(</a:t>
            </a:r>
            <a:r>
              <a:rPr lang="it-IT" dirty="0" err="1"/>
              <a:t>pg</a:t>
            </a:r>
            <a:r>
              <a:rPr lang="it-IT" dirty="0"/>
              <a:t>. 41)</a:t>
            </a:r>
          </a:p>
          <a:p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>
                <a:solidFill>
                  <a:srgbClr val="C00000"/>
                </a:solidFill>
              </a:rPr>
              <a:t>backbone</a:t>
            </a:r>
            <a:r>
              <a:rPr lang="it-IT" dirty="0">
                <a:solidFill>
                  <a:srgbClr val="C00000"/>
                </a:solidFill>
              </a:rPr>
              <a:t> of a </a:t>
            </a:r>
            <a:r>
              <a:rPr lang="it-IT" dirty="0" err="1">
                <a:solidFill>
                  <a:srgbClr val="C00000"/>
                </a:solidFill>
              </a:rPr>
              <a:t>language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team </a:t>
            </a:r>
            <a:r>
              <a:rPr lang="it-IT" dirty="0" err="1"/>
              <a:t>members</a:t>
            </a:r>
            <a:r>
              <a:rPr lang="it-IT" dirty="0"/>
              <a:t> (pg.4, 26).</a:t>
            </a:r>
          </a:p>
        </p:txBody>
      </p:sp>
    </p:spTree>
    <p:extLst>
      <p:ext uri="{BB962C8B-B14F-4D97-AF65-F5344CB8AC3E}">
        <p14:creationId xmlns:p14="http://schemas.microsoft.com/office/powerpoint/2010/main" val="41681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4" grpId="0" animBg="1"/>
      <p:bldP spid="20" grpId="0" animBg="1"/>
    </p:bld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0B409-ED2C-424F-9A42-A212771ECE1F}"/>
              </a:ext>
            </a:extLst>
          </p:cNvPr>
          <p:cNvSpPr txBox="1"/>
          <p:nvPr/>
        </p:nvSpPr>
        <p:spPr>
          <a:xfrm>
            <a:off x="2818583" y="288975"/>
            <a:ext cx="640871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Model-Driven Software Development </a:t>
            </a:r>
            <a:r>
              <a:rPr lang="en-US" dirty="0"/>
              <a:t>(MDSD) puts </a:t>
            </a:r>
            <a:r>
              <a:rPr lang="en-US" b="1" dirty="0">
                <a:solidFill>
                  <a:srgbClr val="0070C0"/>
                </a:solidFill>
              </a:rPr>
              <a:t>analysis and design models </a:t>
            </a:r>
            <a:r>
              <a:rPr lang="en-US" dirty="0"/>
              <a:t>on par with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</a:t>
            </a:r>
            <a:r>
              <a:rPr lang="en-US" dirty="0">
                <a:solidFill>
                  <a:srgbClr val="C00000"/>
                </a:solidFill>
              </a:rPr>
              <a:t>do not constitute documentation</a:t>
            </a:r>
            <a:r>
              <a:rPr lang="en-US" dirty="0"/>
              <a:t>, but are considered equal to code, as their implementation is automated.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of the book is to convince you, the reader, that </a:t>
            </a:r>
            <a:r>
              <a:rPr lang="en-US" dirty="0">
                <a:solidFill>
                  <a:srgbClr val="C00000"/>
                </a:solidFill>
              </a:rPr>
              <a:t>MDSD is a practicable method today</a:t>
            </a:r>
            <a:r>
              <a:rPr lang="en-US" dirty="0"/>
              <a:t>, and that it is superior to conventional development methods in many cases. </a:t>
            </a:r>
          </a:p>
        </p:txBody>
      </p:sp>
      <p:pic>
        <p:nvPicPr>
          <p:cNvPr id="4" name="Picture 2" descr="Model-Driven Software Development: Technology, Engineering, Management (Wiley Software Patterns Series) di [Stahl, Thomas, Markus Voelter]">
            <a:extLst>
              <a:ext uri="{FF2B5EF4-FFF2-40B4-BE49-F238E27FC236}">
                <a16:creationId xmlns:a16="http://schemas.microsoft.com/office/drawing/2014/main" id="{6C8AED72-6920-416B-8226-A25EA3A1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9" y="288975"/>
            <a:ext cx="1787491" cy="222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2C9E079-60F0-4193-A3A2-EBA6CC2523B3}"/>
              </a:ext>
            </a:extLst>
          </p:cNvPr>
          <p:cNvGrpSpPr/>
          <p:nvPr/>
        </p:nvGrpSpPr>
        <p:grpSpPr>
          <a:xfrm>
            <a:off x="581963" y="3112676"/>
            <a:ext cx="7315988" cy="2366928"/>
            <a:chOff x="525815" y="3874421"/>
            <a:chExt cx="7315988" cy="2366928"/>
          </a:xfrm>
        </p:grpSpPr>
        <p:pic>
          <p:nvPicPr>
            <p:cNvPr id="8" name="Picture 4" descr="https://images-na.ssl-images-amazon.com/images/I/5156gHBSxaL._SX379_BO1,204,203,200_.jpg">
              <a:extLst>
                <a:ext uri="{FF2B5EF4-FFF2-40B4-BE49-F238E27FC236}">
                  <a16:creationId xmlns:a16="http://schemas.microsoft.com/office/drawing/2014/main" id="{8C5AFC1C-6CE9-4B70-B279-50AFB1B10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15" y="3874421"/>
              <a:ext cx="1712486" cy="2242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B656B7D-E295-46F3-94B9-99B87113D16C}"/>
                </a:ext>
              </a:extLst>
            </p:cNvPr>
            <p:cNvSpPr txBox="1"/>
            <p:nvPr/>
          </p:nvSpPr>
          <p:spPr>
            <a:xfrm>
              <a:off x="2411760" y="4056135"/>
              <a:ext cx="543004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Distributed systems have become more fine-grained in the past 10 years,  shifting from code-heavy monolithic  applications to smaller, self-contained  </a:t>
              </a:r>
              <a:r>
                <a:rPr lang="en-US" sz="1600" dirty="0" err="1"/>
                <a:t>microservices</a:t>
              </a:r>
              <a:r>
                <a:rPr lang="en-US" sz="1600" dirty="0"/>
                <a:t>. </a:t>
              </a:r>
            </a:p>
            <a:p>
              <a:r>
                <a:rPr lang="en-US" sz="1600" dirty="0"/>
                <a:t>With lots of examples and practical  advice, this book takes a </a:t>
              </a:r>
              <a:r>
                <a:rPr lang="en-US" sz="1600" b="1" dirty="0">
                  <a:solidFill>
                    <a:srgbClr val="0070C0"/>
                  </a:solidFill>
                </a:rPr>
                <a:t>holistic view  </a:t>
              </a:r>
              <a:r>
                <a:rPr lang="en-US" sz="1600" dirty="0"/>
                <a:t>of the topics that system architects  and administrators must consider  when building, managing, and evolving </a:t>
              </a:r>
              <a:r>
                <a:rPr lang="en-US" sz="1600" b="1" dirty="0" err="1">
                  <a:solidFill>
                    <a:srgbClr val="0070C0"/>
                  </a:solidFill>
                </a:rPr>
                <a:t>microservice</a:t>
              </a:r>
              <a:r>
                <a:rPr lang="en-US" sz="1600" b="1" dirty="0">
                  <a:solidFill>
                    <a:srgbClr val="0070C0"/>
                  </a:solidFill>
                </a:rPr>
                <a:t> architectures</a:t>
              </a:r>
              <a:r>
                <a:rPr lang="en-US" sz="1600" dirty="0"/>
                <a:t>.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B211258-E029-4ABF-9EE2-8F2CF9544246}"/>
                </a:ext>
              </a:extLst>
            </p:cNvPr>
            <p:cNvSpPr txBox="1"/>
            <p:nvPr/>
          </p:nvSpPr>
          <p:spPr>
            <a:xfrm>
              <a:off x="1620838" y="5872017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6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3AC11D-AF17-4F20-B26A-A27C923B0FC8}"/>
              </a:ext>
            </a:extLst>
          </p:cNvPr>
          <p:cNvSpPr txBox="1"/>
          <p:nvPr/>
        </p:nvSpPr>
        <p:spPr>
          <a:xfrm>
            <a:off x="2523488" y="567904"/>
            <a:ext cx="681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Actor</a:t>
            </a:r>
            <a:r>
              <a:rPr lang="it-IT" dirty="0"/>
              <a:t> model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design software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responsive, </a:t>
            </a:r>
            <a:r>
              <a:rPr lang="it-IT" dirty="0" err="1"/>
              <a:t>resilient</a:t>
            </a:r>
            <a:r>
              <a:rPr lang="it-IT" dirty="0"/>
              <a:t>, </a:t>
            </a:r>
            <a:r>
              <a:rPr lang="it-IT" dirty="0" err="1"/>
              <a:t>elastic,message-driven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more </a:t>
            </a:r>
            <a:r>
              <a:rPr lang="en-US" dirty="0"/>
              <a:t>understandable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employ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 in a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environemt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abstractely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distributiviy</a:t>
            </a:r>
            <a:r>
              <a:rPr lang="it-IT" dirty="0"/>
              <a:t> of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evolves</a:t>
            </a:r>
            <a:r>
              <a:rPr lang="it-IT" dirty="0"/>
              <a:t>, by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creating</a:t>
            </a:r>
            <a:r>
              <a:rPr lang="it-IT" dirty="0"/>
              <a:t> new </a:t>
            </a:r>
            <a:r>
              <a:rPr lang="it-IT" dirty="0" err="1"/>
              <a:t>actors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integrable</a:t>
            </a:r>
            <a:r>
              <a:rPr lang="it-IT" dirty="0"/>
              <a:t> with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it-IT" dirty="0"/>
          </a:p>
        </p:txBody>
      </p:sp>
      <p:pic>
        <p:nvPicPr>
          <p:cNvPr id="3" name="Picture 2" descr="https://images-na.ssl-images-amazon.com/images/I/51vsxsejygL._SX382_BO1,204,203,200_.jpg">
            <a:extLst>
              <a:ext uri="{FF2B5EF4-FFF2-40B4-BE49-F238E27FC236}">
                <a16:creationId xmlns:a16="http://schemas.microsoft.com/office/drawing/2014/main" id="{69202B4C-B6E4-4AEB-AC0A-A60C5C08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9" y="650511"/>
            <a:ext cx="1767306" cy="235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images-na.ssl-images-amazon.com/images/I/51D9uX67cDL._SX371_BO1,204,203,200_.jpg">
            <a:extLst>
              <a:ext uri="{FF2B5EF4-FFF2-40B4-BE49-F238E27FC236}">
                <a16:creationId xmlns:a16="http://schemas.microsoft.com/office/drawing/2014/main" id="{2AF935B9-FDF7-4C98-A083-7F5B898F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8" y="3146751"/>
            <a:ext cx="2661859" cy="35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Internet of (</a:t>
            </a:r>
            <a:r>
              <a:rPr lang="it-IT" dirty="0" err="1"/>
              <a:t>Every</a:t>
            </a:r>
            <a:r>
              <a:rPr lang="it-IT" dirty="0"/>
              <a:t>)</a:t>
            </a:r>
            <a:r>
              <a:rPr lang="it-IT" dirty="0" err="1"/>
              <a:t>Thing</a:t>
            </a:r>
            <a:r>
              <a:rPr lang="it-IT" dirty="0"/>
              <a:t> (</a:t>
            </a:r>
            <a:r>
              <a:rPr lang="it-IT" dirty="0" err="1"/>
              <a:t>IoT</a:t>
            </a:r>
            <a:r>
              <a:rPr lang="it-IT" dirty="0"/>
              <a:t>, </a:t>
            </a:r>
            <a:r>
              <a:rPr lang="it-IT" dirty="0" err="1"/>
              <a:t>IoE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E3EE0D-7662-4732-93DA-E3593AA869E4}" type="slidenum">
              <a:rPr lang="it-IT" smtClean="0"/>
              <a:pPr/>
              <a:t>15</a:t>
            </a:fld>
            <a:endParaRPr lang="it-IT"/>
          </a:p>
        </p:txBody>
      </p:sp>
      <p:pic>
        <p:nvPicPr>
          <p:cNvPr id="1026" name="Picture 2" descr="Risultati immagini per IOT technology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268761"/>
            <a:ext cx="8814411" cy="43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667702" y="5640709"/>
            <a:ext cx="885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Capturing the real value of Internet-connected devices goes much further than providing connectivity, a transport scheme and </a:t>
            </a:r>
            <a:r>
              <a:rPr lang="en-GB" sz="2000" dirty="0" err="1">
                <a:solidFill>
                  <a:srgbClr val="C00000"/>
                </a:solidFill>
              </a:rPr>
              <a:t>databasing</a:t>
            </a:r>
            <a:r>
              <a:rPr lang="en-GB" sz="20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82158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MATERIALE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2FC16F5-7BA8-4E8A-A711-416D2F6553AA}"/>
              </a:ext>
            </a:extLst>
          </p:cNvPr>
          <p:cNvSpPr txBox="1"/>
          <p:nvPr/>
        </p:nvSpPr>
        <p:spPr>
          <a:xfrm>
            <a:off x="325676" y="1270000"/>
            <a:ext cx="11866324" cy="5262979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 di Ateneo: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https://www.unibo.it/it/didattica/insegnamenti/insegnamento/2020/385373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GITHUB del </a:t>
            </a:r>
            <a:r>
              <a:rPr lang="en-US" sz="24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corso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https://github.com/anatali/issLab</a:t>
            </a:r>
            <a:r>
              <a:rPr lang="en-US" sz="2400" b="0" i="0" u="sng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2021</a:t>
            </a:r>
            <a:endParaRPr lang="en-US" sz="2400" b="0" i="0" u="sng" strike="noStrike" kern="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</a:rPr>
              <a:t>Una 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</a:rPr>
              <a:t>panoramica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</a:rPr>
              <a:t>introduttiva</a:t>
            </a:r>
            <a:endParaRPr lang="en-US" sz="2400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4"/>
              </a:rPr>
              <a:t>72939LabISSIntro.html</a:t>
            </a:r>
            <a:r>
              <a:rPr lang="en-US" sz="2400" kern="0" dirty="0">
                <a:solidFill>
                  <a:srgbClr val="000000"/>
                </a:solidFill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hlinkClick r:id="rId5" action="ppaction://hlinkfile"/>
              </a:rPr>
              <a:t>Tema</a:t>
            </a:r>
            <a:r>
              <a:rPr lang="en-US" sz="2400" kern="0" dirty="0">
                <a:solidFill>
                  <a:srgbClr val="000000"/>
                </a:solidFill>
                <a:hlinkClick r:id="rId5" action="ppaction://hlinkfile"/>
              </a:rPr>
              <a:t> finale 2020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Un template di </a:t>
            </a:r>
            <a:r>
              <a:rPr lang="en-US" sz="2400" kern="0" dirty="0" err="1">
                <a:solidFill>
                  <a:srgbClr val="000000"/>
                </a:solidFill>
              </a:rPr>
              <a:t>riferimento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6"/>
              </a:rPr>
              <a:t>issLab2021/</a:t>
            </a:r>
            <a:r>
              <a:rPr lang="en-US" sz="2400" kern="0" dirty="0" err="1">
                <a:solidFill>
                  <a:srgbClr val="000000"/>
                </a:solidFill>
                <a:hlinkClick r:id="rId6"/>
              </a:rPr>
              <a:t>it.unibo.issLabStart</a:t>
            </a:r>
            <a:r>
              <a:rPr lang="en-US" sz="2400" kern="0" dirty="0">
                <a:solidFill>
                  <a:srgbClr val="000000"/>
                </a:solidFill>
                <a:hlinkClick r:id="rId6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hlinkClick r:id="rId6"/>
              </a:rPr>
              <a:t>userDocs</a:t>
            </a:r>
            <a:r>
              <a:rPr lang="en-US" sz="2400" kern="0" dirty="0">
                <a:solidFill>
                  <a:srgbClr val="000000"/>
                </a:solidFill>
                <a:hlinkClick r:id="rId6"/>
              </a:rPr>
              <a:t>/template2021.html</a:t>
            </a:r>
            <a:endParaRPr lang="en-US" sz="2400" kern="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Panopto</a:t>
            </a:r>
            <a:endParaRPr lang="en-US" sz="2400" dirty="0">
              <a:hlinkClick r:id="rId7"/>
            </a:endParaRPr>
          </a:p>
          <a:p>
            <a:r>
              <a:rPr lang="en-US" sz="2400" dirty="0">
                <a:hlinkClick r:id="rId7"/>
              </a:rPr>
              <a:t>Video </a:t>
            </a:r>
            <a:r>
              <a:rPr lang="en-US" sz="2400" dirty="0" err="1">
                <a:hlinkClick r:id="rId7"/>
              </a:rPr>
              <a:t>tema</a:t>
            </a:r>
            <a:r>
              <a:rPr lang="en-US" sz="2400" dirty="0">
                <a:hlinkClick r:id="rId7"/>
              </a:rPr>
              <a:t> finale </a:t>
            </a:r>
            <a:r>
              <a:rPr lang="en-US" sz="2400" dirty="0" err="1">
                <a:hlinkClick r:id="rId7"/>
              </a:rPr>
              <a:t>studenti</a:t>
            </a:r>
            <a:endParaRPr lang="en-US" sz="24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84953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EC511-FD42-4D49-A032-0FF1186F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72939 – Lab tools (start)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0BE818-A662-45BD-97A6-CEFC9DB2ABED}"/>
              </a:ext>
            </a:extLst>
          </p:cNvPr>
          <p:cNvSpPr txBox="1"/>
          <p:nvPr/>
        </p:nvSpPr>
        <p:spPr>
          <a:xfrm>
            <a:off x="1255295" y="41869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955DF4-20C3-4EB4-944B-45382F7EE17F}"/>
              </a:ext>
            </a:extLst>
          </p:cNvPr>
          <p:cNvSpPr txBox="1"/>
          <p:nvPr/>
        </p:nvSpPr>
        <p:spPr>
          <a:xfrm>
            <a:off x="184731" y="1615716"/>
            <a:ext cx="11720901" cy="34163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GIT		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Clonare 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https://github.com/anatali/issLab2021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una directory </a:t>
            </a:r>
            <a:r>
              <a:rPr kumimoji="0" lang="it-IT" altLang="it-IT" sz="2400" b="1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vuota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 </a:t>
            </a:r>
            <a:r>
              <a:rPr kumimoji="0" lang="it-IT" altLang="it-IT" b="0" i="0" u="none" strike="noStrike" cap="none" normalizeH="0" baseline="0%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C:/.../iss2021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t-IT" altLang="it-IT" sz="8000" b="0" i="0" u="none" strike="noStrike" cap="none" normalizeH="0" baseline="0%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Docker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Gradle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IntelliJ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Eclipse IDE for Java and DSL Developers 2020-06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(Avoid more recent versions)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Installare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Node.js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ngrok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it-IT" sz="240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53C667C-A801-4726-828D-DABDDAB2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21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1C2587-ADA0-4B50-8E16-905C598C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18" y="114208"/>
            <a:ext cx="8686082" cy="68269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EEE23D-7069-4FC1-B15B-7086AF5E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dominio IOT</a:t>
            </a:r>
            <a:br>
              <a:rPr lang="it-IT" dirty="0"/>
            </a:br>
            <a:endParaRPr lang="en-US" dirty="0"/>
          </a:p>
        </p:txBody>
      </p:sp>
      <p:pic>
        <p:nvPicPr>
          <p:cNvPr id="8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601AFB-8E3D-41E0-AFF8-F85BDC1F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8" y="2095426"/>
            <a:ext cx="3816615" cy="28193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D79FC-5064-43A4-987E-730364DD2A0B}"/>
              </a:ext>
            </a:extLst>
          </p:cNvPr>
          <p:cNvSpPr txBox="1"/>
          <p:nvPr/>
        </p:nvSpPr>
        <p:spPr>
          <a:xfrm>
            <a:off x="4289961" y="114208"/>
            <a:ext cx="34996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Real worlds : </a:t>
            </a:r>
            <a:r>
              <a:rPr lang="en-US" sz="2400" dirty="0">
                <a:hlinkClick r:id="rId4"/>
              </a:rPr>
              <a:t>devsDdr.html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B1A1-9087-4926-9CCC-6036A2894025}"/>
              </a:ext>
            </a:extLst>
          </p:cNvPr>
          <p:cNvSpPr txBox="1"/>
          <p:nvPr/>
        </p:nvSpPr>
        <p:spPr>
          <a:xfrm>
            <a:off x="183318" y="2027952"/>
            <a:ext cx="192745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Virtual worlds</a:t>
            </a:r>
          </a:p>
        </p:txBody>
      </p:sp>
    </p:spTree>
    <p:extLst>
      <p:ext uri="{BB962C8B-B14F-4D97-AF65-F5344CB8AC3E}">
        <p14:creationId xmlns:p14="http://schemas.microsoft.com/office/powerpoint/2010/main" val="354650756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7EBBB25-3BEA-4F58-B652-EC2DDAA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Prime sperimentazioni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966753-56CC-44D0-B061-AFADD434BC14}"/>
              </a:ext>
            </a:extLst>
          </p:cNvPr>
          <p:cNvSpPr txBox="1"/>
          <p:nvPr/>
        </p:nvSpPr>
        <p:spPr>
          <a:xfrm>
            <a:off x="677332" y="1631233"/>
            <a:ext cx="7147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Iniziamo usando software già sviluppato e deployed su</a:t>
            </a:r>
          </a:p>
          <a:p>
            <a:r>
              <a:rPr lang="it-IT" sz="2400" dirty="0"/>
              <a:t> </a:t>
            </a:r>
            <a:r>
              <a:rPr lang="it-IT" sz="2400" dirty="0">
                <a:hlinkClick r:id="rId2"/>
              </a:rPr>
              <a:t>https://hub.docker.com/repositories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519621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28CD-10FA-4DA0-82EA-CEE770B140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 the WEnv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C63642F-4176-4CA7-B67E-74DB9536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713786"/>
            <a:ext cx="12148160" cy="28249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AE318A-FFBC-4CCF-8CB0-1206E61C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87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82740D6-1377-47FE-9A9F-488486282E5A}"/>
              </a:ext>
            </a:extLst>
          </p:cNvPr>
          <p:cNvSpPr txBox="1"/>
          <p:nvPr/>
        </p:nvSpPr>
        <p:spPr>
          <a:xfrm>
            <a:off x="441408" y="5013408"/>
            <a:ext cx="608347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up wenv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down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9680-162E-45C9-AFB5-A85A043106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the </a:t>
            </a:r>
            <a:r>
              <a:rPr lang="en-US" dirty="0" err="1"/>
              <a:t>WEnv</a:t>
            </a:r>
            <a:r>
              <a:rPr lang="en-US" dirty="0"/>
              <a:t> + Control </a:t>
            </a: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7420C8-0858-410E-897F-048E800C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4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7234AB2D-0E55-4DFD-AE59-A0B2CF53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4" y="1275377"/>
            <a:ext cx="11688866" cy="2731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6BEB1-C7E7-4B38-A0F4-29B31D83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299" y="3163302"/>
            <a:ext cx="4841309" cy="3694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BCC8C59-7686-4EF4-B8C4-D2C8D403FDAB}"/>
              </a:ext>
            </a:extLst>
          </p:cNvPr>
          <p:cNvSpPr txBox="1"/>
          <p:nvPr/>
        </p:nvSpPr>
        <p:spPr>
          <a:xfrm>
            <a:off x="5840410" y="646438"/>
            <a:ext cx="6083475" cy="923333"/>
          </a:xfrm>
          <a:prstGeom prst="rect">
            <a:avLst/>
          </a:prstGeom>
          <a:solidFill>
            <a:schemeClr val="bg1"/>
          </a:solidFill>
          <a:ln cap="flat">
            <a:solidFill>
              <a:srgbClr val="FFC000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virtualrobotandcontrol.yaml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up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Localhost:3000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EE30-1E64-44E1-AB35-33C09CDA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4"/>
            <a:ext cx="8596667" cy="1151740"/>
          </a:xfrm>
        </p:spPr>
        <p:txBody>
          <a:bodyPr>
            <a:normAutofit/>
          </a:bodyPr>
          <a:lstStyle/>
          <a:p>
            <a:r>
              <a:rPr lang="it-IT" dirty="0"/>
              <a:t>Un primo sistema da sviluppare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D006C-2926-4E61-801B-A70DC4051487}"/>
              </a:ext>
            </a:extLst>
          </p:cNvPr>
          <p:cNvSpPr txBox="1"/>
          <p:nvPr/>
        </p:nvSpPr>
        <p:spPr>
          <a:xfrm>
            <a:off x="677331" y="2348831"/>
            <a:ext cx="99731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90C226"/>
                </a:solidFill>
                <a:latin typeface="Trebuchet MS"/>
              </a:rPr>
              <a:t>Requirement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3200" b="0" i="0" dirty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Design and build a software system that leads a robot to walk along the boundary of a empty, rectangular room.</a:t>
            </a:r>
          </a:p>
        </p:txBody>
      </p:sp>
    </p:spTree>
    <p:extLst>
      <p:ext uri="{BB962C8B-B14F-4D97-AF65-F5344CB8AC3E}">
        <p14:creationId xmlns:p14="http://schemas.microsoft.com/office/powerpoint/2010/main" val="3403769052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1C65F-61F0-4686-A3C9-D5B212DBDADA}"/>
              </a:ext>
            </a:extLst>
          </p:cNvPr>
          <p:cNvSpPr txBox="1"/>
          <p:nvPr/>
        </p:nvSpPr>
        <p:spPr>
          <a:xfrm>
            <a:off x="419482" y="265789"/>
            <a:ext cx="10645033" cy="6350456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90C226"/>
                </a:solidFill>
                <a:latin typeface="Trebuchet MS"/>
              </a:rPr>
              <a:t>HOME WORK </a:t>
            </a: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4000" dirty="0">
              <a:solidFill>
                <a:srgbClr val="90C226"/>
              </a:solidFill>
              <a:latin typeface="Trebuchet MS"/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D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eliverable</a:t>
            </a:r>
            <a:r>
              <a:rPr lang="it-IT" sz="2800" dirty="0"/>
              <a:t> : </a:t>
            </a:r>
            <a:r>
              <a:rPr lang="it-IT" sz="2400" dirty="0"/>
              <a:t>Si compili il </a:t>
            </a:r>
            <a:r>
              <a:rPr lang="en-US" sz="2400" kern="0" dirty="0">
                <a:solidFill>
                  <a:srgbClr val="000000"/>
                </a:solidFill>
              </a:rPr>
              <a:t>template di </a:t>
            </a:r>
            <a:r>
              <a:rPr lang="en-US" sz="2400" kern="0" dirty="0" err="1">
                <a:solidFill>
                  <a:srgbClr val="000000"/>
                </a:solidFill>
              </a:rPr>
              <a:t>riferimento</a:t>
            </a:r>
            <a:r>
              <a:rPr lang="en-US" sz="2400" kern="0" dirty="0">
                <a:solidFill>
                  <a:srgbClr val="000000"/>
                </a:solidFill>
              </a:rPr>
              <a:t> (con </a:t>
            </a:r>
            <a:r>
              <a:rPr lang="en-US" sz="2400" kern="0" dirty="0" err="1">
                <a:solidFill>
                  <a:srgbClr val="000000"/>
                </a:solidFill>
              </a:rPr>
              <a:t>foto</a:t>
            </a:r>
            <a:r>
              <a:rPr lang="en-US" sz="2400" kern="0" dirty="0">
                <a:solidFill>
                  <a:srgbClr val="000000"/>
                </a:solidFill>
              </a:rPr>
              <a:t>)</a:t>
            </a: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2"/>
              </a:rPr>
              <a:t>issLab2021/</a:t>
            </a:r>
            <a:r>
              <a:rPr lang="en-US" sz="2400" kern="0" dirty="0" err="1">
                <a:solidFill>
                  <a:srgbClr val="000000"/>
                </a:solidFill>
                <a:hlinkClick r:id="rId2"/>
              </a:rPr>
              <a:t>it.unibo.issLabStart</a:t>
            </a:r>
            <a:r>
              <a:rPr lang="en-US" sz="2400" kern="0" dirty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hlinkClick r:id="rId2"/>
              </a:rPr>
              <a:t>userDocs</a:t>
            </a:r>
            <a:r>
              <a:rPr lang="en-US" sz="2400" kern="0" dirty="0">
                <a:solidFill>
                  <a:srgbClr val="000000"/>
                </a:solidFill>
                <a:hlinkClick r:id="rId2"/>
              </a:rPr>
              <a:t>/template2021.html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e </a:t>
            </a:r>
            <a:r>
              <a:rPr lang="en-US" sz="2400" kern="0" dirty="0" err="1">
                <a:solidFill>
                  <a:srgbClr val="000000"/>
                </a:solidFill>
              </a:rPr>
              <a:t>si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invii</a:t>
            </a:r>
            <a:r>
              <a:rPr lang="en-US" sz="2400" kern="0" dirty="0">
                <a:solidFill>
                  <a:srgbClr val="000000"/>
                </a:solidFill>
              </a:rPr>
              <a:t> un file pdf (</a:t>
            </a:r>
            <a:r>
              <a:rPr lang="en-US" sz="2400" kern="0" dirty="0">
                <a:solidFill>
                  <a:srgbClr val="FF0000"/>
                </a:solidFill>
              </a:rPr>
              <a:t>&lt;</a:t>
            </a:r>
            <a:r>
              <a:rPr lang="en-US" sz="2400" kern="0" dirty="0" err="1">
                <a:solidFill>
                  <a:srgbClr val="FF0000"/>
                </a:solidFill>
              </a:rPr>
              <a:t>cognome_nome</a:t>
            </a:r>
            <a:r>
              <a:rPr lang="en-US" sz="2400" kern="0" dirty="0">
                <a:solidFill>
                  <a:srgbClr val="FF0000"/>
                </a:solidFill>
              </a:rPr>
              <a:t>&gt;_iss0.pdf</a:t>
            </a:r>
            <a:r>
              <a:rPr lang="en-US" sz="2400" kern="0" dirty="0">
                <a:solidFill>
                  <a:srgbClr val="000000"/>
                </a:solidFill>
              </a:rPr>
              <a:t>) a </a:t>
            </a:r>
            <a:r>
              <a:rPr lang="en-US" sz="2400" kern="0" dirty="0">
                <a:solidFill>
                  <a:srgbClr val="0070C0"/>
                </a:solidFill>
              </a:rPr>
              <a:t>antonio.natali@unibo.it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u="none" strike="noStrike" kern="1200" cap="none" spc="0" baseline="-25%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solidFill>
                  <a:srgbClr val="90C226"/>
                </a:solidFill>
                <a:latin typeface="Trebuchet MS"/>
              </a:rPr>
              <a:t>TestPlan</a:t>
            </a:r>
            <a:r>
              <a:rPr lang="en-US" sz="2800" dirty="0">
                <a:solidFill>
                  <a:srgbClr val="90C226"/>
                </a:solidFill>
                <a:latin typeface="Trebuchet MS"/>
              </a:rPr>
              <a:t> </a:t>
            </a: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C00000"/>
                </a:solidFill>
              </a:rPr>
              <a:t>TODO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400" kern="0" dirty="0">
                <a:solidFill>
                  <a:srgbClr val="000000"/>
                </a:solidFill>
              </a:rPr>
              <a:t>(HINT: as an user, I expect that …)</a:t>
            </a:r>
            <a:endParaRPr lang="en-US" sz="2800" u="none" strike="noStrike" kern="1200" cap="none" spc="0" baseline="-25%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90C226"/>
                </a:solidFill>
                <a:latin typeface="Trebuchet MS"/>
              </a:rPr>
              <a:t>Analysis</a:t>
            </a:r>
            <a:endParaRPr lang="en-US" sz="2800" baseline="-25%" dirty="0">
              <a:solidFill>
                <a:srgbClr val="000000"/>
              </a:solidFill>
              <a:latin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C00000"/>
                </a:solidFill>
              </a:rPr>
              <a:t>TODO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400" kern="0" dirty="0">
                <a:solidFill>
                  <a:srgbClr val="000000"/>
                </a:solidFill>
              </a:rPr>
              <a:t>(HINT: the relevant aspects are …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                         the suited technologies are …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                         the expected costs are …. )</a:t>
            </a:r>
            <a:endParaRPr lang="en-US" sz="2400" kern="0" dirty="0">
              <a:solidFill>
                <a:srgbClr val="C0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70C0"/>
                </a:solidFill>
                <a:latin typeface="Georgia" panose="02040502050405020303" pitchFamily="18" charset="0"/>
              </a:rPr>
              <a:t>Main goal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800" kern="0" dirty="0" err="1">
                <a:solidFill>
                  <a:srgbClr val="000000"/>
                </a:solidFill>
              </a:rPr>
              <a:t>superare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indicazioni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vaghe</a:t>
            </a:r>
            <a:r>
              <a:rPr lang="en-US" sz="2800" kern="0" dirty="0">
                <a:solidFill>
                  <a:srgbClr val="000000"/>
                </a:solidFill>
              </a:rPr>
              <a:t> e imprecise </a:t>
            </a:r>
            <a:r>
              <a:rPr lang="en-US" sz="2800" kern="0" dirty="0" err="1">
                <a:solidFill>
                  <a:srgbClr val="000000"/>
                </a:solidFill>
              </a:rPr>
              <a:t>cercando</a:t>
            </a:r>
            <a:r>
              <a:rPr lang="en-US" sz="2800" kern="0" dirty="0">
                <a:solidFill>
                  <a:srgbClr val="000000"/>
                </a:solidFill>
              </a:rPr>
              <a:t> di </a:t>
            </a:r>
            <a:r>
              <a:rPr lang="en-US" sz="2800" kern="0" dirty="0" err="1">
                <a:solidFill>
                  <a:srgbClr val="000000"/>
                </a:solidFill>
              </a:rPr>
              <a:t>definire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</a:rPr>
              <a:t>specifiche</a:t>
            </a:r>
            <a:r>
              <a:rPr lang="en-US" sz="2800" i="1" kern="0" dirty="0">
                <a:solidFill>
                  <a:srgbClr val="000000"/>
                </a:solidFill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</a:rPr>
              <a:t>formali</a:t>
            </a:r>
            <a:r>
              <a:rPr lang="en-US" sz="2800" i="1" kern="0" dirty="0">
                <a:solidFill>
                  <a:srgbClr val="000000"/>
                </a:solidFill>
              </a:rPr>
              <a:t> </a:t>
            </a:r>
            <a:r>
              <a:rPr lang="en-US" sz="2800" kern="0" dirty="0">
                <a:solidFill>
                  <a:srgbClr val="000000"/>
                </a:solidFill>
              </a:rPr>
              <a:t>(</a:t>
            </a:r>
            <a:r>
              <a:rPr lang="en-US" sz="2800" kern="0" dirty="0" err="1">
                <a:solidFill>
                  <a:srgbClr val="000000"/>
                </a:solidFill>
              </a:rPr>
              <a:t>cioè</a:t>
            </a:r>
            <a:r>
              <a:rPr lang="en-US" sz="2800" kern="0" dirty="0">
                <a:solidFill>
                  <a:srgbClr val="000000"/>
                </a:solidFill>
              </a:rPr>
              <a:t> ‘</a:t>
            </a:r>
            <a:r>
              <a:rPr lang="en-US" sz="2800" kern="0" dirty="0" err="1">
                <a:solidFill>
                  <a:srgbClr val="000000"/>
                </a:solidFill>
              </a:rPr>
              <a:t>comprensibili</a:t>
            </a:r>
            <a:r>
              <a:rPr lang="en-US" sz="2800" kern="0" dirty="0">
                <a:solidFill>
                  <a:srgbClr val="000000"/>
                </a:solidFill>
              </a:rPr>
              <a:t> a un computer’)</a:t>
            </a:r>
            <a:endParaRPr lang="it-IT" sz="2800" kern="0" dirty="0">
              <a:solidFill>
                <a:srgbClr val="000000"/>
              </a:solidFill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B03F59-1B40-4007-BC51-20B5201C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09" y="2705724"/>
            <a:ext cx="3794636" cy="280316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4DFE0-9B3E-46A5-B03F-42AAE6A2F723}"/>
              </a:ext>
            </a:extLst>
          </p:cNvPr>
          <p:cNvCxnSpPr/>
          <p:nvPr/>
        </p:nvCxnSpPr>
        <p:spPr>
          <a:xfrm flipH="1">
            <a:off x="8079697" y="4234721"/>
            <a:ext cx="91440" cy="64457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08235-1008-4550-A046-22ABF4BA5ECA}"/>
              </a:ext>
            </a:extLst>
          </p:cNvPr>
          <p:cNvCxnSpPr>
            <a:cxnSpLocks/>
          </p:cNvCxnSpPr>
          <p:nvPr/>
        </p:nvCxnSpPr>
        <p:spPr>
          <a:xfrm>
            <a:off x="9069049" y="4174761"/>
            <a:ext cx="464695" cy="704537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8C204F-0226-4ED5-A030-A6170F6EB562}"/>
              </a:ext>
            </a:extLst>
          </p:cNvPr>
          <p:cNvCxnSpPr>
            <a:cxnSpLocks/>
          </p:cNvCxnSpPr>
          <p:nvPr/>
        </p:nvCxnSpPr>
        <p:spPr>
          <a:xfrm>
            <a:off x="8079697" y="4879298"/>
            <a:ext cx="139408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576F20-6B53-4CC4-837A-14C9810BB22A}"/>
              </a:ext>
            </a:extLst>
          </p:cNvPr>
          <p:cNvCxnSpPr>
            <a:cxnSpLocks/>
          </p:cNvCxnSpPr>
          <p:nvPr/>
        </p:nvCxnSpPr>
        <p:spPr>
          <a:xfrm flipH="1">
            <a:off x="8171137" y="4234718"/>
            <a:ext cx="8979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1113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Trebuchet MS</vt:lpstr>
      <vt:lpstr>Wingdings 3</vt:lpstr>
      <vt:lpstr>Facet</vt:lpstr>
      <vt:lpstr>72939 - INGEGNERIA DEI SISTEMI SOFTWARE M</vt:lpstr>
      <vt:lpstr>72939 - MATERIALE</vt:lpstr>
      <vt:lpstr>72939 – Lab tools (start)</vt:lpstr>
      <vt:lpstr>Il dominio IOT </vt:lpstr>
      <vt:lpstr>Prime sperimentazioni</vt:lpstr>
      <vt:lpstr>Run the WEnv</vt:lpstr>
      <vt:lpstr>Run the WEnv + Control </vt:lpstr>
      <vt:lpstr>Un primo sistema da sviluppare</vt:lpstr>
      <vt:lpstr>Presentazione standard di PowerPoint</vt:lpstr>
      <vt:lpstr>Books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Internet of (Every)Thing (IoT, IoE)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29</cp:revision>
  <dcterms:created xsi:type="dcterms:W3CDTF">2021-02-16T15:59:16Z</dcterms:created>
  <dcterms:modified xsi:type="dcterms:W3CDTF">2021-02-23T18:04:18Z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