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71" r:id="rId7"/>
    <p:sldId id="276" r:id="rId8"/>
    <p:sldId id="272" r:id="rId9"/>
    <p:sldId id="273" r:id="rId10"/>
    <p:sldId id="277" r:id="rId11"/>
  </p:sldIdLst>
  <p:sldSz cx="12192000" cy="6858000"/>
  <p:notesSz cx="992663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Parsley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931830"/>
          </a:xfrm>
        </p:spPr>
        <p:txBody>
          <a:bodyPr/>
          <a:lstStyle>
            <a:lvl1pPr algn="ctr">
              <a:defRPr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Parsley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239"/>
            <a:ext cx="10515600" cy="468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1939" cy="365125"/>
          </a:xfrm>
        </p:spPr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8717" y="6356350"/>
            <a:ext cx="8201609" cy="365125"/>
          </a:xfrm>
        </p:spPr>
        <p:txBody>
          <a:bodyPr/>
          <a:lstStyle>
            <a:lvl1pPr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5558" y="6356350"/>
            <a:ext cx="698241" cy="365125"/>
          </a:xfrm>
        </p:spPr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6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1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Parsley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7130"/>
            <a:ext cx="10515600" cy="459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073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0493-6EAE-48DA-87CC-104BC8C245B6}" type="datetimeFigureOut">
              <a:rPr lang="en-GB" smtClean="0"/>
              <a:t>09/12/2014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0194" y="6356350"/>
            <a:ext cx="7768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238" y="6356350"/>
            <a:ext cx="867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09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Parsley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Parsley</a:t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GB" b="1" dirty="0" smtClean="0"/>
              <a:t>Concurrency test scenario – “Order executed before </a:t>
            </a:r>
            <a:r>
              <a:rPr lang="en-GB" b="1" dirty="0"/>
              <a:t>e</a:t>
            </a:r>
            <a:r>
              <a:rPr lang="en-GB" b="1" dirty="0" smtClean="0"/>
              <a:t>xecute”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b="1" dirty="0" smtClean="0"/>
              <a:t>A trader attempts to execute an order but it fails because the order is executed by another trader.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A trader (the initiator) creates an order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Two other traders (aggressors) see it and decide to execute the order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One of them succeeds and the other one gets an error message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635000" y="753524"/>
            <a:ext cx="2472267" cy="914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Demo scenario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Parsley</a:t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b="1" dirty="0" smtClean="0"/>
          </a:p>
          <a:p>
            <a:pPr>
              <a:lnSpc>
                <a:spcPct val="150000"/>
              </a:lnSpc>
            </a:pPr>
            <a:r>
              <a:rPr lang="en-GB" b="1" dirty="0" smtClean="0"/>
              <a:t>The order appears in orange for the initiator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The order appears in white for both of the aggressors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The order disappears for the successful aggressor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An error message is displayed to the unsuccessful aggressor 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The error message contains the expected text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order </a:t>
            </a:r>
            <a:r>
              <a:rPr lang="en-GB" b="1" dirty="0" smtClean="0"/>
              <a:t>disappears </a:t>
            </a:r>
            <a:r>
              <a:rPr lang="en-GB" b="1" dirty="0"/>
              <a:t>for the </a:t>
            </a:r>
            <a:r>
              <a:rPr lang="en-GB" b="1" dirty="0" smtClean="0"/>
              <a:t>unsuccessful aggressor</a:t>
            </a:r>
          </a:p>
        </p:txBody>
      </p:sp>
      <p:sp>
        <p:nvSpPr>
          <p:cNvPr id="4" name="Rectangle 3"/>
          <p:cNvSpPr/>
          <p:nvPr/>
        </p:nvSpPr>
        <p:spPr>
          <a:xfrm>
            <a:off x="635000" y="753524"/>
            <a:ext cx="2074333" cy="914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Validation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Parsley</a:t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4" name="Rectangle 3"/>
          <p:cNvSpPr/>
          <p:nvPr/>
        </p:nvSpPr>
        <p:spPr>
          <a:xfrm>
            <a:off x="4952999" y="2920691"/>
            <a:ext cx="2074333" cy="914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Demo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Parsley</a:t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4" name="Rectangle 3"/>
          <p:cNvSpPr/>
          <p:nvPr/>
        </p:nvSpPr>
        <p:spPr>
          <a:xfrm>
            <a:off x="4952999" y="2920691"/>
            <a:ext cx="2074333" cy="914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Demo</a:t>
            </a:r>
          </a:p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Explained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29" y="4822726"/>
            <a:ext cx="10467023" cy="18985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  <p:sp>
        <p:nvSpPr>
          <p:cNvPr id="26" name="Rectangle 25"/>
          <p:cNvSpPr/>
          <p:nvPr/>
        </p:nvSpPr>
        <p:spPr>
          <a:xfrm>
            <a:off x="677728" y="4800404"/>
            <a:ext cx="10467023" cy="189852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91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Parsley</a:t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50" y="1495471"/>
            <a:ext cx="5667375" cy="28479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634" y="1411492"/>
            <a:ext cx="5543550" cy="32194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086" y="1336844"/>
            <a:ext cx="5572125" cy="3609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324941" y="6522097"/>
            <a:ext cx="737119" cy="205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163236" y="6475446"/>
            <a:ext cx="738581" cy="2896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995124" y="6447456"/>
            <a:ext cx="830424" cy="345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>
            <a:endCxn id="15" idx="0"/>
          </p:cNvCxnSpPr>
          <p:nvPr/>
        </p:nvCxnSpPr>
        <p:spPr>
          <a:xfrm>
            <a:off x="1324941" y="4253017"/>
            <a:ext cx="368560" cy="2269080"/>
          </a:xfrm>
          <a:prstGeom prst="line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6" idx="0"/>
          </p:cNvCxnSpPr>
          <p:nvPr/>
        </p:nvCxnSpPr>
        <p:spPr>
          <a:xfrm flipH="1">
            <a:off x="2532527" y="4436165"/>
            <a:ext cx="2505140" cy="2039281"/>
          </a:xfrm>
          <a:prstGeom prst="line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7" idx="0"/>
          </p:cNvCxnSpPr>
          <p:nvPr/>
        </p:nvCxnSpPr>
        <p:spPr>
          <a:xfrm flipH="1">
            <a:off x="3410336" y="4767685"/>
            <a:ext cx="6461454" cy="167977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0085" y="152401"/>
            <a:ext cx="3585463" cy="797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Design </a:t>
            </a:r>
          </a:p>
          <a:p>
            <a:r>
              <a:rPr lang="en-GB" sz="2800" b="1" dirty="0" smtClean="0">
                <a:solidFill>
                  <a:schemeClr val="tx1"/>
                </a:solidFill>
              </a:rPr>
              <a:t>concurrent sessions</a:t>
            </a:r>
          </a:p>
        </p:txBody>
      </p:sp>
    </p:spTree>
    <p:extLst>
      <p:ext uri="{BB962C8B-B14F-4D97-AF65-F5344CB8AC3E}">
        <p14:creationId xmlns:p14="http://schemas.microsoft.com/office/powerpoint/2010/main" val="38294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24645" y="1095393"/>
            <a:ext cx="11948823" cy="562714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&gt; protractor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protractorConfig.js </a:t>
            </a:r>
            <a:endParaRPr lang="en-GB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--</a:t>
            </a:r>
            <a:r>
              <a:rPr lang="en-GB" b="1" dirty="0" err="1">
                <a:solidFill>
                  <a:schemeClr val="tx1"/>
                </a:solidFill>
              </a:rPr>
              <a:t>params.</a:t>
            </a:r>
            <a:r>
              <a:rPr lang="en-GB" b="1" dirty="0" err="1">
                <a:solidFill>
                  <a:srgbClr val="0070C0"/>
                </a:solidFill>
              </a:rPr>
              <a:t>testEnv</a:t>
            </a:r>
            <a:r>
              <a:rPr lang="en-GB" b="1" dirty="0">
                <a:solidFill>
                  <a:srgbClr val="0070C0"/>
                </a:solidFill>
              </a:rPr>
              <a:t>=</a:t>
            </a:r>
            <a:r>
              <a:rPr lang="en-GB" b="1" dirty="0" err="1">
                <a:solidFill>
                  <a:srgbClr val="0070C0"/>
                </a:solidFill>
              </a:rPr>
              <a:t>systest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endParaRPr lang="en-GB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rgbClr val="00B050"/>
                </a:solidFill>
              </a:rPr>
              <a:t>browserName</a:t>
            </a:r>
            <a:r>
              <a:rPr lang="en-GB" b="1" dirty="0">
                <a:solidFill>
                  <a:srgbClr val="00B050"/>
                </a:solidFill>
              </a:rPr>
              <a:t>=chrome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endParaRPr lang="en-GB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rgbClr val="FF0000"/>
                </a:solidFill>
              </a:rPr>
              <a:t>shardTestFiles</a:t>
            </a:r>
            <a:r>
              <a:rPr lang="en-GB" b="1" dirty="0">
                <a:solidFill>
                  <a:srgbClr val="FF0000"/>
                </a:solidFill>
              </a:rPr>
              <a:t>=true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endParaRPr lang="en-GB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</a:rPr>
              <a:t>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rgbClr val="FF0000"/>
                </a:solidFill>
              </a:rPr>
              <a:t>maxInstances</a:t>
            </a:r>
            <a:r>
              <a:rPr lang="en-GB" b="1" dirty="0">
                <a:solidFill>
                  <a:srgbClr val="FF0000"/>
                </a:solidFill>
              </a:rPr>
              <a:t>=3</a:t>
            </a:r>
            <a:r>
              <a:rPr lang="en-GB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--</a:t>
            </a:r>
            <a:r>
              <a:rPr lang="en-GB" b="1" dirty="0">
                <a:solidFill>
                  <a:schemeClr val="tx1"/>
                </a:solidFill>
              </a:rPr>
              <a:t>specs=".\tests\</a:t>
            </a:r>
            <a:r>
              <a:rPr lang="en-GB" b="1" dirty="0" err="1">
                <a:solidFill>
                  <a:srgbClr val="7030A0"/>
                </a:solidFill>
              </a:rPr>
              <a:t>OrderConcurrencyExecutedBeforeExecute</a:t>
            </a:r>
            <a:r>
              <a:rPr lang="en-GB" b="1" dirty="0">
                <a:solidFill>
                  <a:schemeClr val="tx1"/>
                </a:solidFill>
              </a:rPr>
              <a:t>\*.pro.js</a:t>
            </a:r>
            <a:r>
              <a:rPr lang="en-GB" b="1" dirty="0" smtClean="0">
                <a:solidFill>
                  <a:schemeClr val="tx1"/>
                </a:solidFill>
              </a:rPr>
              <a:t>"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085" y="1549395"/>
            <a:ext cx="4899182" cy="237984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Initiator.pro.js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Initiator.script.js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39425" y="1435375"/>
            <a:ext cx="4899182" cy="268990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Observer1.pro.js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Observer1</a:t>
            </a:r>
            <a:r>
              <a:rPr lang="en-GB" b="1" dirty="0" smtClean="0">
                <a:solidFill>
                  <a:schemeClr val="tx1"/>
                </a:solidFill>
              </a:rPr>
              <a:t>.script.js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91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Parsley</a:t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22" name="Rectangle 21"/>
          <p:cNvSpPr/>
          <p:nvPr/>
        </p:nvSpPr>
        <p:spPr>
          <a:xfrm>
            <a:off x="6375401" y="1387656"/>
            <a:ext cx="5597810" cy="29896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Observer2.pro.js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Observer2.script.js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11521" y="2865127"/>
            <a:ext cx="1002085" cy="702078"/>
            <a:chOff x="931332" y="1899933"/>
            <a:chExt cx="1236135" cy="987200"/>
          </a:xfrm>
        </p:grpSpPr>
        <p:sp>
          <p:nvSpPr>
            <p:cNvPr id="5" name="Curved Right Arrow 4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Curved Right Arrow 23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6582" y="2927606"/>
            <a:ext cx="1002085" cy="702078"/>
            <a:chOff x="931332" y="1899933"/>
            <a:chExt cx="1236135" cy="987200"/>
          </a:xfrm>
        </p:grpSpPr>
        <p:sp>
          <p:nvSpPr>
            <p:cNvPr id="27" name="Curved Right Arrow 26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" name="Curved Right Arrow 27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13984" y="3026000"/>
            <a:ext cx="1002085" cy="702078"/>
            <a:chOff x="931332" y="1899933"/>
            <a:chExt cx="1236135" cy="987200"/>
          </a:xfrm>
        </p:grpSpPr>
        <p:sp>
          <p:nvSpPr>
            <p:cNvPr id="30" name="Curved Right Arrow 29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Curved Right Arrow 30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40085" y="152401"/>
            <a:ext cx="3585463" cy="797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Run </a:t>
            </a:r>
          </a:p>
          <a:p>
            <a:r>
              <a:rPr lang="en-GB" sz="2800" b="1" dirty="0" smtClean="0">
                <a:solidFill>
                  <a:schemeClr val="tx1"/>
                </a:solidFill>
              </a:rPr>
              <a:t>concurrent sessions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44240" y="5755478"/>
            <a:ext cx="2169827" cy="261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3</a:t>
            </a:r>
            <a:r>
              <a:rPr lang="en-GB" sz="1600" dirty="0" smtClean="0">
                <a:solidFill>
                  <a:schemeClr val="tx1"/>
                </a:solidFill>
              </a:rPr>
              <a:t> concurrent instances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96419" y="4628246"/>
            <a:ext cx="1963687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err="1" smtClean="0">
                <a:solidFill>
                  <a:schemeClr val="accent1">
                    <a:lumMod val="75000"/>
                  </a:schemeClr>
                </a:solidFill>
              </a:rPr>
              <a:t>systest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environment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81527" y="5159604"/>
            <a:ext cx="1678579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rgbClr val="00B050"/>
                </a:solidFill>
              </a:rPr>
              <a:t>chrome</a:t>
            </a:r>
            <a:r>
              <a:rPr lang="en-GB" sz="1600" dirty="0" smtClean="0">
                <a:solidFill>
                  <a:srgbClr val="00B050"/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browser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36669" y="6379722"/>
            <a:ext cx="1068021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chemeClr val="tx1"/>
                </a:solidFill>
              </a:rPr>
              <a:t>test specs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1" idx="1"/>
          </p:cNvCxnSpPr>
          <p:nvPr/>
        </p:nvCxnSpPr>
        <p:spPr>
          <a:xfrm flipH="1">
            <a:off x="3750733" y="5289700"/>
            <a:ext cx="530794" cy="16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1"/>
          </p:cNvCxnSpPr>
          <p:nvPr/>
        </p:nvCxnSpPr>
        <p:spPr>
          <a:xfrm flipH="1" flipV="1">
            <a:off x="3327400" y="5685731"/>
            <a:ext cx="1216840" cy="200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1"/>
          </p:cNvCxnSpPr>
          <p:nvPr/>
        </p:nvCxnSpPr>
        <p:spPr>
          <a:xfrm flipH="1">
            <a:off x="3073400" y="5886259"/>
            <a:ext cx="1470840" cy="225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1"/>
          </p:cNvCxnSpPr>
          <p:nvPr/>
        </p:nvCxnSpPr>
        <p:spPr>
          <a:xfrm flipH="1">
            <a:off x="2607733" y="4758342"/>
            <a:ext cx="1388686" cy="98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1"/>
          </p:cNvCxnSpPr>
          <p:nvPr/>
        </p:nvCxnSpPr>
        <p:spPr>
          <a:xfrm flipH="1" flipV="1">
            <a:off x="6714067" y="6503790"/>
            <a:ext cx="1322602" cy="6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383298" y="2338119"/>
            <a:ext cx="6769613" cy="32975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each of </a:t>
            </a:r>
            <a:r>
              <a:rPr lang="en-GB" sz="1600" b="1" dirty="0" smtClean="0">
                <a:solidFill>
                  <a:schemeClr val="tx1"/>
                </a:solidFill>
              </a:rPr>
              <a:t>these runs in a separate browser, and </a:t>
            </a:r>
            <a:r>
              <a:rPr lang="en-GB" sz="1600" b="1" dirty="0" smtClean="0">
                <a:solidFill>
                  <a:schemeClr val="tx1"/>
                </a:solidFill>
              </a:rPr>
              <a:t>t</a:t>
            </a:r>
            <a:r>
              <a:rPr lang="en-GB" sz="1600" b="1" dirty="0" smtClean="0">
                <a:solidFill>
                  <a:schemeClr val="tx1"/>
                </a:solidFill>
              </a:rPr>
              <a:t>hey all run concurrently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sleyAKeywordDrivenTestFrameworkForProtractor.pptx" id="{FAB09FEF-1788-43F4-86C8-751AB120A1F7}" vid="{6CFE0173-6A2D-4064-B9B0-3164DE0801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AB9086CDBEF4185EFB36755546128" ma:contentTypeVersion="1" ma:contentTypeDescription="Create a new document." ma:contentTypeScope="" ma:versionID="c234112ebd0105ad83575a97b5c3a985">
  <xsd:schema xmlns:xsd="http://www.w3.org/2001/XMLSchema" xmlns:xs="http://www.w3.org/2001/XMLSchema" xmlns:p="http://schemas.microsoft.com/office/2006/metadata/properties" xmlns:ns3="2f4b48f1-5643-4dd3-bcf3-1f93a11fc8e6" targetNamespace="http://schemas.microsoft.com/office/2006/metadata/properties" ma:root="true" ma:fieldsID="79c339b842e80a707c0dd91617825d23" ns3:_="">
    <xsd:import namespace="2f4b48f1-5643-4dd3-bcf3-1f93a11fc8e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b48f1-5643-4dd3-bcf3-1f93a11fc8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CDC820-645A-4E71-AE40-26FA1AB98D28}">
  <ds:schemaRefs>
    <ds:schemaRef ds:uri="2f4b48f1-5643-4dd3-bcf3-1f93a11fc8e6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6F4B761-0256-4821-AC41-5D7435186A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1E30C0-A597-4336-9A65-CA1582DCA1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b48f1-5643-4dd3-bcf3-1f93a11fc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1073</TotalTime>
  <Words>184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Parsley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  <vt:lpstr>Parsley A Test Framework for Protractor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Parsley</dc:title>
  <dc:creator>John Englezou</dc:creator>
  <cp:lastModifiedBy>John Englezou</cp:lastModifiedBy>
  <cp:revision>99</cp:revision>
  <cp:lastPrinted>2014-12-04T17:29:48Z</cp:lastPrinted>
  <dcterms:created xsi:type="dcterms:W3CDTF">2014-12-03T13:30:55Z</dcterms:created>
  <dcterms:modified xsi:type="dcterms:W3CDTF">2014-12-09T13:18:56Z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0x010100C16AB9086CDBEF4185EFB36755546128</vt:lpwstr>
  </property>
</Properties>
</file>