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sldIdLst>
    <p:sldId id="257" r:id="rId4"/>
    <p:sldId id="293" r:id="rId5"/>
    <p:sldId id="259" r:id="rId6"/>
    <p:sldId id="294" r:id="rId7"/>
    <p:sldId id="295" r:id="rId9"/>
    <p:sldId id="296" r:id="rId10"/>
    <p:sldId id="297" r:id="rId11"/>
    <p:sldId id="298" r:id="rId12"/>
    <p:sldId id="299" r:id="rId13"/>
    <p:sldId id="302" r:id="rId14"/>
    <p:sldId id="304" r:id="rId15"/>
    <p:sldId id="305" r:id="rId16"/>
    <p:sldId id="303" r:id="rId17"/>
    <p:sldId id="306" r:id="rId18"/>
    <p:sldId id="307" r:id="rId19"/>
    <p:sldId id="308" r:id="rId20"/>
    <p:sldId id="309" r:id="rId21"/>
    <p:sldId id="310" r:id="rId22"/>
    <p:sldId id="312" r:id="rId23"/>
    <p:sldId id="311" r:id="rId24"/>
    <p:sldId id="314" r:id="rId25"/>
    <p:sldId id="316" r:id="rId26"/>
    <p:sldId id="320" r:id="rId27"/>
    <p:sldId id="323" r:id="rId28"/>
    <p:sldId id="322" r:id="rId29"/>
    <p:sldId id="315" r:id="rId30"/>
    <p:sldId id="318" r:id="rId31"/>
    <p:sldId id="319" r:id="rId32"/>
    <p:sldId id="324" r:id="rId33"/>
    <p:sldId id="326" r:id="rId34"/>
    <p:sldId id="313" r:id="rId35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46"/>
        <p:guide pos="29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711" y="1279366"/>
            <a:ext cx="6140958" cy="345428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38" y="4925560"/>
            <a:ext cx="5683504" cy="40300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171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版本号</a:t>
            </a:r>
            <a:r>
              <a:rPr lang="zh-CN" altLang="en-US"/>
              <a:t>说明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移动互联网的迅速</a:t>
            </a:r>
            <a:r>
              <a:rPr lang="zh-CN" altLang="en-US"/>
              <a:t>发展</a:t>
            </a:r>
            <a:endParaRPr lang="zh-CN" altLang="en-US"/>
          </a:p>
          <a:p>
            <a:r>
              <a:rPr lang="en-US" altLang="zh-CN"/>
              <a:t>3. web</a:t>
            </a:r>
            <a:r>
              <a:rPr lang="zh-CN" altLang="en-US"/>
              <a:t>承担的职责越来越复杂</a:t>
            </a:r>
            <a:r>
              <a:rPr lang="en-US" altLang="zh-CN"/>
              <a:t>(nodejs/electron)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zh-CN"/>
              <a:t>使用</a:t>
            </a:r>
            <a:r>
              <a:rPr lang="en-US" altLang="zh-CN"/>
              <a:t>UDP</a:t>
            </a:r>
            <a:r>
              <a:rPr lang="zh-CN" altLang="en-US"/>
              <a:t>取代</a:t>
            </a:r>
            <a:r>
              <a:rPr lang="en-US" altLang="zh-CN"/>
              <a:t>TCP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将</a:t>
            </a:r>
            <a:r>
              <a:rPr lang="en-US" altLang="zh-CN"/>
              <a:t>TLS/TCP</a:t>
            </a:r>
            <a:r>
              <a:rPr lang="zh-CN" altLang="en-US"/>
              <a:t>的握手进行</a:t>
            </a:r>
            <a:r>
              <a:rPr lang="zh-CN" altLang="en-US"/>
              <a:t>合并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将可靠性</a:t>
            </a:r>
            <a:r>
              <a:rPr lang="en-US" altLang="zh-CN"/>
              <a:t>/</a:t>
            </a:r>
            <a:r>
              <a:rPr lang="zh-CN" altLang="en-US"/>
              <a:t>拥塞控制等实现全放到</a:t>
            </a:r>
            <a:r>
              <a:rPr lang="en-US" altLang="zh-CN"/>
              <a:t>QUIC</a:t>
            </a:r>
            <a:r>
              <a:rPr lang="zh-CN" altLang="en-US"/>
              <a:t>中</a:t>
            </a: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考虑支持前向纠错</a:t>
            </a:r>
            <a:r>
              <a:rPr lang="en-US" altLang="zh-CN"/>
              <a:t>(</a:t>
            </a:r>
            <a:r>
              <a:rPr lang="zh-CN" altLang="en-US"/>
              <a:t>异或增发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2. flow control</a:t>
            </a:r>
            <a:r>
              <a:rPr lang="zh-CN" altLang="zh-CN"/>
              <a:t>关键在丢包检测和窗口</a:t>
            </a:r>
            <a:r>
              <a:rPr lang="zh-CN" altLang="en-US"/>
              <a:t>控制</a:t>
            </a:r>
            <a:endParaRPr lang="zh-CN" altLang="en-US"/>
          </a:p>
          <a:p>
            <a:r>
              <a:rPr lang="en-US" altLang="zh-CN"/>
              <a:t>3. TCP</a:t>
            </a:r>
            <a:r>
              <a:rPr lang="zh-CN" altLang="en-US"/>
              <a:t>的重发通过超时触发，后来出现了</a:t>
            </a:r>
            <a:r>
              <a:rPr lang="en-US" altLang="zh-CN"/>
              <a:t>SACK(ECN)</a:t>
            </a:r>
            <a:endParaRPr lang="zh-CN" altLang="en-US"/>
          </a:p>
          <a:p>
            <a:r>
              <a:rPr lang="en-US" altLang="zh-CN"/>
              <a:t>4. </a:t>
            </a:r>
            <a:r>
              <a:t>TCP Tail Loss Probe(TLP)</a:t>
            </a:r>
            <a:r>
              <a:rPr lang="en-US"/>
              <a:t>: </a:t>
            </a:r>
            <a:r>
              <a:rPr lang="zh-CN" altLang="en-US"/>
              <a:t>在</a:t>
            </a:r>
            <a:r>
              <a:rPr lang="en-US" altLang="zh-CN"/>
              <a:t>probe</a:t>
            </a:r>
            <a:r>
              <a:rPr lang="zh-CN" altLang="en-US"/>
              <a:t>时间内，如果发现未收到</a:t>
            </a:r>
            <a:r>
              <a:rPr lang="en-US" altLang="zh-CN"/>
              <a:t>ACK</a:t>
            </a:r>
            <a:r>
              <a:rPr lang="zh-CN" altLang="en-US"/>
              <a:t>，触发快恢复，避免触发</a:t>
            </a:r>
            <a:r>
              <a:rPr lang="en-US" altLang="zh-CN"/>
              <a:t>TCP</a:t>
            </a:r>
            <a:r>
              <a:rPr lang="zh-CN" altLang="en-US"/>
              <a:t>的超时</a:t>
            </a:r>
            <a:r>
              <a:rPr lang="zh-CN" altLang="en-US"/>
              <a:t>重传</a:t>
            </a:r>
            <a:endParaRPr lang="zh-CN" altLang="en-US"/>
          </a:p>
          <a:p>
            <a:r>
              <a:rPr lang="en-US" altLang="zh-CN"/>
              <a:t>5. QUIC=TCP+</a:t>
            </a:r>
            <a:r>
              <a:rPr lang="zh-CN" altLang="en-US"/>
              <a:t>近年来</a:t>
            </a:r>
            <a:r>
              <a:rPr lang="en-US" altLang="zh-CN"/>
              <a:t>TCP</a:t>
            </a:r>
            <a:r>
              <a:rPr lang="zh-CN" altLang="en-US"/>
              <a:t>上的各种</a:t>
            </a:r>
            <a:r>
              <a:rPr lang="zh-CN" altLang="en-US"/>
              <a:t>优化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zh-CN"/>
              <a:t>使用</a:t>
            </a:r>
            <a:r>
              <a:rPr lang="en-US" altLang="zh-CN"/>
              <a:t>UDP</a:t>
            </a:r>
            <a:r>
              <a:rPr lang="zh-CN" altLang="en-US"/>
              <a:t>取代</a:t>
            </a:r>
            <a:r>
              <a:rPr lang="en-US" altLang="zh-CN"/>
              <a:t>TCP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将</a:t>
            </a:r>
            <a:r>
              <a:rPr lang="en-US" altLang="zh-CN"/>
              <a:t>TLS/TCP</a:t>
            </a:r>
            <a:r>
              <a:rPr lang="zh-CN" altLang="en-US"/>
              <a:t>的握手进行</a:t>
            </a:r>
            <a:r>
              <a:rPr lang="zh-CN" altLang="en-US"/>
              <a:t>组合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使用</a:t>
            </a:r>
            <a:r>
              <a:rPr lang="en-US" altLang="zh-CN"/>
              <a:t>Diffie-Hellman</a:t>
            </a:r>
            <a:r>
              <a:rPr lang="zh-CN" altLang="en-US"/>
              <a:t>生</a:t>
            </a:r>
            <a:r>
              <a:rPr lang="zh-CN" altLang="en-US"/>
              <a:t>成密钥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tls ticket resumption </a:t>
            </a:r>
            <a:r>
              <a:rPr lang="zh-CN" altLang="en-US"/>
              <a:t>（</a:t>
            </a:r>
            <a:r>
              <a:rPr lang="en-US" altLang="zh-CN"/>
              <a:t>RFC 5077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HTTP 0.9 </a:t>
            </a:r>
            <a:r>
              <a:rPr lang="zh-CN" altLang="en-US"/>
              <a:t>阶段，</a:t>
            </a:r>
            <a:r>
              <a:rPr lang="en-US" altLang="zh-CN"/>
              <a:t>HTML</a:t>
            </a:r>
            <a:r>
              <a:rPr lang="zh-CN" altLang="en-US"/>
              <a:t>功能有限，几乎就是简单的</a:t>
            </a:r>
            <a:r>
              <a:rPr lang="zh-CN" altLang="en-US"/>
              <a:t>文本传输。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HTTP </a:t>
            </a:r>
            <a:r>
              <a:rPr lang="en-US"/>
              <a:t>1.1</a:t>
            </a:r>
            <a:r>
              <a:rPr lang="zh-CN" altLang="en-US"/>
              <a:t>的流水线模型，可以理解成半双工，到了</a:t>
            </a:r>
            <a:r>
              <a:rPr lang="en-US" altLang="zh-CN"/>
              <a:t>HTTP/2 </a:t>
            </a:r>
            <a:r>
              <a:rPr lang="zh-CN" altLang="en-US"/>
              <a:t>变成了</a:t>
            </a:r>
            <a:r>
              <a:rPr lang="zh-CN" altLang="en-US"/>
              <a:t>全双工。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HTTP/2</a:t>
            </a:r>
            <a:r>
              <a:rPr lang="zh-CN" altLang="en-US"/>
              <a:t>相比于</a:t>
            </a:r>
            <a:r>
              <a:rPr lang="en-US" altLang="zh-CN"/>
              <a:t>SPDY</a:t>
            </a:r>
            <a:r>
              <a:rPr lang="zh-CN" altLang="en-US"/>
              <a:t>协议，修改了部分</a:t>
            </a:r>
            <a:r>
              <a:rPr lang="en-US" altLang="zh-CN"/>
              <a:t>TLS</a:t>
            </a:r>
            <a:r>
              <a:rPr lang="zh-CN" altLang="en-US"/>
              <a:t>相关的内容，这里就不过多</a:t>
            </a:r>
            <a:r>
              <a:rPr lang="zh-CN" altLang="en-US"/>
              <a:t>讨论。</a:t>
            </a:r>
            <a:endParaRPr lang="zh-CN" altLang="en-US"/>
          </a:p>
          <a:p>
            <a:r>
              <a:rPr lang="en-US" altLang="zh-CN"/>
              <a:t>2. 为了实现 HTTP 工作组设定的性能目标，HTTP/2 引入了一个新的二进制分帧层，该层无法与之前的 HTTP/1.x 服务器和客户端向后兼容，因此协议的主版本提升到 HTTP/2。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plit orient="vert"/>
      </p:transition>
    </mc:Choice>
    <mc:Fallback>
      <p:transition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>
            <a:alpha val="14999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split orient="vert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>
            <a:alpha val="14999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ransition>
    <p:split orient="vert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image" Target="../media/image3.sv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7.xml"/><Relationship Id="rId2" Type="http://schemas.openxmlformats.org/officeDocument/2006/relationships/image" Target="../media/image5.sv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3.xml"/><Relationship Id="rId2" Type="http://schemas.openxmlformats.org/officeDocument/2006/relationships/image" Target="../media/image18.png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7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0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0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1.xml"/><Relationship Id="rId2" Type="http://schemas.openxmlformats.org/officeDocument/2006/relationships/image" Target="../media/image2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76500" y="2736850"/>
            <a:ext cx="72390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4400" b="1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QUIC PROTOCOL</a:t>
            </a:r>
            <a:endParaRPr lang="zh-CN" altLang="en-US" sz="4400" b="1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en-US" altLang="zh-CN" sz="1200" b="1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HTTP/3 </a:t>
            </a:r>
            <a:endParaRPr lang="en-US" altLang="zh-CN" sz="1200" b="1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40200" y="4495800"/>
            <a:ext cx="39116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/>
            <a:r>
              <a:rPr lang="zh-CN" altLang="en-US" sz="1200" b="1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罗龙君</a:t>
            </a:r>
            <a:r>
              <a:rPr lang="en-US" altLang="zh-CN" sz="1200" b="1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(luolongjuna@gmail.com)</a:t>
            </a:r>
            <a:endParaRPr lang="en-US" altLang="zh-CN" sz="1200" b="1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226313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0" y="168275"/>
            <a:ext cx="2667000" cy="2667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4864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Multiplexing</a:t>
            </a:r>
            <a:endParaRPr lang="zh-CN" altLang="en-US" sz="28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multiplexing0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72310" y="3627120"/>
            <a:ext cx="8247380" cy="2272665"/>
          </a:xfrm>
          <a:prstGeom prst="rect">
            <a:avLst/>
          </a:prstGeom>
        </p:spPr>
      </p:pic>
      <p:sp>
        <p:nvSpPr>
          <p:cNvPr id="5" name="文本框 9"/>
          <p:cNvSpPr txBox="1"/>
          <p:nvPr/>
        </p:nvSpPr>
        <p:spPr>
          <a:xfrm>
            <a:off x="3735070" y="1549400"/>
            <a:ext cx="782574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并行交错地发送多个请求，请求之间互不影响。</a:t>
            </a:r>
            <a:endParaRPr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并行交错地发送多个响应，响应之间互不干扰。</a:t>
            </a:r>
            <a:endParaRPr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使用一个连接并行发送多个请求和响应。</a:t>
            </a:r>
            <a:endParaRPr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消除不必要的延迟和提高现有网络容量的利用率，从而减少页面加载时间。</a:t>
            </a:r>
            <a:endParaRPr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440690"/>
            <a:ext cx="643731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Multiplexing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0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https://http2.akamai.com/demo</a:t>
            </a:r>
            <a:endParaRPr lang="zh-CN" altLang="en-US" sz="20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4865" y="1908810"/>
            <a:ext cx="5461635" cy="3886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440690"/>
            <a:ext cx="643731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Multiplexing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0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https://http2.akamai.com/demo</a:t>
            </a:r>
            <a:endParaRPr lang="zh-CN" altLang="en-US" sz="20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010" y="2151380"/>
            <a:ext cx="7205980" cy="3909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4864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Introduce priority</a:t>
            </a:r>
            <a:endParaRPr lang="zh-CN" altLang="en-US" sz="28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 descr="stream_prioritization0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6070" y="1993265"/>
            <a:ext cx="8173085" cy="3451225"/>
          </a:xfrm>
          <a:prstGeom prst="rect">
            <a:avLst/>
          </a:prstGeom>
        </p:spPr>
      </p:pic>
      <p:sp>
        <p:nvSpPr>
          <p:cNvPr id="4" name="文本框 9"/>
          <p:cNvSpPr txBox="1"/>
          <p:nvPr/>
        </p:nvSpPr>
        <p:spPr>
          <a:xfrm>
            <a:off x="8479155" y="2880995"/>
            <a:ext cx="355155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每个流都分配一个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1~256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优先级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流之间存在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依赖关系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4864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flow control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8361045" y="2826385"/>
            <a:ext cx="355155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流控制具有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方向性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仅针对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data frame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可针对连接限制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(stream id = 0)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可针对流限制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(stream id &gt; 0)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895" y="1891665"/>
            <a:ext cx="7408545" cy="45008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975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server push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9"/>
          <p:cNvSpPr txBox="1"/>
          <p:nvPr/>
        </p:nvSpPr>
        <p:spPr>
          <a:xfrm>
            <a:off x="8361045" y="2826385"/>
            <a:ext cx="355155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预知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client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的资源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需求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由客户端缓存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不同页面间进行复用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由服务器设定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优先级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客户端可以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拒绝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帧类型为PUSH_PROMISE，新建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stream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push0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3715" y="2607945"/>
            <a:ext cx="7409815" cy="28867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975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Hpack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155" y="1492885"/>
            <a:ext cx="8696325" cy="2590800"/>
          </a:xfrm>
          <a:prstGeom prst="rect">
            <a:avLst/>
          </a:prstGeom>
        </p:spPr>
      </p:pic>
      <p:sp>
        <p:nvSpPr>
          <p:cNvPr id="6" name="文本框 9"/>
          <p:cNvSpPr txBox="1"/>
          <p:nvPr/>
        </p:nvSpPr>
        <p:spPr>
          <a:xfrm>
            <a:off x="4320540" y="4413885"/>
            <a:ext cx="355155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RFC</a:t>
            </a:r>
            <a:r>
              <a:rPr 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中规定了静态的表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最常用的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)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传输时，维护了一个动态表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如果命中，仅需要传递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索引号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使用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HPACK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算法压缩（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RFC7541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）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086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HTTP2 </a:t>
            </a:r>
            <a:r>
              <a:rPr lang="zh-CN" alt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问题</a:t>
            </a:r>
            <a:r>
              <a:rPr lang="en-US" altLang="zh-CN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 (TCP ?)</a:t>
            </a:r>
            <a:endParaRPr lang="en-US" altLang="zh-CN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7919085" y="2493010"/>
            <a:ext cx="456120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频繁丢包的慢网环境下，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http2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差于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http1.1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TCP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的丢包重传带来了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HOL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问题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TCP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的拥塞控制导致整个链接传输窗口变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小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TCP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需要三次握手，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TLS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也需要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握手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移动网络变化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IP</a:t>
            </a: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地址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SCTP</a:t>
            </a: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/RTP ....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" y="1362075"/>
            <a:ext cx="7458075" cy="4600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086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QUIC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QU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775" y="2259330"/>
            <a:ext cx="10058400" cy="3333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1732280" y="530860"/>
            <a:ext cx="92690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loss detection / congestion control (RFC9002)</a:t>
            </a:r>
            <a:endParaRPr lang="en-US" altLang="zh-CN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QUIC-protocol-and-key-components-not-fully-enum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4010" y="1349375"/>
            <a:ext cx="6443345" cy="53492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62992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28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lang="zh-CN" altLang="en-US" sz="28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ontents of a website</a:t>
            </a:r>
            <a:endParaRPr lang="zh-CN" altLang="en-US" sz="28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1720" y="1785620"/>
            <a:ext cx="8238490" cy="4281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086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1 RTT (RFC 9001)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66770" y="2046605"/>
            <a:ext cx="5458460" cy="3815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086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 RTT (RFC 9001)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9860" y="1779905"/>
            <a:ext cx="6812915" cy="4063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079625" y="503555"/>
            <a:ext cx="80333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QUIC connection/stream/frame (RFC 9000)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P12.3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4570" y="2173605"/>
            <a:ext cx="9906000" cy="3952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079625" y="503555"/>
            <a:ext cx="80333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QUIC connection/stream/frame (RFC 9000)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5080" y="1771015"/>
            <a:ext cx="6260465" cy="46666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079625" y="503555"/>
            <a:ext cx="80333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QUIC connection/stream/frame (RFC 9000)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1772920"/>
            <a:ext cx="7001510" cy="46405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079625" y="503555"/>
            <a:ext cx="80333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QUIC encryption level (RFC 9001)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3545" y="1429385"/>
            <a:ext cx="4902200" cy="5133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15" y="1927860"/>
            <a:ext cx="3893185" cy="42805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086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connection migration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180" y="1592580"/>
            <a:ext cx="9820275" cy="4448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086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 2 VS HTTP 3 performence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6595" y="1818005"/>
            <a:ext cx="6457950" cy="3924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086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 2 VS HTTP 3 performence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235" y="1642110"/>
            <a:ext cx="6451600" cy="4888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086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Problems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3815080" y="1978660"/>
            <a:ext cx="4561205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UDP rate limiting and blocking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More cpu usage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DDOS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Replay attack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62992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altLang="zh-CN" sz="2800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</a:t>
            </a:r>
            <a:r>
              <a:rPr lang="zh-CN" altLang="en-US" sz="2800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ontents of a website</a:t>
            </a:r>
            <a:endParaRPr lang="en-US" altLang="zh-CN" sz="12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43810" y="1897380"/>
            <a:ext cx="7299325" cy="38398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842010" y="144780"/>
            <a:ext cx="98272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debug time: QUIC complete process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(chrome://net-internals/#events)(https://quic.cloud/)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ce7f19eed6f7618e5e6f0c137b730c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9625" y="1528445"/>
            <a:ext cx="7352030" cy="4857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3086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Reference</a:t>
            </a:r>
            <a:endParaRPr lang="en-US" sz="28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2660650" y="1581785"/>
            <a:ext cx="732980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https://web.cs.ucla.edu/~lixia/papers/UnderstandQUIC.pdf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https://datatracker.ietf.org/doc/html/draft-ietf-quic-recovery-34</a:t>
            </a:r>
            <a:endParaRPr lang="zh-CN" alt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https://medium.com/jspoint/how-the-browser-renders-a-web-page-dom-cssom-and-rendering-df10531c9969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https://developers.google.com/web/fundamentals/performance/http2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https://www.slideshare.net/lmacvittie/http2-changes-everything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http://xiaorui.cc/static/http2quic.pdf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https://arxiv.org/pdf/1810.07730.pdf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https://cs.brown.edu/~tab/papers/QUIC_WWW21.pdf</a:t>
            </a: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62992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Timeline of HTTP protocol</a:t>
            </a:r>
            <a:endParaRPr lang="en-US" sz="12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1128395" y="3698240"/>
            <a:ext cx="9559925" cy="635"/>
          </a:xfrm>
          <a:prstGeom prst="line">
            <a:avLst/>
          </a:prstGeom>
          <a:ln w="28575">
            <a:solidFill>
              <a:srgbClr val="7577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117"/>
          <p:cNvCxnSpPr/>
          <p:nvPr/>
        </p:nvCxnSpPr>
        <p:spPr>
          <a:xfrm rot="5400000" flipH="1" flipV="1">
            <a:off x="1594355" y="2814937"/>
            <a:ext cx="784737" cy="291290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/>
          <p:nvPr/>
        </p:nvCxnSpPr>
        <p:spPr>
          <a:xfrm rot="5400000" flipH="1" flipV="1">
            <a:off x="4573371" y="2807489"/>
            <a:ext cx="799632" cy="291290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119"/>
          <p:cNvCxnSpPr/>
          <p:nvPr/>
        </p:nvCxnSpPr>
        <p:spPr>
          <a:xfrm rot="5400000" flipH="1" flipV="1">
            <a:off x="7597531" y="2784054"/>
            <a:ext cx="784737" cy="35305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/>
          <p:nvPr/>
        </p:nvCxnSpPr>
        <p:spPr>
          <a:xfrm rot="16200000" flipH="1">
            <a:off x="3108213" y="4255282"/>
            <a:ext cx="770219" cy="318024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/>
          <p:nvPr/>
        </p:nvCxnSpPr>
        <p:spPr>
          <a:xfrm rot="16200000" flipH="1">
            <a:off x="6101088" y="4248871"/>
            <a:ext cx="770219" cy="330846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肘形连接符 123"/>
          <p:cNvCxnSpPr/>
          <p:nvPr/>
        </p:nvCxnSpPr>
        <p:spPr>
          <a:xfrm rot="16200000" flipH="1">
            <a:off x="9067774" y="4268649"/>
            <a:ext cx="770219" cy="291290"/>
          </a:xfrm>
          <a:prstGeom prst="bentConnector2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/>
          <p:cNvGrpSpPr/>
          <p:nvPr/>
        </p:nvGrpSpPr>
        <p:grpSpPr>
          <a:xfrm>
            <a:off x="1549787" y="3352950"/>
            <a:ext cx="582582" cy="676235"/>
            <a:chOff x="799942" y="3672264"/>
            <a:chExt cx="582582" cy="676235"/>
          </a:xfrm>
          <a:solidFill>
            <a:srgbClr val="F19BAD"/>
          </a:solidFill>
        </p:grpSpPr>
        <p:sp>
          <p:nvSpPr>
            <p:cNvPr id="126" name="六边形 125"/>
            <p:cNvSpPr/>
            <p:nvPr/>
          </p:nvSpPr>
          <p:spPr>
            <a:xfrm rot="5400000">
              <a:off x="753115" y="3719090"/>
              <a:ext cx="676235" cy="582582"/>
            </a:xfrm>
            <a:prstGeom prst="hexagon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  <p:sp>
          <p:nvSpPr>
            <p:cNvPr id="127" name="文本框 64"/>
            <p:cNvSpPr txBox="1"/>
            <p:nvPr/>
          </p:nvSpPr>
          <p:spPr>
            <a:xfrm>
              <a:off x="805182" y="3879606"/>
              <a:ext cx="577341" cy="2603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方正舒体" panose="02010601030101010101" pitchFamily="2" charset="-122"/>
                  <a:ea typeface="华文隶书" panose="02010800040101010101" pitchFamily="2" charset="-122"/>
                  <a:cs typeface="+mn-ea"/>
                  <a:sym typeface="方正舒体" panose="02010601030101010101" pitchFamily="2" charset="-122"/>
                </a:rPr>
                <a:t>1996</a:t>
              </a:r>
              <a:endParaRPr lang="zh-CN" altLang="en-US" sz="11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4536251" y="3352950"/>
            <a:ext cx="582582" cy="676235"/>
            <a:chOff x="3786406" y="3672264"/>
            <a:chExt cx="582582" cy="676235"/>
          </a:xfrm>
          <a:solidFill>
            <a:srgbClr val="F19BAD"/>
          </a:solidFill>
        </p:grpSpPr>
        <p:sp>
          <p:nvSpPr>
            <p:cNvPr id="130" name="六边形 129"/>
            <p:cNvSpPr/>
            <p:nvPr/>
          </p:nvSpPr>
          <p:spPr>
            <a:xfrm rot="5400000">
              <a:off x="3739579" y="3719090"/>
              <a:ext cx="676235" cy="582582"/>
            </a:xfrm>
            <a:prstGeom prst="hex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  <p:sp>
          <p:nvSpPr>
            <p:cNvPr id="133" name="文本框 72"/>
            <p:cNvSpPr txBox="1"/>
            <p:nvPr/>
          </p:nvSpPr>
          <p:spPr>
            <a:xfrm>
              <a:off x="3791646" y="3879606"/>
              <a:ext cx="577341" cy="2603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方正舒体" panose="02010601030101010101" pitchFamily="2" charset="-122"/>
                  <a:ea typeface="华文隶书" panose="02010800040101010101" pitchFamily="2" charset="-122"/>
                  <a:cs typeface="+mn-ea"/>
                  <a:sym typeface="方正舒体" panose="02010601030101010101" pitchFamily="2" charset="-122"/>
                </a:rPr>
                <a:t>2009</a:t>
              </a:r>
              <a:endParaRPr lang="zh-CN" altLang="en-US" sz="11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7522715" y="3352950"/>
            <a:ext cx="582582" cy="676235"/>
            <a:chOff x="6772870" y="3672264"/>
            <a:chExt cx="582582" cy="676235"/>
          </a:xfrm>
          <a:solidFill>
            <a:srgbClr val="F19BAD"/>
          </a:solidFill>
        </p:grpSpPr>
        <p:sp>
          <p:nvSpPr>
            <p:cNvPr id="135" name="六边形 134"/>
            <p:cNvSpPr/>
            <p:nvPr/>
          </p:nvSpPr>
          <p:spPr>
            <a:xfrm rot="5400000">
              <a:off x="6726043" y="3719090"/>
              <a:ext cx="676235" cy="582582"/>
            </a:xfrm>
            <a:prstGeom prst="hexagon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  <p:sp>
          <p:nvSpPr>
            <p:cNvPr id="137" name="文本框 79"/>
            <p:cNvSpPr txBox="1"/>
            <p:nvPr/>
          </p:nvSpPr>
          <p:spPr>
            <a:xfrm>
              <a:off x="6778110" y="3879606"/>
              <a:ext cx="577341" cy="2603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方正舒体" panose="02010601030101010101" pitchFamily="2" charset="-122"/>
                  <a:ea typeface="华文隶书" panose="02010800040101010101" pitchFamily="2" charset="-122"/>
                  <a:cs typeface="+mn-ea"/>
                  <a:sym typeface="方正舒体" panose="02010601030101010101" pitchFamily="2" charset="-122"/>
                </a:rPr>
                <a:t>2017</a:t>
              </a:r>
              <a:endParaRPr lang="zh-CN" altLang="en-US" sz="11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043019" y="3352950"/>
            <a:ext cx="582582" cy="676235"/>
            <a:chOff x="2293174" y="3672264"/>
            <a:chExt cx="582582" cy="676235"/>
          </a:xfrm>
          <a:solidFill>
            <a:srgbClr val="7577B6"/>
          </a:solidFill>
        </p:grpSpPr>
        <p:sp>
          <p:nvSpPr>
            <p:cNvPr id="141" name="六边形 140"/>
            <p:cNvSpPr/>
            <p:nvPr/>
          </p:nvSpPr>
          <p:spPr>
            <a:xfrm rot="5400000">
              <a:off x="2246347" y="3719090"/>
              <a:ext cx="676235" cy="58258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  <p:sp>
          <p:nvSpPr>
            <p:cNvPr id="142" name="文本框 93"/>
            <p:cNvSpPr txBox="1"/>
            <p:nvPr/>
          </p:nvSpPr>
          <p:spPr>
            <a:xfrm>
              <a:off x="2298414" y="3879606"/>
              <a:ext cx="577341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方正舒体" panose="02010601030101010101" pitchFamily="2" charset="-122"/>
                  <a:ea typeface="华文隶书" panose="02010800040101010101" pitchFamily="2" charset="-122"/>
                  <a:cs typeface="+mn-ea"/>
                  <a:sym typeface="方正舒体" panose="02010601030101010101" pitchFamily="2" charset="-122"/>
                </a:rPr>
                <a:t>1999</a:t>
              </a:r>
              <a:endParaRPr lang="zh-CN" altLang="en-US" sz="11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029483" y="3352950"/>
            <a:ext cx="582582" cy="676235"/>
            <a:chOff x="5279638" y="3672264"/>
            <a:chExt cx="582582" cy="676235"/>
          </a:xfrm>
          <a:solidFill>
            <a:srgbClr val="7577B6"/>
          </a:solidFill>
        </p:grpSpPr>
        <p:sp>
          <p:nvSpPr>
            <p:cNvPr id="147" name="六边形 146"/>
            <p:cNvSpPr/>
            <p:nvPr/>
          </p:nvSpPr>
          <p:spPr>
            <a:xfrm rot="5400000">
              <a:off x="5232811" y="3719090"/>
              <a:ext cx="676235" cy="58258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  <p:sp>
          <p:nvSpPr>
            <p:cNvPr id="148" name="文本框 101"/>
            <p:cNvSpPr txBox="1"/>
            <p:nvPr/>
          </p:nvSpPr>
          <p:spPr>
            <a:xfrm>
              <a:off x="5284878" y="3879606"/>
              <a:ext cx="577341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方正舒体" panose="02010601030101010101" pitchFamily="2" charset="-122"/>
                  <a:ea typeface="华文隶书" panose="02010800040101010101" pitchFamily="2" charset="-122"/>
                  <a:cs typeface="+mn-ea"/>
                  <a:sym typeface="方正舒体" panose="02010601030101010101" pitchFamily="2" charset="-122"/>
                </a:rPr>
                <a:t>2015</a:t>
              </a:r>
              <a:endParaRPr lang="zh-CN" altLang="en-US" sz="11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9015947" y="3352950"/>
            <a:ext cx="582582" cy="676235"/>
            <a:chOff x="8266102" y="3672264"/>
            <a:chExt cx="582582" cy="676235"/>
          </a:xfrm>
          <a:solidFill>
            <a:srgbClr val="7577B6"/>
          </a:solidFill>
        </p:grpSpPr>
        <p:sp>
          <p:nvSpPr>
            <p:cNvPr id="155" name="六边形 154"/>
            <p:cNvSpPr/>
            <p:nvPr/>
          </p:nvSpPr>
          <p:spPr>
            <a:xfrm rot="5400000">
              <a:off x="8219275" y="3719090"/>
              <a:ext cx="676235" cy="58258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  <p:sp>
          <p:nvSpPr>
            <p:cNvPr id="156" name="文本框 108"/>
            <p:cNvSpPr txBox="1"/>
            <p:nvPr/>
          </p:nvSpPr>
          <p:spPr>
            <a:xfrm>
              <a:off x="8271342" y="3879606"/>
              <a:ext cx="577341" cy="26035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方正舒体" panose="02010601030101010101" pitchFamily="2" charset="-122"/>
                  <a:ea typeface="华文隶书" panose="02010800040101010101" pitchFamily="2" charset="-122"/>
                  <a:cs typeface="+mn-ea"/>
                  <a:sym typeface="方正舒体" panose="02010601030101010101" pitchFamily="2" charset="-122"/>
                </a:rPr>
                <a:t>2021</a:t>
              </a:r>
              <a:endParaRPr lang="zh-CN" altLang="en-US" sz="1100" dirty="0">
                <a:solidFill>
                  <a:prstClr val="white"/>
                </a:solidFill>
                <a:latin typeface="方正舒体" panose="02010601030101010101" pitchFamily="2" charset="-122"/>
                <a:ea typeface="华文隶书" panose="02010800040101010101" pitchFamily="2" charset="-122"/>
                <a:cs typeface="+mn-ea"/>
                <a:sym typeface="方正舒体" panose="02010601030101010101" pitchFamily="2" charset="-122"/>
              </a:endParaRPr>
            </a:p>
          </p:txBody>
        </p:sp>
      </p:grpSp>
      <p:sp>
        <p:nvSpPr>
          <p:cNvPr id="178" name="TextBox 127"/>
          <p:cNvSpPr txBox="1"/>
          <p:nvPr/>
        </p:nvSpPr>
        <p:spPr>
          <a:xfrm>
            <a:off x="2132566" y="2366584"/>
            <a:ext cx="1108075" cy="33591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方正舒体" panose="02010601030101010101" pitchFamily="2" charset="-122"/>
              </a:rPr>
              <a:t>HTTP 1.0</a:t>
            </a:r>
            <a:endParaRPr lang="en-US" altLang="zh-CN" sz="16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方正舒体" panose="02010601030101010101" pitchFamily="2" charset="-122"/>
            </a:endParaRPr>
          </a:p>
        </p:txBody>
      </p:sp>
      <p:sp>
        <p:nvSpPr>
          <p:cNvPr id="187" name="TextBox 127"/>
          <p:cNvSpPr txBox="1"/>
          <p:nvPr/>
        </p:nvSpPr>
        <p:spPr>
          <a:xfrm>
            <a:off x="3652756" y="4616389"/>
            <a:ext cx="1108075" cy="33591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方正舒体" panose="02010601030101010101" pitchFamily="2" charset="-122"/>
              </a:rPr>
              <a:t>HTTP 1.1</a:t>
            </a:r>
            <a:endParaRPr lang="en-US" altLang="zh-CN" sz="16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方正舒体" panose="02010601030101010101" pitchFamily="2" charset="-122"/>
            </a:endParaRPr>
          </a:p>
        </p:txBody>
      </p:sp>
      <p:sp>
        <p:nvSpPr>
          <p:cNvPr id="188" name="TextBox 127"/>
          <p:cNvSpPr txBox="1"/>
          <p:nvPr/>
        </p:nvSpPr>
        <p:spPr>
          <a:xfrm>
            <a:off x="8022590" y="2378710"/>
            <a:ext cx="2052955" cy="33591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方正舒体" panose="02010601030101010101" pitchFamily="2" charset="-122"/>
              </a:rPr>
              <a:t>QUIC in chrome</a:t>
            </a:r>
            <a:endParaRPr lang="en-US" altLang="zh-CN" sz="16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方正舒体" panose="02010601030101010101" pitchFamily="2" charset="-122"/>
            </a:endParaRPr>
          </a:p>
        </p:txBody>
      </p:sp>
      <p:sp>
        <p:nvSpPr>
          <p:cNvPr id="189" name="TextBox 127"/>
          <p:cNvSpPr txBox="1"/>
          <p:nvPr/>
        </p:nvSpPr>
        <p:spPr>
          <a:xfrm>
            <a:off x="5118654" y="2366584"/>
            <a:ext cx="1098550" cy="33591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方正舒体" panose="02010601030101010101" pitchFamily="2" charset="-122"/>
              </a:rPr>
              <a:t>SPDY 1.0</a:t>
            </a:r>
            <a:endParaRPr lang="en-US" altLang="zh-CN" sz="16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方正舒体" panose="02010601030101010101" pitchFamily="2" charset="-122"/>
            </a:endParaRPr>
          </a:p>
        </p:txBody>
      </p:sp>
      <p:sp>
        <p:nvSpPr>
          <p:cNvPr id="190" name="TextBox 127"/>
          <p:cNvSpPr txBox="1"/>
          <p:nvPr/>
        </p:nvSpPr>
        <p:spPr>
          <a:xfrm>
            <a:off x="6738856" y="4630994"/>
            <a:ext cx="960755" cy="33591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方正舒体" panose="02010601030101010101" pitchFamily="2" charset="-122"/>
              </a:rPr>
              <a:t>HTTP/2</a:t>
            </a:r>
            <a:endParaRPr lang="en-US" altLang="zh-CN" sz="16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方正舒体" panose="02010601030101010101" pitchFamily="2" charset="-122"/>
            </a:endParaRPr>
          </a:p>
        </p:txBody>
      </p:sp>
      <p:sp>
        <p:nvSpPr>
          <p:cNvPr id="191" name="TextBox 127"/>
          <p:cNvSpPr txBox="1"/>
          <p:nvPr/>
        </p:nvSpPr>
        <p:spPr>
          <a:xfrm>
            <a:off x="9672556" y="4641154"/>
            <a:ext cx="960755" cy="335915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方正舒体" panose="02010601030101010101" pitchFamily="2" charset="-122"/>
              </a:rPr>
              <a:t>HTTP/3</a:t>
            </a:r>
            <a:endParaRPr lang="en-US" altLang="zh-CN" sz="1600" b="1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方正舒体" panose="02010601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87" grpId="0"/>
      <p:bldP spid="188" grpId="0"/>
      <p:bldP spid="189" grpId="0"/>
      <p:bldP spid="190" grpId="0"/>
      <p:bldP spid="1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620395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HTTP 1.0 VS HTTP 1.1</a:t>
            </a:r>
            <a:endParaRPr lang="en-US" sz="12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224" name="文本框 9"/>
          <p:cNvSpPr txBox="1"/>
          <p:nvPr/>
        </p:nvSpPr>
        <p:spPr>
          <a:xfrm>
            <a:off x="1399540" y="2152650"/>
            <a:ext cx="372427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 1.0</a:t>
            </a:r>
            <a:endParaRPr lang="en-US" sz="2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Single request/reponse per connection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Host header optional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Limited support for caching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Simple status code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7548880" y="2152650"/>
            <a:ext cx="4309110" cy="3846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200000"/>
              </a:lnSpc>
            </a:pPr>
            <a:r>
              <a:rPr lang="en-US" sz="2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 1.1</a:t>
            </a:r>
            <a:endParaRPr lang="en-US" sz="2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Persistent </a:t>
            </a: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and pipelined </a:t>
            </a: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connection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Need host filed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Caching support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HTTP status code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Chunked transfers / byte-range transfers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Compression/decompression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More ......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620395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HTTP 1.1 pipeline</a:t>
            </a:r>
            <a:endParaRPr lang="en-US" sz="12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7395210" y="2737485"/>
            <a:ext cx="430911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Solve HOL problem partly (FIFO)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Hard to use (Idempotent request)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Not be used in default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400px-HTTP_pipelining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395" y="2368550"/>
            <a:ext cx="5924550" cy="3688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61214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SPDY and HTTP/2</a:t>
            </a:r>
            <a:endParaRPr lang="en-US" sz="28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7350125" y="2737485"/>
            <a:ext cx="430911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Multiplexing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Introduce priority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flow control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Server push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Hpack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1657985" y="1732280"/>
            <a:ext cx="4802505" cy="49066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61214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A frames protocol</a:t>
            </a:r>
            <a:endParaRPr lang="en-US" sz="28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 descr="binary_framing_layer0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877185" y="2026920"/>
            <a:ext cx="6672580" cy="34245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框 17"/>
          <p:cNvSpPr txBox="1"/>
          <p:nvPr/>
        </p:nvSpPr>
        <p:spPr>
          <a:xfrm>
            <a:off x="2877185" y="548640"/>
            <a:ext cx="643731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en-US" sz="2800" noProof="1">
                <a:solidFill>
                  <a:schemeClr val="accent1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A frames protocol</a:t>
            </a:r>
            <a:endParaRPr lang="en-US" sz="2800" noProof="1">
              <a:solidFill>
                <a:schemeClr val="accent1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 descr="streams_messages_frames0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9650" y="1854200"/>
            <a:ext cx="5554345" cy="4533900"/>
          </a:xfrm>
          <a:prstGeom prst="rect">
            <a:avLst/>
          </a:prstGeom>
        </p:spPr>
      </p:pic>
      <p:sp>
        <p:nvSpPr>
          <p:cNvPr id="4" name="文本框 9"/>
          <p:cNvSpPr txBox="1"/>
          <p:nvPr/>
        </p:nvSpPr>
        <p:spPr>
          <a:xfrm>
            <a:off x="7476490" y="1456690"/>
            <a:ext cx="430911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Stream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已建立的连接内的双向字节流，可以承载一条或多条消息。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Message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每个数据流都有一个唯一的标识符和可选的优先级信息，用于承载双向消息。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Frame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A4C5B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帧是最小的通信单位，承载着特定类型的数据，例如 HTTP 标头、消息负载等等。 来自不同数据流的帧可以交错发送，然后再根据每个帧头的数据流标识符重新组装</a:t>
            </a:r>
            <a:endParaRPr lang="en-US" sz="1400" dirty="0">
              <a:solidFill>
                <a:srgbClr val="3A4C5B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  <p:transition>
    <p:split orient="vert"/>
  </p:transition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PLACING_PICTURE_USER_VIEWPORT" val="{&quot;height&quot;:5171,&quot;width&quot;:9078}"/>
</p:tagLst>
</file>

<file path=ppt/tags/tag20.xml><?xml version="1.0" encoding="utf-8"?>
<p:tagLst xmlns:p="http://schemas.openxmlformats.org/presentationml/2006/main">
  <p:tag name="KSO_WM_SLIDE_MODEL_TYPE" val="cover"/>
</p:tagLst>
</file>

<file path=ppt/tags/tag21.xml><?xml version="1.0" encoding="utf-8"?>
<p:tagLst xmlns:p="http://schemas.openxmlformats.org/presentationml/2006/main">
  <p:tag name="KSO_WM_SLIDE_MODEL_TYPE" val="cover"/>
</p:tagLst>
</file>

<file path=ppt/tags/tag22.xml><?xml version="1.0" encoding="utf-8"?>
<p:tagLst xmlns:p="http://schemas.openxmlformats.org/presentationml/2006/main">
  <p:tag name="KSO_WM_UNIT_PLACING_PICTURE_USER_VIEWPORT" val="{&quot;height&quot;:6750,&quot;width&quot;:11760}"/>
</p:tagLst>
</file>

<file path=ppt/tags/tag23.xml><?xml version="1.0" encoding="utf-8"?>
<p:tagLst xmlns:p="http://schemas.openxmlformats.org/presentationml/2006/main">
  <p:tag name="KSO_WM_SLIDE_MODEL_TYPE" val="cover"/>
</p:tagLst>
</file>

<file path=ppt/tags/tag24.xml><?xml version="1.0" encoding="utf-8"?>
<p:tagLst xmlns:p="http://schemas.openxmlformats.org/presentationml/2006/main">
  <p:tag name="KSO_WM_SLIDE_MODEL_TYPE" val="cover"/>
</p:tagLst>
</file>

<file path=ppt/tags/tag25.xml><?xml version="1.0" encoding="utf-8"?>
<p:tagLst xmlns:p="http://schemas.openxmlformats.org/presentationml/2006/main">
  <p:tag name="KSO_WM_SLIDE_MODEL_TYPE" val="cover"/>
</p:tagLst>
</file>

<file path=ppt/tags/tag26.xml><?xml version="1.0" encoding="utf-8"?>
<p:tagLst xmlns:p="http://schemas.openxmlformats.org/presentationml/2006/main">
  <p:tag name="KSO_WM_SLIDE_MODEL_TYPE" val="cover"/>
</p:tagLst>
</file>

<file path=ppt/tags/tag27.xml><?xml version="1.0" encoding="utf-8"?>
<p:tagLst xmlns:p="http://schemas.openxmlformats.org/presentationml/2006/main">
  <p:tag name="KSO_WM_SLIDE_MODEL_TYPE" val="cover"/>
</p:tagLst>
</file>

<file path=ppt/tags/tag28.xml><?xml version="1.0" encoding="utf-8"?>
<p:tagLst xmlns:p="http://schemas.openxmlformats.org/presentationml/2006/main">
  <p:tag name="KSO_WM_SLIDE_MODEL_TYPE" val="cover"/>
</p:tagLst>
</file>

<file path=ppt/tags/tag29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30.xml><?xml version="1.0" encoding="utf-8"?>
<p:tagLst xmlns:p="http://schemas.openxmlformats.org/presentationml/2006/main">
  <p:tag name="KSO_WM_SLIDE_MODEL_TYPE" val="cover"/>
</p:tagLst>
</file>

<file path=ppt/tags/tag31.xml><?xml version="1.0" encoding="utf-8"?>
<p:tagLst xmlns:p="http://schemas.openxmlformats.org/presentationml/2006/main">
  <p:tag name="KSO_WM_SLIDE_MODEL_TYPE" val="cover"/>
</p:tagLst>
</file>

<file path=ppt/tags/tag32.xml><?xml version="1.0" encoding="utf-8"?>
<p:tagLst xmlns:p="http://schemas.openxmlformats.org/presentationml/2006/main">
  <p:tag name="KSO_WM_SLIDE_MODEL_TYPE" val="cover"/>
</p:tagLst>
</file>

<file path=ppt/tags/tag33.xml><?xml version="1.0" encoding="utf-8"?>
<p:tagLst xmlns:p="http://schemas.openxmlformats.org/presentationml/2006/main">
  <p:tag name="KSO_WM_SLIDE_MODEL_TYPE" val="cover"/>
</p:tagLst>
</file>

<file path=ppt/tags/tag34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UNIT_PLACING_PICTURE_USER_VIEWPORT" val="{&quot;height&quot;:6825,&quot;width&quot;:12975}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</Words>
  <Application>WPS 演示</Application>
  <PresentationFormat>宽屏</PresentationFormat>
  <Paragraphs>172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微软雅黑</vt:lpstr>
      <vt:lpstr>方正舒体</vt:lpstr>
      <vt:lpstr>华文隶书</vt:lpstr>
      <vt:lpstr>Arial Unicode MS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huangmingming</dc:creator>
  <cp:lastModifiedBy>anatasluo</cp:lastModifiedBy>
  <cp:revision>58</cp:revision>
  <dcterms:created xsi:type="dcterms:W3CDTF">2020-07-19T12:09:00Z</dcterms:created>
  <dcterms:modified xsi:type="dcterms:W3CDTF">2021-12-15T18:35:56Z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4C49E648996F42BB9108E7A59B76C748</vt:lpwstr>
  </property>
</Properties>
</file>