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51" d="100"/>
          <a:sy n="51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1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13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z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Izjava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ažna činje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Činjenične informacij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Činjenične informacije</a:t>
            </a:r>
          </a:p>
        </p:txBody>
      </p:sp>
      <p:sp>
        <p:nvSpPr>
          <p:cNvPr id="108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j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Atribucija</a:t>
            </a:r>
          </a:p>
        </p:txBody>
      </p:sp>
      <p:sp>
        <p:nvSpPr>
          <p:cNvPr id="116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“Istaknuti navodnici”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djela salate s prženom rižom, kuhanim jajima i štapićima za jelo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Zdjela s kolačićima od lososa, salatom i hummusom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Zdjela pappardelle tjestenine s maslacom s peršinom, prženim lješnjacima i ribanim parmezanom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djela salate od pržene riže, kuhanih jaja s kineskim štapićima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a i limet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23" name="Autor i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2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vni 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djela s kolačićima od lososa, salatom i hummusom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Naslov slajda</a:t>
            </a:r>
          </a:p>
        </p:txBody>
      </p:sp>
      <p:sp>
        <p:nvSpPr>
          <p:cNvPr id="3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slajda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slov slaj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43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44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, predznaci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61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Zdjela pappardelle tjestenine s maslacom s peršinom, prženim lješnjacima i ribanim parmezanom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6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jelj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aslov odjeljka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Naslov odjeljka</a:t>
            </a:r>
          </a:p>
        </p:txBody>
      </p:sp>
      <p:sp>
        <p:nvSpPr>
          <p:cNvPr id="72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8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8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nev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slov dnevnog re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Naslov dnevnog reda</a:t>
            </a:r>
          </a:p>
        </p:txBody>
      </p:sp>
      <p:sp>
        <p:nvSpPr>
          <p:cNvPr id="89" name="Podnaslov dnevnog re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dnevnog reda</a:t>
            </a:r>
          </a:p>
        </p:txBody>
      </p:sp>
      <p:sp>
        <p:nvSpPr>
          <p:cNvPr id="90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Teme dnevnog reda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Naslov slajda</a:t>
            </a:r>
          </a:p>
        </p:txBody>
      </p:sp>
      <p:sp>
        <p:nvSpPr>
          <p:cNvPr id="3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machine learning approach for the classification of cardiac arrhythmia"/>
          <p:cNvSpPr txBox="1">
            <a:spLocks noGrp="1"/>
          </p:cNvSpPr>
          <p:nvPr>
            <p:ph type="title"/>
          </p:nvPr>
        </p:nvSpPr>
        <p:spPr>
          <a:xfrm>
            <a:off x="878338" y="976386"/>
            <a:ext cx="20616911" cy="2673109"/>
          </a:xfrm>
          <a:prstGeom prst="rect">
            <a:avLst/>
          </a:prstGeom>
        </p:spPr>
        <p:txBody>
          <a:bodyPr/>
          <a:lstStyle>
            <a:lvl1pPr defTabSz="1048485">
              <a:defRPr sz="6321" spc="-126"/>
            </a:lvl1pPr>
          </a:lstStyle>
          <a:p>
            <a:r>
              <a:t>A machine learning approach for the classification of cardiac arrhythmia</a:t>
            </a:r>
            <a:endParaRPr b="0"/>
          </a:p>
        </p:txBody>
      </p:sp>
      <p:sp>
        <p:nvSpPr>
          <p:cNvPr id="152" name="Ana Terović…"/>
          <p:cNvSpPr txBox="1">
            <a:spLocks noGrp="1"/>
          </p:cNvSpPr>
          <p:nvPr>
            <p:ph type="body" idx="21"/>
          </p:nvPr>
        </p:nvSpPr>
        <p:spPr>
          <a:xfrm>
            <a:off x="853095" y="3988528"/>
            <a:ext cx="7010399" cy="36986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4600"/>
            </a:pPr>
            <a:r>
              <a:t>Ana Terović</a:t>
            </a:r>
          </a:p>
          <a:p>
            <a:pPr>
              <a:defRPr sz="4600"/>
            </a:pPr>
            <a:r>
              <a:t>Igor Aradski</a:t>
            </a:r>
          </a:p>
          <a:p>
            <a:pPr>
              <a:defRPr sz="4600"/>
            </a:pPr>
            <a:r>
              <a:t>Eleonora Detić</a:t>
            </a:r>
          </a:p>
        </p:txBody>
      </p:sp>
      <p:pic>
        <p:nvPicPr>
          <p:cNvPr id="153" name="d3a1d8b2-1ee2-4c78-a8d9-b1e0f33941d7.jpg" descr="d3a1d8b2-1ee2-4c78-a8d9-b1e0f33941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46" y="3186765"/>
            <a:ext cx="14197263" cy="946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9.16⋅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8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( ne postoji statistički značajna razlika između prosječne dobi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dobi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dobi pacijenta za neke kategorije srčane aritmije</a:t>
                </a:r>
              </a:p>
            </p:txBody>
          </p:sp>
        </mc:Choice>
        <mc:Fallback>
          <p:sp>
            <p:nvSpPr>
              <p:cNvPr id="189" name="( ne postoji statistički značajna razlika između prosječne dobi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0" name="fb36cd4d-2b21-4683-9ced-d0f2c9fce01f.png" descr="fb36cd4d-2b21-4683-9ced-d0f2c9fce01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996" y="5293245"/>
            <a:ext cx="7982045" cy="798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Weight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28667" b="-19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( ne postoji statistički značajna razlika između prosječne tež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težine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težine pacijenta za neke kategorije srčane aritmije</a:t>
                </a:r>
              </a:p>
            </p:txBody>
          </p:sp>
        </mc:Choice>
        <mc:Fallback>
          <p:sp>
            <p:nvSpPr>
              <p:cNvPr id="194" name="( ne postoji statistički značajna razlika između prosječne tež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74657224-626d-4d88-9797-a64953e5e308.png" descr="74657224-626d-4d88-9797-a64953e5e3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285" y="5293245"/>
            <a:ext cx="7963447" cy="796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0.002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12000" b="-1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( ne postoji statistički značajna razlika između prosječne vis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visine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visine pacijenta za neke kategorije srčane aritmije</a:t>
                </a:r>
              </a:p>
            </p:txBody>
          </p:sp>
        </mc:Choice>
        <mc:Fallback>
          <p:sp>
            <p:nvSpPr>
              <p:cNvPr id="199" name="( ne postoji statistički značajna razlika između prosječne vis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15599BD-79CF-7242-8434-670F0621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600" y="5295561"/>
            <a:ext cx="8661399" cy="82106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eart 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Heart rate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4.95⋅</m:t>
                    </m:r>
                    <m:sSup>
                      <m:sSup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0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( ne postoji statistički značajna razlika između prosječniog broja otkucaja srca pacijenta za svaku kategoriju srčane aritmije)…"/>
              <p:cNvSpPr txBox="1"/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prosječniog broja otkucaja srca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prosječnog broja otkucaja srca pacijenta za neke kategorije srčane aritmije</a:t>
                </a:r>
              </a:p>
            </p:txBody>
          </p:sp>
        </mc:Choice>
        <mc:Fallback>
          <p:sp>
            <p:nvSpPr>
              <p:cNvPr id="204" name="( ne postoji statistički značajna razlika između prosječniog broja otkucaja srca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blipFill>
                <a:blip r:embed="rId3"/>
                <a:stretch>
                  <a:fillRect l="-1088" t="-2857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" name="bfc9505e-c3c5-473a-9741-de5126ccd809.png" descr="bfc9505e-c3c5-473a-9741-de5126ccd8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325" y="5293245"/>
            <a:ext cx="8291897" cy="829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x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Sex and diagnosis</a:t>
            </a:r>
          </a:p>
        </p:txBody>
      </p:sp>
      <p:pic>
        <p:nvPicPr>
          <p:cNvPr id="208" name="fef17b14-7a88-4097-a621-fd93e41e533e.png" descr="fef17b14-7a88-4097-a621-fd93e41e533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25" y="5832091"/>
            <a:ext cx="10502679" cy="768896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ne postoji statistički značajna razlika između maškarca i žena u dijagnozi srčane aritmije…"/>
              <p:cNvSpPr txBox="1"/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ne postoji statistički značajna razlika između maškarca i žena u dijagnozi srčane aritmije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postoji statistički značajna razlika između muškarca i žena u dijagnozi srčane aritmije</a:t>
                </a:r>
              </a:p>
            </p:txBody>
          </p:sp>
        </mc:Choice>
        <mc:Fallback>
          <p:sp>
            <p:nvSpPr>
              <p:cNvPr id="209" name="ne postoji statistički značajna razlika između maškarca i žena u dijagnozi srčane aritmij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blipFill>
                <a:blip r:embed="rId3"/>
                <a:stretch>
                  <a:fillRect l="-1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-test…"/>
              <p:cNvSpPr txBox="1"/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4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-test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5.34⋅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10" name="-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blipFill>
                <a:blip r:embed="rId4"/>
                <a:stretch>
                  <a:fillRect l="-2657" t="-4327" b="-57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Slika zaslona 2022-01-09 u 11.49.46.png" descr="Slika zaslona 2022-01-09 u 11.49.46.png"/>
          <p:cNvPicPr>
            <a:picLocks noChangeAspect="1"/>
          </p:cNvPicPr>
          <p:nvPr/>
        </p:nvPicPr>
        <p:blipFill>
          <a:blip r:embed="rId5"/>
          <a:srcRect r="1551"/>
          <a:stretch>
            <a:fillRect/>
          </a:stretch>
        </p:blipFill>
        <p:spPr>
          <a:xfrm>
            <a:off x="7818930" y="9970074"/>
            <a:ext cx="3540264" cy="19893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ramerov koefcijent: 0.341 -&gt; srednja razina povezanosti"/>
          <p:cNvSpPr txBox="1"/>
          <p:nvPr/>
        </p:nvSpPr>
        <p:spPr>
          <a:xfrm>
            <a:off x="833145" y="10177319"/>
            <a:ext cx="6366637" cy="169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lvl1pPr>
          </a:lstStyle>
          <a:p>
            <a:r>
              <a:t>Cramerov koefcijent: 0.341 -&gt; srednja razina povezanosti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ersampling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Oversampling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nger - unbalanced classes !"/>
          <p:cNvSpPr txBox="1">
            <a:spLocks noGrp="1"/>
          </p:cNvSpPr>
          <p:nvPr>
            <p:ph type="title"/>
          </p:nvPr>
        </p:nvSpPr>
        <p:spPr>
          <a:xfrm>
            <a:off x="846476" y="1077359"/>
            <a:ext cx="10871495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dirty="0"/>
              <a:t>Danger - unbalanced classes 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50966-3864-EF4F-A3E0-576219A3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54" y="3667125"/>
            <a:ext cx="9395528" cy="7169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81D36-660A-9247-AF8D-0C573FE6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1" y="3620575"/>
            <a:ext cx="9839395" cy="72792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ED632F78-8EF1-D54F-93C7-80F374CEA788}"/>
              </a:ext>
            </a:extLst>
          </p:cNvPr>
          <p:cNvSpPr/>
          <p:nvPr/>
        </p:nvSpPr>
        <p:spPr>
          <a:xfrm>
            <a:off x="11591925" y="6464300"/>
            <a:ext cx="965200" cy="787400"/>
          </a:xfrm>
          <a:prstGeom prst="rightArrow">
            <a:avLst/>
          </a:prstGeom>
          <a:solidFill>
            <a:srgbClr val="F4797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upgrade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rPr dirty="0"/>
              <a:t>Model upgrade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dd032ad3-f52e-4912-8d40-175a1c45c752.jpg" descr="dd032ad3-f52e-4912-8d40-175a1c45c752.jpg"/>
          <p:cNvPicPr>
            <a:picLocks noChangeAspect="1"/>
          </p:cNvPicPr>
          <p:nvPr/>
        </p:nvPicPr>
        <p:blipFill>
          <a:blip r:embed="rId2"/>
          <a:srcRect r="2034"/>
          <a:stretch>
            <a:fillRect/>
          </a:stretch>
        </p:blipFill>
        <p:spPr>
          <a:xfrm>
            <a:off x="973803" y="3528417"/>
            <a:ext cx="6268089" cy="6659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27abbee8-6871-4293-a8ea-b0a937b5a6a1.jpg" descr="27abbee8-6871-4293-a8ea-b0a937b5a6a1.jpg"/>
          <p:cNvPicPr>
            <a:picLocks noChangeAspect="1"/>
          </p:cNvPicPr>
          <p:nvPr/>
        </p:nvPicPr>
        <p:blipFill>
          <a:blip r:embed="rId3"/>
          <a:srcRect r="3284"/>
          <a:stretch>
            <a:fillRect/>
          </a:stretch>
        </p:blipFill>
        <p:spPr>
          <a:xfrm>
            <a:off x="7349940" y="2270323"/>
            <a:ext cx="16858242" cy="9175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survey"/>
          <p:cNvSpPr txBox="1">
            <a:spLocks noGrp="1"/>
          </p:cNvSpPr>
          <p:nvPr>
            <p:ph type="title"/>
          </p:nvPr>
        </p:nvSpPr>
        <p:spPr>
          <a:xfrm>
            <a:off x="1015922" y="1077359"/>
            <a:ext cx="21971001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Data survey</a:t>
            </a:r>
          </a:p>
        </p:txBody>
      </p:sp>
      <p:pic>
        <p:nvPicPr>
          <p:cNvPr id="156" name="Slika zaslona 2022-01-14 u 10.21.14.png" descr="Slika zaslona 2022-01-14 u 10.21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9" y="2866212"/>
            <a:ext cx="23325802" cy="397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zaslona 2022-01-14 u 10.23.52.png" descr="Slika zaslona 2022-01-14 u 10.23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48" y="7200312"/>
            <a:ext cx="7762524" cy="639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lika zaslona 2022-01-14 u 10.24.31.png" descr="Slika zaslona 2022-01-14 u 10.24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712" y="7200312"/>
            <a:ext cx="7762524" cy="6234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52 patients…"/>
          <p:cNvSpPr txBox="1"/>
          <p:nvPr/>
        </p:nvSpPr>
        <p:spPr>
          <a:xfrm>
            <a:off x="775780" y="7466912"/>
            <a:ext cx="3550808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452 patients </a:t>
            </a:r>
          </a:p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279 features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incipal Component Analysis"/>
          <p:cNvSpPr txBox="1">
            <a:spLocks noGrp="1"/>
          </p:cNvSpPr>
          <p:nvPr>
            <p:ph type="title"/>
          </p:nvPr>
        </p:nvSpPr>
        <p:spPr>
          <a:xfrm>
            <a:off x="721922" y="831132"/>
            <a:ext cx="22150421" cy="192561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Principal Component Analysis</a:t>
            </a:r>
            <a:endParaRPr b="0"/>
          </a:p>
        </p:txBody>
      </p:sp>
      <p:pic>
        <p:nvPicPr>
          <p:cNvPr id="162" name="Slika zaslona 2022-01-14 u 10.18.53.png" descr="Slika zaslona 2022-01-14 u 10.18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6" y="2997750"/>
            <a:ext cx="8644862" cy="8644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5cba1f-e3c8-4054-a7ee-0ac5913f51cd.png" descr="115cba1f-e3c8-4054-a7ee-0ac5913f51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134" y="2294570"/>
            <a:ext cx="12089168" cy="1005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ification algorithms - Grid Search"/>
          <p:cNvSpPr txBox="1">
            <a:spLocks noGrp="1"/>
          </p:cNvSpPr>
          <p:nvPr>
            <p:ph type="title"/>
          </p:nvPr>
        </p:nvSpPr>
        <p:spPr>
          <a:xfrm>
            <a:off x="794873" y="1077359"/>
            <a:ext cx="12398676" cy="1433164"/>
          </a:xfrm>
          <a:prstGeom prst="rect">
            <a:avLst/>
          </a:prstGeom>
        </p:spPr>
        <p:txBody>
          <a:bodyPr/>
          <a:lstStyle>
            <a:lvl1pPr defTabSz="784225">
              <a:lnSpc>
                <a:spcPct val="100000"/>
              </a:lnSpc>
              <a:defRPr sz="5225" spc="0"/>
            </a:lvl1pPr>
          </a:lstStyle>
          <a:p>
            <a:r>
              <a:t>Classification algorithms - Grid Search</a:t>
            </a:r>
          </a:p>
        </p:txBody>
      </p:sp>
      <p:pic>
        <p:nvPicPr>
          <p:cNvPr id="166" name="8daaf00d-ae46-409b-a26f-e2e7c547fbe0.png" descr="8daaf00d-ae46-409b-a26f-e2e7c547fb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328" y="2229075"/>
            <a:ext cx="7140464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3941df2c-8340-48b8-bff6-e56bdd1c46b4.png" descr="3941df2c-8340-48b8-bff6-e56bdd1c46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82" y="2229075"/>
            <a:ext cx="7437983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910ca786-5b89-4bad-8bf0-1efcac4e8bdf.png" descr="910ca786-5b89-4bad-8bf0-1efcac4e8b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65" y="7578867"/>
            <a:ext cx="6995617" cy="553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3d82f95-fbdd-4873-bc6a-177e3432c619.png" descr="03d82f95-fbdd-4873-bc6a-177e3432c6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752" y="7455972"/>
            <a:ext cx="6995617" cy="578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E8AE-DFA8-FD4D-A052-24D67D6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7" y="1745220"/>
            <a:ext cx="22459345" cy="10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87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EARCH EXPANSION"/>
          <p:cNvSpPr txBox="1">
            <a:spLocks noGrp="1"/>
          </p:cNvSpPr>
          <p:nvPr>
            <p:ph type="title"/>
          </p:nvPr>
        </p:nvSpPr>
        <p:spPr>
          <a:xfrm>
            <a:off x="1206499" y="9108769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RESEARCH EXPANSION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istical analysis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Statistical analysis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8e8b1b0-5949-4f09-a3af-e1bfafb38e66.png" descr="b8e8b1b0-5949-4f09-a3af-e1bfafb38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0" y="6853585"/>
            <a:ext cx="7544359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63a9b9c-1270-499b-8a83-0288241a03b3.png" descr="263a9b9c-1270-499b-8a83-0288241a03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94" y="6853585"/>
            <a:ext cx="7544357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088bef08-2718-48a0-9e7e-ac2719a206d8.png" descr="088bef08-2718-48a0-9e7e-ac2719a206d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877" y="583430"/>
            <a:ext cx="7352362" cy="5246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f228968-1b5f-4dce-9fbe-57f9f23de3d9.png" descr="1f228968-1b5f-4dce-9fbe-57f9f23de3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063" y="551017"/>
            <a:ext cx="7443213" cy="53111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lliefors test"/>
          <p:cNvSpPr txBox="1">
            <a:spLocks noGrp="1"/>
          </p:cNvSpPr>
          <p:nvPr>
            <p:ph type="title"/>
          </p:nvPr>
        </p:nvSpPr>
        <p:spPr>
          <a:xfrm>
            <a:off x="993259" y="2105993"/>
            <a:ext cx="6975284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4900" spc="0"/>
            </a:lvl1pPr>
          </a:lstStyle>
          <a:p>
            <a:r>
              <a:t>Lilliefors test</a:t>
            </a:r>
          </a:p>
        </p:txBody>
      </p:sp>
      <p:pic>
        <p:nvPicPr>
          <p:cNvPr id="180" name="Slika zaslona 2022-01-14 u 11.06.43.png" descr="Slika zaslona 2022-01-14 u 11.06.4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22" y="9360414"/>
            <a:ext cx="7715623" cy="102995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podaci o godinama/težini/visini/otkucajima srca dolaze iz normalne razdiobe…"/>
              <p:cNvSpPr txBox="1"/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dolaze iz normalne razdiobe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NE dolaze iz normalne razdiobe</a:t>
                </a:r>
              </a:p>
            </p:txBody>
          </p:sp>
        </mc:Choice>
        <mc:Fallback>
          <p:sp>
            <p:nvSpPr>
              <p:cNvPr id="181" name="podaci o godinama/težini/visini/otkucajima srca dolaze iz normalne razdiob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blipFill>
                <a:blip r:embed="rId7"/>
                <a:stretch>
                  <a:fillRect l="-4407" t="-17337" r="-3729" b="-179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sting normality"/>
          <p:cNvSpPr txBox="1"/>
          <p:nvPr/>
        </p:nvSpPr>
        <p:spPr>
          <a:xfrm>
            <a:off x="945285" y="807895"/>
            <a:ext cx="5816157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Testing normality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lika zaslona 2022-01-14 u 10.53.05.png" descr="Slika zaslona 2022-01-14 u 10.5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08" y="2521604"/>
            <a:ext cx="19035184" cy="978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e, weight, height, heart_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Age, weight, height, heart_rate and diagnosis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389</Words>
  <Application>Microsoft Macintosh PowerPoint</Application>
  <PresentationFormat>Custom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Helvetica Neue</vt:lpstr>
      <vt:lpstr>Helvetica Neue Medium</vt:lpstr>
      <vt:lpstr>21_BasicWhite</vt:lpstr>
      <vt:lpstr>A machine learning approach for the classification of cardiac arrhythmia</vt:lpstr>
      <vt:lpstr>Data survey</vt:lpstr>
      <vt:lpstr>Principal Component Analysis</vt:lpstr>
      <vt:lpstr>Classification algorithms - Grid Search</vt:lpstr>
      <vt:lpstr>PowerPoint Presentation</vt:lpstr>
      <vt:lpstr>RESEARCH EXPANSION</vt:lpstr>
      <vt:lpstr>PowerPoint Presentation</vt:lpstr>
      <vt:lpstr>Lilliefors test</vt:lpstr>
      <vt:lpstr>Age, weight, height, heart_rate and diagnosis</vt:lpstr>
      <vt:lpstr>Age and diagnosis</vt:lpstr>
      <vt:lpstr>Weight and diagnosis</vt:lpstr>
      <vt:lpstr>Height and diagnosis</vt:lpstr>
      <vt:lpstr>Heart rate and diagnosis</vt:lpstr>
      <vt:lpstr>Sex and diagnosis</vt:lpstr>
      <vt:lpstr>PowerPoint Presentation</vt:lpstr>
      <vt:lpstr>Danger - unbalanced classes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the classification of cardiac arrhythmia</dc:title>
  <cp:lastModifiedBy>Eleonora Detić</cp:lastModifiedBy>
  <cp:revision>3</cp:revision>
  <dcterms:modified xsi:type="dcterms:W3CDTF">2022-01-14T12:20:27Z</dcterms:modified>
</cp:coreProperties>
</file>