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5"/>
  </p:normalViewPr>
  <p:slideViewPr>
    <p:cSldViewPr snapToGrid="0" snapToObjects="1">
      <p:cViewPr varScale="1">
        <p:scale>
          <a:sx n="51" d="100"/>
          <a:sy n="51" d="100"/>
        </p:scale>
        <p:origin x="10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i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i datum</a:t>
            </a:r>
          </a:p>
        </p:txBody>
      </p:sp>
      <p:sp>
        <p:nvSpPr>
          <p:cNvPr id="12" name="Naslov prezentacij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Naslov prezentacije</a:t>
            </a:r>
          </a:p>
        </p:txBody>
      </p:sp>
      <p:sp>
        <p:nvSpPr>
          <p:cNvPr id="13" name="Tijelo razine jeda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Podnaslov prezentacije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z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jelo razine jeda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Izjava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ažna činje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jelo razine jedan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Činjenične informacij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Činjenične informacije</a:t>
            </a:r>
          </a:p>
        </p:txBody>
      </p:sp>
      <p:sp>
        <p:nvSpPr>
          <p:cNvPr id="108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j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Atribucija</a:t>
            </a:r>
          </a:p>
        </p:txBody>
      </p:sp>
      <p:sp>
        <p:nvSpPr>
          <p:cNvPr id="116" name="Tijelo razine jeda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“Istaknuti navodnici”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grafij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Zdjela salate s prženom rižom, kuhanim jajima i štapićima za jelo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Zdjela s kolačićima od lososa, salatom i hummusom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Zdjela pappardelle tjestenine s maslacom s peršinom, prženim lješnjacima i ribanim parmezanom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grafi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zdjela salate od pržene riže, kuhanih jaja s kineskim štapićima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slov i fotografi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kada i limete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Naslov prezentacij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Naslov prezentacije</a:t>
            </a:r>
          </a:p>
        </p:txBody>
      </p:sp>
      <p:sp>
        <p:nvSpPr>
          <p:cNvPr id="23" name="Autor i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i datum</a:t>
            </a:r>
          </a:p>
        </p:txBody>
      </p:sp>
      <p:sp>
        <p:nvSpPr>
          <p:cNvPr id="24" name="Tijelo razine jeda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Podnaslov prezentacije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lternativni naslov i fotografi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djela s kolačićima od lososa, salatom i hummusom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Naslov slajda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Naslov slajda</a:t>
            </a:r>
          </a:p>
        </p:txBody>
      </p:sp>
      <p:sp>
        <p:nvSpPr>
          <p:cNvPr id="34" name="Tijelo razine jeda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Podnaslov slajda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Broj slajd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slov i predzna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Naslov slajd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Naslov slajda</a:t>
            </a:r>
          </a:p>
        </p:txBody>
      </p:sp>
      <p:sp>
        <p:nvSpPr>
          <p:cNvPr id="43" name="Podnaslov slaj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Podnaslov slajda</a:t>
            </a:r>
          </a:p>
        </p:txBody>
      </p:sp>
      <p:sp>
        <p:nvSpPr>
          <p:cNvPr id="44" name="Tijelo razine jeda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predznaka na slajdu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dzna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jelo razine jeda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Tekst predznaka na slajdu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slov, predznaci i fotografi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odnaslov slaj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Podnaslov slajda</a:t>
            </a:r>
          </a:p>
        </p:txBody>
      </p:sp>
      <p:sp>
        <p:nvSpPr>
          <p:cNvPr id="61" name="Tijelo razine jeda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Tekst predznaka na slajdu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Zdjela pappardelle tjestenine s maslacom s peršinom, prženim lješnjacima i ribanim parmezanom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Naslov slaj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Naslov slajda</a:t>
            </a:r>
          </a:p>
        </p:txBody>
      </p:sp>
      <p:sp>
        <p:nvSpPr>
          <p:cNvPr id="64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djelj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Naslov odjeljka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Naslov odjeljka</a:t>
            </a:r>
          </a:p>
        </p:txBody>
      </p:sp>
      <p:sp>
        <p:nvSpPr>
          <p:cNvPr id="72" name="Broj slajd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Naslov slaj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Naslov slajda</a:t>
            </a:r>
          </a:p>
        </p:txBody>
      </p:sp>
      <p:sp>
        <p:nvSpPr>
          <p:cNvPr id="80" name="Podnaslov slaj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Podnaslov slajda</a:t>
            </a:r>
          </a:p>
        </p:txBody>
      </p:sp>
      <p:sp>
        <p:nvSpPr>
          <p:cNvPr id="81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nevni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Naslov dnevnog re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Naslov dnevnog reda</a:t>
            </a:r>
          </a:p>
        </p:txBody>
      </p:sp>
      <p:sp>
        <p:nvSpPr>
          <p:cNvPr id="89" name="Podnaslov dnevnog re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Podnaslov dnevnog reda</a:t>
            </a:r>
          </a:p>
        </p:txBody>
      </p:sp>
      <p:sp>
        <p:nvSpPr>
          <p:cNvPr id="90" name="Tijelo razine jeda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Teme dnevnog reda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slaj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Naslov slajda</a:t>
            </a:r>
          </a:p>
        </p:txBody>
      </p:sp>
      <p:sp>
        <p:nvSpPr>
          <p:cNvPr id="3" name="Tijelo razine jedan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Tekst predznaka na slajdu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Broj slajd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 machine learning approach for the classification of cardiac arrhythmia"/>
          <p:cNvSpPr txBox="1">
            <a:spLocks noGrp="1"/>
          </p:cNvSpPr>
          <p:nvPr>
            <p:ph type="title"/>
          </p:nvPr>
        </p:nvSpPr>
        <p:spPr>
          <a:xfrm>
            <a:off x="878338" y="976386"/>
            <a:ext cx="20616911" cy="2673109"/>
          </a:xfrm>
          <a:prstGeom prst="rect">
            <a:avLst/>
          </a:prstGeom>
        </p:spPr>
        <p:txBody>
          <a:bodyPr/>
          <a:lstStyle>
            <a:lvl1pPr defTabSz="1048485">
              <a:defRPr sz="6321" spc="-126"/>
            </a:lvl1pPr>
          </a:lstStyle>
          <a:p>
            <a:r>
              <a:t>A machine learning approach for the classification of cardiac arrhythmia</a:t>
            </a:r>
            <a:endParaRPr b="0"/>
          </a:p>
        </p:txBody>
      </p:sp>
      <p:sp>
        <p:nvSpPr>
          <p:cNvPr id="152" name="Ana Terović…"/>
          <p:cNvSpPr txBox="1">
            <a:spLocks noGrp="1"/>
          </p:cNvSpPr>
          <p:nvPr>
            <p:ph type="body" idx="21"/>
          </p:nvPr>
        </p:nvSpPr>
        <p:spPr>
          <a:xfrm>
            <a:off x="853095" y="3988528"/>
            <a:ext cx="7010399" cy="369863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 sz="4600"/>
            </a:pPr>
            <a:r>
              <a:t>Ana Terović</a:t>
            </a:r>
          </a:p>
          <a:p>
            <a:pPr>
              <a:defRPr sz="4600"/>
            </a:pPr>
            <a:r>
              <a:t>Igor Aradski</a:t>
            </a:r>
          </a:p>
          <a:p>
            <a:pPr>
              <a:defRPr sz="4600"/>
            </a:pPr>
            <a:r>
              <a:t>Eleonora Detić</a:t>
            </a:r>
          </a:p>
        </p:txBody>
      </p:sp>
      <p:pic>
        <p:nvPicPr>
          <p:cNvPr id="153" name="d3a1d8b2-1ee2-4c78-a8d9-b1e0f33941d7.jpg" descr="d3a1d8b2-1ee2-4c78-a8d9-b1e0f33941d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046" y="3186765"/>
            <a:ext cx="14197263" cy="9464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eight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Weight and diagnosis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Kruskal-Wallis test…"/>
              <p:cNvSpPr txBox="1"/>
              <p:nvPr/>
            </p:nvSpPr>
            <p:spPr>
              <a:xfrm>
                <a:off x="910396" y="6657116"/>
                <a:ext cx="10502679" cy="190346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:r>
                  <a:t>Kruskal-Wallis test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vrijednost = </a:t>
                </a:r>
                <a14:m>
                  <m:oMath xmlns:m="http://schemas.openxmlformats.org/officeDocument/2006/math">
                    <m:r>
                      <a:rPr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0.005</m:t>
                    </m:r>
                  </m:oMath>
                </a14:m>
                <a:r>
                  <a:t> &lt; 0.05, odbacujemo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>
          <p:sp>
            <p:nvSpPr>
              <p:cNvPr id="193" name="Kruskal-Wallis test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96" y="6657116"/>
                <a:ext cx="10502679" cy="1903467"/>
              </a:xfrm>
              <a:prstGeom prst="rect">
                <a:avLst/>
              </a:prstGeom>
              <a:blipFill>
                <a:blip r:embed="rId2"/>
                <a:stretch>
                  <a:fillRect l="-2778" t="-28667" b="-193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( ne postoji statistički značajna razlika između prosječne težine pacijenta za svaku kategoriju srčane aritmije)…"/>
              <p:cNvSpPr txBox="1"/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=..=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t>  ( ne postoji statistički značajna razlika između prosječne težine pacijenta za svaku kategoriju srčane aritmije)</a:t>
                </a:r>
              </a:p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7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tj. postoji statistički značajna razlika između prosječne težine pacijenta za neke kategorije srčane aritmije</a:t>
                </a:r>
              </a:p>
            </p:txBody>
          </p:sp>
        </mc:Choice>
        <mc:Fallback>
          <p:sp>
            <p:nvSpPr>
              <p:cNvPr id="194" name="( ne postoji statistički značajna razlika između prosječne težine pacijenta za svaku kategoriju srčane aritmije)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blipFill>
                <a:blip r:embed="rId3"/>
                <a:stretch>
                  <a:fillRect l="-1088" t="-3955" b="-84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5" name="74657224-626d-4d88-9797-a64953e5e308.png" descr="74657224-626d-4d88-9797-a64953e5e30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6285" y="5293245"/>
            <a:ext cx="7963447" cy="7963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Height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Height and diagnosis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Kruskal-Wallis test…"/>
              <p:cNvSpPr txBox="1"/>
              <p:nvPr/>
            </p:nvSpPr>
            <p:spPr>
              <a:xfrm>
                <a:off x="910396" y="6657116"/>
                <a:ext cx="10502679" cy="190346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:r>
                  <a:t>Kruskal-Wallis test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vrijednost = 0.002 &lt; 0.05, odbacujemo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>
          <p:sp>
            <p:nvSpPr>
              <p:cNvPr id="198" name="Kruskal-Wallis test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96" y="6657116"/>
                <a:ext cx="10502679" cy="1903467"/>
              </a:xfrm>
              <a:prstGeom prst="rect">
                <a:avLst/>
              </a:prstGeom>
              <a:blipFill>
                <a:blip r:embed="rId2"/>
                <a:stretch>
                  <a:fillRect l="-2778" t="-12000" b="-14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( ne postoji statistički značajna razlika između prosječne visine pacijenta za svaku kategoriju srčane aritmije)…"/>
              <p:cNvSpPr txBox="1"/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=..=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t>  ( ne postoji statistički značajna razlika između prosječne visine pacijenta za svaku kategoriju srčane aritmije)</a:t>
                </a:r>
              </a:p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7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tj. postoji statistički značajna razlika između prosječne visine pacijenta za neke kategorije srčane aritmije</a:t>
                </a:r>
              </a:p>
            </p:txBody>
          </p:sp>
        </mc:Choice>
        <mc:Fallback>
          <p:sp>
            <p:nvSpPr>
              <p:cNvPr id="199" name="( ne postoji statistički značajna razlika između prosječne visine pacijenta za svaku kategoriju srčane aritmije)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blipFill>
                <a:blip r:embed="rId3"/>
                <a:stretch>
                  <a:fillRect l="-1088" t="-3955" b="-84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0" name="c45784af-1b6a-4fd2-8c34-797869ef1ad1.png" descr="c45784af-1b6a-4fd2-8c34-797869ef1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0996" y="5293245"/>
            <a:ext cx="7935057" cy="79350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Heart rate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Heart rate and diagnosis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Kruskal-Wallis test…"/>
              <p:cNvSpPr txBox="1"/>
              <p:nvPr/>
            </p:nvSpPr>
            <p:spPr>
              <a:xfrm>
                <a:off x="910396" y="6343174"/>
                <a:ext cx="10502679" cy="253135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:r>
                  <a:t>Kruskal-Wallis test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vrijednost = </a:t>
                </a:r>
                <a14:m>
                  <m:oMath xmlns:m="http://schemas.openxmlformats.org/officeDocument/2006/math">
                    <m:r>
                      <a:rPr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4.95⋅</m:t>
                    </m:r>
                    <m:sSup>
                      <m:sSupPr>
                        <m:ctrlP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−22</m:t>
                        </m:r>
                      </m:sup>
                    </m:sSup>
                  </m:oMath>
                </a14:m>
                <a:r>
                  <a:t> &lt; 0.05, odbacujemo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>
          <p:sp>
            <p:nvSpPr>
              <p:cNvPr id="203" name="Kruskal-Wallis test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96" y="6343174"/>
                <a:ext cx="10502679" cy="2531351"/>
              </a:xfrm>
              <a:prstGeom prst="rect">
                <a:avLst/>
              </a:prstGeom>
              <a:blipFill>
                <a:blip r:embed="rId2"/>
                <a:stretch>
                  <a:fillRect l="-2778" t="-9000" b="-7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( ne postoji statistički značajna razlika između prosječniog broja otkucaja srca pacijenta za svaku kategoriju srčane aritmije)…"/>
              <p:cNvSpPr txBox="1"/>
              <p:nvPr/>
            </p:nvSpPr>
            <p:spPr>
              <a:xfrm>
                <a:off x="727156" y="2575017"/>
                <a:ext cx="23337400" cy="26515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=..=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t>  ( ne postoji statistički značajna razlika između prosječniog broja otkucaja srca pacijenta za svaku kategoriju srčane aritmije)</a:t>
                </a:r>
              </a:p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7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tj. postoji statistički značajna razlika između prosječnog broja otkucaja srca pacijenta za neke kategorije srčane aritmije</a:t>
                </a:r>
              </a:p>
            </p:txBody>
          </p:sp>
        </mc:Choice>
        <mc:Fallback>
          <p:sp>
            <p:nvSpPr>
              <p:cNvPr id="204" name="( ne postoji statistički značajna razlika između prosječniog broja otkucaja srca pacijenta za svaku kategoriju srčane aritmije)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6" y="2575017"/>
                <a:ext cx="23337400" cy="2651594"/>
              </a:xfrm>
              <a:prstGeom prst="rect">
                <a:avLst/>
              </a:prstGeom>
              <a:blipFill>
                <a:blip r:embed="rId3"/>
                <a:stretch>
                  <a:fillRect l="-1088" t="-2857" b="-476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" name="bfc9505e-c3c5-473a-9741-de5126ccd809.png" descr="bfc9505e-c3c5-473a-9741-de5126ccd8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7325" y="5293245"/>
            <a:ext cx="8291897" cy="8291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ex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Sex and diagnosis</a:t>
            </a:r>
          </a:p>
        </p:txBody>
      </p:sp>
      <p:pic>
        <p:nvPicPr>
          <p:cNvPr id="208" name="fef17b14-7a88-4097-a621-fd93e41e533e.png" descr="fef17b14-7a88-4097-a621-fd93e41e533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425" y="4957269"/>
            <a:ext cx="11734063" cy="8590455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ne postoji statistički značajna razlika između maškarca i žena u dijagnozi srčane aritmije…"/>
              <p:cNvSpPr txBox="1"/>
              <p:nvPr/>
            </p:nvSpPr>
            <p:spPr>
              <a:xfrm>
                <a:off x="667389" y="2721298"/>
                <a:ext cx="26954831" cy="311079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4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t> ne postoji statistički značajna razlika između maškarca i žena u dijagnozi srčane aritmije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4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t> postoji statistički značajna razlika između muškarca i žena u dijagnozi srčane aritmije</a:t>
                </a:r>
              </a:p>
            </p:txBody>
          </p:sp>
        </mc:Choice>
        <mc:Fallback>
          <p:sp>
            <p:nvSpPr>
              <p:cNvPr id="209" name="ne postoji statistički značajna razlika između maškarca i žena u dijagnozi srčane aritmije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89" y="2721298"/>
                <a:ext cx="26954831" cy="3110793"/>
              </a:xfrm>
              <a:prstGeom prst="rect">
                <a:avLst/>
              </a:prstGeom>
              <a:blipFill>
                <a:blip r:embed="rId3"/>
                <a:stretch>
                  <a:fillRect l="-122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-test…"/>
              <p:cNvSpPr txBox="1"/>
              <p:nvPr/>
            </p:nvSpPr>
            <p:spPr>
              <a:xfrm>
                <a:off x="822315" y="6045007"/>
                <a:ext cx="10502679" cy="264458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p>
                      <m:sSupPr>
                        <m:ctrlPr>
                          <a:rPr sz="4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4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4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-test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vrijednost = </a:t>
                </a:r>
                <a14:m>
                  <m:oMath xmlns:m="http://schemas.openxmlformats.org/officeDocument/2006/math">
                    <m:r>
                      <a:rPr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5.34⋅</m:t>
                    </m:r>
                    <m:sSup>
                      <m:sSupPr>
                        <m:ctrlPr>
                          <a:rPr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t> &lt; 0.05, odbacujemo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>
          <p:sp>
            <p:nvSpPr>
              <p:cNvPr id="210" name="-test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15" y="6045007"/>
                <a:ext cx="10502679" cy="2644585"/>
              </a:xfrm>
              <a:prstGeom prst="rect">
                <a:avLst/>
              </a:prstGeom>
              <a:blipFill>
                <a:blip r:embed="rId4"/>
                <a:stretch>
                  <a:fillRect l="-2657" t="-4327" b="-576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1" name="Slika zaslona 2022-01-09 u 11.49.46.png" descr="Slika zaslona 2022-01-09 u 11.49.46.png"/>
          <p:cNvPicPr>
            <a:picLocks noChangeAspect="1"/>
          </p:cNvPicPr>
          <p:nvPr/>
        </p:nvPicPr>
        <p:blipFill>
          <a:blip r:embed="rId5"/>
          <a:srcRect r="1551"/>
          <a:stretch>
            <a:fillRect/>
          </a:stretch>
        </p:blipFill>
        <p:spPr>
          <a:xfrm>
            <a:off x="7818930" y="9970074"/>
            <a:ext cx="3540264" cy="1989305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Cramerov koefcijent: 0.341 -&gt; srednja razina povezanosti"/>
          <p:cNvSpPr txBox="1"/>
          <p:nvPr/>
        </p:nvSpPr>
        <p:spPr>
          <a:xfrm>
            <a:off x="833145" y="10177319"/>
            <a:ext cx="6366637" cy="1690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800">
                <a:solidFill>
                  <a:srgbClr val="000000"/>
                </a:solidFill>
              </a:defRPr>
            </a:lvl1pPr>
          </a:lstStyle>
          <a:p>
            <a:r>
              <a:t>Cramerov koefcijent: 0.341 -&gt; srednja razina povezanosti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Oversampling"/>
          <p:cNvSpPr txBox="1">
            <a:spLocks noGrp="1"/>
          </p:cNvSpPr>
          <p:nvPr>
            <p:ph type="body" idx="21"/>
          </p:nvPr>
        </p:nvSpPr>
        <p:spPr>
          <a:xfrm>
            <a:off x="1206500" y="9202042"/>
            <a:ext cx="22222182" cy="11743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1828754">
              <a:lnSpc>
                <a:spcPct val="80000"/>
              </a:lnSpc>
              <a:defRPr sz="7050" spc="-141"/>
            </a:lvl1pPr>
          </a:lstStyle>
          <a:p>
            <a:r>
              <a:t>Oversampling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anger - unbalanced classes !"/>
          <p:cNvSpPr txBox="1">
            <a:spLocks noGrp="1"/>
          </p:cNvSpPr>
          <p:nvPr>
            <p:ph type="title"/>
          </p:nvPr>
        </p:nvSpPr>
        <p:spPr>
          <a:xfrm>
            <a:off x="846476" y="1077359"/>
            <a:ext cx="10871495" cy="143316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Danger - unbalanced classes !</a:t>
            </a:r>
          </a:p>
        </p:txBody>
      </p:sp>
      <p:pic>
        <p:nvPicPr>
          <p:cNvPr id="217" name="9f602ce6-9d2a-4edd-98ce-b00dad78f686.png" descr="9f602ce6-9d2a-4edd-98ce-b00dad78f6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87" y="3262985"/>
            <a:ext cx="9786334" cy="6515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Model upgrade"/>
          <p:cNvSpPr txBox="1">
            <a:spLocks noGrp="1"/>
          </p:cNvSpPr>
          <p:nvPr>
            <p:ph type="body" idx="21"/>
          </p:nvPr>
        </p:nvSpPr>
        <p:spPr>
          <a:xfrm>
            <a:off x="1206500" y="9202042"/>
            <a:ext cx="22222182" cy="11743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1828754">
              <a:lnSpc>
                <a:spcPct val="80000"/>
              </a:lnSpc>
              <a:defRPr sz="7050" spc="-141"/>
            </a:lvl1pPr>
          </a:lstStyle>
          <a:p>
            <a:r>
              <a:t>Model upgrade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dd032ad3-f52e-4912-8d40-175a1c45c752.jpg" descr="dd032ad3-f52e-4912-8d40-175a1c45c752.jpg"/>
          <p:cNvPicPr>
            <a:picLocks noChangeAspect="1"/>
          </p:cNvPicPr>
          <p:nvPr/>
        </p:nvPicPr>
        <p:blipFill>
          <a:blip r:embed="rId2"/>
          <a:srcRect r="2034"/>
          <a:stretch>
            <a:fillRect/>
          </a:stretch>
        </p:blipFill>
        <p:spPr>
          <a:xfrm>
            <a:off x="973803" y="3528417"/>
            <a:ext cx="6268089" cy="6659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27abbee8-6871-4293-a8ea-b0a937b5a6a1.jpg" descr="27abbee8-6871-4293-a8ea-b0a937b5a6a1.jpg"/>
          <p:cNvPicPr>
            <a:picLocks noChangeAspect="1"/>
          </p:cNvPicPr>
          <p:nvPr/>
        </p:nvPicPr>
        <p:blipFill>
          <a:blip r:embed="rId3"/>
          <a:srcRect r="3284"/>
          <a:stretch>
            <a:fillRect/>
          </a:stretch>
        </p:blipFill>
        <p:spPr>
          <a:xfrm>
            <a:off x="7349940" y="2270323"/>
            <a:ext cx="16858242" cy="9175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 survey"/>
          <p:cNvSpPr txBox="1">
            <a:spLocks noGrp="1"/>
          </p:cNvSpPr>
          <p:nvPr>
            <p:ph type="title"/>
          </p:nvPr>
        </p:nvSpPr>
        <p:spPr>
          <a:xfrm>
            <a:off x="1015922" y="1077359"/>
            <a:ext cx="21971001" cy="143316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Data survey</a:t>
            </a:r>
          </a:p>
        </p:txBody>
      </p:sp>
      <p:pic>
        <p:nvPicPr>
          <p:cNvPr id="156" name="Slika zaslona 2022-01-14 u 10.21.14.png" descr="Slika zaslona 2022-01-14 u 10.21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99" y="2866212"/>
            <a:ext cx="23325802" cy="3978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Slika zaslona 2022-01-14 u 10.23.52.png" descr="Slika zaslona 2022-01-14 u 10.23.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48" y="7200312"/>
            <a:ext cx="7762524" cy="6393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lika zaslona 2022-01-14 u 10.24.31.png" descr="Slika zaslona 2022-01-14 u 10.24.3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2712" y="7200312"/>
            <a:ext cx="7762524" cy="623415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452 patients…"/>
          <p:cNvSpPr txBox="1"/>
          <p:nvPr/>
        </p:nvSpPr>
        <p:spPr>
          <a:xfrm>
            <a:off x="804821" y="7905306"/>
            <a:ext cx="3550808" cy="199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 defTabSz="457200">
              <a:buSzPct val="123000"/>
              <a:buChar char="•"/>
              <a:defRPr sz="4200">
                <a:solidFill>
                  <a:srgbClr val="000000"/>
                </a:solidFill>
              </a:defRPr>
            </a:pPr>
            <a:r>
              <a:t>452 patients </a:t>
            </a:r>
          </a:p>
          <a:p>
            <a:pPr marL="304800" indent="-304800" algn="l" defTabSz="457200">
              <a:buSzPct val="123000"/>
              <a:buChar char="•"/>
              <a:defRPr sz="4200">
                <a:solidFill>
                  <a:srgbClr val="000000"/>
                </a:solidFill>
              </a:defRPr>
            </a:pPr>
            <a:r>
              <a:t>279 features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rincipal Component Analysis"/>
          <p:cNvSpPr txBox="1">
            <a:spLocks noGrp="1"/>
          </p:cNvSpPr>
          <p:nvPr>
            <p:ph type="title"/>
          </p:nvPr>
        </p:nvSpPr>
        <p:spPr>
          <a:xfrm>
            <a:off x="721922" y="831132"/>
            <a:ext cx="22150421" cy="1925619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Principal Component Analysis</a:t>
            </a:r>
            <a:endParaRPr b="0"/>
          </a:p>
        </p:txBody>
      </p:sp>
      <p:pic>
        <p:nvPicPr>
          <p:cNvPr id="162" name="Slika zaslona 2022-01-14 u 10.18.53.png" descr="Slika zaslona 2022-01-14 u 10.18.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16" y="2830688"/>
            <a:ext cx="8644862" cy="8644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115cba1f-e3c8-4054-a7ee-0ac5913f51cd.png" descr="115cba1f-e3c8-4054-a7ee-0ac5913f51c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934" y="1832389"/>
            <a:ext cx="12089168" cy="1005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lassification algorithms - Grid Search"/>
          <p:cNvSpPr txBox="1">
            <a:spLocks noGrp="1"/>
          </p:cNvSpPr>
          <p:nvPr>
            <p:ph type="title"/>
          </p:nvPr>
        </p:nvSpPr>
        <p:spPr>
          <a:xfrm>
            <a:off x="794873" y="1077359"/>
            <a:ext cx="12398676" cy="1433164"/>
          </a:xfrm>
          <a:prstGeom prst="rect">
            <a:avLst/>
          </a:prstGeom>
        </p:spPr>
        <p:txBody>
          <a:bodyPr/>
          <a:lstStyle>
            <a:lvl1pPr defTabSz="784225">
              <a:lnSpc>
                <a:spcPct val="100000"/>
              </a:lnSpc>
              <a:defRPr sz="5225" spc="0"/>
            </a:lvl1pPr>
          </a:lstStyle>
          <a:p>
            <a:r>
              <a:t>Classification algorithms - Grid Search</a:t>
            </a:r>
          </a:p>
        </p:txBody>
      </p:sp>
      <p:pic>
        <p:nvPicPr>
          <p:cNvPr id="166" name="8daaf00d-ae46-409b-a26f-e2e7c547fbe0.png" descr="8daaf00d-ae46-409b-a26f-e2e7c547fbe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328" y="2229075"/>
            <a:ext cx="7140464" cy="5187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3941df2c-8340-48b8-bff6-e56bdd1c46b4.png" descr="3941df2c-8340-48b8-bff6-e56bdd1c46b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582" y="2229075"/>
            <a:ext cx="7437983" cy="5187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910ca786-5b89-4bad-8bf0-1efcac4e8bdf.png" descr="910ca786-5b89-4bad-8bf0-1efcac4e8b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765" y="7578867"/>
            <a:ext cx="6995617" cy="5539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03d82f95-fbdd-4873-bc6a-177e3432c619.png" descr="03d82f95-fbdd-4873-bc6a-177e3432c61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2752" y="7455972"/>
            <a:ext cx="6995617" cy="5785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SEARCH EXPANSION"/>
          <p:cNvSpPr txBox="1">
            <a:spLocks noGrp="1"/>
          </p:cNvSpPr>
          <p:nvPr>
            <p:ph type="title"/>
          </p:nvPr>
        </p:nvSpPr>
        <p:spPr>
          <a:xfrm>
            <a:off x="965031" y="8854769"/>
            <a:ext cx="21971001" cy="1433164"/>
          </a:xfrm>
          <a:prstGeom prst="rect">
            <a:avLst/>
          </a:prstGeom>
        </p:spPr>
        <p:txBody>
          <a:bodyPr/>
          <a:lstStyle/>
          <a:p>
            <a:r>
              <a:t>RESEARCH EXPANSION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tatistical analysis"/>
          <p:cNvSpPr txBox="1">
            <a:spLocks noGrp="1"/>
          </p:cNvSpPr>
          <p:nvPr>
            <p:ph type="body" idx="21"/>
          </p:nvPr>
        </p:nvSpPr>
        <p:spPr>
          <a:xfrm>
            <a:off x="1206500" y="9202042"/>
            <a:ext cx="22222182" cy="11743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1828754">
              <a:lnSpc>
                <a:spcPct val="80000"/>
              </a:lnSpc>
              <a:defRPr sz="7050" spc="-141"/>
            </a:lvl1pPr>
          </a:lstStyle>
          <a:p>
            <a:r>
              <a:t>Statistical analysis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b8e8b1b0-5949-4f09-a3af-e1bfafb38e66.png" descr="b8e8b1b0-5949-4f09-a3af-e1bfafb38e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490" y="6853585"/>
            <a:ext cx="7544359" cy="5383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263a9b9c-1270-499b-8a83-0288241a03b3.png" descr="263a9b9c-1270-499b-8a83-0288241a03b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094" y="6853585"/>
            <a:ext cx="7544357" cy="5383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088bef08-2718-48a0-9e7e-ac2719a206d8.png" descr="088bef08-2718-48a0-9e7e-ac2719a206d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2877" y="583430"/>
            <a:ext cx="7352362" cy="5246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1f228968-1b5f-4dce-9fbe-57f9f23de3d9.png" descr="1f228968-1b5f-4dce-9fbe-57f9f23de3d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5063" y="551017"/>
            <a:ext cx="7443213" cy="531114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Lilliefors test"/>
          <p:cNvSpPr txBox="1">
            <a:spLocks noGrp="1"/>
          </p:cNvSpPr>
          <p:nvPr>
            <p:ph type="title"/>
          </p:nvPr>
        </p:nvSpPr>
        <p:spPr>
          <a:xfrm>
            <a:off x="993259" y="2105993"/>
            <a:ext cx="6975284" cy="143316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4900" spc="0"/>
            </a:lvl1pPr>
          </a:lstStyle>
          <a:p>
            <a:r>
              <a:t>Lilliefors test</a:t>
            </a:r>
          </a:p>
        </p:txBody>
      </p:sp>
      <p:pic>
        <p:nvPicPr>
          <p:cNvPr id="180" name="Slika zaslona 2022-01-14 u 11.06.43.png" descr="Slika zaslona 2022-01-14 u 11.06.4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463" y="9030214"/>
            <a:ext cx="7715623" cy="1029955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podaci o godinama/težini/visini/otkucajima srca dolaze iz normalne razdiobe…"/>
              <p:cNvSpPr txBox="1"/>
              <p:nvPr/>
            </p:nvSpPr>
            <p:spPr>
              <a:xfrm>
                <a:off x="743012" y="3892315"/>
                <a:ext cx="7475778" cy="408639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4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t> podaci o godinama/težini/visini/otkucajima srca dolaze iz normalne razdiobe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4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t> podaci o godinama/težini/visini/otkucajima srca NE dolaze iz normalne razdiobe</a:t>
                </a:r>
              </a:p>
            </p:txBody>
          </p:sp>
        </mc:Choice>
        <mc:Fallback>
          <p:sp>
            <p:nvSpPr>
              <p:cNvPr id="181" name="podaci o godinama/težini/visini/otkucajima srca dolaze iz normalne razdiobe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12" y="3892315"/>
                <a:ext cx="7475778" cy="4086398"/>
              </a:xfrm>
              <a:prstGeom prst="rect">
                <a:avLst/>
              </a:prstGeom>
              <a:blipFill>
                <a:blip r:embed="rId7"/>
                <a:stretch>
                  <a:fillRect l="-4407" t="-17337" r="-3729" b="-1795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sting normality"/>
          <p:cNvSpPr txBox="1"/>
          <p:nvPr/>
        </p:nvSpPr>
        <p:spPr>
          <a:xfrm>
            <a:off x="945285" y="807895"/>
            <a:ext cx="5816157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Testing normality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lika zaslona 2022-01-14 u 10.53.05.png" descr="Slika zaslona 2022-01-14 u 10.53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408" y="2521604"/>
            <a:ext cx="19035184" cy="9781156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Age, weight, height, heart_rate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Age, weight, height, heart_rate and diagnosis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ge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Age and diagnosis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Kruskal-Wallis test…"/>
              <p:cNvSpPr txBox="1"/>
              <p:nvPr/>
            </p:nvSpPr>
            <p:spPr>
              <a:xfrm>
                <a:off x="910396" y="6343174"/>
                <a:ext cx="10502679" cy="253135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:r>
                  <a:t>Kruskal-Wallis test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vrijednost = </a:t>
                </a:r>
                <a14:m>
                  <m:oMath xmlns:m="http://schemas.openxmlformats.org/officeDocument/2006/math">
                    <m:r>
                      <a:rPr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9.16⋅</m:t>
                    </m:r>
                    <m:sSup>
                      <m:sSupPr>
                        <m:ctrlPr>
                          <a:rPr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t> &lt; 0.05, odbacujemo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>
          <p:sp>
            <p:nvSpPr>
              <p:cNvPr id="188" name="Kruskal-Wallis test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96" y="6343174"/>
                <a:ext cx="10502679" cy="2531351"/>
              </a:xfrm>
              <a:prstGeom prst="rect">
                <a:avLst/>
              </a:prstGeom>
              <a:blipFill>
                <a:blip r:embed="rId2"/>
                <a:stretch>
                  <a:fillRect l="-2778" t="-9000" b="-75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( ne postoji statistički značajna razlika između prosječne dobi pacijenta za svaku kategoriju srčane aritmije)…"/>
              <p:cNvSpPr txBox="1"/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=..=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t>  ( ne postoji statistički značajna razlika između prosječne dobi pacijenta za svaku kategoriju srčane aritmije)</a:t>
                </a:r>
              </a:p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7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tj. postoji statistički značajna razlika između prosječne dobi pacijenta za neke kategorije srčane aritmije</a:t>
                </a:r>
              </a:p>
            </p:txBody>
          </p:sp>
        </mc:Choice>
        <mc:Fallback>
          <p:sp>
            <p:nvSpPr>
              <p:cNvPr id="189" name="( ne postoji statistički značajna razlika između prosječne dobi pacijenta za svaku kategoriju srčane aritmije)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blipFill>
                <a:blip r:embed="rId3"/>
                <a:stretch>
                  <a:fillRect l="-1088" t="-3955" b="-84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0" name="fb36cd4d-2b21-4683-9ced-d0f2c9fce01f.png" descr="fb36cd4d-2b21-4683-9ced-d0f2c9fce01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7996" y="5293245"/>
            <a:ext cx="7982045" cy="7982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Macintosh PowerPoint</Application>
  <PresentationFormat>Custom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Cambria Math</vt:lpstr>
      <vt:lpstr>Helvetica Neue</vt:lpstr>
      <vt:lpstr>Helvetica Neue Medium</vt:lpstr>
      <vt:lpstr>21_BasicWhite</vt:lpstr>
      <vt:lpstr>A machine learning approach for the classification of cardiac arrhythmia</vt:lpstr>
      <vt:lpstr>Data survey</vt:lpstr>
      <vt:lpstr>Principal Component Analysis</vt:lpstr>
      <vt:lpstr>Classification algorithms - Grid Search</vt:lpstr>
      <vt:lpstr>RESEARCH EXPANSION</vt:lpstr>
      <vt:lpstr>PowerPoint Presentation</vt:lpstr>
      <vt:lpstr>Lilliefors test</vt:lpstr>
      <vt:lpstr>Age, weight, height, heart_rate and diagnosis</vt:lpstr>
      <vt:lpstr>Age and diagnosis</vt:lpstr>
      <vt:lpstr>Weight and diagnosis</vt:lpstr>
      <vt:lpstr>Height and diagnosis</vt:lpstr>
      <vt:lpstr>Heart rate and diagnosis</vt:lpstr>
      <vt:lpstr>Sex and diagnosis</vt:lpstr>
      <vt:lpstr>PowerPoint Presentation</vt:lpstr>
      <vt:lpstr>Danger - unbalanced classes 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machine learning approach for the classification of cardiac arrhythmia</dc:title>
  <cp:lastModifiedBy>Eleonora Detić</cp:lastModifiedBy>
  <cp:revision>1</cp:revision>
  <dcterms:modified xsi:type="dcterms:W3CDTF">2022-01-14T11:41:14Z</dcterms:modified>
</cp:coreProperties>
</file>