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1" r:id="rId5"/>
    <p:sldId id="256" r:id="rId6"/>
    <p:sldId id="257" r:id="rId7"/>
    <p:sldId id="258" r:id="rId8"/>
    <p:sldId id="264" r:id="rId9"/>
    <p:sldId id="259" r:id="rId10"/>
    <p:sldId id="262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58B8-23F8-4411-B6CB-223905FC5D7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D47D1-BB40-44B4-AD3A-8D213AA9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2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47D1-BB40-44B4-AD3A-8D213AA9C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47D1-BB40-44B4-AD3A-8D213AA9C7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47D1-BB40-44B4-AD3A-8D213AA9C7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7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47D1-BB40-44B4-AD3A-8D213AA9C7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47D1-BB40-44B4-AD3A-8D213AA9C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47D1-BB40-44B4-AD3A-8D213AA9C7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47D1-BB40-44B4-AD3A-8D213AA9C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47D1-BB40-44B4-AD3A-8D213AA9C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D47D1-BB40-44B4-AD3A-8D213AA9C7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E4B-E3F2-4C5E-8EF0-F2847951824B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F575-F951-4290-A53A-C0E920E9A095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27D2-3950-4964-8930-1F3EB59FEB2C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2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5C1-D307-4999-A2E3-6DCEB9F7ACBD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5249-3D5D-4C98-9A06-37A9EE34B266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9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A166-34D1-49F5-818A-70A85A2755BD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01CC-8A80-496A-8EFA-C9A05AD79C51}" type="datetime1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8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D4D8-DB9A-4EDF-9977-65FC5797C28F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E0F9-10E6-41E4-A530-DBCCE12DD927}" type="datetime1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CB3D-4930-4343-9B8F-5DC29389407A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942-4B91-4D4C-9A10-41113D733ACF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FCB9-49FD-4EC5-ADA0-B02D6B004AF6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Anindita Nath -UTEP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A45C-AAC1-4453-880F-C2ADA2F5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mac.utep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4DF05A0-A738-1742-B69D-35F5E7A4B697}"/>
              </a:ext>
            </a:extLst>
          </p:cNvPr>
          <p:cNvGrpSpPr/>
          <p:nvPr/>
        </p:nvGrpSpPr>
        <p:grpSpPr>
          <a:xfrm flipV="1">
            <a:off x="0" y="6213114"/>
            <a:ext cx="12192000" cy="651593"/>
            <a:chOff x="-24473" y="12324392"/>
            <a:chExt cx="24569836" cy="1571840"/>
          </a:xfrm>
        </p:grpSpPr>
        <p:sp>
          <p:nvSpPr>
            <p:cNvPr id="14" name="Rectangle">
              <a:extLst>
                <a:ext uri="{FF2B5EF4-FFF2-40B4-BE49-F238E27FC236}">
                  <a16:creationId xmlns="" xmlns:a16="http://schemas.microsoft.com/office/drawing/2014/main" id="{A5EFE7CC-B7D2-BD4A-BAD1-BC50DECEC4F8}"/>
                </a:ext>
              </a:extLst>
            </p:cNvPr>
            <p:cNvSpPr/>
            <p:nvPr/>
          </p:nvSpPr>
          <p:spPr>
            <a:xfrm>
              <a:off x="0" y="12324392"/>
              <a:ext cx="24545363" cy="1571839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Rectangle">
              <a:extLst>
                <a:ext uri="{FF2B5EF4-FFF2-40B4-BE49-F238E27FC236}">
                  <a16:creationId xmlns="" xmlns:a16="http://schemas.microsoft.com/office/drawing/2014/main" id="{46DBDC3C-D239-FB47-BA60-3A10EE6876C2}"/>
                </a:ext>
              </a:extLst>
            </p:cNvPr>
            <p:cNvSpPr/>
            <p:nvPr/>
          </p:nvSpPr>
          <p:spPr>
            <a:xfrm>
              <a:off x="-24471" y="12324395"/>
              <a:ext cx="919434" cy="1571837"/>
            </a:xfrm>
            <a:prstGeom prst="rect">
              <a:avLst/>
            </a:prstGeom>
            <a:solidFill>
              <a:srgbClr val="DAE347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Rectangle">
              <a:extLst>
                <a:ext uri="{FF2B5EF4-FFF2-40B4-BE49-F238E27FC236}">
                  <a16:creationId xmlns="" xmlns:a16="http://schemas.microsoft.com/office/drawing/2014/main" id="{28220C85-8C04-7E4E-A738-C16F58BED746}"/>
                </a:ext>
              </a:extLst>
            </p:cNvPr>
            <p:cNvSpPr/>
            <p:nvPr/>
          </p:nvSpPr>
          <p:spPr>
            <a:xfrm>
              <a:off x="-24473" y="12324394"/>
              <a:ext cx="380073" cy="1571837"/>
            </a:xfrm>
            <a:prstGeom prst="rect">
              <a:avLst/>
            </a:prstGeom>
            <a:solidFill>
              <a:srgbClr val="EE4B5E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D453A9-3F05-D848-8EAA-2074F1D89DFB}"/>
              </a:ext>
            </a:extLst>
          </p:cNvPr>
          <p:cNvSpPr txBox="1"/>
          <p:nvPr/>
        </p:nvSpPr>
        <p:spPr>
          <a:xfrm>
            <a:off x="538708" y="6474658"/>
            <a:ext cx="674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CARES ACT FUNDING: ECONOMIC RESPONSE + RECOVERY</a:t>
            </a:r>
          </a:p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CITY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OF EL </a:t>
            </a:r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PASO ECONOMIC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&amp; INTERNATIONAL DEVELOPMENT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07995" y="6356350"/>
            <a:ext cx="2743200" cy="365125"/>
          </a:xfrm>
        </p:spPr>
        <p:txBody>
          <a:bodyPr/>
          <a:lstStyle/>
          <a:p>
            <a:fld id="{10CAD663-1E50-4EE2-A677-3F2244E41C3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1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12222"/>
          <a:stretch/>
        </p:blipFill>
        <p:spPr>
          <a:xfrm>
            <a:off x="11459889" y="6310310"/>
            <a:ext cx="585216" cy="4572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408406" y="2092339"/>
            <a:ext cx="11244069" cy="120431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/>
              <a:t>Dashboard Project</a:t>
            </a:r>
            <a:endParaRPr lang="en-US" sz="6600" b="1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408406" y="3368267"/>
            <a:ext cx="11604015" cy="10698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Created by : Anindita Nath</a:t>
            </a:r>
          </a:p>
          <a:p>
            <a:pPr algn="l"/>
            <a:r>
              <a:rPr lang="en-US" dirty="0" smtClean="0"/>
              <a:t>Supervisor: Dr</a:t>
            </a:r>
            <a:r>
              <a:rPr lang="en-US" dirty="0"/>
              <a:t>. Chalil Madathil, Sreenath </a:t>
            </a:r>
            <a:endParaRPr lang="en-US" dirty="0" smtClean="0"/>
          </a:p>
          <a:p>
            <a:pPr algn="l"/>
            <a:r>
              <a:rPr lang="en-US" dirty="0" smtClean="0"/>
              <a:t>University of Texas at El Paso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4DF05A0-A738-1742-B69D-35F5E7A4B697}"/>
              </a:ext>
            </a:extLst>
          </p:cNvPr>
          <p:cNvGrpSpPr/>
          <p:nvPr/>
        </p:nvGrpSpPr>
        <p:grpSpPr>
          <a:xfrm flipV="1">
            <a:off x="0" y="6213114"/>
            <a:ext cx="12192000" cy="651593"/>
            <a:chOff x="-24473" y="12324392"/>
            <a:chExt cx="24569836" cy="1571840"/>
          </a:xfrm>
        </p:grpSpPr>
        <p:sp>
          <p:nvSpPr>
            <p:cNvPr id="14" name="Rectangle">
              <a:extLst>
                <a:ext uri="{FF2B5EF4-FFF2-40B4-BE49-F238E27FC236}">
                  <a16:creationId xmlns="" xmlns:a16="http://schemas.microsoft.com/office/drawing/2014/main" id="{A5EFE7CC-B7D2-BD4A-BAD1-BC50DECEC4F8}"/>
                </a:ext>
              </a:extLst>
            </p:cNvPr>
            <p:cNvSpPr/>
            <p:nvPr/>
          </p:nvSpPr>
          <p:spPr>
            <a:xfrm>
              <a:off x="0" y="12324392"/>
              <a:ext cx="24545363" cy="1571839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Rectangle">
              <a:extLst>
                <a:ext uri="{FF2B5EF4-FFF2-40B4-BE49-F238E27FC236}">
                  <a16:creationId xmlns="" xmlns:a16="http://schemas.microsoft.com/office/drawing/2014/main" id="{46DBDC3C-D239-FB47-BA60-3A10EE6876C2}"/>
                </a:ext>
              </a:extLst>
            </p:cNvPr>
            <p:cNvSpPr/>
            <p:nvPr/>
          </p:nvSpPr>
          <p:spPr>
            <a:xfrm>
              <a:off x="-24471" y="12324395"/>
              <a:ext cx="919434" cy="1571837"/>
            </a:xfrm>
            <a:prstGeom prst="rect">
              <a:avLst/>
            </a:prstGeom>
            <a:solidFill>
              <a:srgbClr val="DAE347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Rectangle">
              <a:extLst>
                <a:ext uri="{FF2B5EF4-FFF2-40B4-BE49-F238E27FC236}">
                  <a16:creationId xmlns="" xmlns:a16="http://schemas.microsoft.com/office/drawing/2014/main" id="{28220C85-8C04-7E4E-A738-C16F58BED746}"/>
                </a:ext>
              </a:extLst>
            </p:cNvPr>
            <p:cNvSpPr/>
            <p:nvPr/>
          </p:nvSpPr>
          <p:spPr>
            <a:xfrm>
              <a:off x="-24473" y="12324394"/>
              <a:ext cx="380073" cy="1571837"/>
            </a:xfrm>
            <a:prstGeom prst="rect">
              <a:avLst/>
            </a:prstGeom>
            <a:solidFill>
              <a:srgbClr val="EE4B5E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D453A9-3F05-D848-8EAA-2074F1D89DFB}"/>
              </a:ext>
            </a:extLst>
          </p:cNvPr>
          <p:cNvSpPr txBox="1"/>
          <p:nvPr/>
        </p:nvSpPr>
        <p:spPr>
          <a:xfrm>
            <a:off x="538708" y="6474658"/>
            <a:ext cx="674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CARES ACT FUNDING: ECONOMIC RESPONSE + RECOVERY</a:t>
            </a:r>
          </a:p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CITY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OF EL </a:t>
            </a:r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PASO ECONOMIC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&amp; INTERNATIONAL DEVELOPMENT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07995" y="6356350"/>
            <a:ext cx="2743200" cy="365125"/>
          </a:xfrm>
        </p:spPr>
        <p:txBody>
          <a:bodyPr/>
          <a:lstStyle/>
          <a:p>
            <a:fld id="{10CAD663-1E50-4EE2-A677-3F2244E41C3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2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799" y="484632"/>
            <a:ext cx="10977113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12222"/>
          <a:stretch/>
        </p:blipFill>
        <p:spPr>
          <a:xfrm>
            <a:off x="11459889" y="6310310"/>
            <a:ext cx="585216" cy="457200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722376" y="2246292"/>
            <a:ext cx="777240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85800" y="4642020"/>
            <a:ext cx="777240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6948" y="5227574"/>
            <a:ext cx="10159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To create: Tableau desktop-student 1 year free, connect to MS Access, Excel, .CSV, etc. hosting easy, after 1 year, $70 per month per user to purchase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To host : Tableau Server or </a:t>
            </a:r>
            <a:r>
              <a:rPr lang="en-US" sz="1600" b="1" dirty="0" smtClean="0"/>
              <a:t>Online : Creator, Explorer and Viewer licenses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5799" y="1299432"/>
            <a:ext cx="803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Build a </a:t>
            </a:r>
            <a:r>
              <a:rPr lang="en-US" sz="1600" b="1" dirty="0" smtClean="0"/>
              <a:t>dashboard</a:t>
            </a:r>
            <a:r>
              <a:rPr lang="en-US" sz="1600" dirty="0" smtClean="0"/>
              <a:t> tracking local businesses demands and needs for products required during  COVID19.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Help El Paso city’s manufacturing companies asses and alleviate business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22376" y="2880116"/>
            <a:ext cx="7616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nteractive Dashboard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real-time update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ccess to local businesses to update their needs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filter according to product categories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nclude geo-spatial mapping for locating manufacturing companies for each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4DF05A0-A738-1742-B69D-35F5E7A4B697}"/>
              </a:ext>
            </a:extLst>
          </p:cNvPr>
          <p:cNvGrpSpPr/>
          <p:nvPr/>
        </p:nvGrpSpPr>
        <p:grpSpPr>
          <a:xfrm flipV="1">
            <a:off x="0" y="6213114"/>
            <a:ext cx="12192000" cy="651593"/>
            <a:chOff x="-24473" y="12324392"/>
            <a:chExt cx="24569836" cy="1571840"/>
          </a:xfrm>
        </p:grpSpPr>
        <p:sp>
          <p:nvSpPr>
            <p:cNvPr id="14" name="Rectangle">
              <a:extLst>
                <a:ext uri="{FF2B5EF4-FFF2-40B4-BE49-F238E27FC236}">
                  <a16:creationId xmlns="" xmlns:a16="http://schemas.microsoft.com/office/drawing/2014/main" id="{A5EFE7CC-B7D2-BD4A-BAD1-BC50DECEC4F8}"/>
                </a:ext>
              </a:extLst>
            </p:cNvPr>
            <p:cNvSpPr/>
            <p:nvPr/>
          </p:nvSpPr>
          <p:spPr>
            <a:xfrm>
              <a:off x="0" y="12324392"/>
              <a:ext cx="24545363" cy="1571839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Rectangle">
              <a:extLst>
                <a:ext uri="{FF2B5EF4-FFF2-40B4-BE49-F238E27FC236}">
                  <a16:creationId xmlns="" xmlns:a16="http://schemas.microsoft.com/office/drawing/2014/main" id="{46DBDC3C-D239-FB47-BA60-3A10EE6876C2}"/>
                </a:ext>
              </a:extLst>
            </p:cNvPr>
            <p:cNvSpPr/>
            <p:nvPr/>
          </p:nvSpPr>
          <p:spPr>
            <a:xfrm>
              <a:off x="-24471" y="12324395"/>
              <a:ext cx="919434" cy="1571837"/>
            </a:xfrm>
            <a:prstGeom prst="rect">
              <a:avLst/>
            </a:prstGeom>
            <a:solidFill>
              <a:srgbClr val="DAE347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Rectangle">
              <a:extLst>
                <a:ext uri="{FF2B5EF4-FFF2-40B4-BE49-F238E27FC236}">
                  <a16:creationId xmlns="" xmlns:a16="http://schemas.microsoft.com/office/drawing/2014/main" id="{28220C85-8C04-7E4E-A738-C16F58BED746}"/>
                </a:ext>
              </a:extLst>
            </p:cNvPr>
            <p:cNvSpPr/>
            <p:nvPr/>
          </p:nvSpPr>
          <p:spPr>
            <a:xfrm>
              <a:off x="-24473" y="12324394"/>
              <a:ext cx="380073" cy="1571837"/>
            </a:xfrm>
            <a:prstGeom prst="rect">
              <a:avLst/>
            </a:prstGeom>
            <a:solidFill>
              <a:srgbClr val="EE4B5E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D453A9-3F05-D848-8EAA-2074F1D89DFB}"/>
              </a:ext>
            </a:extLst>
          </p:cNvPr>
          <p:cNvSpPr txBox="1"/>
          <p:nvPr/>
        </p:nvSpPr>
        <p:spPr>
          <a:xfrm>
            <a:off x="538708" y="6474658"/>
            <a:ext cx="674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CARES ACT FUNDING: ECONOMIC RESPONSE + RECOVERY</a:t>
            </a:r>
          </a:p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CITY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OF EL </a:t>
            </a:r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PASO ECONOMIC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&amp; INTERNATIONAL DEVELOPMENT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7715" y="319177"/>
            <a:ext cx="11092174" cy="85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of our project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427" y="1902004"/>
            <a:ext cx="11053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Includes supplier details of local manufacturing industries in El Paso: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Suppliers include not only PPEs and other COVID19 critical suppliers but also other manufacturing industries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Available PPE database (EPCOVID19.org) can be merged with ours 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Contact details: address, zip, phone, </a:t>
            </a:r>
            <a:r>
              <a:rPr lang="en-US" dirty="0" err="1" smtClean="0"/>
              <a:t>url</a:t>
            </a:r>
            <a:r>
              <a:rPr lang="en-US" dirty="0" smtClean="0"/>
              <a:t>, email.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Accurate geospatial mapping 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Annual revenue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Manufacturing qty.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Supply per month qty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Multiple filters: product category, product type, zip-code, sort by demand quantity, sort by supply quantity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Partial access to local businesses to update their monthly requirements data (PPE, Critical, non-critical)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Can be embedded in multiple websites</a:t>
            </a:r>
          </a:p>
          <a:p>
            <a:pPr algn="just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07995" y="6356350"/>
            <a:ext cx="2743200" cy="365125"/>
          </a:xfrm>
        </p:spPr>
        <p:txBody>
          <a:bodyPr/>
          <a:lstStyle/>
          <a:p>
            <a:fld id="{10CAD663-1E50-4EE2-A677-3F2244E41C3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12222"/>
          <a:stretch/>
        </p:blipFill>
        <p:spPr>
          <a:xfrm>
            <a:off x="11459889" y="6310310"/>
            <a:ext cx="5852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4DF05A0-A738-1742-B69D-35F5E7A4B697}"/>
              </a:ext>
            </a:extLst>
          </p:cNvPr>
          <p:cNvGrpSpPr/>
          <p:nvPr/>
        </p:nvGrpSpPr>
        <p:grpSpPr>
          <a:xfrm flipV="1">
            <a:off x="0" y="6213114"/>
            <a:ext cx="12192000" cy="651593"/>
            <a:chOff x="-24473" y="12324392"/>
            <a:chExt cx="24569836" cy="1571840"/>
          </a:xfrm>
        </p:grpSpPr>
        <p:sp>
          <p:nvSpPr>
            <p:cNvPr id="14" name="Rectangle">
              <a:extLst>
                <a:ext uri="{FF2B5EF4-FFF2-40B4-BE49-F238E27FC236}">
                  <a16:creationId xmlns="" xmlns:a16="http://schemas.microsoft.com/office/drawing/2014/main" id="{A5EFE7CC-B7D2-BD4A-BAD1-BC50DECEC4F8}"/>
                </a:ext>
              </a:extLst>
            </p:cNvPr>
            <p:cNvSpPr/>
            <p:nvPr/>
          </p:nvSpPr>
          <p:spPr>
            <a:xfrm>
              <a:off x="0" y="12324392"/>
              <a:ext cx="24545363" cy="1571839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Rectangle">
              <a:extLst>
                <a:ext uri="{FF2B5EF4-FFF2-40B4-BE49-F238E27FC236}">
                  <a16:creationId xmlns="" xmlns:a16="http://schemas.microsoft.com/office/drawing/2014/main" id="{46DBDC3C-D239-FB47-BA60-3A10EE6876C2}"/>
                </a:ext>
              </a:extLst>
            </p:cNvPr>
            <p:cNvSpPr/>
            <p:nvPr/>
          </p:nvSpPr>
          <p:spPr>
            <a:xfrm>
              <a:off x="-24471" y="12324395"/>
              <a:ext cx="919434" cy="1571837"/>
            </a:xfrm>
            <a:prstGeom prst="rect">
              <a:avLst/>
            </a:prstGeom>
            <a:solidFill>
              <a:srgbClr val="DAE347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Rectangle">
              <a:extLst>
                <a:ext uri="{FF2B5EF4-FFF2-40B4-BE49-F238E27FC236}">
                  <a16:creationId xmlns="" xmlns:a16="http://schemas.microsoft.com/office/drawing/2014/main" id="{28220C85-8C04-7E4E-A738-C16F58BED746}"/>
                </a:ext>
              </a:extLst>
            </p:cNvPr>
            <p:cNvSpPr/>
            <p:nvPr/>
          </p:nvSpPr>
          <p:spPr>
            <a:xfrm>
              <a:off x="-24473" y="12324394"/>
              <a:ext cx="380073" cy="1571837"/>
            </a:xfrm>
            <a:prstGeom prst="rect">
              <a:avLst/>
            </a:prstGeom>
            <a:solidFill>
              <a:srgbClr val="EE4B5E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D453A9-3F05-D848-8EAA-2074F1D89DFB}"/>
              </a:ext>
            </a:extLst>
          </p:cNvPr>
          <p:cNvSpPr txBox="1"/>
          <p:nvPr/>
        </p:nvSpPr>
        <p:spPr>
          <a:xfrm>
            <a:off x="538708" y="6474658"/>
            <a:ext cx="674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CARES ACT FUNDING: ECONOMIC RESPONSE + RECOVERY</a:t>
            </a:r>
          </a:p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CITY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OF EL </a:t>
            </a:r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PASO ECONOMIC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&amp; INTERNATIONAL DEVELOPMENT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6241" y="250004"/>
            <a:ext cx="11092174" cy="1014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Provider -TMAC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427" y="1902004"/>
            <a:ext cx="1105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linkClick r:id="rId3" tooltip="http://tmac.utep.edu/"/>
              </a:rPr>
              <a:t>http://tmac.utep.edu/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07995" y="6356350"/>
            <a:ext cx="2743200" cy="365125"/>
          </a:xfrm>
        </p:spPr>
        <p:txBody>
          <a:bodyPr/>
          <a:lstStyle/>
          <a:p>
            <a:fld id="{10CAD663-1E50-4EE2-A677-3F2244E41C3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12222"/>
          <a:stretch/>
        </p:blipFill>
        <p:spPr>
          <a:xfrm>
            <a:off x="11459889" y="6310310"/>
            <a:ext cx="5852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4DF05A0-A738-1742-B69D-35F5E7A4B697}"/>
              </a:ext>
            </a:extLst>
          </p:cNvPr>
          <p:cNvGrpSpPr/>
          <p:nvPr/>
        </p:nvGrpSpPr>
        <p:grpSpPr>
          <a:xfrm flipV="1">
            <a:off x="0" y="6213114"/>
            <a:ext cx="12192000" cy="651593"/>
            <a:chOff x="-24473" y="12324392"/>
            <a:chExt cx="24569836" cy="1571840"/>
          </a:xfrm>
        </p:grpSpPr>
        <p:sp>
          <p:nvSpPr>
            <p:cNvPr id="14" name="Rectangle">
              <a:extLst>
                <a:ext uri="{FF2B5EF4-FFF2-40B4-BE49-F238E27FC236}">
                  <a16:creationId xmlns="" xmlns:a16="http://schemas.microsoft.com/office/drawing/2014/main" id="{A5EFE7CC-B7D2-BD4A-BAD1-BC50DECEC4F8}"/>
                </a:ext>
              </a:extLst>
            </p:cNvPr>
            <p:cNvSpPr/>
            <p:nvPr/>
          </p:nvSpPr>
          <p:spPr>
            <a:xfrm>
              <a:off x="0" y="12324392"/>
              <a:ext cx="24545363" cy="1571839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Rectangle">
              <a:extLst>
                <a:ext uri="{FF2B5EF4-FFF2-40B4-BE49-F238E27FC236}">
                  <a16:creationId xmlns="" xmlns:a16="http://schemas.microsoft.com/office/drawing/2014/main" id="{46DBDC3C-D239-FB47-BA60-3A10EE6876C2}"/>
                </a:ext>
              </a:extLst>
            </p:cNvPr>
            <p:cNvSpPr/>
            <p:nvPr/>
          </p:nvSpPr>
          <p:spPr>
            <a:xfrm>
              <a:off x="-24471" y="12324395"/>
              <a:ext cx="919434" cy="1571837"/>
            </a:xfrm>
            <a:prstGeom prst="rect">
              <a:avLst/>
            </a:prstGeom>
            <a:solidFill>
              <a:srgbClr val="DAE347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Rectangle">
              <a:extLst>
                <a:ext uri="{FF2B5EF4-FFF2-40B4-BE49-F238E27FC236}">
                  <a16:creationId xmlns="" xmlns:a16="http://schemas.microsoft.com/office/drawing/2014/main" id="{28220C85-8C04-7E4E-A738-C16F58BED746}"/>
                </a:ext>
              </a:extLst>
            </p:cNvPr>
            <p:cNvSpPr/>
            <p:nvPr/>
          </p:nvSpPr>
          <p:spPr>
            <a:xfrm>
              <a:off x="-24473" y="12324394"/>
              <a:ext cx="380073" cy="1571837"/>
            </a:xfrm>
            <a:prstGeom prst="rect">
              <a:avLst/>
            </a:prstGeom>
            <a:solidFill>
              <a:srgbClr val="EE4B5E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D453A9-3F05-D848-8EAA-2074F1D89DFB}"/>
              </a:ext>
            </a:extLst>
          </p:cNvPr>
          <p:cNvSpPr txBox="1"/>
          <p:nvPr/>
        </p:nvSpPr>
        <p:spPr>
          <a:xfrm>
            <a:off x="538708" y="6474658"/>
            <a:ext cx="674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CARES ACT FUNDING: ECONOMIC RESPONSE + RECOVERY</a:t>
            </a:r>
          </a:p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CITY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OF EL </a:t>
            </a:r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PASO ECONOMIC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&amp; INTERNATIONAL DEVELOPMENT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4299" y="228559"/>
            <a:ext cx="11092174" cy="85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Prototype Dashboard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07995" y="6356350"/>
            <a:ext cx="2743200" cy="365125"/>
          </a:xfrm>
        </p:spPr>
        <p:txBody>
          <a:bodyPr/>
          <a:lstStyle/>
          <a:p>
            <a:fld id="{10CAD663-1E50-4EE2-A677-3F2244E41C3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12222"/>
          <a:stretch/>
        </p:blipFill>
        <p:spPr>
          <a:xfrm>
            <a:off x="11459889" y="6310310"/>
            <a:ext cx="585216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3844" t="10671" r="21746" b="17882"/>
          <a:stretch/>
        </p:blipFill>
        <p:spPr>
          <a:xfrm>
            <a:off x="2323529" y="1087435"/>
            <a:ext cx="6633714" cy="48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4DF05A0-A738-1742-B69D-35F5E7A4B697}"/>
              </a:ext>
            </a:extLst>
          </p:cNvPr>
          <p:cNvGrpSpPr/>
          <p:nvPr/>
        </p:nvGrpSpPr>
        <p:grpSpPr>
          <a:xfrm flipV="1">
            <a:off x="0" y="6213114"/>
            <a:ext cx="12192000" cy="651593"/>
            <a:chOff x="-24473" y="12324392"/>
            <a:chExt cx="24569836" cy="1571840"/>
          </a:xfrm>
        </p:grpSpPr>
        <p:sp>
          <p:nvSpPr>
            <p:cNvPr id="14" name="Rectangle">
              <a:extLst>
                <a:ext uri="{FF2B5EF4-FFF2-40B4-BE49-F238E27FC236}">
                  <a16:creationId xmlns="" xmlns:a16="http://schemas.microsoft.com/office/drawing/2014/main" id="{A5EFE7CC-B7D2-BD4A-BAD1-BC50DECEC4F8}"/>
                </a:ext>
              </a:extLst>
            </p:cNvPr>
            <p:cNvSpPr/>
            <p:nvPr/>
          </p:nvSpPr>
          <p:spPr>
            <a:xfrm>
              <a:off x="0" y="12324392"/>
              <a:ext cx="24545363" cy="1571839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Rectangle">
              <a:extLst>
                <a:ext uri="{FF2B5EF4-FFF2-40B4-BE49-F238E27FC236}">
                  <a16:creationId xmlns="" xmlns:a16="http://schemas.microsoft.com/office/drawing/2014/main" id="{46DBDC3C-D239-FB47-BA60-3A10EE6876C2}"/>
                </a:ext>
              </a:extLst>
            </p:cNvPr>
            <p:cNvSpPr/>
            <p:nvPr/>
          </p:nvSpPr>
          <p:spPr>
            <a:xfrm>
              <a:off x="-24471" y="12324395"/>
              <a:ext cx="919434" cy="1571837"/>
            </a:xfrm>
            <a:prstGeom prst="rect">
              <a:avLst/>
            </a:prstGeom>
            <a:solidFill>
              <a:srgbClr val="DAE347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Rectangle">
              <a:extLst>
                <a:ext uri="{FF2B5EF4-FFF2-40B4-BE49-F238E27FC236}">
                  <a16:creationId xmlns="" xmlns:a16="http://schemas.microsoft.com/office/drawing/2014/main" id="{28220C85-8C04-7E4E-A738-C16F58BED746}"/>
                </a:ext>
              </a:extLst>
            </p:cNvPr>
            <p:cNvSpPr/>
            <p:nvPr/>
          </p:nvSpPr>
          <p:spPr>
            <a:xfrm>
              <a:off x="-24473" y="12324394"/>
              <a:ext cx="380073" cy="1571837"/>
            </a:xfrm>
            <a:prstGeom prst="rect">
              <a:avLst/>
            </a:prstGeom>
            <a:solidFill>
              <a:srgbClr val="EE4B5E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D453A9-3F05-D848-8EAA-2074F1D89DFB}"/>
              </a:ext>
            </a:extLst>
          </p:cNvPr>
          <p:cNvSpPr txBox="1"/>
          <p:nvPr/>
        </p:nvSpPr>
        <p:spPr>
          <a:xfrm>
            <a:off x="538708" y="6474658"/>
            <a:ext cx="674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CARES ACT FUNDING: ECONOMIC RESPONSE + RECOVERY</a:t>
            </a:r>
          </a:p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CITY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OF EL </a:t>
            </a:r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PASO ECONOMIC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&amp; INTERNATIONAL DEVELOPMENT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4299" y="228559"/>
            <a:ext cx="11092174" cy="85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Prototype Dashboard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07995" y="6356350"/>
            <a:ext cx="2743200" cy="365125"/>
          </a:xfrm>
        </p:spPr>
        <p:txBody>
          <a:bodyPr/>
          <a:lstStyle/>
          <a:p>
            <a:fld id="{10CAD663-1E50-4EE2-A677-3F2244E41C3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12222"/>
          <a:stretch/>
        </p:blipFill>
        <p:spPr>
          <a:xfrm>
            <a:off x="11459889" y="6310310"/>
            <a:ext cx="585216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3283" t="9056" r="21528" b="13838"/>
          <a:stretch/>
        </p:blipFill>
        <p:spPr>
          <a:xfrm>
            <a:off x="2560344" y="1205743"/>
            <a:ext cx="6050256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4DF05A0-A738-1742-B69D-35F5E7A4B697}"/>
              </a:ext>
            </a:extLst>
          </p:cNvPr>
          <p:cNvGrpSpPr/>
          <p:nvPr/>
        </p:nvGrpSpPr>
        <p:grpSpPr>
          <a:xfrm flipV="1">
            <a:off x="0" y="6213114"/>
            <a:ext cx="12192000" cy="651593"/>
            <a:chOff x="-24473" y="12324392"/>
            <a:chExt cx="24569836" cy="1571840"/>
          </a:xfrm>
        </p:grpSpPr>
        <p:sp>
          <p:nvSpPr>
            <p:cNvPr id="14" name="Rectangle">
              <a:extLst>
                <a:ext uri="{FF2B5EF4-FFF2-40B4-BE49-F238E27FC236}">
                  <a16:creationId xmlns="" xmlns:a16="http://schemas.microsoft.com/office/drawing/2014/main" id="{A5EFE7CC-B7D2-BD4A-BAD1-BC50DECEC4F8}"/>
                </a:ext>
              </a:extLst>
            </p:cNvPr>
            <p:cNvSpPr/>
            <p:nvPr/>
          </p:nvSpPr>
          <p:spPr>
            <a:xfrm>
              <a:off x="0" y="12324392"/>
              <a:ext cx="24545363" cy="1571839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Rectangle">
              <a:extLst>
                <a:ext uri="{FF2B5EF4-FFF2-40B4-BE49-F238E27FC236}">
                  <a16:creationId xmlns="" xmlns:a16="http://schemas.microsoft.com/office/drawing/2014/main" id="{46DBDC3C-D239-FB47-BA60-3A10EE6876C2}"/>
                </a:ext>
              </a:extLst>
            </p:cNvPr>
            <p:cNvSpPr/>
            <p:nvPr/>
          </p:nvSpPr>
          <p:spPr>
            <a:xfrm>
              <a:off x="-24471" y="12324395"/>
              <a:ext cx="919434" cy="1571837"/>
            </a:xfrm>
            <a:prstGeom prst="rect">
              <a:avLst/>
            </a:prstGeom>
            <a:solidFill>
              <a:srgbClr val="DAE347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Rectangle">
              <a:extLst>
                <a:ext uri="{FF2B5EF4-FFF2-40B4-BE49-F238E27FC236}">
                  <a16:creationId xmlns="" xmlns:a16="http://schemas.microsoft.com/office/drawing/2014/main" id="{28220C85-8C04-7E4E-A738-C16F58BED746}"/>
                </a:ext>
              </a:extLst>
            </p:cNvPr>
            <p:cNvSpPr/>
            <p:nvPr/>
          </p:nvSpPr>
          <p:spPr>
            <a:xfrm>
              <a:off x="-24473" y="12324394"/>
              <a:ext cx="380073" cy="1571837"/>
            </a:xfrm>
            <a:prstGeom prst="rect">
              <a:avLst/>
            </a:prstGeom>
            <a:solidFill>
              <a:srgbClr val="EE4B5E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D453A9-3F05-D848-8EAA-2074F1D89DFB}"/>
              </a:ext>
            </a:extLst>
          </p:cNvPr>
          <p:cNvSpPr txBox="1"/>
          <p:nvPr/>
        </p:nvSpPr>
        <p:spPr>
          <a:xfrm>
            <a:off x="538708" y="6474658"/>
            <a:ext cx="674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CARES ACT FUNDING: ECONOMIC RESPONSE + RECOVERY</a:t>
            </a:r>
          </a:p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CITY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OF EL </a:t>
            </a:r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PASO ECONOMIC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&amp; INTERNATIONAL DEVELOPMENT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4299" y="228559"/>
            <a:ext cx="11092174" cy="85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Prototype Dashboard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07995" y="6356350"/>
            <a:ext cx="2743200" cy="365125"/>
          </a:xfrm>
        </p:spPr>
        <p:txBody>
          <a:bodyPr/>
          <a:lstStyle/>
          <a:p>
            <a:fld id="{10CAD663-1E50-4EE2-A677-3F2244E41C3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12222"/>
          <a:stretch/>
        </p:blipFill>
        <p:spPr>
          <a:xfrm>
            <a:off x="11459889" y="6310310"/>
            <a:ext cx="585216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2853" t="10943" r="20826" b="14404"/>
          <a:stretch/>
        </p:blipFill>
        <p:spPr>
          <a:xfrm>
            <a:off x="2398142" y="987812"/>
            <a:ext cx="6866627" cy="51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4DF05A0-A738-1742-B69D-35F5E7A4B697}"/>
              </a:ext>
            </a:extLst>
          </p:cNvPr>
          <p:cNvGrpSpPr/>
          <p:nvPr/>
        </p:nvGrpSpPr>
        <p:grpSpPr>
          <a:xfrm flipV="1">
            <a:off x="0" y="6213114"/>
            <a:ext cx="12192000" cy="651593"/>
            <a:chOff x="-24473" y="12324392"/>
            <a:chExt cx="24569836" cy="1571840"/>
          </a:xfrm>
        </p:grpSpPr>
        <p:sp>
          <p:nvSpPr>
            <p:cNvPr id="14" name="Rectangle">
              <a:extLst>
                <a:ext uri="{FF2B5EF4-FFF2-40B4-BE49-F238E27FC236}">
                  <a16:creationId xmlns="" xmlns:a16="http://schemas.microsoft.com/office/drawing/2014/main" id="{A5EFE7CC-B7D2-BD4A-BAD1-BC50DECEC4F8}"/>
                </a:ext>
              </a:extLst>
            </p:cNvPr>
            <p:cNvSpPr/>
            <p:nvPr/>
          </p:nvSpPr>
          <p:spPr>
            <a:xfrm>
              <a:off x="0" y="12324392"/>
              <a:ext cx="24545363" cy="1571839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Rectangle">
              <a:extLst>
                <a:ext uri="{FF2B5EF4-FFF2-40B4-BE49-F238E27FC236}">
                  <a16:creationId xmlns="" xmlns:a16="http://schemas.microsoft.com/office/drawing/2014/main" id="{46DBDC3C-D239-FB47-BA60-3A10EE6876C2}"/>
                </a:ext>
              </a:extLst>
            </p:cNvPr>
            <p:cNvSpPr/>
            <p:nvPr/>
          </p:nvSpPr>
          <p:spPr>
            <a:xfrm>
              <a:off x="-24471" y="12324395"/>
              <a:ext cx="919434" cy="1571837"/>
            </a:xfrm>
            <a:prstGeom prst="rect">
              <a:avLst/>
            </a:prstGeom>
            <a:solidFill>
              <a:srgbClr val="DAE347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Rectangle">
              <a:extLst>
                <a:ext uri="{FF2B5EF4-FFF2-40B4-BE49-F238E27FC236}">
                  <a16:creationId xmlns="" xmlns:a16="http://schemas.microsoft.com/office/drawing/2014/main" id="{28220C85-8C04-7E4E-A738-C16F58BED746}"/>
                </a:ext>
              </a:extLst>
            </p:cNvPr>
            <p:cNvSpPr/>
            <p:nvPr/>
          </p:nvSpPr>
          <p:spPr>
            <a:xfrm>
              <a:off x="-24473" y="12324394"/>
              <a:ext cx="380073" cy="1571837"/>
            </a:xfrm>
            <a:prstGeom prst="rect">
              <a:avLst/>
            </a:prstGeom>
            <a:solidFill>
              <a:srgbClr val="EE4B5E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D453A9-3F05-D848-8EAA-2074F1D89DFB}"/>
              </a:ext>
            </a:extLst>
          </p:cNvPr>
          <p:cNvSpPr txBox="1"/>
          <p:nvPr/>
        </p:nvSpPr>
        <p:spPr>
          <a:xfrm>
            <a:off x="538708" y="6474658"/>
            <a:ext cx="674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CARES ACT FUNDING: ECONOMIC RESPONSE + RECOVERY</a:t>
            </a:r>
          </a:p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CITY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OF EL </a:t>
            </a:r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PASO ECONOMIC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&amp; INTERNATIONAL DEVELOPMENT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4299" y="228559"/>
            <a:ext cx="11092174" cy="85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Prototype Dashboard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07995" y="6356350"/>
            <a:ext cx="2743200" cy="365125"/>
          </a:xfrm>
        </p:spPr>
        <p:txBody>
          <a:bodyPr/>
          <a:lstStyle/>
          <a:p>
            <a:fld id="{10CAD663-1E50-4EE2-A677-3F2244E41C3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12222"/>
          <a:stretch/>
        </p:blipFill>
        <p:spPr>
          <a:xfrm>
            <a:off x="11459889" y="6310310"/>
            <a:ext cx="585216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2500" t="5408" r="21745" b="17610"/>
          <a:stretch/>
        </p:blipFill>
        <p:spPr>
          <a:xfrm>
            <a:off x="2355011" y="933748"/>
            <a:ext cx="6797615" cy="52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Anindita Nath -UTEP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4DF05A0-A738-1742-B69D-35F5E7A4B697}"/>
              </a:ext>
            </a:extLst>
          </p:cNvPr>
          <p:cNvGrpSpPr/>
          <p:nvPr/>
        </p:nvGrpSpPr>
        <p:grpSpPr>
          <a:xfrm flipV="1">
            <a:off x="0" y="6213114"/>
            <a:ext cx="12192000" cy="651593"/>
            <a:chOff x="-24473" y="12324392"/>
            <a:chExt cx="24569836" cy="1571840"/>
          </a:xfrm>
        </p:grpSpPr>
        <p:sp>
          <p:nvSpPr>
            <p:cNvPr id="14" name="Rectangle">
              <a:extLst>
                <a:ext uri="{FF2B5EF4-FFF2-40B4-BE49-F238E27FC236}">
                  <a16:creationId xmlns="" xmlns:a16="http://schemas.microsoft.com/office/drawing/2014/main" id="{A5EFE7CC-B7D2-BD4A-BAD1-BC50DECEC4F8}"/>
                </a:ext>
              </a:extLst>
            </p:cNvPr>
            <p:cNvSpPr/>
            <p:nvPr/>
          </p:nvSpPr>
          <p:spPr>
            <a:xfrm>
              <a:off x="0" y="12324392"/>
              <a:ext cx="24545363" cy="1571839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Rectangle">
              <a:extLst>
                <a:ext uri="{FF2B5EF4-FFF2-40B4-BE49-F238E27FC236}">
                  <a16:creationId xmlns="" xmlns:a16="http://schemas.microsoft.com/office/drawing/2014/main" id="{46DBDC3C-D239-FB47-BA60-3A10EE6876C2}"/>
                </a:ext>
              </a:extLst>
            </p:cNvPr>
            <p:cNvSpPr/>
            <p:nvPr/>
          </p:nvSpPr>
          <p:spPr>
            <a:xfrm>
              <a:off x="-24471" y="12324395"/>
              <a:ext cx="919434" cy="1571837"/>
            </a:xfrm>
            <a:prstGeom prst="rect">
              <a:avLst/>
            </a:prstGeom>
            <a:solidFill>
              <a:srgbClr val="DAE347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Rectangle">
              <a:extLst>
                <a:ext uri="{FF2B5EF4-FFF2-40B4-BE49-F238E27FC236}">
                  <a16:creationId xmlns="" xmlns:a16="http://schemas.microsoft.com/office/drawing/2014/main" id="{28220C85-8C04-7E4E-A738-C16F58BED746}"/>
                </a:ext>
              </a:extLst>
            </p:cNvPr>
            <p:cNvSpPr/>
            <p:nvPr/>
          </p:nvSpPr>
          <p:spPr>
            <a:xfrm>
              <a:off x="-24473" y="12324394"/>
              <a:ext cx="380073" cy="1571837"/>
            </a:xfrm>
            <a:prstGeom prst="rect">
              <a:avLst/>
            </a:prstGeom>
            <a:solidFill>
              <a:srgbClr val="EE4B5E"/>
            </a:solidFill>
            <a:ln w="12700">
              <a:miter lim="400000"/>
            </a:ln>
          </p:spPr>
          <p:txBody>
            <a:bodyPr lIns="50787" tIns="50787" rIns="50787" bIns="50787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1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D453A9-3F05-D848-8EAA-2074F1D89DFB}"/>
              </a:ext>
            </a:extLst>
          </p:cNvPr>
          <p:cNvSpPr txBox="1"/>
          <p:nvPr/>
        </p:nvSpPr>
        <p:spPr>
          <a:xfrm>
            <a:off x="538708" y="6474658"/>
            <a:ext cx="674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CARES ACT FUNDING: ECONOMIC RESPONSE + RECOVERY</a:t>
            </a:r>
          </a:p>
          <a:p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CITY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OF EL </a:t>
            </a:r>
            <a:r>
              <a:rPr lang="en-US" sz="700" spc="600" dirty="0" smtClean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PASO ECONOMIC </a:t>
            </a:r>
            <a:r>
              <a:rPr lang="en-US" sz="700" spc="600" dirty="0">
                <a:solidFill>
                  <a:schemeClr val="bg2"/>
                </a:solidFill>
                <a:latin typeface="Montserrat" pitchFamily="2" charset="-128"/>
                <a:ea typeface="Montserrat"/>
                <a:cs typeface="Arial" panose="020B0604020202020204" pitchFamily="34" charset="0"/>
              </a:rPr>
              <a:t>&amp; INTERNATIONAL DEVELOPMENT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4299" y="228559"/>
            <a:ext cx="11092174" cy="858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Prototype Dashboard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07995" y="6356350"/>
            <a:ext cx="2743200" cy="365125"/>
          </a:xfrm>
        </p:spPr>
        <p:txBody>
          <a:bodyPr/>
          <a:lstStyle/>
          <a:p>
            <a:fld id="{10CAD663-1E50-4EE2-A677-3F2244E41C3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A45C-AAC1-4453-880F-C2ADA2F55AE6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12222"/>
          <a:stretch/>
        </p:blipFill>
        <p:spPr>
          <a:xfrm>
            <a:off x="11459889" y="6310310"/>
            <a:ext cx="585216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1863" t="12579" r="22098" b="11321"/>
          <a:stretch/>
        </p:blipFill>
        <p:spPr>
          <a:xfrm>
            <a:off x="2406769" y="994133"/>
            <a:ext cx="6832121" cy="507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90EB237C1BA441873A4B24A118DD68" ma:contentTypeVersion="11" ma:contentTypeDescription="Create a new document." ma:contentTypeScope="" ma:versionID="070cb27d102cf573bdc751b1e47e045d">
  <xsd:schema xmlns:xsd="http://www.w3.org/2001/XMLSchema" xmlns:xs="http://www.w3.org/2001/XMLSchema" xmlns:p="http://schemas.microsoft.com/office/2006/metadata/properties" xmlns:ns3="136b8c6a-6f62-4711-9893-f3d6eb65419a" xmlns:ns4="06c32fb5-81e8-4b0b-9429-83d2534f8e74" targetNamespace="http://schemas.microsoft.com/office/2006/metadata/properties" ma:root="true" ma:fieldsID="17895b03a3d2b1b5f0fb52bdd8836b0a" ns3:_="" ns4:_="">
    <xsd:import namespace="136b8c6a-6f62-4711-9893-f3d6eb65419a"/>
    <xsd:import namespace="06c32fb5-81e8-4b0b-9429-83d2534f8e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6b8c6a-6f62-4711-9893-f3d6eb654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32fb5-81e8-4b0b-9429-83d2534f8e7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64D6CA-B872-49AB-9960-0DBDE9392D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36B5A3-6254-4F21-A9C9-E705B2BF57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6b8c6a-6f62-4711-9893-f3d6eb65419a"/>
    <ds:schemaRef ds:uri="06c32fb5-81e8-4b0b-9429-83d2534f8e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123B13-1D93-4689-971B-AFDA435AC8F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06c32fb5-81e8-4b0b-9429-83d2534f8e74"/>
    <ds:schemaRef ds:uri="136b8c6a-6f62-4711-9893-f3d6eb65419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463</Words>
  <Application>Microsoft Office PowerPoint</Application>
  <PresentationFormat>Widescreen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Light</vt:lpstr>
      <vt:lpstr>Montserrat</vt:lpstr>
      <vt:lpstr>Wingdings</vt:lpstr>
      <vt:lpstr>Office Theme</vt:lpstr>
      <vt:lpstr>Dashboard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CoEP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Sifuentes, Pamela</dc:creator>
  <cp:lastModifiedBy>Nath, Anindita</cp:lastModifiedBy>
  <cp:revision>16</cp:revision>
  <dcterms:created xsi:type="dcterms:W3CDTF">2020-08-10T15:35:59Z</dcterms:created>
  <dcterms:modified xsi:type="dcterms:W3CDTF">2020-08-13T19:09:22Z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0x010100F790EB237C1BA441873A4B24A118DD68</vt:lpwstr>
  </property>
</Properties>
</file>