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42"/>
  </p:notesMasterIdLst>
  <p:sldIdLst>
    <p:sldId id="287" r:id="rId3"/>
    <p:sldId id="373" r:id="rId4"/>
    <p:sldId id="346" r:id="rId5"/>
    <p:sldId id="347" r:id="rId6"/>
    <p:sldId id="348" r:id="rId7"/>
    <p:sldId id="374" r:id="rId8"/>
    <p:sldId id="375" r:id="rId9"/>
    <p:sldId id="376" r:id="rId10"/>
    <p:sldId id="349" r:id="rId11"/>
    <p:sldId id="391" r:id="rId12"/>
    <p:sldId id="392" r:id="rId13"/>
    <p:sldId id="367" r:id="rId14"/>
    <p:sldId id="396" r:id="rId15"/>
    <p:sldId id="397" r:id="rId16"/>
    <p:sldId id="386" r:id="rId17"/>
    <p:sldId id="393" r:id="rId18"/>
    <p:sldId id="368" r:id="rId19"/>
    <p:sldId id="398" r:id="rId20"/>
    <p:sldId id="369" r:id="rId21"/>
    <p:sldId id="371" r:id="rId22"/>
    <p:sldId id="370" r:id="rId23"/>
    <p:sldId id="372" r:id="rId24"/>
    <p:sldId id="388" r:id="rId25"/>
    <p:sldId id="389" r:id="rId26"/>
    <p:sldId id="394" r:id="rId27"/>
    <p:sldId id="395" r:id="rId28"/>
    <p:sldId id="350" r:id="rId29"/>
    <p:sldId id="377" r:id="rId30"/>
    <p:sldId id="378" r:id="rId31"/>
    <p:sldId id="379" r:id="rId32"/>
    <p:sldId id="380" r:id="rId33"/>
    <p:sldId id="381" r:id="rId34"/>
    <p:sldId id="382" r:id="rId35"/>
    <p:sldId id="355" r:id="rId36"/>
    <p:sldId id="390" r:id="rId37"/>
    <p:sldId id="383" r:id="rId38"/>
    <p:sldId id="385" r:id="rId39"/>
    <p:sldId id="387" r:id="rId40"/>
    <p:sldId id="399" r:id="rId41"/>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333333"/>
    <a:srgbClr val="646373"/>
    <a:srgbClr val="4D4D4D"/>
    <a:srgbClr val="FF3300"/>
    <a:srgbClr val="A50021"/>
    <a:srgbClr val="6666FF"/>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6" autoAdjust="0"/>
    <p:restoredTop sz="94858" autoAdjust="0"/>
  </p:normalViewPr>
  <p:slideViewPr>
    <p:cSldViewPr>
      <p:cViewPr varScale="1">
        <p:scale>
          <a:sx n="70" d="100"/>
          <a:sy n="70" d="100"/>
        </p:scale>
        <p:origin x="-92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0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DED3854-676A-4ADA-9214-BFAEDF56EE6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ChangeArrowheads="1"/>
          </p:cNvSpPr>
          <p:nvPr userDrawn="1"/>
        </p:nvSpPr>
        <p:spPr bwMode="auto">
          <a:xfrm>
            <a:off x="0" y="0"/>
            <a:ext cx="9144000" cy="68580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8198" name="Rectangle 6"/>
          <p:cNvSpPr>
            <a:spLocks noGrp="1" noChangeArrowheads="1"/>
          </p:cNvSpPr>
          <p:nvPr>
            <p:ph type="ctrTitle"/>
          </p:nvPr>
        </p:nvSpPr>
        <p:spPr>
          <a:xfrm>
            <a:off x="457200" y="152400"/>
            <a:ext cx="8305800" cy="990600"/>
          </a:xfrm>
          <a:ln algn="ctr"/>
        </p:spPr>
        <p:txBody>
          <a:bodyPr/>
          <a:lstStyle>
            <a:lvl1pPr algn="ctr">
              <a:lnSpc>
                <a:spcPct val="130000"/>
              </a:lnSpc>
              <a:defRPr sz="2500">
                <a:solidFill>
                  <a:schemeClr val="bg2"/>
                </a:solidFill>
                <a:latin typeface="Franklin Gothic Book" pitchFamily="34" charset="0"/>
              </a:defRPr>
            </a:lvl1pPr>
          </a:lstStyle>
          <a:p>
            <a:r>
              <a:rPr lang="en-US"/>
              <a:t>C L I C K   T O    E D I T   </a:t>
            </a:r>
            <a:br>
              <a:rPr lang="en-US"/>
            </a:br>
            <a:r>
              <a:rPr lang="en-US"/>
              <a:t>M A S T E R   T I T L E   S T Y L E</a:t>
            </a:r>
          </a:p>
        </p:txBody>
      </p:sp>
      <p:sp>
        <p:nvSpPr>
          <p:cNvPr id="8199" name="Rectangle 7"/>
          <p:cNvSpPr>
            <a:spLocks noGrp="1" noChangeArrowheads="1"/>
          </p:cNvSpPr>
          <p:nvPr>
            <p:ph type="subTitle" sz="quarter" idx="1"/>
          </p:nvPr>
        </p:nvSpPr>
        <p:spPr>
          <a:xfrm>
            <a:off x="455613" y="5218113"/>
            <a:ext cx="8231187" cy="722312"/>
          </a:xfrm>
          <a:ln algn="ctr"/>
        </p:spPr>
        <p:txBody>
          <a:bodyPr/>
          <a:lstStyle>
            <a:lvl1pPr algn="ctr">
              <a:spcBef>
                <a:spcPct val="0"/>
              </a:spcBef>
              <a:defRPr sz="1400"/>
            </a:lvl1pPr>
            <a:lvl2pPr lvl="1" algn="ctr">
              <a:spcBef>
                <a:spcPct val="50000"/>
              </a:spcBef>
              <a:defRPr sz="1600"/>
            </a:lvl2pPr>
          </a:lstStyle>
          <a:p>
            <a:r>
              <a:rPr lang="en-US"/>
              <a:t>Click to edit Master </a:t>
            </a:r>
          </a:p>
          <a:p>
            <a:pPr lvl="1"/>
            <a:r>
              <a:rPr lang="en-US"/>
              <a:t>subtitle style</a:t>
            </a:r>
          </a:p>
        </p:txBody>
      </p:sp>
      <p:sp>
        <p:nvSpPr>
          <p:cNvPr id="8201" name="Rectangle 9"/>
          <p:cNvSpPr>
            <a:spLocks noGrp="1" noChangeArrowheads="1"/>
          </p:cNvSpPr>
          <p:nvPr>
            <p:ph type="sldNum" sz="quarter" idx="4"/>
          </p:nvPr>
        </p:nvSpPr>
        <p:spPr bwMode="auto">
          <a:xfrm>
            <a:off x="6553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B0A4A939-F87A-45C8-9743-F864596D1B21}" type="slidenum">
              <a:rPr lang="en-US"/>
              <a:pPr/>
              <a:t>‹#›</a:t>
            </a:fld>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628650"/>
            <a:ext cx="2103438" cy="5408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950" y="628650"/>
            <a:ext cx="6162675" cy="5408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61950" y="628650"/>
            <a:ext cx="8418513" cy="4587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61950" y="1282700"/>
            <a:ext cx="4132263"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6613" y="1282700"/>
            <a:ext cx="413385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64194" name="Rectangle 2"/>
          <p:cNvSpPr>
            <a:spLocks noChangeArrowheads="1"/>
          </p:cNvSpPr>
          <p:nvPr userDrawn="1"/>
        </p:nvSpPr>
        <p:spPr bwMode="auto">
          <a:xfrm>
            <a:off x="0" y="0"/>
            <a:ext cx="9144000" cy="68580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pic>
        <p:nvPicPr>
          <p:cNvPr id="264195" name="Picture 3" descr="HandsFlower"/>
          <p:cNvPicPr>
            <a:picLocks noChangeAspect="1" noChangeArrowheads="1"/>
          </p:cNvPicPr>
          <p:nvPr userDrawn="1"/>
        </p:nvPicPr>
        <p:blipFill>
          <a:blip r:embed="rId2" cstate="print"/>
          <a:srcRect t="9416" b="13564"/>
          <a:stretch>
            <a:fillRect/>
          </a:stretch>
        </p:blipFill>
        <p:spPr bwMode="auto">
          <a:xfrm>
            <a:off x="228600" y="228600"/>
            <a:ext cx="8683625" cy="6400800"/>
          </a:xfrm>
          <a:prstGeom prst="rect">
            <a:avLst/>
          </a:prstGeom>
          <a:noFill/>
        </p:spPr>
      </p:pic>
      <p:sp>
        <p:nvSpPr>
          <p:cNvPr id="264196" name="Rectangle 4"/>
          <p:cNvSpPr>
            <a:spLocks noChangeArrowheads="1"/>
          </p:cNvSpPr>
          <p:nvPr userDrawn="1"/>
        </p:nvSpPr>
        <p:spPr bwMode="auto">
          <a:xfrm>
            <a:off x="230188" y="230188"/>
            <a:ext cx="8683625" cy="6399212"/>
          </a:xfrm>
          <a:prstGeom prst="rect">
            <a:avLst/>
          </a:prstGeom>
          <a:solidFill>
            <a:schemeClr val="accent2">
              <a:alpha val="80000"/>
            </a:schemeClr>
          </a:solidFill>
          <a:ln w="9525">
            <a:noFill/>
            <a:miter lim="800000"/>
            <a:headEnd/>
            <a:tailEnd/>
          </a:ln>
          <a:effectLst/>
        </p:spPr>
        <p:txBody>
          <a:bodyPr wrap="none" anchor="ctr"/>
          <a:lstStyle/>
          <a:p>
            <a:endParaRPr lang="en-US"/>
          </a:p>
        </p:txBody>
      </p:sp>
      <p:sp>
        <p:nvSpPr>
          <p:cNvPr id="264197" name="Rectangle 5"/>
          <p:cNvSpPr>
            <a:spLocks noChangeArrowheads="1"/>
          </p:cNvSpPr>
          <p:nvPr userDrawn="1"/>
        </p:nvSpPr>
        <p:spPr bwMode="auto">
          <a:xfrm>
            <a:off x="3087688" y="1944688"/>
            <a:ext cx="2970212" cy="2970212"/>
          </a:xfrm>
          <a:prstGeom prst="rect">
            <a:avLst/>
          </a:prstGeom>
          <a:solidFill>
            <a:schemeClr val="bg1"/>
          </a:solidFill>
          <a:ln w="57150">
            <a:solidFill>
              <a:schemeClr val="accent2"/>
            </a:solidFill>
            <a:miter lim="800000"/>
            <a:headEnd/>
            <a:tailEnd/>
          </a:ln>
          <a:effectLst/>
        </p:spPr>
        <p:txBody>
          <a:bodyPr wrap="none" anchor="ctr"/>
          <a:lstStyle/>
          <a:p>
            <a:endParaRPr lang="en-US"/>
          </a:p>
        </p:txBody>
      </p:sp>
      <p:sp>
        <p:nvSpPr>
          <p:cNvPr id="264198" name="Rectangle 6"/>
          <p:cNvSpPr>
            <a:spLocks noGrp="1" noChangeArrowheads="1"/>
          </p:cNvSpPr>
          <p:nvPr>
            <p:ph type="ctrTitle"/>
          </p:nvPr>
        </p:nvSpPr>
        <p:spPr>
          <a:xfrm>
            <a:off x="3086100" y="3640138"/>
            <a:ext cx="2970213" cy="1020762"/>
          </a:xfrm>
          <a:ln algn="ctr"/>
        </p:spPr>
        <p:txBody>
          <a:bodyPr/>
          <a:lstStyle>
            <a:lvl1pPr algn="ctr">
              <a:lnSpc>
                <a:spcPct val="130000"/>
              </a:lnSpc>
              <a:defRPr sz="2100">
                <a:solidFill>
                  <a:schemeClr val="bg2"/>
                </a:solidFill>
                <a:latin typeface="Franklin Gothic Book" pitchFamily="34" charset="0"/>
              </a:defRPr>
            </a:lvl1pPr>
          </a:lstStyle>
          <a:p>
            <a:r>
              <a:rPr lang="en-US"/>
              <a:t>C L I C K   T O    E D I T   </a:t>
            </a:r>
            <a:br>
              <a:rPr lang="en-US"/>
            </a:br>
            <a:r>
              <a:rPr lang="en-US"/>
              <a:t>M A S T E R   T I T L E   S T Y L E</a:t>
            </a:r>
          </a:p>
        </p:txBody>
      </p:sp>
      <p:sp>
        <p:nvSpPr>
          <p:cNvPr id="264199" name="Rectangle 7"/>
          <p:cNvSpPr>
            <a:spLocks noGrp="1" noChangeArrowheads="1"/>
          </p:cNvSpPr>
          <p:nvPr>
            <p:ph type="subTitle" sz="quarter" idx="1"/>
          </p:nvPr>
        </p:nvSpPr>
        <p:spPr>
          <a:xfrm>
            <a:off x="455613" y="5218113"/>
            <a:ext cx="8231187" cy="722312"/>
          </a:xfrm>
          <a:ln algn="ctr"/>
        </p:spPr>
        <p:txBody>
          <a:bodyPr/>
          <a:lstStyle>
            <a:lvl1pPr algn="ctr">
              <a:spcBef>
                <a:spcPct val="0"/>
              </a:spcBef>
              <a:defRPr sz="1000">
                <a:solidFill>
                  <a:schemeClr val="bg1"/>
                </a:solidFill>
              </a:defRPr>
            </a:lvl1pPr>
            <a:lvl2pPr lvl="1" algn="ctr">
              <a:spcBef>
                <a:spcPct val="50000"/>
              </a:spcBef>
              <a:defRPr sz="1600">
                <a:solidFill>
                  <a:schemeClr val="bg1"/>
                </a:solidFill>
              </a:defRPr>
            </a:lvl2pPr>
          </a:lstStyle>
          <a:p>
            <a:r>
              <a:rPr lang="en-US"/>
              <a:t>Click to edit Master </a:t>
            </a:r>
          </a:p>
          <a:p>
            <a:pPr lvl="1"/>
            <a:r>
              <a:rPr lang="en-US"/>
              <a:t>subtitle style</a:t>
            </a:r>
          </a:p>
        </p:txBody>
      </p:sp>
      <p:pic>
        <p:nvPicPr>
          <p:cNvPr id="264200" name="Picture 8" descr="WPHG"/>
          <p:cNvPicPr>
            <a:picLocks noChangeAspect="1" noChangeArrowheads="1"/>
          </p:cNvPicPr>
          <p:nvPr userDrawn="1"/>
        </p:nvPicPr>
        <p:blipFill>
          <a:blip r:embed="rId3" cstate="print"/>
          <a:srcRect/>
          <a:stretch>
            <a:fillRect/>
          </a:stretch>
        </p:blipFill>
        <p:spPr bwMode="auto">
          <a:xfrm>
            <a:off x="3154363" y="2727325"/>
            <a:ext cx="2833687" cy="3746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950" y="1282700"/>
            <a:ext cx="4132263"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82700"/>
            <a:ext cx="413385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628650"/>
            <a:ext cx="2103438" cy="5408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950" y="628650"/>
            <a:ext cx="6162675" cy="5408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950" y="1282700"/>
            <a:ext cx="4132263"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82700"/>
            <a:ext cx="413385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0" name="Rectangle 12"/>
          <p:cNvSpPr>
            <a:spLocks noChangeArrowheads="1"/>
          </p:cNvSpPr>
          <p:nvPr userDrawn="1"/>
        </p:nvSpPr>
        <p:spPr bwMode="auto">
          <a:xfrm>
            <a:off x="0" y="0"/>
            <a:ext cx="9144000" cy="68580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7170" name="Rectangle 2"/>
          <p:cNvSpPr>
            <a:spLocks noGrp="1" noChangeArrowheads="1"/>
          </p:cNvSpPr>
          <p:nvPr>
            <p:ph type="title"/>
          </p:nvPr>
        </p:nvSpPr>
        <p:spPr bwMode="auto">
          <a:xfrm>
            <a:off x="361950" y="628650"/>
            <a:ext cx="8418513"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361950" y="1282700"/>
            <a:ext cx="8418513" cy="4754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5" name="Text Box 7"/>
          <p:cNvSpPr txBox="1">
            <a:spLocks noChangeArrowheads="1"/>
          </p:cNvSpPr>
          <p:nvPr userDrawn="1"/>
        </p:nvSpPr>
        <p:spPr bwMode="auto">
          <a:xfrm>
            <a:off x="4241800" y="6357938"/>
            <a:ext cx="600075" cy="336550"/>
          </a:xfrm>
          <a:prstGeom prst="rect">
            <a:avLst/>
          </a:prstGeom>
          <a:noFill/>
          <a:ln w="9525">
            <a:noFill/>
            <a:miter lim="800000"/>
            <a:headEnd/>
            <a:tailEnd/>
          </a:ln>
          <a:effectLst/>
        </p:spPr>
        <p:txBody>
          <a:bodyPr>
            <a:spAutoFit/>
          </a:bodyPr>
          <a:lstStyle/>
          <a:p>
            <a:pPr algn="ctr">
              <a:spcBef>
                <a:spcPct val="50000"/>
              </a:spcBef>
            </a:pPr>
            <a:fld id="{4BD8C062-7591-4B8E-AC99-63C5FCC2D095}" type="slidenum">
              <a:rPr lang="en-US" sz="1600">
                <a:latin typeface="High Tower Text" pitchFamily="18" charset="0"/>
              </a:rPr>
              <a:pPr algn="ctr">
                <a:spcBef>
                  <a:spcPct val="50000"/>
                </a:spcBef>
              </a:pPr>
              <a:t>‹#›</a:t>
            </a:fld>
            <a:endParaRPr lang="en-US" sz="1600">
              <a:latin typeface="High Tower Text" pitchFamily="18" charset="0"/>
            </a:endParaRPr>
          </a:p>
        </p:txBody>
      </p:sp>
      <p:sp>
        <p:nvSpPr>
          <p:cNvPr id="7179" name="Line 11"/>
          <p:cNvSpPr>
            <a:spLocks noChangeShapeType="1"/>
          </p:cNvSpPr>
          <p:nvPr userDrawn="1"/>
        </p:nvSpPr>
        <p:spPr bwMode="auto">
          <a:xfrm>
            <a:off x="381000" y="1143000"/>
            <a:ext cx="8382000" cy="0"/>
          </a:xfrm>
          <a:prstGeom prst="line">
            <a:avLst/>
          </a:prstGeom>
          <a:noFill/>
          <a:ln w="28575">
            <a:solidFill>
              <a:schemeClr val="bg1"/>
            </a:solidFill>
            <a:round/>
            <a:headEnd/>
            <a:tailEnd/>
          </a:ln>
          <a:effectLst/>
        </p:spPr>
        <p:txBody>
          <a:bodyPr/>
          <a:lstStyle/>
          <a:p>
            <a:endParaRPr lang="en-US"/>
          </a:p>
        </p:txBody>
      </p:sp>
      <p:pic>
        <p:nvPicPr>
          <p:cNvPr id="7181" name="Picture 13" descr="Solis"/>
          <p:cNvPicPr>
            <a:picLocks noChangeAspect="1" noChangeArrowheads="1"/>
          </p:cNvPicPr>
          <p:nvPr userDrawn="1"/>
        </p:nvPicPr>
        <p:blipFill>
          <a:blip r:embed="rId14" cstate="print"/>
          <a:srcRect/>
          <a:stretch>
            <a:fillRect/>
          </a:stretch>
        </p:blipFill>
        <p:spPr bwMode="auto">
          <a:xfrm>
            <a:off x="8229600" y="5791200"/>
            <a:ext cx="812800" cy="914400"/>
          </a:xfrm>
          <a:prstGeom prst="rect">
            <a:avLst/>
          </a:prstGeom>
          <a:noFill/>
        </p:spPr>
      </p:pic>
      <p:pic>
        <p:nvPicPr>
          <p:cNvPr id="7182" name="Picture 14" descr="Capella"/>
          <p:cNvPicPr>
            <a:picLocks noChangeAspect="1" noChangeArrowheads="1"/>
          </p:cNvPicPr>
          <p:nvPr userDrawn="1"/>
        </p:nvPicPr>
        <p:blipFill>
          <a:blip r:embed="rId15" cstate="print"/>
          <a:srcRect/>
          <a:stretch>
            <a:fillRect/>
          </a:stretch>
        </p:blipFill>
        <p:spPr bwMode="auto">
          <a:xfrm>
            <a:off x="152400" y="5791200"/>
            <a:ext cx="838200" cy="933450"/>
          </a:xfrm>
          <a:prstGeom prst="rect">
            <a:avLst/>
          </a:prstGeom>
          <a:noFill/>
        </p:spPr>
      </p:pic>
      <p:pic>
        <p:nvPicPr>
          <p:cNvPr id="7183" name="Picture 15" descr="WPHG Logo"/>
          <p:cNvPicPr>
            <a:picLocks noChangeAspect="1" noChangeArrowheads="1"/>
          </p:cNvPicPr>
          <p:nvPr userDrawn="1"/>
        </p:nvPicPr>
        <p:blipFill>
          <a:blip r:embed="rId16" cstate="print"/>
          <a:srcRect/>
          <a:stretch>
            <a:fillRect/>
          </a:stretch>
        </p:blipFill>
        <p:spPr bwMode="auto">
          <a:xfrm>
            <a:off x="6858000" y="0"/>
            <a:ext cx="2286000" cy="57150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73" r:id="rId12"/>
  </p:sldLayoutIdLst>
  <p:transition>
    <p:fade/>
  </p:transition>
  <p:timing>
    <p:tnLst>
      <p:par>
        <p:cTn id="1" dur="indefinite" restart="never" nodeType="tmRoot"/>
      </p:par>
    </p:tnLst>
  </p:timing>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defRPr>
      </a:lvl2pPr>
      <a:lvl3pPr algn="l" rtl="0" fontAlgn="base">
        <a:spcBef>
          <a:spcPct val="0"/>
        </a:spcBef>
        <a:spcAft>
          <a:spcPct val="0"/>
        </a:spcAft>
        <a:defRPr sz="3200" b="1">
          <a:solidFill>
            <a:schemeClr val="bg1"/>
          </a:solidFill>
          <a:latin typeface="Franklin Gothic Medium" pitchFamily="34" charset="0"/>
        </a:defRPr>
      </a:lvl3pPr>
      <a:lvl4pPr algn="l" rtl="0" fontAlgn="base">
        <a:spcBef>
          <a:spcPct val="0"/>
        </a:spcBef>
        <a:spcAft>
          <a:spcPct val="0"/>
        </a:spcAft>
        <a:defRPr sz="3200" b="1">
          <a:solidFill>
            <a:schemeClr val="bg1"/>
          </a:solidFill>
          <a:latin typeface="Franklin Gothic Medium" pitchFamily="34" charset="0"/>
        </a:defRPr>
      </a:lvl4pPr>
      <a:lvl5pPr algn="l" rtl="0" fontAlgn="base">
        <a:spcBef>
          <a:spcPct val="0"/>
        </a:spcBef>
        <a:spcAft>
          <a:spcPct val="0"/>
        </a:spcAft>
        <a:defRPr sz="3200" b="1">
          <a:solidFill>
            <a:schemeClr val="bg1"/>
          </a:solidFill>
          <a:latin typeface="Franklin Gothic Medium" pitchFamily="34" charset="0"/>
        </a:defRPr>
      </a:lvl5pPr>
      <a:lvl6pPr marL="457200" algn="l" rtl="0" fontAlgn="base">
        <a:spcBef>
          <a:spcPct val="0"/>
        </a:spcBef>
        <a:spcAft>
          <a:spcPct val="0"/>
        </a:spcAft>
        <a:defRPr sz="3200" b="1">
          <a:solidFill>
            <a:schemeClr val="bg1"/>
          </a:solidFill>
          <a:latin typeface="Franklin Gothic Medium" pitchFamily="34" charset="0"/>
        </a:defRPr>
      </a:lvl6pPr>
      <a:lvl7pPr marL="914400" algn="l" rtl="0" fontAlgn="base">
        <a:spcBef>
          <a:spcPct val="0"/>
        </a:spcBef>
        <a:spcAft>
          <a:spcPct val="0"/>
        </a:spcAft>
        <a:defRPr sz="3200" b="1">
          <a:solidFill>
            <a:schemeClr val="bg1"/>
          </a:solidFill>
          <a:latin typeface="Franklin Gothic Medium" pitchFamily="34" charset="0"/>
        </a:defRPr>
      </a:lvl7pPr>
      <a:lvl8pPr marL="1371600" algn="l" rtl="0" fontAlgn="base">
        <a:spcBef>
          <a:spcPct val="0"/>
        </a:spcBef>
        <a:spcAft>
          <a:spcPct val="0"/>
        </a:spcAft>
        <a:defRPr sz="3200" b="1">
          <a:solidFill>
            <a:schemeClr val="bg1"/>
          </a:solidFill>
          <a:latin typeface="Franklin Gothic Medium" pitchFamily="34" charset="0"/>
        </a:defRPr>
      </a:lvl8pPr>
      <a:lvl9pPr marL="1828800" algn="l" rtl="0" fontAlgn="base">
        <a:spcBef>
          <a:spcPct val="0"/>
        </a:spcBef>
        <a:spcAft>
          <a:spcPct val="0"/>
        </a:spcAft>
        <a:defRPr sz="3200" b="1">
          <a:solidFill>
            <a:schemeClr val="bg1"/>
          </a:solidFill>
          <a:latin typeface="Franklin Gothic Medium" pitchFamily="34" charset="0"/>
        </a:defRPr>
      </a:lvl9pPr>
    </p:titleStyle>
    <p:bodyStyle>
      <a:lvl1pPr algn="l" rtl="0" fontAlgn="base">
        <a:spcBef>
          <a:spcPct val="100000"/>
        </a:spcBef>
        <a:spcAft>
          <a:spcPct val="0"/>
        </a:spcAft>
        <a:defRPr sz="2400">
          <a:solidFill>
            <a:schemeClr val="bg1"/>
          </a:solidFill>
          <a:latin typeface="+mn-lt"/>
          <a:ea typeface="+mn-ea"/>
          <a:cs typeface="+mn-cs"/>
        </a:defRPr>
      </a:lvl1pPr>
      <a:lvl2pPr marL="1588" algn="l" rtl="0" fontAlgn="base">
        <a:spcBef>
          <a:spcPct val="0"/>
        </a:spcBef>
        <a:spcAft>
          <a:spcPct val="0"/>
        </a:spcAft>
        <a:defRPr sz="2000">
          <a:solidFill>
            <a:schemeClr val="bg1"/>
          </a:solidFill>
          <a:latin typeface="+mn-lt"/>
        </a:defRPr>
      </a:lvl2pPr>
      <a:lvl3pPr marL="231775" indent="-228600" algn="l" rtl="0" fontAlgn="base">
        <a:spcBef>
          <a:spcPct val="50000"/>
        </a:spcBef>
        <a:spcAft>
          <a:spcPct val="0"/>
        </a:spcAft>
        <a:buSzPct val="80000"/>
        <a:buFont typeface="Wingdings 3" pitchFamily="18" charset="2"/>
        <a:buChar char="­"/>
        <a:defRPr>
          <a:solidFill>
            <a:schemeClr val="bg1"/>
          </a:solidFill>
          <a:latin typeface="+mn-lt"/>
        </a:defRPr>
      </a:lvl3pPr>
      <a:lvl4pPr marL="461963" indent="-228600" algn="l" rtl="0" fontAlgn="base">
        <a:spcBef>
          <a:spcPct val="30000"/>
        </a:spcBef>
        <a:spcAft>
          <a:spcPct val="0"/>
        </a:spcAft>
        <a:buChar char="–"/>
        <a:defRPr>
          <a:solidFill>
            <a:schemeClr val="bg1"/>
          </a:solidFill>
          <a:latin typeface="+mn-lt"/>
        </a:defRPr>
      </a:lvl4pPr>
      <a:lvl5pPr marL="692150" indent="-228600" algn="l" rtl="0" fontAlgn="base">
        <a:spcBef>
          <a:spcPct val="20000"/>
        </a:spcBef>
        <a:spcAft>
          <a:spcPct val="0"/>
        </a:spcAft>
        <a:buSzPct val="90000"/>
        <a:buChar char="•"/>
        <a:defRPr>
          <a:solidFill>
            <a:schemeClr val="bg1"/>
          </a:solidFill>
          <a:latin typeface="+mn-lt"/>
        </a:defRPr>
      </a:lvl5pPr>
      <a:lvl6pPr marL="1149350" indent="-228600" algn="l" rtl="0" fontAlgn="base">
        <a:spcBef>
          <a:spcPct val="20000"/>
        </a:spcBef>
        <a:spcAft>
          <a:spcPct val="0"/>
        </a:spcAft>
        <a:buSzPct val="90000"/>
        <a:buChar char="•"/>
        <a:defRPr>
          <a:solidFill>
            <a:schemeClr val="bg1"/>
          </a:solidFill>
          <a:latin typeface="+mn-lt"/>
        </a:defRPr>
      </a:lvl6pPr>
      <a:lvl7pPr marL="1606550" indent="-228600" algn="l" rtl="0" fontAlgn="base">
        <a:spcBef>
          <a:spcPct val="20000"/>
        </a:spcBef>
        <a:spcAft>
          <a:spcPct val="0"/>
        </a:spcAft>
        <a:buSzPct val="90000"/>
        <a:buChar char="•"/>
        <a:defRPr>
          <a:solidFill>
            <a:schemeClr val="bg1"/>
          </a:solidFill>
          <a:latin typeface="+mn-lt"/>
        </a:defRPr>
      </a:lvl7pPr>
      <a:lvl8pPr marL="2063750" indent="-228600" algn="l" rtl="0" fontAlgn="base">
        <a:spcBef>
          <a:spcPct val="20000"/>
        </a:spcBef>
        <a:spcAft>
          <a:spcPct val="0"/>
        </a:spcAft>
        <a:buSzPct val="90000"/>
        <a:buChar char="•"/>
        <a:defRPr>
          <a:solidFill>
            <a:schemeClr val="bg1"/>
          </a:solidFill>
          <a:latin typeface="+mn-lt"/>
        </a:defRPr>
      </a:lvl8pPr>
      <a:lvl9pPr marL="2520950" indent="-228600" algn="l" rtl="0" fontAlgn="base">
        <a:spcBef>
          <a:spcPct val="20000"/>
        </a:spcBef>
        <a:spcAft>
          <a:spcPct val="0"/>
        </a:spcAft>
        <a:buSzPct val="90000"/>
        <a:buChar char="•"/>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bwMode="auto">
          <a:xfrm>
            <a:off x="361950" y="628650"/>
            <a:ext cx="8418513"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63171" name="Rectangle 3"/>
          <p:cNvSpPr>
            <a:spLocks noGrp="1" noChangeArrowheads="1"/>
          </p:cNvSpPr>
          <p:nvPr>
            <p:ph type="body" idx="1"/>
          </p:nvPr>
        </p:nvSpPr>
        <p:spPr bwMode="auto">
          <a:xfrm>
            <a:off x="361950" y="1282700"/>
            <a:ext cx="8418513" cy="4754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63172" name="Picture 4" descr="capella"/>
          <p:cNvPicPr>
            <a:picLocks noChangeAspect="1" noChangeArrowheads="1"/>
          </p:cNvPicPr>
          <p:nvPr userDrawn="1"/>
        </p:nvPicPr>
        <p:blipFill>
          <a:blip r:embed="rId13" cstate="print"/>
          <a:srcRect l="17021" t="13582" r="17628" b="28204"/>
          <a:stretch>
            <a:fillRect/>
          </a:stretch>
        </p:blipFill>
        <p:spPr bwMode="auto">
          <a:xfrm>
            <a:off x="388938" y="6062663"/>
            <a:ext cx="608012" cy="677862"/>
          </a:xfrm>
          <a:prstGeom prst="rect">
            <a:avLst/>
          </a:prstGeom>
          <a:noFill/>
          <a:ln w="9525">
            <a:noFill/>
            <a:miter lim="800000"/>
            <a:headEnd/>
            <a:tailEnd/>
          </a:ln>
        </p:spPr>
      </p:pic>
      <p:pic>
        <p:nvPicPr>
          <p:cNvPr id="263173" name="Picture 5" descr="WPHG"/>
          <p:cNvPicPr>
            <a:picLocks noChangeAspect="1" noChangeArrowheads="1"/>
          </p:cNvPicPr>
          <p:nvPr userDrawn="1"/>
        </p:nvPicPr>
        <p:blipFill>
          <a:blip r:embed="rId14" cstate="print"/>
          <a:srcRect/>
          <a:stretch>
            <a:fillRect/>
          </a:stretch>
        </p:blipFill>
        <p:spPr bwMode="auto">
          <a:xfrm>
            <a:off x="357188" y="195263"/>
            <a:ext cx="2833687" cy="374650"/>
          </a:xfrm>
          <a:prstGeom prst="rect">
            <a:avLst/>
          </a:prstGeom>
          <a:noFill/>
          <a:ln w="9525">
            <a:noFill/>
            <a:miter lim="800000"/>
            <a:headEnd/>
            <a:tailEnd/>
          </a:ln>
        </p:spPr>
      </p:pic>
      <p:sp>
        <p:nvSpPr>
          <p:cNvPr id="263174" name="Text Box 6"/>
          <p:cNvSpPr txBox="1">
            <a:spLocks noChangeArrowheads="1"/>
          </p:cNvSpPr>
          <p:nvPr userDrawn="1"/>
        </p:nvSpPr>
        <p:spPr bwMode="auto">
          <a:xfrm>
            <a:off x="4241800" y="6357938"/>
            <a:ext cx="600075" cy="336550"/>
          </a:xfrm>
          <a:prstGeom prst="rect">
            <a:avLst/>
          </a:prstGeom>
          <a:noFill/>
          <a:ln w="9525">
            <a:noFill/>
            <a:miter lim="800000"/>
            <a:headEnd/>
            <a:tailEnd/>
          </a:ln>
          <a:effectLst/>
        </p:spPr>
        <p:txBody>
          <a:bodyPr>
            <a:spAutoFit/>
          </a:bodyPr>
          <a:lstStyle/>
          <a:p>
            <a:pPr algn="ctr">
              <a:spcBef>
                <a:spcPct val="50000"/>
              </a:spcBef>
            </a:pPr>
            <a:fld id="{E955EF71-2EA1-4722-BC72-49E954E47A49}" type="slidenum">
              <a:rPr lang="en-US" sz="1600">
                <a:latin typeface="High Tower Text" pitchFamily="18" charset="0"/>
              </a:rPr>
              <a:pPr algn="ctr">
                <a:spcBef>
                  <a:spcPct val="50000"/>
                </a:spcBef>
              </a:pPr>
              <a:t>‹#›</a:t>
            </a:fld>
            <a:endParaRPr lang="en-US" sz="1600">
              <a:latin typeface="High Tower Text" pitchFamily="18" charset="0"/>
            </a:endParaRPr>
          </a:p>
        </p:txBody>
      </p:sp>
      <p:pic>
        <p:nvPicPr>
          <p:cNvPr id="263175" name="Picture 7" descr="solis_logo_lores"/>
          <p:cNvPicPr>
            <a:picLocks noChangeAspect="1" noChangeArrowheads="1"/>
          </p:cNvPicPr>
          <p:nvPr userDrawn="1"/>
        </p:nvPicPr>
        <p:blipFill>
          <a:blip r:embed="rId15" cstate="print"/>
          <a:srcRect/>
          <a:stretch>
            <a:fillRect/>
          </a:stretch>
        </p:blipFill>
        <p:spPr bwMode="auto">
          <a:xfrm>
            <a:off x="8039100" y="6096000"/>
            <a:ext cx="723900" cy="723900"/>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iming>
    <p:tnLst>
      <p:par>
        <p:cTn id="1" dur="indefinite" restart="never" nodeType="tmRoot"/>
      </p:par>
    </p:tnLst>
  </p:timing>
  <p:txStyles>
    <p:titleStyle>
      <a:lvl1pPr algn="l" rtl="0" fontAlgn="base">
        <a:spcBef>
          <a:spcPct val="0"/>
        </a:spcBef>
        <a:spcAft>
          <a:spcPct val="0"/>
        </a:spcAft>
        <a:defRPr sz="2800" b="1">
          <a:solidFill>
            <a:schemeClr val="accent2"/>
          </a:solidFill>
          <a:latin typeface="+mj-lt"/>
          <a:ea typeface="+mj-ea"/>
          <a:cs typeface="+mj-cs"/>
        </a:defRPr>
      </a:lvl1pPr>
      <a:lvl2pPr algn="l" rtl="0" fontAlgn="base">
        <a:spcBef>
          <a:spcPct val="0"/>
        </a:spcBef>
        <a:spcAft>
          <a:spcPct val="0"/>
        </a:spcAft>
        <a:defRPr sz="2800" b="1">
          <a:solidFill>
            <a:schemeClr val="accent2"/>
          </a:solidFill>
          <a:latin typeface="High Tower Text" pitchFamily="18" charset="0"/>
        </a:defRPr>
      </a:lvl2pPr>
      <a:lvl3pPr algn="l" rtl="0" fontAlgn="base">
        <a:spcBef>
          <a:spcPct val="0"/>
        </a:spcBef>
        <a:spcAft>
          <a:spcPct val="0"/>
        </a:spcAft>
        <a:defRPr sz="2800" b="1">
          <a:solidFill>
            <a:schemeClr val="accent2"/>
          </a:solidFill>
          <a:latin typeface="High Tower Text" pitchFamily="18" charset="0"/>
        </a:defRPr>
      </a:lvl3pPr>
      <a:lvl4pPr algn="l" rtl="0" fontAlgn="base">
        <a:spcBef>
          <a:spcPct val="0"/>
        </a:spcBef>
        <a:spcAft>
          <a:spcPct val="0"/>
        </a:spcAft>
        <a:defRPr sz="2800" b="1">
          <a:solidFill>
            <a:schemeClr val="accent2"/>
          </a:solidFill>
          <a:latin typeface="High Tower Text" pitchFamily="18" charset="0"/>
        </a:defRPr>
      </a:lvl4pPr>
      <a:lvl5pPr algn="l" rtl="0" fontAlgn="base">
        <a:spcBef>
          <a:spcPct val="0"/>
        </a:spcBef>
        <a:spcAft>
          <a:spcPct val="0"/>
        </a:spcAft>
        <a:defRPr sz="2800" b="1">
          <a:solidFill>
            <a:schemeClr val="accent2"/>
          </a:solidFill>
          <a:latin typeface="High Tower Text" pitchFamily="18" charset="0"/>
        </a:defRPr>
      </a:lvl5pPr>
      <a:lvl6pPr marL="457200" algn="l" rtl="0" fontAlgn="base">
        <a:spcBef>
          <a:spcPct val="0"/>
        </a:spcBef>
        <a:spcAft>
          <a:spcPct val="0"/>
        </a:spcAft>
        <a:defRPr sz="2800" b="1">
          <a:solidFill>
            <a:schemeClr val="accent2"/>
          </a:solidFill>
          <a:latin typeface="High Tower Text" pitchFamily="18" charset="0"/>
        </a:defRPr>
      </a:lvl6pPr>
      <a:lvl7pPr marL="914400" algn="l" rtl="0" fontAlgn="base">
        <a:spcBef>
          <a:spcPct val="0"/>
        </a:spcBef>
        <a:spcAft>
          <a:spcPct val="0"/>
        </a:spcAft>
        <a:defRPr sz="2800" b="1">
          <a:solidFill>
            <a:schemeClr val="accent2"/>
          </a:solidFill>
          <a:latin typeface="High Tower Text" pitchFamily="18" charset="0"/>
        </a:defRPr>
      </a:lvl7pPr>
      <a:lvl8pPr marL="1371600" algn="l" rtl="0" fontAlgn="base">
        <a:spcBef>
          <a:spcPct val="0"/>
        </a:spcBef>
        <a:spcAft>
          <a:spcPct val="0"/>
        </a:spcAft>
        <a:defRPr sz="2800" b="1">
          <a:solidFill>
            <a:schemeClr val="accent2"/>
          </a:solidFill>
          <a:latin typeface="High Tower Text" pitchFamily="18" charset="0"/>
        </a:defRPr>
      </a:lvl8pPr>
      <a:lvl9pPr marL="1828800" algn="l" rtl="0" fontAlgn="base">
        <a:spcBef>
          <a:spcPct val="0"/>
        </a:spcBef>
        <a:spcAft>
          <a:spcPct val="0"/>
        </a:spcAft>
        <a:defRPr sz="2800" b="1">
          <a:solidFill>
            <a:schemeClr val="accent2"/>
          </a:solidFill>
          <a:latin typeface="High Tower Text" pitchFamily="18" charset="0"/>
        </a:defRPr>
      </a:lvl9pPr>
    </p:titleStyle>
    <p:bodyStyle>
      <a:lvl1pPr algn="l" rtl="0" fontAlgn="base">
        <a:spcBef>
          <a:spcPct val="100000"/>
        </a:spcBef>
        <a:spcAft>
          <a:spcPct val="0"/>
        </a:spcAft>
        <a:defRPr>
          <a:solidFill>
            <a:schemeClr val="bg2"/>
          </a:solidFill>
          <a:latin typeface="+mn-lt"/>
          <a:ea typeface="+mn-ea"/>
          <a:cs typeface="+mn-cs"/>
        </a:defRPr>
      </a:lvl1pPr>
      <a:lvl2pPr marL="1588" algn="l" rtl="0" fontAlgn="base">
        <a:spcBef>
          <a:spcPct val="0"/>
        </a:spcBef>
        <a:spcAft>
          <a:spcPct val="0"/>
        </a:spcAft>
        <a:defRPr sz="2000">
          <a:solidFill>
            <a:schemeClr val="bg2"/>
          </a:solidFill>
          <a:latin typeface="+mn-lt"/>
        </a:defRPr>
      </a:lvl2pPr>
      <a:lvl3pPr marL="231775" indent="-228600" algn="l" rtl="0" fontAlgn="base">
        <a:spcBef>
          <a:spcPct val="50000"/>
        </a:spcBef>
        <a:spcAft>
          <a:spcPct val="0"/>
        </a:spcAft>
        <a:buSzPct val="80000"/>
        <a:buFont typeface="Wingdings 3" pitchFamily="18" charset="2"/>
        <a:buChar char="­"/>
        <a:defRPr sz="2000">
          <a:solidFill>
            <a:schemeClr val="bg2"/>
          </a:solidFill>
          <a:latin typeface="+mn-lt"/>
        </a:defRPr>
      </a:lvl3pPr>
      <a:lvl4pPr marL="461963" indent="-228600" algn="l" rtl="0" fontAlgn="base">
        <a:spcBef>
          <a:spcPct val="30000"/>
        </a:spcBef>
        <a:spcAft>
          <a:spcPct val="0"/>
        </a:spcAft>
        <a:buChar char="–"/>
        <a:defRPr sz="2000">
          <a:solidFill>
            <a:schemeClr val="bg2"/>
          </a:solidFill>
          <a:latin typeface="+mn-lt"/>
        </a:defRPr>
      </a:lvl4pPr>
      <a:lvl5pPr marL="692150" indent="-228600" algn="l" rtl="0" fontAlgn="base">
        <a:spcBef>
          <a:spcPct val="20000"/>
        </a:spcBef>
        <a:spcAft>
          <a:spcPct val="0"/>
        </a:spcAft>
        <a:buSzPct val="90000"/>
        <a:buChar char="•"/>
        <a:defRPr sz="2000">
          <a:solidFill>
            <a:schemeClr val="bg2"/>
          </a:solidFill>
          <a:latin typeface="+mn-lt"/>
        </a:defRPr>
      </a:lvl5pPr>
      <a:lvl6pPr marL="1149350" indent="-228600" algn="l" rtl="0" fontAlgn="base">
        <a:spcBef>
          <a:spcPct val="20000"/>
        </a:spcBef>
        <a:spcAft>
          <a:spcPct val="0"/>
        </a:spcAft>
        <a:buSzPct val="90000"/>
        <a:buChar char="•"/>
        <a:defRPr sz="2000">
          <a:solidFill>
            <a:schemeClr val="bg2"/>
          </a:solidFill>
          <a:latin typeface="+mn-lt"/>
        </a:defRPr>
      </a:lvl6pPr>
      <a:lvl7pPr marL="1606550" indent="-228600" algn="l" rtl="0" fontAlgn="base">
        <a:spcBef>
          <a:spcPct val="20000"/>
        </a:spcBef>
        <a:spcAft>
          <a:spcPct val="0"/>
        </a:spcAft>
        <a:buSzPct val="90000"/>
        <a:buChar char="•"/>
        <a:defRPr sz="2000">
          <a:solidFill>
            <a:schemeClr val="bg2"/>
          </a:solidFill>
          <a:latin typeface="+mn-lt"/>
        </a:defRPr>
      </a:lvl7pPr>
      <a:lvl8pPr marL="2063750" indent="-228600" algn="l" rtl="0" fontAlgn="base">
        <a:spcBef>
          <a:spcPct val="20000"/>
        </a:spcBef>
        <a:spcAft>
          <a:spcPct val="0"/>
        </a:spcAft>
        <a:buSzPct val="90000"/>
        <a:buChar char="•"/>
        <a:defRPr sz="2000">
          <a:solidFill>
            <a:schemeClr val="bg2"/>
          </a:solidFill>
          <a:latin typeface="+mn-lt"/>
        </a:defRPr>
      </a:lvl8pPr>
      <a:lvl9pPr marL="2520950" indent="-228600" algn="l" rtl="0" fontAlgn="base">
        <a:spcBef>
          <a:spcPct val="20000"/>
        </a:spcBef>
        <a:spcAft>
          <a:spcPct val="0"/>
        </a:spcAft>
        <a:buSzPct val="90000"/>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ctrTitle"/>
          </p:nvPr>
        </p:nvSpPr>
        <p:spPr>
          <a:xfrm>
            <a:off x="0" y="1143000"/>
            <a:ext cx="9144000" cy="609600"/>
          </a:xfrm>
        </p:spPr>
        <p:txBody>
          <a:bodyPr/>
          <a:lstStyle/>
          <a:p>
            <a:r>
              <a:rPr lang="en-US" sz="3200" b="0" dirty="0" smtClean="0">
                <a:solidFill>
                  <a:schemeClr val="bg1"/>
                </a:solidFill>
                <a:latin typeface="Franklin Gothic Medium" pitchFamily="34" charset="0"/>
              </a:rPr>
              <a:t>Service Excellence Through </a:t>
            </a:r>
            <a:r>
              <a:rPr lang="en-US" sz="3200" b="0" dirty="0">
                <a:solidFill>
                  <a:schemeClr val="bg1"/>
                </a:solidFill>
                <a:latin typeface="Franklin Gothic Medium" pitchFamily="34" charset="0"/>
              </a:rPr>
              <a:t/>
            </a:r>
            <a:br>
              <a:rPr lang="en-US" sz="3200" b="0" dirty="0">
                <a:solidFill>
                  <a:schemeClr val="bg1"/>
                </a:solidFill>
                <a:latin typeface="Franklin Gothic Medium" pitchFamily="34" charset="0"/>
              </a:rPr>
            </a:br>
            <a:r>
              <a:rPr lang="en-US" sz="3200" b="0" dirty="0">
                <a:solidFill>
                  <a:schemeClr val="bg1"/>
                </a:solidFill>
                <a:latin typeface="Franklin Gothic Medium" pitchFamily="34" charset="0"/>
              </a:rPr>
              <a:t>Employee </a:t>
            </a:r>
            <a:r>
              <a:rPr lang="en-US" sz="3200" b="0" dirty="0" smtClean="0">
                <a:solidFill>
                  <a:schemeClr val="bg1"/>
                </a:solidFill>
                <a:latin typeface="Franklin Gothic Medium" pitchFamily="34" charset="0"/>
              </a:rPr>
              <a:t>Engagement</a:t>
            </a:r>
            <a:r>
              <a:rPr lang="en-US" sz="2800" b="0" dirty="0" smtClean="0">
                <a:solidFill>
                  <a:schemeClr val="bg1"/>
                </a:solidFill>
                <a:latin typeface="Franklin Gothic Medium" pitchFamily="34" charset="0"/>
              </a:rPr>
              <a:t/>
            </a:r>
            <a:br>
              <a:rPr lang="en-US" sz="2800" b="0" dirty="0" smtClean="0">
                <a:solidFill>
                  <a:schemeClr val="bg1"/>
                </a:solidFill>
                <a:latin typeface="Franklin Gothic Medium" pitchFamily="34" charset="0"/>
              </a:rPr>
            </a:br>
            <a:r>
              <a:rPr lang="en-US" sz="2800" b="0" dirty="0" smtClean="0">
                <a:solidFill>
                  <a:schemeClr val="bg1"/>
                </a:solidFill>
                <a:latin typeface="Franklin Gothic Medium" pitchFamily="34" charset="0"/>
              </a:rPr>
              <a:t/>
            </a:r>
            <a:br>
              <a:rPr lang="en-US" sz="2800" b="0" dirty="0" smtClean="0">
                <a:solidFill>
                  <a:schemeClr val="bg1"/>
                </a:solidFill>
                <a:latin typeface="Franklin Gothic Medium" pitchFamily="34" charset="0"/>
              </a:rPr>
            </a:br>
            <a:r>
              <a:rPr lang="en-US" sz="2800" b="0" dirty="0" smtClean="0">
                <a:solidFill>
                  <a:schemeClr val="bg1"/>
                </a:solidFill>
                <a:latin typeface="Franklin Gothic Medium" pitchFamily="34" charset="0"/>
              </a:rPr>
              <a:t>A Systematic Approach</a:t>
            </a:r>
            <a:endParaRPr lang="en-US" sz="1600" dirty="0">
              <a:solidFill>
                <a:schemeClr val="bg1"/>
              </a:solidFill>
              <a:latin typeface="Franklin Gothic Medium" pitchFamily="34" charset="0"/>
            </a:endParaRPr>
          </a:p>
        </p:txBody>
      </p:sp>
      <p:pic>
        <p:nvPicPr>
          <p:cNvPr id="165903" name="Picture 15" descr="Capella"/>
          <p:cNvPicPr>
            <a:picLocks noChangeAspect="1" noChangeArrowheads="1"/>
          </p:cNvPicPr>
          <p:nvPr/>
        </p:nvPicPr>
        <p:blipFill>
          <a:blip r:embed="rId2" cstate="print"/>
          <a:srcRect/>
          <a:stretch>
            <a:fillRect/>
          </a:stretch>
        </p:blipFill>
        <p:spPr bwMode="auto">
          <a:xfrm>
            <a:off x="457200" y="5257800"/>
            <a:ext cx="1111250" cy="1238250"/>
          </a:xfrm>
          <a:prstGeom prst="rect">
            <a:avLst/>
          </a:prstGeom>
          <a:noFill/>
        </p:spPr>
      </p:pic>
      <p:pic>
        <p:nvPicPr>
          <p:cNvPr id="165904" name="Picture 16" descr="Solis"/>
          <p:cNvPicPr>
            <a:picLocks noChangeAspect="1" noChangeArrowheads="1"/>
          </p:cNvPicPr>
          <p:nvPr/>
        </p:nvPicPr>
        <p:blipFill>
          <a:blip r:embed="rId3" cstate="print"/>
          <a:srcRect/>
          <a:stretch>
            <a:fillRect/>
          </a:stretch>
        </p:blipFill>
        <p:spPr bwMode="auto">
          <a:xfrm>
            <a:off x="7759700" y="5257800"/>
            <a:ext cx="1108075" cy="1195388"/>
          </a:xfrm>
          <a:prstGeom prst="rect">
            <a:avLst/>
          </a:prstGeom>
          <a:noFill/>
        </p:spPr>
      </p:pic>
      <p:sp>
        <p:nvSpPr>
          <p:cNvPr id="165905" name="Rectangle 17"/>
          <p:cNvSpPr>
            <a:spLocks noChangeArrowheads="1"/>
          </p:cNvSpPr>
          <p:nvPr/>
        </p:nvSpPr>
        <p:spPr bwMode="auto">
          <a:xfrm>
            <a:off x="76200" y="5486400"/>
            <a:ext cx="9144000" cy="1447800"/>
          </a:xfrm>
          <a:prstGeom prst="rect">
            <a:avLst/>
          </a:prstGeom>
          <a:noFill/>
          <a:ln w="9525">
            <a:noFill/>
            <a:miter lim="800000"/>
            <a:headEnd/>
            <a:tailEnd/>
          </a:ln>
          <a:effectLst/>
        </p:spPr>
        <p:txBody>
          <a:bodyPr/>
          <a:lstStyle/>
          <a:p>
            <a:pPr algn="ctr">
              <a:spcBef>
                <a:spcPct val="100000"/>
              </a:spcBef>
              <a:buFont typeface="Wingdings" pitchFamily="2" charset="2"/>
              <a:buNone/>
            </a:pPr>
            <a:r>
              <a:rPr lang="en-US" sz="2400" dirty="0">
                <a:solidFill>
                  <a:schemeClr val="bg1"/>
                </a:solidFill>
                <a:latin typeface="Franklin Gothic Medium" pitchFamily="34" charset="0"/>
              </a:rPr>
              <a:t> </a:t>
            </a:r>
            <a:r>
              <a:rPr lang="en-US" sz="2000" dirty="0">
                <a:solidFill>
                  <a:schemeClr val="bg1"/>
                </a:solidFill>
                <a:latin typeface="Franklin Gothic Medium" pitchFamily="34" charset="0"/>
              </a:rPr>
              <a:t>Ryan Magnon</a:t>
            </a:r>
            <a:br>
              <a:rPr lang="en-US" sz="2000" dirty="0">
                <a:solidFill>
                  <a:schemeClr val="bg1"/>
                </a:solidFill>
                <a:latin typeface="Franklin Gothic Medium" pitchFamily="34" charset="0"/>
              </a:rPr>
            </a:br>
            <a:r>
              <a:rPr lang="en-US" sz="2000" dirty="0">
                <a:solidFill>
                  <a:schemeClr val="bg1"/>
                </a:solidFill>
                <a:latin typeface="Franklin Gothic Medium" pitchFamily="34" charset="0"/>
              </a:rPr>
              <a:t>Vice President, Quality</a:t>
            </a:r>
            <a:br>
              <a:rPr lang="en-US" sz="2000" dirty="0">
                <a:solidFill>
                  <a:schemeClr val="bg1"/>
                </a:solidFill>
                <a:latin typeface="Franklin Gothic Medium" pitchFamily="34" charset="0"/>
              </a:rPr>
            </a:br>
            <a:r>
              <a:rPr lang="en-US" sz="2000" dirty="0">
                <a:solidFill>
                  <a:schemeClr val="bg1"/>
                </a:solidFill>
                <a:latin typeface="Franklin Gothic Medium" pitchFamily="34" charset="0"/>
              </a:rPr>
              <a:t>The West Paces Hotel Group</a:t>
            </a:r>
          </a:p>
          <a:p>
            <a:pPr algn="ctr">
              <a:spcBef>
                <a:spcPct val="100000"/>
              </a:spcBef>
              <a:buFont typeface="Wingdings" pitchFamily="2" charset="2"/>
              <a:buNone/>
            </a:pPr>
            <a:endParaRPr lang="en-US" sz="2400" dirty="0">
              <a:solidFill>
                <a:schemeClr val="bg1"/>
              </a:solidFill>
              <a:latin typeface="Franklin Gothic Medium" pitchFamily="34" charset="0"/>
            </a:endParaRPr>
          </a:p>
          <a:p>
            <a:pPr>
              <a:spcBef>
                <a:spcPct val="100000"/>
              </a:spcBef>
              <a:buFont typeface="Wingdings" pitchFamily="2" charset="2"/>
              <a:buNone/>
            </a:pPr>
            <a:endParaRPr lang="en-US" sz="2400" dirty="0">
              <a:solidFill>
                <a:schemeClr val="bg1"/>
              </a:solidFill>
              <a:latin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381000" y="609600"/>
            <a:ext cx="8418513" cy="458788"/>
          </a:xfrm>
        </p:spPr>
        <p:txBody>
          <a:bodyPr/>
          <a:lstStyle/>
          <a:p>
            <a:r>
              <a:rPr lang="en-US" sz="2800"/>
              <a:t>Definitions</a:t>
            </a:r>
          </a:p>
        </p:txBody>
      </p:sp>
      <p:sp>
        <p:nvSpPr>
          <p:cNvPr id="320515" name="Rectangle 3"/>
          <p:cNvSpPr>
            <a:spLocks noGrp="1" noChangeArrowheads="1"/>
          </p:cNvSpPr>
          <p:nvPr>
            <p:ph type="body" idx="1"/>
          </p:nvPr>
        </p:nvSpPr>
        <p:spPr>
          <a:xfrm>
            <a:off x="361950" y="1295400"/>
            <a:ext cx="8418513" cy="4665663"/>
          </a:xfrm>
        </p:spPr>
        <p:txBody>
          <a:bodyPr/>
          <a:lstStyle/>
          <a:p>
            <a:pPr marL="342900" indent="-342900">
              <a:lnSpc>
                <a:spcPct val="80000"/>
              </a:lnSpc>
              <a:buFontTx/>
              <a:buAutoNum type="arabicPeriod"/>
            </a:pPr>
            <a:r>
              <a:rPr lang="en-US" b="1"/>
              <a:t>Employee Engagement</a:t>
            </a:r>
            <a:br>
              <a:rPr lang="en-US" b="1"/>
            </a:br>
            <a:r>
              <a:rPr lang="en-US" sz="1800"/>
              <a:t>When employees have choices and they choose to do things on their own which are in the best interest of the customer and the organization.</a:t>
            </a:r>
          </a:p>
          <a:p>
            <a:pPr marL="342900" indent="-342900">
              <a:lnSpc>
                <a:spcPct val="80000"/>
              </a:lnSpc>
              <a:buFontTx/>
              <a:buAutoNum type="arabicPeriod"/>
            </a:pPr>
            <a:r>
              <a:rPr lang="en-US" b="1"/>
              <a:t>Quality Management</a:t>
            </a:r>
            <a:br>
              <a:rPr lang="en-US" b="1"/>
            </a:br>
            <a:r>
              <a:rPr lang="en-US" sz="1800"/>
              <a:t>A business management approach which when implemented effectively results in fewer defects, more efficient processes, and service or product that meets customer expectations.</a:t>
            </a:r>
            <a:endParaRPr lang="en-US" sz="1800" b="1"/>
          </a:p>
          <a:p>
            <a:pPr marL="342900" indent="-342900">
              <a:lnSpc>
                <a:spcPct val="80000"/>
              </a:lnSpc>
              <a:buFontTx/>
              <a:buAutoNum type="arabicPeriod"/>
            </a:pPr>
            <a:r>
              <a:rPr lang="en-US" b="1"/>
              <a:t>Reliability</a:t>
            </a:r>
            <a:r>
              <a:rPr lang="en-US"/>
              <a:t/>
            </a:r>
            <a:br>
              <a:rPr lang="en-US"/>
            </a:br>
            <a:r>
              <a:rPr lang="en-US" sz="1800"/>
              <a:t>The degree to which something is consistent, can be relied on or trusted.</a:t>
            </a:r>
          </a:p>
          <a:p>
            <a:pPr marL="342900" indent="-342900">
              <a:lnSpc>
                <a:spcPct val="80000"/>
              </a:lnSpc>
              <a:buFontTx/>
              <a:buAutoNum type="arabicPeriod"/>
            </a:pPr>
            <a:r>
              <a:rPr lang="en-US" b="1"/>
              <a:t>Customer Loyalty</a:t>
            </a:r>
            <a:br>
              <a:rPr lang="en-US" b="1"/>
            </a:br>
            <a:r>
              <a:rPr lang="en-US" sz="1800"/>
              <a:t>The degree to which customers are so enthralled by the product or service “experiences” delivered by an organization that they return continuously and recommend the business to those around them. These are also called “Promoters.”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dissolve">
                                      <p:cBhvr>
                                        <p:cTn id="7" dur="500"/>
                                        <p:tgtEl>
                                          <p:spTgt spid="320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dissolve">
                                      <p:cBhvr>
                                        <p:cTn id="12" dur="500"/>
                                        <p:tgtEl>
                                          <p:spTgt spid="320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Effect transition="in" filter="dissolve">
                                      <p:cBhvr>
                                        <p:cTn id="17" dur="500"/>
                                        <p:tgtEl>
                                          <p:spTgt spid="320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0515">
                                            <p:txEl>
                                              <p:pRg st="3" end="3"/>
                                            </p:txEl>
                                          </p:spTgt>
                                        </p:tgtEl>
                                        <p:attrNameLst>
                                          <p:attrName>style.visibility</p:attrName>
                                        </p:attrNameLst>
                                      </p:cBhvr>
                                      <p:to>
                                        <p:strVal val="visible"/>
                                      </p:to>
                                    </p:set>
                                    <p:animEffect transition="in" filter="dissolve">
                                      <p:cBhvr>
                                        <p:cTn id="22" dur="500"/>
                                        <p:tgtEl>
                                          <p:spTgt spid="320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304800" y="608013"/>
            <a:ext cx="4038600" cy="458787"/>
          </a:xfrm>
        </p:spPr>
        <p:txBody>
          <a:bodyPr/>
          <a:lstStyle/>
          <a:p>
            <a:r>
              <a:rPr lang="en-US" sz="2800"/>
              <a:t>Key Theme</a:t>
            </a:r>
          </a:p>
        </p:txBody>
      </p:sp>
      <p:sp>
        <p:nvSpPr>
          <p:cNvPr id="321539" name="Rectangle 3"/>
          <p:cNvSpPr>
            <a:spLocks noGrp="1" noChangeArrowheads="1"/>
          </p:cNvSpPr>
          <p:nvPr>
            <p:ph type="body" idx="1"/>
          </p:nvPr>
        </p:nvSpPr>
        <p:spPr>
          <a:xfrm>
            <a:off x="609600" y="2057400"/>
            <a:ext cx="7620000" cy="2743200"/>
          </a:xfrm>
          <a:noFill/>
          <a:ln/>
        </p:spPr>
        <p:txBody>
          <a:bodyPr/>
          <a:lstStyle/>
          <a:p>
            <a:pPr marL="342900" indent="-342900" algn="ctr"/>
            <a:r>
              <a:rPr lang="en-US" sz="3200"/>
              <a:t>In order to create loyal customers you must first focus on creating engaged employees.  Only then will you be set up to produce world-class results.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sz="2800"/>
              <a:t>The Fundamentals of Service Excellence</a:t>
            </a:r>
          </a:p>
        </p:txBody>
      </p:sp>
      <p:sp>
        <p:nvSpPr>
          <p:cNvPr id="295939" name="Rectangle 3"/>
          <p:cNvSpPr>
            <a:spLocks noGrp="1" noChangeArrowheads="1"/>
          </p:cNvSpPr>
          <p:nvPr>
            <p:ph type="body" idx="1"/>
          </p:nvPr>
        </p:nvSpPr>
        <p:spPr>
          <a:xfrm>
            <a:off x="361950" y="1447800"/>
            <a:ext cx="8418513" cy="4589463"/>
          </a:xfrm>
        </p:spPr>
        <p:txBody>
          <a:bodyPr/>
          <a:lstStyle/>
          <a:p>
            <a:pPr>
              <a:buFont typeface="Wingdings" pitchFamily="2" charset="2"/>
              <a:buChar char="Ø"/>
            </a:pPr>
            <a:r>
              <a:rPr lang="en-US"/>
              <a:t> Culture – What kind of company are you?</a:t>
            </a:r>
          </a:p>
          <a:p>
            <a:pPr>
              <a:buFont typeface="Wingdings" pitchFamily="2" charset="2"/>
              <a:buChar char="Ø"/>
            </a:pPr>
            <a:r>
              <a:rPr lang="en-US"/>
              <a:t> Selection – Do you select your employees wisely?</a:t>
            </a:r>
          </a:p>
          <a:p>
            <a:pPr>
              <a:buFont typeface="Wingdings" pitchFamily="2" charset="2"/>
              <a:buChar char="Ø"/>
            </a:pPr>
            <a:r>
              <a:rPr lang="en-US"/>
              <a:t> Quality – Do you have active quality in processes?</a:t>
            </a:r>
          </a:p>
          <a:p>
            <a:pPr>
              <a:buFont typeface="Wingdings" pitchFamily="2" charset="2"/>
              <a:buChar char="Ø"/>
            </a:pPr>
            <a:endParaRPr lang="en-US"/>
          </a:p>
          <a:p>
            <a:pPr>
              <a:buFont typeface="Wingdings" pitchFamily="2" charset="2"/>
              <a:buNone/>
            </a:pPr>
            <a:r>
              <a:rPr lang="en-US"/>
              <a:t>To Bake a Great Cake You Need:</a:t>
            </a:r>
          </a:p>
          <a:p>
            <a:pPr>
              <a:buFont typeface="Wingdings" pitchFamily="2" charset="2"/>
              <a:buNone/>
            </a:pPr>
            <a:r>
              <a:rPr lang="en-US"/>
              <a:t>Environment, Ingredients, Process  - All Three!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ssolve">
                                      <p:cBhvr>
                                        <p:cTn id="7" dur="500"/>
                                        <p:tgtEl>
                                          <p:spTgt spid="295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dissolve">
                                      <p:cBhvr>
                                        <p:cTn id="12" dur="500"/>
                                        <p:tgtEl>
                                          <p:spTgt spid="295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dissolve">
                                      <p:cBhvr>
                                        <p:cTn id="17" dur="500"/>
                                        <p:tgtEl>
                                          <p:spTgt spid="295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5939">
                                            <p:txEl>
                                              <p:pRg st="4" end="4"/>
                                            </p:txEl>
                                          </p:spTgt>
                                        </p:tgtEl>
                                        <p:attrNameLst>
                                          <p:attrName>style.visibility</p:attrName>
                                        </p:attrNameLst>
                                      </p:cBhvr>
                                      <p:to>
                                        <p:strVal val="visible"/>
                                      </p:to>
                                    </p:set>
                                    <p:animEffect transition="in" filter="dissolve">
                                      <p:cBhvr>
                                        <p:cTn id="22" dur="500"/>
                                        <p:tgtEl>
                                          <p:spTgt spid="295939">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95939">
                                            <p:txEl>
                                              <p:pRg st="5" end="5"/>
                                            </p:txEl>
                                          </p:spTgt>
                                        </p:tgtEl>
                                        <p:attrNameLst>
                                          <p:attrName>style.visibility</p:attrName>
                                        </p:attrNameLst>
                                      </p:cBhvr>
                                      <p:to>
                                        <p:strVal val="visible"/>
                                      </p:to>
                                    </p:set>
                                    <p:animEffect transition="in" filter="dissolve">
                                      <p:cBhvr>
                                        <p:cTn id="25" dur="500"/>
                                        <p:tgtEl>
                                          <p:spTgt spid="295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304800" y="152400"/>
            <a:ext cx="7620000" cy="990600"/>
          </a:xfrm>
        </p:spPr>
        <p:txBody>
          <a:bodyPr/>
          <a:lstStyle/>
          <a:p>
            <a:r>
              <a:rPr lang="en-US" sz="2800"/>
              <a:t>Unhappy Employees Produce </a:t>
            </a:r>
            <a:br>
              <a:rPr lang="en-US" sz="2800"/>
            </a:br>
            <a:r>
              <a:rPr lang="en-US" sz="2800"/>
              <a:t>Unhappy Customers</a:t>
            </a:r>
            <a:endParaRPr lang="en-US"/>
          </a:p>
        </p:txBody>
      </p:sp>
      <p:sp>
        <p:nvSpPr>
          <p:cNvPr id="326659" name="Rectangle 3"/>
          <p:cNvSpPr>
            <a:spLocks noChangeArrowheads="1"/>
          </p:cNvSpPr>
          <p:nvPr/>
        </p:nvSpPr>
        <p:spPr bwMode="auto">
          <a:xfrm>
            <a:off x="304800" y="1435100"/>
            <a:ext cx="8839200" cy="4754563"/>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26660" name="Rectangle 4"/>
          <p:cNvSpPr>
            <a:spLocks noChangeArrowheads="1"/>
          </p:cNvSpPr>
          <p:nvPr/>
        </p:nvSpPr>
        <p:spPr bwMode="auto">
          <a:xfrm>
            <a:off x="304800" y="1295400"/>
            <a:ext cx="8686800" cy="4665663"/>
          </a:xfrm>
          <a:prstGeom prst="rect">
            <a:avLst/>
          </a:prstGeom>
          <a:noFill/>
          <a:ln w="9525">
            <a:noFill/>
            <a:miter lim="800000"/>
            <a:headEnd/>
            <a:tailEnd/>
          </a:ln>
          <a:effectLst/>
        </p:spPr>
        <p:txBody>
          <a:bodyPr/>
          <a:lstStyle/>
          <a:p>
            <a:pPr marL="342900" indent="-342900">
              <a:spcBef>
                <a:spcPct val="100000"/>
              </a:spcBef>
            </a:pPr>
            <a:r>
              <a:rPr lang="en-US" sz="2400" dirty="0">
                <a:solidFill>
                  <a:schemeClr val="bg1"/>
                </a:solidFill>
                <a:latin typeface="Franklin Gothic Medium" pitchFamily="34" charset="0"/>
              </a:rPr>
              <a:t>A 2008 study was conducted of 5,000 American workers:</a:t>
            </a:r>
          </a:p>
          <a:p>
            <a:pPr marL="342900" indent="-342900">
              <a:spcBef>
                <a:spcPct val="100000"/>
              </a:spcBef>
            </a:pPr>
            <a:endParaRPr lang="en-US" sz="2000" dirty="0">
              <a:solidFill>
                <a:schemeClr val="bg1"/>
              </a:solidFill>
              <a:latin typeface="Franklin Gothic Medium" pitchFamily="34" charset="0"/>
            </a:endParaRPr>
          </a:p>
          <a:p>
            <a:pPr marL="342900" indent="-342900">
              <a:spcBef>
                <a:spcPct val="100000"/>
              </a:spcBef>
              <a:buFontTx/>
              <a:buChar char="•"/>
            </a:pPr>
            <a:r>
              <a:rPr lang="en-US" sz="2000" dirty="0">
                <a:solidFill>
                  <a:schemeClr val="bg1"/>
                </a:solidFill>
                <a:latin typeface="Franklin Gothic Medium" pitchFamily="34" charset="0"/>
              </a:rPr>
              <a:t>Overall satisfaction with their work experience is only </a:t>
            </a:r>
            <a:r>
              <a:rPr lang="en-US" sz="2000" b="1" dirty="0">
                <a:solidFill>
                  <a:schemeClr val="bg1"/>
                </a:solidFill>
                <a:latin typeface="Franklin Gothic Medium" pitchFamily="34" charset="0"/>
              </a:rPr>
              <a:t>45% positive</a:t>
            </a:r>
            <a:r>
              <a:rPr lang="en-US" sz="2000" dirty="0">
                <a:solidFill>
                  <a:schemeClr val="bg1"/>
                </a:solidFill>
                <a:latin typeface="Franklin Gothic Medium" pitchFamily="34" charset="0"/>
              </a:rPr>
              <a:t> </a:t>
            </a:r>
          </a:p>
          <a:p>
            <a:pPr marL="342900" indent="-342900">
              <a:spcBef>
                <a:spcPct val="100000"/>
              </a:spcBef>
              <a:buFontTx/>
              <a:buChar char="•"/>
            </a:pPr>
            <a:r>
              <a:rPr lang="en-US" sz="2000" dirty="0">
                <a:solidFill>
                  <a:schemeClr val="bg1"/>
                </a:solidFill>
                <a:latin typeface="Franklin Gothic Medium" pitchFamily="34" charset="0"/>
              </a:rPr>
              <a:t>1987 results were </a:t>
            </a:r>
            <a:r>
              <a:rPr lang="en-US" sz="2000" b="1" dirty="0">
                <a:solidFill>
                  <a:schemeClr val="bg1"/>
                </a:solidFill>
                <a:latin typeface="Franklin Gothic Medium" pitchFamily="34" charset="0"/>
              </a:rPr>
              <a:t>61%</a:t>
            </a:r>
            <a:r>
              <a:rPr lang="en-US" sz="2000" dirty="0">
                <a:solidFill>
                  <a:schemeClr val="bg1"/>
                </a:solidFill>
                <a:latin typeface="Franklin Gothic Medium" pitchFamily="34" charset="0"/>
              </a:rPr>
              <a:t> positively satisfied with their work experience</a:t>
            </a:r>
            <a:br>
              <a:rPr lang="en-US" sz="2000" dirty="0">
                <a:solidFill>
                  <a:schemeClr val="bg1"/>
                </a:solidFill>
                <a:latin typeface="Franklin Gothic Medium" pitchFamily="34" charset="0"/>
              </a:rPr>
            </a:br>
            <a:endParaRPr lang="en-US" sz="2000" dirty="0">
              <a:solidFill>
                <a:schemeClr val="bg1"/>
              </a:solidFill>
              <a:latin typeface="Franklin Gothic Medium" pitchFamily="34" charset="0"/>
            </a:endParaRPr>
          </a:p>
          <a:p>
            <a:pPr marL="342900" indent="-342900">
              <a:spcBef>
                <a:spcPct val="100000"/>
              </a:spcBef>
              <a:buFontTx/>
              <a:buChar char="•"/>
            </a:pPr>
            <a:endParaRPr lang="en-US" sz="2000" dirty="0">
              <a:solidFill>
                <a:schemeClr val="bg1"/>
              </a:solidFill>
              <a:latin typeface="Franklin Gothic Medium" pitchFamily="34" charset="0"/>
            </a:endParaRPr>
          </a:p>
          <a:p>
            <a:pPr marL="342900" indent="-342900">
              <a:spcBef>
                <a:spcPct val="100000"/>
              </a:spcBef>
              <a:buFontTx/>
              <a:buChar char="•"/>
            </a:pPr>
            <a:r>
              <a:rPr lang="en-US" sz="2000" b="1" dirty="0">
                <a:solidFill>
                  <a:schemeClr val="bg1"/>
                </a:solidFill>
                <a:latin typeface="Franklin Gothic Medium" pitchFamily="34" charset="0"/>
              </a:rPr>
              <a:t>Only 51%</a:t>
            </a:r>
            <a:r>
              <a:rPr lang="en-US" sz="2000" dirty="0">
                <a:solidFill>
                  <a:schemeClr val="bg1"/>
                </a:solidFill>
                <a:latin typeface="Franklin Gothic Medium" pitchFamily="34" charset="0"/>
              </a:rPr>
              <a:t> now find their jobs “interesting” </a:t>
            </a:r>
          </a:p>
          <a:p>
            <a:pPr marL="342900" indent="-342900">
              <a:spcBef>
                <a:spcPct val="100000"/>
              </a:spcBef>
              <a:buFontTx/>
              <a:buChar char="•"/>
            </a:pPr>
            <a:r>
              <a:rPr lang="en-US" sz="2000" dirty="0">
                <a:solidFill>
                  <a:schemeClr val="bg1"/>
                </a:solidFill>
                <a:latin typeface="Franklin Gothic Medium" pitchFamily="34" charset="0"/>
              </a:rPr>
              <a:t>In 1987,  </a:t>
            </a:r>
            <a:r>
              <a:rPr lang="en-US" sz="2000" b="1" dirty="0">
                <a:solidFill>
                  <a:schemeClr val="bg1"/>
                </a:solidFill>
                <a:latin typeface="Franklin Gothic Medium" pitchFamily="34" charset="0"/>
              </a:rPr>
              <a:t>70%</a:t>
            </a:r>
            <a:r>
              <a:rPr lang="en-US" sz="2000" dirty="0">
                <a:solidFill>
                  <a:schemeClr val="bg1"/>
                </a:solidFill>
                <a:latin typeface="Franklin Gothic Medium" pitchFamily="34" charset="0"/>
              </a:rPr>
              <a:t> found their jobs interesting.</a:t>
            </a:r>
          </a:p>
          <a:p>
            <a:pPr marL="382588" lvl="1" indent="-381000"/>
            <a:endParaRPr lang="en-US" sz="2000" dirty="0">
              <a:solidFill>
                <a:schemeClr val="bg1"/>
              </a:solidFill>
              <a:latin typeface="Franklin Gothic Medium" pitchFamily="34" charset="0"/>
            </a:endParaRPr>
          </a:p>
        </p:txBody>
      </p:sp>
      <p:sp>
        <p:nvSpPr>
          <p:cNvPr id="326661" name="Rectangle 5"/>
          <p:cNvSpPr>
            <a:spLocks noChangeArrowheads="1"/>
          </p:cNvSpPr>
          <p:nvPr/>
        </p:nvSpPr>
        <p:spPr bwMode="auto">
          <a:xfrm>
            <a:off x="304800" y="2286000"/>
            <a:ext cx="8001000" cy="1600200"/>
          </a:xfrm>
          <a:prstGeom prst="rect">
            <a:avLst/>
          </a:prstGeom>
          <a:noFill/>
          <a:ln w="19050">
            <a:solidFill>
              <a:schemeClr val="tx1"/>
            </a:solidFill>
            <a:miter lim="800000"/>
            <a:headEnd/>
            <a:tailEnd/>
          </a:ln>
          <a:effectLst/>
        </p:spPr>
        <p:txBody>
          <a:bodyPr wrap="none" anchor="ctr"/>
          <a:lstStyle/>
          <a:p>
            <a:endParaRPr lang="en-US"/>
          </a:p>
        </p:txBody>
      </p:sp>
      <p:sp>
        <p:nvSpPr>
          <p:cNvPr id="326662" name="Rectangle 6"/>
          <p:cNvSpPr>
            <a:spLocks noChangeArrowheads="1"/>
          </p:cNvSpPr>
          <p:nvPr/>
        </p:nvSpPr>
        <p:spPr bwMode="auto">
          <a:xfrm>
            <a:off x="304800" y="4343400"/>
            <a:ext cx="8001000" cy="1371600"/>
          </a:xfrm>
          <a:prstGeom prst="rect">
            <a:avLst/>
          </a:prstGeom>
          <a:noFill/>
          <a:ln w="19050">
            <a:solidFill>
              <a:schemeClr val="tx1"/>
            </a:solidFill>
            <a:miter lim="800000"/>
            <a:headEnd/>
            <a:tailEnd/>
          </a:ln>
          <a:effectLst/>
        </p:spPr>
        <p:txBody>
          <a:bodyPr wrap="none" anchor="ctr"/>
          <a:lstStyle/>
          <a:p>
            <a:endParaRPr lang="en-US"/>
          </a:p>
        </p:txBody>
      </p:sp>
      <p:sp>
        <p:nvSpPr>
          <p:cNvPr id="326663" name="Text Box 7"/>
          <p:cNvSpPr txBox="1">
            <a:spLocks noChangeArrowheads="1"/>
          </p:cNvSpPr>
          <p:nvPr/>
        </p:nvSpPr>
        <p:spPr bwMode="auto">
          <a:xfrm>
            <a:off x="457200" y="3886200"/>
            <a:ext cx="2590800" cy="457200"/>
          </a:xfrm>
          <a:prstGeom prst="rect">
            <a:avLst/>
          </a:prstGeom>
          <a:noFill/>
          <a:ln w="9525">
            <a:noFill/>
            <a:miter lim="800000"/>
            <a:headEnd/>
            <a:tailEnd/>
          </a:ln>
          <a:effectLst/>
        </p:spPr>
        <p:txBody>
          <a:bodyPr>
            <a:spAutoFit/>
          </a:bodyPr>
          <a:lstStyle/>
          <a:p>
            <a:pPr>
              <a:spcBef>
                <a:spcPct val="50000"/>
              </a:spcBef>
            </a:pPr>
            <a:r>
              <a:rPr lang="en-US" sz="2400" b="1">
                <a:solidFill>
                  <a:schemeClr val="accent2"/>
                </a:solidFill>
                <a:latin typeface="High Tower Text" pitchFamily="18" charset="0"/>
              </a:rPr>
              <a:t>Engagement</a:t>
            </a:r>
          </a:p>
        </p:txBody>
      </p:sp>
      <p:sp>
        <p:nvSpPr>
          <p:cNvPr id="326664" name="Text Box 8"/>
          <p:cNvSpPr txBox="1">
            <a:spLocks noChangeArrowheads="1"/>
          </p:cNvSpPr>
          <p:nvPr/>
        </p:nvSpPr>
        <p:spPr bwMode="auto">
          <a:xfrm>
            <a:off x="457200" y="1828800"/>
            <a:ext cx="2590800" cy="457200"/>
          </a:xfrm>
          <a:prstGeom prst="rect">
            <a:avLst/>
          </a:prstGeom>
          <a:noFill/>
          <a:ln w="9525">
            <a:noFill/>
            <a:miter lim="800000"/>
            <a:headEnd/>
            <a:tailEnd/>
          </a:ln>
          <a:effectLst/>
        </p:spPr>
        <p:txBody>
          <a:bodyPr>
            <a:spAutoFit/>
          </a:bodyPr>
          <a:lstStyle/>
          <a:p>
            <a:pPr>
              <a:spcBef>
                <a:spcPct val="50000"/>
              </a:spcBef>
            </a:pPr>
            <a:r>
              <a:rPr lang="en-US" sz="2400" b="1">
                <a:solidFill>
                  <a:schemeClr val="accent2"/>
                </a:solidFill>
                <a:latin typeface="High Tower Text" pitchFamily="18" charset="0"/>
              </a:rPr>
              <a:t>Satisfaction</a:t>
            </a:r>
          </a:p>
        </p:txBody>
      </p:sp>
      <p:sp>
        <p:nvSpPr>
          <p:cNvPr id="326665" name="Text Box 9"/>
          <p:cNvSpPr txBox="1">
            <a:spLocks noChangeArrowheads="1"/>
          </p:cNvSpPr>
          <p:nvPr/>
        </p:nvSpPr>
        <p:spPr bwMode="auto">
          <a:xfrm>
            <a:off x="4724400" y="5943600"/>
            <a:ext cx="3429000" cy="623888"/>
          </a:xfrm>
          <a:prstGeom prst="rect">
            <a:avLst/>
          </a:prstGeom>
          <a:noFill/>
          <a:ln w="9525">
            <a:noFill/>
            <a:miter lim="800000"/>
            <a:headEnd/>
            <a:tailEnd/>
          </a:ln>
          <a:effectLst/>
        </p:spPr>
        <p:txBody>
          <a:bodyPr>
            <a:spAutoFit/>
          </a:bodyPr>
          <a:lstStyle/>
          <a:p>
            <a:pPr>
              <a:spcBef>
                <a:spcPct val="50000"/>
              </a:spcBef>
            </a:pPr>
            <a:r>
              <a:rPr lang="en-US" sz="1400" b="1">
                <a:solidFill>
                  <a:schemeClr val="accent2"/>
                </a:solidFill>
                <a:latin typeface="High Tower Text" pitchFamily="18" charset="0"/>
              </a:rPr>
              <a:t>Source: Conference Board Research Group</a:t>
            </a:r>
          </a:p>
          <a:p>
            <a:pPr>
              <a:spcBef>
                <a:spcPct val="50000"/>
              </a:spcBef>
            </a:pPr>
            <a:r>
              <a:rPr lang="en-US" sz="1400" b="1">
                <a:solidFill>
                  <a:schemeClr val="accent2"/>
                </a:solidFill>
                <a:latin typeface="High Tower Text" pitchFamily="18" charset="0"/>
              </a:rPr>
              <a:t>Associated Press Article Jan 5 2010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6660">
                                            <p:txEl>
                                              <p:pRg st="2" end="2"/>
                                            </p:txEl>
                                          </p:spTgt>
                                        </p:tgtEl>
                                        <p:attrNameLst>
                                          <p:attrName>style.visibility</p:attrName>
                                        </p:attrNameLst>
                                      </p:cBhvr>
                                      <p:to>
                                        <p:strVal val="visible"/>
                                      </p:to>
                                    </p:set>
                                    <p:animEffect transition="in" filter="dissolve">
                                      <p:cBhvr>
                                        <p:cTn id="7" dur="500"/>
                                        <p:tgtEl>
                                          <p:spTgt spid="326660">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26660">
                                            <p:txEl>
                                              <p:pRg st="3" end="3"/>
                                            </p:txEl>
                                          </p:spTgt>
                                        </p:tgtEl>
                                        <p:attrNameLst>
                                          <p:attrName>style.visibility</p:attrName>
                                        </p:attrNameLst>
                                      </p:cBhvr>
                                      <p:to>
                                        <p:strVal val="visible"/>
                                      </p:to>
                                    </p:set>
                                    <p:animEffect transition="in" filter="dissolve">
                                      <p:cBhvr>
                                        <p:cTn id="10" dur="500"/>
                                        <p:tgtEl>
                                          <p:spTgt spid="32666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26660">
                                            <p:txEl>
                                              <p:pRg st="5" end="5"/>
                                            </p:txEl>
                                          </p:spTgt>
                                        </p:tgtEl>
                                        <p:attrNameLst>
                                          <p:attrName>style.visibility</p:attrName>
                                        </p:attrNameLst>
                                      </p:cBhvr>
                                      <p:to>
                                        <p:strVal val="visible"/>
                                      </p:to>
                                    </p:set>
                                    <p:animEffect transition="in" filter="dissolve">
                                      <p:cBhvr>
                                        <p:cTn id="15" dur="500"/>
                                        <p:tgtEl>
                                          <p:spTgt spid="326660">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26660">
                                            <p:txEl>
                                              <p:pRg st="6" end="6"/>
                                            </p:txEl>
                                          </p:spTgt>
                                        </p:tgtEl>
                                        <p:attrNameLst>
                                          <p:attrName>style.visibility</p:attrName>
                                        </p:attrNameLst>
                                      </p:cBhvr>
                                      <p:to>
                                        <p:strVal val="visible"/>
                                      </p:to>
                                    </p:set>
                                    <p:animEffect transition="in" filter="dissolve">
                                      <p:cBhvr>
                                        <p:cTn id="18" dur="500"/>
                                        <p:tgtEl>
                                          <p:spTgt spid="3266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304800" y="152400"/>
            <a:ext cx="7620000" cy="990600"/>
          </a:xfrm>
        </p:spPr>
        <p:txBody>
          <a:bodyPr/>
          <a:lstStyle/>
          <a:p>
            <a:r>
              <a:rPr lang="en-US" dirty="0" smtClean="0"/>
              <a:t>Daniel Pink - “Drive”</a:t>
            </a:r>
            <a:endParaRPr lang="en-US" dirty="0"/>
          </a:p>
        </p:txBody>
      </p:sp>
      <p:sp>
        <p:nvSpPr>
          <p:cNvPr id="326659" name="Rectangle 3"/>
          <p:cNvSpPr>
            <a:spLocks noChangeArrowheads="1"/>
          </p:cNvSpPr>
          <p:nvPr/>
        </p:nvSpPr>
        <p:spPr bwMode="auto">
          <a:xfrm>
            <a:off x="304800" y="1435100"/>
            <a:ext cx="8839200" cy="4754563"/>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26664" name="Text Box 8"/>
          <p:cNvSpPr txBox="1">
            <a:spLocks noChangeArrowheads="1"/>
          </p:cNvSpPr>
          <p:nvPr/>
        </p:nvSpPr>
        <p:spPr bwMode="auto">
          <a:xfrm>
            <a:off x="457200" y="1828800"/>
            <a:ext cx="8382000" cy="1815882"/>
          </a:xfrm>
          <a:prstGeom prst="rect">
            <a:avLst/>
          </a:prstGeom>
          <a:noFill/>
          <a:ln w="9525">
            <a:noFill/>
            <a:miter lim="800000"/>
            <a:headEnd/>
            <a:tailEnd/>
          </a:ln>
          <a:effectLst/>
        </p:spPr>
        <p:txBody>
          <a:bodyPr wrap="square">
            <a:spAutoFit/>
          </a:bodyPr>
          <a:lstStyle/>
          <a:p>
            <a:pPr algn="ctr">
              <a:spcBef>
                <a:spcPct val="50000"/>
              </a:spcBef>
            </a:pPr>
            <a:r>
              <a:rPr lang="en-US" sz="2800" dirty="0" smtClean="0">
                <a:solidFill>
                  <a:schemeClr val="bg1"/>
                </a:solidFill>
              </a:rPr>
              <a:t>“It’s the </a:t>
            </a:r>
            <a:r>
              <a:rPr lang="en-US" sz="2800" u="sng" dirty="0" smtClean="0">
                <a:solidFill>
                  <a:schemeClr val="bg1"/>
                </a:solidFill>
              </a:rPr>
              <a:t>i</a:t>
            </a:r>
            <a:r>
              <a:rPr lang="en-US" sz="2800" u="sng" dirty="0" smtClean="0">
                <a:solidFill>
                  <a:schemeClr val="bg1"/>
                </a:solidFill>
              </a:rPr>
              <a:t>ntrinsic motivators</a:t>
            </a:r>
            <a:r>
              <a:rPr lang="en-US" sz="2800" dirty="0" smtClean="0">
                <a:solidFill>
                  <a:schemeClr val="bg1"/>
                </a:solidFill>
              </a:rPr>
              <a:t> </a:t>
            </a:r>
            <a:r>
              <a:rPr lang="en-US" sz="2800" dirty="0" smtClean="0">
                <a:solidFill>
                  <a:schemeClr val="bg1"/>
                </a:solidFill>
              </a:rPr>
              <a:t>- what someone naturally wants to do because of their own internal drivers – that proved to be lasting and more impactful on organizational results.</a:t>
            </a:r>
            <a:endParaRPr lang="en-US" sz="2800" b="1" dirty="0">
              <a:solidFill>
                <a:schemeClr val="bg1"/>
              </a:solidFill>
              <a:latin typeface="High Tower Text" pitchFamily="18" charset="0"/>
            </a:endParaRPr>
          </a:p>
        </p:txBody>
      </p:sp>
      <p:sp>
        <p:nvSpPr>
          <p:cNvPr id="326665" name="Text Box 9"/>
          <p:cNvSpPr txBox="1">
            <a:spLocks noChangeArrowheads="1"/>
          </p:cNvSpPr>
          <p:nvPr/>
        </p:nvSpPr>
        <p:spPr bwMode="auto">
          <a:xfrm>
            <a:off x="4724400" y="5943600"/>
            <a:ext cx="3429000" cy="623888"/>
          </a:xfrm>
          <a:prstGeom prst="rect">
            <a:avLst/>
          </a:prstGeom>
          <a:noFill/>
          <a:ln w="9525">
            <a:noFill/>
            <a:miter lim="800000"/>
            <a:headEnd/>
            <a:tailEnd/>
          </a:ln>
          <a:effectLst/>
        </p:spPr>
        <p:txBody>
          <a:bodyPr>
            <a:spAutoFit/>
          </a:bodyPr>
          <a:lstStyle/>
          <a:p>
            <a:pPr>
              <a:spcBef>
                <a:spcPct val="50000"/>
              </a:spcBef>
            </a:pPr>
            <a:r>
              <a:rPr lang="en-US" sz="1400" b="1">
                <a:solidFill>
                  <a:schemeClr val="accent2"/>
                </a:solidFill>
                <a:latin typeface="High Tower Text" pitchFamily="18" charset="0"/>
              </a:rPr>
              <a:t>Source: Conference Board Research Group</a:t>
            </a:r>
          </a:p>
          <a:p>
            <a:pPr>
              <a:spcBef>
                <a:spcPct val="50000"/>
              </a:spcBef>
            </a:pPr>
            <a:r>
              <a:rPr lang="en-US" sz="1400" b="1">
                <a:solidFill>
                  <a:schemeClr val="accent2"/>
                </a:solidFill>
                <a:latin typeface="High Tower Text" pitchFamily="18" charset="0"/>
              </a:rPr>
              <a:t>Associated Press Article Jan 5 2010</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304800" y="609600"/>
            <a:ext cx="8229600" cy="762000"/>
          </a:xfrm>
          <a:noFill/>
          <a:ln/>
        </p:spPr>
        <p:txBody>
          <a:bodyPr/>
          <a:lstStyle/>
          <a:p>
            <a:r>
              <a:rPr lang="en-US"/>
              <a:t>The Airport Experience </a:t>
            </a:r>
          </a:p>
        </p:txBody>
      </p:sp>
      <p:sp>
        <p:nvSpPr>
          <p:cNvPr id="315395" name="Rectangle 3"/>
          <p:cNvSpPr>
            <a:spLocks noChangeArrowheads="1"/>
          </p:cNvSpPr>
          <p:nvPr/>
        </p:nvSpPr>
        <p:spPr bwMode="auto">
          <a:xfrm>
            <a:off x="304800" y="1435100"/>
            <a:ext cx="8839200" cy="2070100"/>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15396" name="Rectangle 4"/>
          <p:cNvSpPr>
            <a:spLocks noGrp="1" noChangeArrowheads="1"/>
          </p:cNvSpPr>
          <p:nvPr>
            <p:ph type="body" idx="1"/>
          </p:nvPr>
        </p:nvSpPr>
        <p:spPr>
          <a:xfrm>
            <a:off x="304800" y="1524000"/>
            <a:ext cx="8418513" cy="838200"/>
          </a:xfrm>
        </p:spPr>
        <p:txBody>
          <a:bodyPr/>
          <a:lstStyle/>
          <a:p>
            <a:pPr algn="ctr"/>
            <a:r>
              <a:rPr lang="en-US" sz="2800" dirty="0"/>
              <a:t>Ever felt this way as a customer?</a:t>
            </a:r>
          </a:p>
        </p:txBody>
      </p:sp>
      <p:pic>
        <p:nvPicPr>
          <p:cNvPr id="27650" name="Picture 2" descr="http://images.ookaboo.com/photo/s/Aa_b767_300er_n363aa_arp_s.jpg"/>
          <p:cNvPicPr>
            <a:picLocks noChangeAspect="1" noChangeArrowheads="1"/>
          </p:cNvPicPr>
          <p:nvPr/>
        </p:nvPicPr>
        <p:blipFill>
          <a:blip r:embed="rId2" cstate="print"/>
          <a:srcRect/>
          <a:stretch>
            <a:fillRect/>
          </a:stretch>
        </p:blipFill>
        <p:spPr bwMode="auto">
          <a:xfrm>
            <a:off x="4495800" y="4267200"/>
            <a:ext cx="3308310" cy="2219326"/>
          </a:xfrm>
          <a:prstGeom prst="rect">
            <a:avLst/>
          </a:prstGeom>
          <a:noFill/>
        </p:spPr>
      </p:pic>
      <p:pic>
        <p:nvPicPr>
          <p:cNvPr id="6" name="Picture 5"/>
          <p:cNvPicPr>
            <a:picLocks noChangeAspect="1"/>
          </p:cNvPicPr>
          <p:nvPr/>
        </p:nvPicPr>
        <p:blipFill>
          <a:blip r:embed="rId3" cstate="print"/>
          <a:stretch>
            <a:fillRect/>
          </a:stretch>
        </p:blipFill>
        <p:spPr>
          <a:xfrm>
            <a:off x="685800" y="2286000"/>
            <a:ext cx="3429000" cy="228028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dissolve">
                                      <p:cBhvr>
                                        <p:cTn id="7" dur="500"/>
                                        <p:tgtEl>
                                          <p:spTgt spid="315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304800" y="609600"/>
            <a:ext cx="8229600" cy="762000"/>
          </a:xfrm>
          <a:noFill/>
          <a:ln/>
        </p:spPr>
        <p:txBody>
          <a:bodyPr/>
          <a:lstStyle/>
          <a:p>
            <a:r>
              <a:rPr lang="en-US"/>
              <a:t>Service Excellence </a:t>
            </a:r>
          </a:p>
        </p:txBody>
      </p:sp>
      <p:sp>
        <p:nvSpPr>
          <p:cNvPr id="323587" name="Rectangle 3"/>
          <p:cNvSpPr>
            <a:spLocks noChangeArrowheads="1"/>
          </p:cNvSpPr>
          <p:nvPr/>
        </p:nvSpPr>
        <p:spPr bwMode="auto">
          <a:xfrm>
            <a:off x="304800" y="1435100"/>
            <a:ext cx="8839200" cy="2070100"/>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23589" name="Rectangle 5"/>
          <p:cNvSpPr>
            <a:spLocks noChangeArrowheads="1"/>
          </p:cNvSpPr>
          <p:nvPr/>
        </p:nvSpPr>
        <p:spPr bwMode="auto">
          <a:xfrm>
            <a:off x="304800" y="2362200"/>
            <a:ext cx="8229600" cy="762000"/>
          </a:xfrm>
          <a:prstGeom prst="rect">
            <a:avLst/>
          </a:prstGeom>
          <a:noFill/>
          <a:ln w="9525" algn="ctr">
            <a:noFill/>
            <a:miter lim="800000"/>
            <a:headEnd/>
            <a:tailEnd/>
          </a:ln>
          <a:effectLst/>
        </p:spPr>
        <p:txBody>
          <a:bodyPr/>
          <a:lstStyle/>
          <a:p>
            <a:pPr algn="ctr"/>
            <a:r>
              <a:rPr lang="en-US" sz="3200" b="1" dirty="0">
                <a:solidFill>
                  <a:schemeClr val="bg1"/>
                </a:solidFill>
                <a:latin typeface="Franklin Gothic Medium" pitchFamily="34" charset="0"/>
              </a:rPr>
              <a:t>The Fundamentals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dissolve">
                                      <p:cBhvr>
                                        <p:cTn id="7" dur="500"/>
                                        <p:tgtEl>
                                          <p:spTgt spid="323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sz="2800"/>
              <a:t>The Fundamentals of Service Excellence - Selection</a:t>
            </a:r>
          </a:p>
        </p:txBody>
      </p:sp>
      <p:sp>
        <p:nvSpPr>
          <p:cNvPr id="296963" name="Rectangle 3"/>
          <p:cNvSpPr>
            <a:spLocks noGrp="1" noChangeArrowheads="1"/>
          </p:cNvSpPr>
          <p:nvPr>
            <p:ph type="body" idx="1"/>
          </p:nvPr>
        </p:nvSpPr>
        <p:spPr>
          <a:xfrm>
            <a:off x="361950" y="1582738"/>
            <a:ext cx="8418513" cy="4589462"/>
          </a:xfrm>
        </p:spPr>
        <p:txBody>
          <a:bodyPr/>
          <a:lstStyle/>
          <a:p>
            <a:pPr>
              <a:buFont typeface="Wingdings" pitchFamily="2" charset="2"/>
              <a:buChar char="Ø"/>
            </a:pPr>
            <a:r>
              <a:rPr lang="en-US"/>
              <a:t> We use Quality Selection Process based on formula: </a:t>
            </a:r>
          </a:p>
          <a:p>
            <a:pPr>
              <a:buFont typeface="Wingdings" pitchFamily="2" charset="2"/>
              <a:buNone/>
            </a:pPr>
            <a:r>
              <a:rPr lang="en-US"/>
              <a:t>		(Talent + Fit) x Investment = Growth</a:t>
            </a:r>
          </a:p>
          <a:p>
            <a:pPr>
              <a:buFont typeface="Wingdings" pitchFamily="2" charset="2"/>
              <a:buChar char="Ø"/>
            </a:pPr>
            <a:r>
              <a:rPr lang="en-US"/>
              <a:t> Ten employees interviewed to get one hire – the right one!</a:t>
            </a:r>
          </a:p>
          <a:p>
            <a:pPr>
              <a:buFont typeface="Wingdings" pitchFamily="2" charset="2"/>
              <a:buChar char="Ø"/>
            </a:pPr>
            <a:r>
              <a:rPr lang="en-US"/>
              <a:t> Employees know their new colleagues are screened as well  </a:t>
            </a:r>
          </a:p>
          <a:p>
            <a:pPr>
              <a:buFont typeface="Wingdings" pitchFamily="2" charset="2"/>
              <a:buChar char="Ø"/>
            </a:pPr>
            <a:r>
              <a:rPr lang="en-US"/>
              <a:t> 80% chance that person will be successful in their role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dissolve">
                                      <p:cBhvr>
                                        <p:cTn id="7" dur="500"/>
                                        <p:tgtEl>
                                          <p:spTgt spid="29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dissolve">
                                      <p:cBhvr>
                                        <p:cTn id="12" dur="500"/>
                                        <p:tgtEl>
                                          <p:spTgt spid="296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dissolve">
                                      <p:cBhvr>
                                        <p:cTn id="17" dur="500"/>
                                        <p:tgtEl>
                                          <p:spTgt spid="296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6963">
                                            <p:txEl>
                                              <p:pRg st="3" end="3"/>
                                            </p:txEl>
                                          </p:spTgt>
                                        </p:tgtEl>
                                        <p:attrNameLst>
                                          <p:attrName>style.visibility</p:attrName>
                                        </p:attrNameLst>
                                      </p:cBhvr>
                                      <p:to>
                                        <p:strVal val="visible"/>
                                      </p:to>
                                    </p:set>
                                    <p:animEffect transition="in" filter="dissolve">
                                      <p:cBhvr>
                                        <p:cTn id="22" dur="500"/>
                                        <p:tgtEl>
                                          <p:spTgt spid="296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dissolve">
                                      <p:cBhvr>
                                        <p:cTn id="27" dur="500"/>
                                        <p:tgtEl>
                                          <p:spTgt spid="296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sz="2800" dirty="0" smtClean="0"/>
              <a:t>The Interview</a:t>
            </a:r>
            <a:endParaRPr lang="en-US" sz="2800" dirty="0"/>
          </a:p>
        </p:txBody>
      </p:sp>
      <p:sp>
        <p:nvSpPr>
          <p:cNvPr id="296963" name="Rectangle 3"/>
          <p:cNvSpPr>
            <a:spLocks noGrp="1" noChangeArrowheads="1"/>
          </p:cNvSpPr>
          <p:nvPr>
            <p:ph type="body" idx="1"/>
          </p:nvPr>
        </p:nvSpPr>
        <p:spPr>
          <a:xfrm>
            <a:off x="361950" y="1582738"/>
            <a:ext cx="8418513" cy="4589462"/>
          </a:xfrm>
        </p:spPr>
        <p:txBody>
          <a:bodyPr/>
          <a:lstStyle/>
          <a:p>
            <a:pPr>
              <a:buFont typeface="Wingdings" pitchFamily="2" charset="2"/>
              <a:buChar char="Ø"/>
            </a:pPr>
            <a:r>
              <a:rPr lang="en-US" dirty="0"/>
              <a:t> </a:t>
            </a:r>
            <a:r>
              <a:rPr lang="en-US" dirty="0" smtClean="0"/>
              <a:t>Typical Interview </a:t>
            </a:r>
            <a:r>
              <a:rPr lang="en-US" dirty="0" err="1" smtClean="0"/>
              <a:t>vs</a:t>
            </a:r>
            <a:r>
              <a:rPr lang="en-US" dirty="0" smtClean="0"/>
              <a:t> Talent-Based</a:t>
            </a:r>
          </a:p>
          <a:p>
            <a:pPr>
              <a:buFont typeface="Wingdings" pitchFamily="2" charset="2"/>
              <a:buChar char="Ø"/>
            </a:pPr>
            <a:r>
              <a:rPr lang="en-US" dirty="0" smtClean="0"/>
              <a:t> </a:t>
            </a:r>
            <a:r>
              <a:rPr lang="en-US" dirty="0" smtClean="0"/>
              <a:t>How do you know for sure?</a:t>
            </a:r>
          </a:p>
          <a:p>
            <a:pPr>
              <a:buFont typeface="Wingdings" pitchFamily="2" charset="2"/>
              <a:buChar char="Ø"/>
            </a:pPr>
            <a:r>
              <a:rPr lang="en-US" dirty="0" smtClean="0"/>
              <a:t> </a:t>
            </a:r>
            <a:r>
              <a:rPr lang="en-US" dirty="0" smtClean="0"/>
              <a:t>First Impressions, while important, can be misleading</a:t>
            </a:r>
          </a:p>
          <a:p>
            <a:pPr>
              <a:buFont typeface="Wingdings" pitchFamily="2" charset="2"/>
              <a:buChar char="Ø"/>
            </a:pPr>
            <a:r>
              <a:rPr lang="en-US" dirty="0" smtClean="0"/>
              <a:t> </a:t>
            </a:r>
            <a:r>
              <a:rPr lang="en-US" dirty="0" smtClean="0"/>
              <a:t>KNOW your candidate from the inside out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dissolve">
                                      <p:cBhvr>
                                        <p:cTn id="7" dur="500"/>
                                        <p:tgtEl>
                                          <p:spTgt spid="29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dissolve">
                                      <p:cBhvr>
                                        <p:cTn id="12" dur="500"/>
                                        <p:tgtEl>
                                          <p:spTgt spid="296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dissolve">
                                      <p:cBhvr>
                                        <p:cTn id="17" dur="500"/>
                                        <p:tgtEl>
                                          <p:spTgt spid="296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6963">
                                            <p:txEl>
                                              <p:pRg st="3" end="3"/>
                                            </p:txEl>
                                          </p:spTgt>
                                        </p:tgtEl>
                                        <p:attrNameLst>
                                          <p:attrName>style.visibility</p:attrName>
                                        </p:attrNameLst>
                                      </p:cBhvr>
                                      <p:to>
                                        <p:strVal val="visible"/>
                                      </p:to>
                                    </p:set>
                                    <p:animEffect transition="in" filter="dissolve">
                                      <p:cBhvr>
                                        <p:cTn id="22" dur="500"/>
                                        <p:tgtEl>
                                          <p:spTgt spid="296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sz="2800"/>
              <a:t>The Fundamentals of Service Excellence - Orientation</a:t>
            </a:r>
          </a:p>
        </p:txBody>
      </p:sp>
      <p:sp>
        <p:nvSpPr>
          <p:cNvPr id="297987" name="Rectangle 3"/>
          <p:cNvSpPr>
            <a:spLocks noGrp="1" noChangeArrowheads="1"/>
          </p:cNvSpPr>
          <p:nvPr>
            <p:ph type="body" idx="1"/>
          </p:nvPr>
        </p:nvSpPr>
        <p:spPr>
          <a:xfrm>
            <a:off x="361950" y="1735138"/>
            <a:ext cx="8418513" cy="4589462"/>
          </a:xfrm>
        </p:spPr>
        <p:txBody>
          <a:bodyPr/>
          <a:lstStyle/>
          <a:p>
            <a:pPr>
              <a:buFont typeface="Wingdings" pitchFamily="2" charset="2"/>
              <a:buChar char="Ø"/>
            </a:pPr>
            <a:r>
              <a:rPr lang="en-US"/>
              <a:t> Employees go through 1-day orientation before working</a:t>
            </a:r>
          </a:p>
          <a:p>
            <a:pPr>
              <a:buFont typeface="Wingdings" pitchFamily="2" charset="2"/>
              <a:buChar char="Ø"/>
            </a:pPr>
            <a:r>
              <a:rPr lang="en-US"/>
              <a:t> Connects employees to our vision, mission, values</a:t>
            </a:r>
          </a:p>
          <a:p>
            <a:pPr>
              <a:buFont typeface="Wingdings" pitchFamily="2" charset="2"/>
              <a:buChar char="Ø"/>
            </a:pPr>
            <a:r>
              <a:rPr lang="en-US"/>
              <a:t> Opportunity to ask questions</a:t>
            </a:r>
          </a:p>
          <a:p>
            <a:pPr>
              <a:buFont typeface="Wingdings" pitchFamily="2" charset="2"/>
              <a:buChar char="Ø"/>
            </a:pPr>
            <a:r>
              <a:rPr lang="en-US"/>
              <a:t> Opportunity to leave!</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ctrTitle"/>
          </p:nvPr>
        </p:nvSpPr>
        <p:spPr>
          <a:xfrm>
            <a:off x="0" y="762000"/>
            <a:ext cx="9144000" cy="609600"/>
          </a:xfrm>
        </p:spPr>
        <p:txBody>
          <a:bodyPr/>
          <a:lstStyle/>
          <a:p>
            <a:r>
              <a:rPr lang="en-US" sz="2800" b="0" dirty="0">
                <a:solidFill>
                  <a:schemeClr val="bg1"/>
                </a:solidFill>
                <a:latin typeface="Franklin Gothic Medium" pitchFamily="34" charset="0"/>
              </a:rPr>
              <a:t>The number one responsibility of </a:t>
            </a:r>
            <a:br>
              <a:rPr lang="en-US" sz="2800" b="0" dirty="0">
                <a:solidFill>
                  <a:schemeClr val="bg1"/>
                </a:solidFill>
                <a:latin typeface="Franklin Gothic Medium" pitchFamily="34" charset="0"/>
              </a:rPr>
            </a:br>
            <a:r>
              <a:rPr lang="en-US" sz="2800" b="0" dirty="0">
                <a:solidFill>
                  <a:schemeClr val="bg1"/>
                </a:solidFill>
                <a:latin typeface="Franklin Gothic Medium" pitchFamily="34" charset="0"/>
              </a:rPr>
              <a:t>a leader is to enable their people</a:t>
            </a:r>
            <a:br>
              <a:rPr lang="en-US" sz="2800" b="0" dirty="0">
                <a:solidFill>
                  <a:schemeClr val="bg1"/>
                </a:solidFill>
                <a:latin typeface="Franklin Gothic Medium" pitchFamily="34" charset="0"/>
              </a:rPr>
            </a:br>
            <a:r>
              <a:rPr lang="en-US" sz="2800" b="0" dirty="0">
                <a:solidFill>
                  <a:schemeClr val="bg1"/>
                </a:solidFill>
                <a:latin typeface="Franklin Gothic Medium" pitchFamily="34" charset="0"/>
              </a:rPr>
              <a:t>to achieve excellence.</a:t>
            </a:r>
            <a:endParaRPr lang="en-US" sz="2800" dirty="0">
              <a:solidFill>
                <a:schemeClr val="bg1"/>
              </a:solidFill>
              <a:latin typeface="Franklin Gothic Medium" pitchFamily="34" charset="0"/>
            </a:endParaRPr>
          </a:p>
        </p:txBody>
      </p:sp>
      <p:sp>
        <p:nvSpPr>
          <p:cNvPr id="302083" name="Rectangle 3"/>
          <p:cNvSpPr>
            <a:spLocks noChangeArrowheads="1"/>
          </p:cNvSpPr>
          <p:nvPr/>
        </p:nvSpPr>
        <p:spPr bwMode="auto">
          <a:xfrm>
            <a:off x="0" y="3124200"/>
            <a:ext cx="9144000" cy="1447800"/>
          </a:xfrm>
          <a:prstGeom prst="rect">
            <a:avLst/>
          </a:prstGeom>
          <a:noFill/>
          <a:ln w="9525">
            <a:noFill/>
            <a:miter lim="800000"/>
            <a:headEnd/>
            <a:tailEnd/>
          </a:ln>
          <a:effectLst/>
        </p:spPr>
        <p:txBody>
          <a:bodyPr/>
          <a:lstStyle/>
          <a:p>
            <a:pPr algn="ctr">
              <a:spcBef>
                <a:spcPct val="100000"/>
              </a:spcBef>
              <a:buFont typeface="Wingdings" pitchFamily="2" charset="2"/>
              <a:buNone/>
            </a:pPr>
            <a:endParaRPr lang="en-US" sz="2400">
              <a:solidFill>
                <a:schemeClr val="bg1"/>
              </a:solidFill>
              <a:latin typeface="Franklin Gothic Medium" pitchFamily="34" charset="0"/>
            </a:endParaRPr>
          </a:p>
          <a:p>
            <a:pPr algn="ctr">
              <a:spcBef>
                <a:spcPct val="100000"/>
              </a:spcBef>
              <a:buFont typeface="Wingdings" pitchFamily="2" charset="2"/>
              <a:buNone/>
            </a:pPr>
            <a:endParaRPr lang="en-US" sz="2400">
              <a:solidFill>
                <a:schemeClr val="bg1"/>
              </a:solidFill>
              <a:latin typeface="Franklin Gothic Medium" pitchFamily="34" charset="0"/>
            </a:endParaRPr>
          </a:p>
          <a:p>
            <a:pPr>
              <a:spcBef>
                <a:spcPct val="100000"/>
              </a:spcBef>
              <a:buFont typeface="Wingdings" pitchFamily="2" charset="2"/>
              <a:buNone/>
            </a:pPr>
            <a:endParaRPr lang="en-US" sz="2400">
              <a:solidFill>
                <a:schemeClr val="bg1"/>
              </a:solidFill>
              <a:latin typeface="Franklin Gothic Medium" pitchFamily="34" charset="0"/>
            </a:endParaRPr>
          </a:p>
        </p:txBody>
      </p:sp>
      <p:sp>
        <p:nvSpPr>
          <p:cNvPr id="302085" name="Rectangle 5"/>
          <p:cNvSpPr>
            <a:spLocks noChangeArrowheads="1"/>
          </p:cNvSpPr>
          <p:nvPr/>
        </p:nvSpPr>
        <p:spPr bwMode="auto">
          <a:xfrm>
            <a:off x="0" y="3200400"/>
            <a:ext cx="9144000" cy="641350"/>
          </a:xfrm>
          <a:prstGeom prst="rect">
            <a:avLst/>
          </a:prstGeom>
          <a:noFill/>
          <a:ln w="9525" algn="ctr">
            <a:noFill/>
            <a:miter lim="800000"/>
            <a:headEnd/>
            <a:tailEnd/>
          </a:ln>
          <a:effectLst/>
        </p:spPr>
        <p:txBody>
          <a:bodyPr/>
          <a:lstStyle/>
          <a:p>
            <a:pPr algn="ctr">
              <a:lnSpc>
                <a:spcPct val="130000"/>
              </a:lnSpc>
            </a:pPr>
            <a:r>
              <a:rPr lang="en-US" sz="2800" dirty="0">
                <a:solidFill>
                  <a:schemeClr val="bg1"/>
                </a:solidFill>
                <a:latin typeface="Franklin Gothic Medium" pitchFamily="34" charset="0"/>
              </a:rPr>
              <a:t>To do that…the environment, people, and processes must be set up for success</a:t>
            </a:r>
            <a:r>
              <a:rPr lang="en-US" sz="2800" dirty="0" smtClean="0">
                <a:solidFill>
                  <a:schemeClr val="bg1"/>
                </a:solidFill>
                <a:latin typeface="Franklin Gothic Medium" pitchFamily="34" charset="0"/>
              </a:rPr>
              <a:t>!</a:t>
            </a:r>
          </a:p>
          <a:p>
            <a:pPr algn="ctr">
              <a:lnSpc>
                <a:spcPct val="130000"/>
              </a:lnSpc>
            </a:pPr>
            <a:endParaRPr lang="en-US" sz="2800" dirty="0" smtClean="0">
              <a:solidFill>
                <a:schemeClr val="bg1"/>
              </a:solidFill>
              <a:latin typeface="Franklin Gothic Medium" pitchFamily="34" charset="0"/>
            </a:endParaRPr>
          </a:p>
          <a:p>
            <a:pPr algn="ctr">
              <a:lnSpc>
                <a:spcPct val="130000"/>
              </a:lnSpc>
            </a:pPr>
            <a:r>
              <a:rPr lang="en-US" sz="2800" dirty="0" smtClean="0">
                <a:solidFill>
                  <a:schemeClr val="bg1"/>
                </a:solidFill>
                <a:latin typeface="Franklin Gothic Medium" pitchFamily="34" charset="0"/>
              </a:rPr>
              <a:t>YOUR PEOPLE ARE A VALUABLE RESOURCE – </a:t>
            </a:r>
          </a:p>
          <a:p>
            <a:pPr algn="ctr">
              <a:lnSpc>
                <a:spcPct val="130000"/>
              </a:lnSpc>
            </a:pPr>
            <a:r>
              <a:rPr lang="en-US" sz="2800" dirty="0" smtClean="0">
                <a:solidFill>
                  <a:schemeClr val="bg1"/>
                </a:solidFill>
                <a:latin typeface="Franklin Gothic Medium" pitchFamily="34" charset="0"/>
              </a:rPr>
              <a:t>MAXIMIZE THEIR POTENTIAL!</a:t>
            </a:r>
            <a:endParaRPr lang="en-US" sz="2800" dirty="0">
              <a:solidFill>
                <a:schemeClr val="bg1"/>
              </a:solidFill>
              <a:latin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sz="2800"/>
              <a:t>The Fundamentals of Service Excellence - Training</a:t>
            </a:r>
          </a:p>
        </p:txBody>
      </p:sp>
      <p:sp>
        <p:nvSpPr>
          <p:cNvPr id="300035" name="Rectangle 3"/>
          <p:cNvSpPr>
            <a:spLocks noGrp="1" noChangeArrowheads="1"/>
          </p:cNvSpPr>
          <p:nvPr>
            <p:ph type="body" idx="1"/>
          </p:nvPr>
        </p:nvSpPr>
        <p:spPr>
          <a:xfrm>
            <a:off x="361950" y="1735138"/>
            <a:ext cx="8418513" cy="4589462"/>
          </a:xfrm>
        </p:spPr>
        <p:txBody>
          <a:bodyPr/>
          <a:lstStyle/>
          <a:p>
            <a:pPr>
              <a:buFont typeface="Wingdings" pitchFamily="2" charset="2"/>
              <a:buNone/>
            </a:pPr>
            <a:r>
              <a:rPr lang="en-US"/>
              <a:t> 		Three key areas of training:</a:t>
            </a:r>
          </a:p>
          <a:p>
            <a:pPr>
              <a:buFont typeface="Wingdings" pitchFamily="2" charset="2"/>
              <a:buNone/>
            </a:pPr>
            <a:r>
              <a:rPr lang="en-US"/>
              <a:t>		Technical – Caring - Quality</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sz="2800"/>
              <a:t>The Fundamentals of Service Excellence - Training</a:t>
            </a:r>
          </a:p>
        </p:txBody>
      </p:sp>
      <p:sp>
        <p:nvSpPr>
          <p:cNvPr id="299011" name="Rectangle 3"/>
          <p:cNvSpPr>
            <a:spLocks noGrp="1" noChangeArrowheads="1"/>
          </p:cNvSpPr>
          <p:nvPr>
            <p:ph type="body" idx="1"/>
          </p:nvPr>
        </p:nvSpPr>
        <p:spPr>
          <a:xfrm>
            <a:off x="361950" y="1735138"/>
            <a:ext cx="8418513" cy="4589462"/>
          </a:xfrm>
        </p:spPr>
        <p:txBody>
          <a:bodyPr/>
          <a:lstStyle/>
          <a:p>
            <a:pPr>
              <a:buFont typeface="Wingdings" pitchFamily="2" charset="2"/>
              <a:buChar char="Ø"/>
            </a:pPr>
            <a:r>
              <a:rPr lang="en-US"/>
              <a:t> Training is based on performance “gates” – not time</a:t>
            </a:r>
          </a:p>
          <a:p>
            <a:pPr>
              <a:buFont typeface="Wingdings" pitchFamily="2" charset="2"/>
              <a:buChar char="Ø"/>
            </a:pPr>
            <a:r>
              <a:rPr lang="en-US"/>
              <a:t> No one works the floor alone until they pass all their gates</a:t>
            </a:r>
          </a:p>
          <a:p>
            <a:pPr>
              <a:buFont typeface="Wingdings" pitchFamily="2" charset="2"/>
              <a:buChar char="Ø"/>
            </a:pPr>
            <a:r>
              <a:rPr lang="en-US"/>
              <a:t> Training continues on via personalized development plans</a:t>
            </a:r>
          </a:p>
          <a:p>
            <a:pPr>
              <a:buFont typeface="Wingdings" pitchFamily="2" charset="2"/>
              <a:buChar char="Ø"/>
            </a:pPr>
            <a:r>
              <a:rPr lang="en-US"/>
              <a:t> Tell – Show – Do – Review Methodology</a:t>
            </a:r>
          </a:p>
          <a:p>
            <a:pPr>
              <a:buFont typeface="Wingdings" pitchFamily="2" charset="2"/>
              <a:buChar char="Ø"/>
            </a:pPr>
            <a:r>
              <a:rPr lang="en-US"/>
              <a:t> Weekly training is built into every dept schedule</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sz="2800"/>
              <a:t>The Fundamentals of Service Excellence - Lineups</a:t>
            </a:r>
          </a:p>
        </p:txBody>
      </p:sp>
      <p:sp>
        <p:nvSpPr>
          <p:cNvPr id="301059" name="Rectangle 3"/>
          <p:cNvSpPr>
            <a:spLocks noGrp="1" noChangeArrowheads="1"/>
          </p:cNvSpPr>
          <p:nvPr>
            <p:ph type="body" idx="1"/>
          </p:nvPr>
        </p:nvSpPr>
        <p:spPr>
          <a:xfrm>
            <a:off x="361950" y="1735138"/>
            <a:ext cx="8418513" cy="4589462"/>
          </a:xfrm>
        </p:spPr>
        <p:txBody>
          <a:bodyPr/>
          <a:lstStyle/>
          <a:p>
            <a:pPr>
              <a:buFont typeface="Wingdings" pitchFamily="2" charset="2"/>
              <a:buChar char="Ø"/>
            </a:pPr>
            <a:r>
              <a:rPr lang="en-US"/>
              <a:t> Every hotel, every department, every shift</a:t>
            </a:r>
          </a:p>
          <a:p>
            <a:pPr>
              <a:buFont typeface="Wingdings" pitchFamily="2" charset="2"/>
              <a:buChar char="Ø"/>
            </a:pPr>
            <a:r>
              <a:rPr lang="en-US"/>
              <a:t> 15 minutes to get re-charged, re-connected</a:t>
            </a:r>
          </a:p>
          <a:p>
            <a:pPr>
              <a:buFont typeface="Wingdings" pitchFamily="2" charset="2"/>
              <a:buChar char="Ø"/>
            </a:pPr>
            <a:r>
              <a:rPr lang="en-US"/>
              <a:t> Service Standard, Q Standard, Operational Details, WOW </a:t>
            </a:r>
            <a:br>
              <a:rPr lang="en-US"/>
            </a:br>
            <a:r>
              <a:rPr lang="en-US"/>
              <a:t>    stories, Problem Resolution Recovery Stories</a:t>
            </a:r>
          </a:p>
          <a:p>
            <a:pPr>
              <a:buFont typeface="Wingdings" pitchFamily="2" charset="2"/>
              <a:buChar char="Ø"/>
            </a:pPr>
            <a:r>
              <a:rPr lang="en-US"/>
              <a:t> Vital to our success!</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sz="2800"/>
              <a:t>The Fundamentals of Service Excellence  Empowerment</a:t>
            </a:r>
          </a:p>
        </p:txBody>
      </p:sp>
      <p:sp>
        <p:nvSpPr>
          <p:cNvPr id="317443" name="Rectangle 3"/>
          <p:cNvSpPr>
            <a:spLocks noGrp="1" noChangeArrowheads="1"/>
          </p:cNvSpPr>
          <p:nvPr>
            <p:ph type="body" idx="1"/>
          </p:nvPr>
        </p:nvSpPr>
        <p:spPr>
          <a:xfrm>
            <a:off x="361950" y="1735138"/>
            <a:ext cx="8418513" cy="4589462"/>
          </a:xfrm>
        </p:spPr>
        <p:txBody>
          <a:bodyPr/>
          <a:lstStyle/>
          <a:p>
            <a:pPr>
              <a:buFont typeface="Wingdings" pitchFamily="2" charset="2"/>
              <a:buChar char="Ø"/>
            </a:pPr>
            <a:r>
              <a:rPr lang="en-US"/>
              <a:t> Employees have to BELIEVE they are empowered </a:t>
            </a:r>
          </a:p>
          <a:p>
            <a:pPr>
              <a:buFont typeface="Wingdings" pitchFamily="2" charset="2"/>
              <a:buChar char="Ø"/>
            </a:pPr>
            <a:r>
              <a:rPr lang="en-US"/>
              <a:t>Employees don’t call a manager</a:t>
            </a:r>
          </a:p>
          <a:p>
            <a:pPr>
              <a:buFont typeface="Wingdings" pitchFamily="2" charset="2"/>
              <a:buChar char="Ø"/>
            </a:pPr>
            <a:r>
              <a:rPr lang="en-US"/>
              <a:t> No spending limit on their decisions</a:t>
            </a:r>
          </a:p>
          <a:p>
            <a:pPr>
              <a:buFont typeface="Wingdings" pitchFamily="2" charset="2"/>
              <a:buChar char="Ø"/>
            </a:pPr>
            <a:r>
              <a:rPr lang="en-US"/>
              <a:t> Provided with training on how to handle situations</a:t>
            </a:r>
          </a:p>
          <a:p>
            <a:pPr>
              <a:buFont typeface="Wingdings" pitchFamily="2" charset="2"/>
              <a:buChar char="Ø"/>
            </a:pPr>
            <a:r>
              <a:rPr lang="en-US"/>
              <a:t> Problem Resolution and Service Recovery Training</a:t>
            </a:r>
          </a:p>
          <a:p>
            <a:pPr>
              <a:buFont typeface="Wingdings" pitchFamily="2" charset="2"/>
              <a:buChar char="Ø"/>
            </a:pPr>
            <a:endParaRPr lang="en-US"/>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304800" y="609600"/>
            <a:ext cx="8229600" cy="762000"/>
          </a:xfrm>
          <a:noFill/>
          <a:ln/>
        </p:spPr>
        <p:txBody>
          <a:bodyPr/>
          <a:lstStyle/>
          <a:p>
            <a:r>
              <a:rPr lang="en-US"/>
              <a:t>Story of “The Foreman” </a:t>
            </a:r>
          </a:p>
        </p:txBody>
      </p:sp>
      <p:sp>
        <p:nvSpPr>
          <p:cNvPr id="318467" name="Rectangle 3"/>
          <p:cNvSpPr>
            <a:spLocks noChangeArrowheads="1"/>
          </p:cNvSpPr>
          <p:nvPr/>
        </p:nvSpPr>
        <p:spPr bwMode="auto">
          <a:xfrm>
            <a:off x="304800" y="1435100"/>
            <a:ext cx="8839200" cy="2070100"/>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18468" name="Rectangle 4"/>
          <p:cNvSpPr>
            <a:spLocks noGrp="1" noChangeArrowheads="1"/>
          </p:cNvSpPr>
          <p:nvPr>
            <p:ph type="body" idx="1"/>
          </p:nvPr>
        </p:nvSpPr>
        <p:spPr>
          <a:xfrm>
            <a:off x="361950" y="2667000"/>
            <a:ext cx="8418513" cy="3370263"/>
          </a:xfrm>
        </p:spPr>
        <p:txBody>
          <a:bodyPr/>
          <a:lstStyle/>
          <a:p>
            <a:pPr algn="ctr"/>
            <a:r>
              <a:rPr lang="en-US"/>
              <a:t>“I just feel important here”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dissolve">
                                      <p:cBhvr>
                                        <p:cTn id="7" dur="500"/>
                                        <p:tgtEl>
                                          <p:spTgt spid="318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04800" y="609600"/>
            <a:ext cx="8229600" cy="762000"/>
          </a:xfrm>
          <a:noFill/>
          <a:ln/>
        </p:spPr>
        <p:txBody>
          <a:bodyPr/>
          <a:lstStyle/>
          <a:p>
            <a:r>
              <a:rPr lang="en-US"/>
              <a:t>Service Excellence </a:t>
            </a:r>
          </a:p>
        </p:txBody>
      </p:sp>
      <p:sp>
        <p:nvSpPr>
          <p:cNvPr id="324611" name="Rectangle 3"/>
          <p:cNvSpPr>
            <a:spLocks noChangeArrowheads="1"/>
          </p:cNvSpPr>
          <p:nvPr/>
        </p:nvSpPr>
        <p:spPr bwMode="auto">
          <a:xfrm>
            <a:off x="304800" y="1435100"/>
            <a:ext cx="8839200" cy="2070100"/>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24612" name="Rectangle 4"/>
          <p:cNvSpPr>
            <a:spLocks noChangeArrowheads="1"/>
          </p:cNvSpPr>
          <p:nvPr/>
        </p:nvSpPr>
        <p:spPr bwMode="auto">
          <a:xfrm>
            <a:off x="304800" y="2362200"/>
            <a:ext cx="8229600" cy="762000"/>
          </a:xfrm>
          <a:prstGeom prst="rect">
            <a:avLst/>
          </a:prstGeom>
          <a:noFill/>
          <a:ln w="9525" algn="ctr">
            <a:noFill/>
            <a:miter lim="800000"/>
            <a:headEnd/>
            <a:tailEnd/>
          </a:ln>
          <a:effectLst/>
        </p:spPr>
        <p:txBody>
          <a:bodyPr/>
          <a:lstStyle/>
          <a:p>
            <a:pPr algn="ctr"/>
            <a:r>
              <a:rPr lang="en-US" sz="3200" b="1" dirty="0" smtClean="0">
                <a:solidFill>
                  <a:schemeClr val="bg1"/>
                </a:solidFill>
                <a:latin typeface="Franklin Gothic Medium" pitchFamily="34" charset="0"/>
              </a:rPr>
              <a:t>A System to Improve Performance</a:t>
            </a:r>
            <a:endParaRPr lang="en-US" sz="3200" b="1" dirty="0">
              <a:solidFill>
                <a:schemeClr val="bg1"/>
              </a:solidFill>
              <a:latin typeface="Franklin Gothic Medium"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dissolve">
                                      <p:cBhvr>
                                        <p:cTn id="7" dur="500"/>
                                        <p:tgtEl>
                                          <p:spTgt spid="324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sz="2800"/>
              <a:t>The Critical Pieces of our Quality System </a:t>
            </a:r>
          </a:p>
        </p:txBody>
      </p:sp>
      <p:sp>
        <p:nvSpPr>
          <p:cNvPr id="325635" name="Text Box 3"/>
          <p:cNvSpPr txBox="1">
            <a:spLocks noChangeArrowheads="1"/>
          </p:cNvSpPr>
          <p:nvPr/>
        </p:nvSpPr>
        <p:spPr bwMode="auto">
          <a:xfrm>
            <a:off x="762000" y="1539875"/>
            <a:ext cx="7772400" cy="395288"/>
          </a:xfrm>
          <a:prstGeom prst="rect">
            <a:avLst/>
          </a:prstGeom>
          <a:solidFill>
            <a:schemeClr val="tx1"/>
          </a:solidFill>
          <a:ln w="28575">
            <a:solidFill>
              <a:schemeClr val="bg1"/>
            </a:solidFill>
            <a:miter lim="800000"/>
            <a:headEnd/>
            <a:tailEnd/>
          </a:ln>
          <a:effectLst/>
        </p:spPr>
        <p:txBody>
          <a:bodyPr>
            <a:spAutoFit/>
          </a:bodyPr>
          <a:lstStyle/>
          <a:p>
            <a:pPr algn="ctr">
              <a:spcBef>
                <a:spcPct val="50000"/>
              </a:spcBef>
            </a:pPr>
            <a:r>
              <a:rPr lang="en-US" b="1">
                <a:solidFill>
                  <a:schemeClr val="bg1"/>
                </a:solidFill>
                <a:latin typeface="Franklin Gothic Medium" pitchFamily="34" charset="0"/>
              </a:rPr>
              <a:t>STRATEGIC PLANNING</a:t>
            </a:r>
          </a:p>
        </p:txBody>
      </p:sp>
      <p:sp>
        <p:nvSpPr>
          <p:cNvPr id="325636" name="Text Box 4"/>
          <p:cNvSpPr txBox="1">
            <a:spLocks noChangeArrowheads="1"/>
          </p:cNvSpPr>
          <p:nvPr/>
        </p:nvSpPr>
        <p:spPr bwMode="auto">
          <a:xfrm>
            <a:off x="685800" y="2606675"/>
            <a:ext cx="1905000" cy="395288"/>
          </a:xfrm>
          <a:prstGeom prst="rect">
            <a:avLst/>
          </a:prstGeom>
          <a:solidFill>
            <a:schemeClr val="bg2"/>
          </a:solidFill>
          <a:ln w="28575">
            <a:solidFill>
              <a:schemeClr val="tx1"/>
            </a:solidFill>
            <a:miter lim="800000"/>
            <a:headEnd/>
            <a:tailEnd/>
          </a:ln>
          <a:effectLst/>
        </p:spPr>
        <p:txBody>
          <a:bodyPr>
            <a:spAutoFit/>
          </a:bodyPr>
          <a:lstStyle/>
          <a:p>
            <a:pPr algn="ctr">
              <a:spcBef>
                <a:spcPct val="50000"/>
              </a:spcBef>
            </a:pPr>
            <a:r>
              <a:rPr lang="en-US" b="1">
                <a:latin typeface="Franklin Gothic Medium" pitchFamily="34" charset="0"/>
              </a:rPr>
              <a:t>TIGER TEAMS</a:t>
            </a:r>
          </a:p>
        </p:txBody>
      </p:sp>
      <p:sp>
        <p:nvSpPr>
          <p:cNvPr id="325637" name="Text Box 5"/>
          <p:cNvSpPr txBox="1">
            <a:spLocks noChangeArrowheads="1"/>
          </p:cNvSpPr>
          <p:nvPr/>
        </p:nvSpPr>
        <p:spPr bwMode="auto">
          <a:xfrm>
            <a:off x="3124200" y="2454275"/>
            <a:ext cx="1905000" cy="669925"/>
          </a:xfrm>
          <a:prstGeom prst="rect">
            <a:avLst/>
          </a:prstGeom>
          <a:solidFill>
            <a:schemeClr val="bg2"/>
          </a:solidFill>
          <a:ln w="28575">
            <a:solidFill>
              <a:schemeClr val="tx1"/>
            </a:solidFill>
            <a:miter lim="800000"/>
            <a:headEnd/>
            <a:tailEnd/>
          </a:ln>
          <a:effectLst/>
        </p:spPr>
        <p:txBody>
          <a:bodyPr>
            <a:spAutoFit/>
          </a:bodyPr>
          <a:lstStyle/>
          <a:p>
            <a:pPr algn="ctr">
              <a:spcBef>
                <a:spcPct val="50000"/>
              </a:spcBef>
            </a:pPr>
            <a:r>
              <a:rPr lang="en-US" b="1">
                <a:latin typeface="Franklin Gothic Medium" pitchFamily="34" charset="0"/>
              </a:rPr>
              <a:t>DEPT DEFECT ELIMINATION</a:t>
            </a:r>
          </a:p>
        </p:txBody>
      </p:sp>
      <p:sp>
        <p:nvSpPr>
          <p:cNvPr id="325638" name="Text Box 6"/>
          <p:cNvSpPr txBox="1">
            <a:spLocks noChangeArrowheads="1"/>
          </p:cNvSpPr>
          <p:nvPr/>
        </p:nvSpPr>
        <p:spPr bwMode="auto">
          <a:xfrm>
            <a:off x="5334000" y="2454275"/>
            <a:ext cx="3429000" cy="669925"/>
          </a:xfrm>
          <a:prstGeom prst="rect">
            <a:avLst/>
          </a:prstGeom>
          <a:solidFill>
            <a:schemeClr val="bg2"/>
          </a:solidFill>
          <a:ln w="28575">
            <a:solidFill>
              <a:schemeClr val="tx1"/>
            </a:solidFill>
            <a:miter lim="800000"/>
            <a:headEnd/>
            <a:tailEnd/>
          </a:ln>
          <a:effectLst/>
        </p:spPr>
        <p:txBody>
          <a:bodyPr>
            <a:spAutoFit/>
          </a:bodyPr>
          <a:lstStyle/>
          <a:p>
            <a:pPr algn="ctr">
              <a:spcBef>
                <a:spcPct val="50000"/>
              </a:spcBef>
            </a:pPr>
            <a:r>
              <a:rPr lang="en-US" b="1">
                <a:latin typeface="Franklin Gothic Medium" pitchFamily="34" charset="0"/>
              </a:rPr>
              <a:t>PROBLEM RESOLUTION &amp; SERVICE RECOVERY</a:t>
            </a:r>
          </a:p>
        </p:txBody>
      </p:sp>
      <p:sp>
        <p:nvSpPr>
          <p:cNvPr id="325639" name="Line 7"/>
          <p:cNvSpPr>
            <a:spLocks noChangeShapeType="1"/>
          </p:cNvSpPr>
          <p:nvPr/>
        </p:nvSpPr>
        <p:spPr bwMode="auto">
          <a:xfrm>
            <a:off x="1524000" y="2073275"/>
            <a:ext cx="0" cy="381000"/>
          </a:xfrm>
          <a:prstGeom prst="line">
            <a:avLst/>
          </a:prstGeom>
          <a:noFill/>
          <a:ln w="38100">
            <a:solidFill>
              <a:schemeClr val="bg1"/>
            </a:solidFill>
            <a:round/>
            <a:headEnd/>
            <a:tailEnd type="triangle" w="med" len="med"/>
          </a:ln>
          <a:effectLst/>
        </p:spPr>
        <p:txBody>
          <a:bodyPr/>
          <a:lstStyle/>
          <a:p>
            <a:endParaRPr lang="en-US"/>
          </a:p>
        </p:txBody>
      </p:sp>
      <p:sp>
        <p:nvSpPr>
          <p:cNvPr id="325640" name="Line 8"/>
          <p:cNvSpPr>
            <a:spLocks noChangeShapeType="1"/>
          </p:cNvSpPr>
          <p:nvPr/>
        </p:nvSpPr>
        <p:spPr bwMode="auto">
          <a:xfrm>
            <a:off x="3962400" y="2057400"/>
            <a:ext cx="0" cy="304800"/>
          </a:xfrm>
          <a:prstGeom prst="line">
            <a:avLst/>
          </a:prstGeom>
          <a:noFill/>
          <a:ln w="38100">
            <a:solidFill>
              <a:schemeClr val="bg1"/>
            </a:solidFill>
            <a:round/>
            <a:headEnd/>
            <a:tailEnd type="triangle" w="med" len="med"/>
          </a:ln>
          <a:effectLst/>
        </p:spPr>
        <p:txBody>
          <a:bodyPr/>
          <a:lstStyle/>
          <a:p>
            <a:endParaRPr lang="en-US"/>
          </a:p>
        </p:txBody>
      </p:sp>
      <p:sp>
        <p:nvSpPr>
          <p:cNvPr id="325641" name="Line 9"/>
          <p:cNvSpPr>
            <a:spLocks noChangeShapeType="1"/>
          </p:cNvSpPr>
          <p:nvPr/>
        </p:nvSpPr>
        <p:spPr bwMode="auto">
          <a:xfrm>
            <a:off x="6629400" y="2057400"/>
            <a:ext cx="0" cy="320675"/>
          </a:xfrm>
          <a:prstGeom prst="line">
            <a:avLst/>
          </a:prstGeom>
          <a:noFill/>
          <a:ln w="38100">
            <a:solidFill>
              <a:schemeClr val="bg1"/>
            </a:solidFill>
            <a:round/>
            <a:headEnd/>
            <a:tailEnd type="triangle" w="med" len="med"/>
          </a:ln>
          <a:effectLst/>
        </p:spPr>
        <p:txBody>
          <a:bodyPr/>
          <a:lstStyle/>
          <a:p>
            <a:endParaRPr lang="en-US"/>
          </a:p>
        </p:txBody>
      </p:sp>
      <p:sp>
        <p:nvSpPr>
          <p:cNvPr id="325642" name="Line 10"/>
          <p:cNvSpPr>
            <a:spLocks noChangeShapeType="1"/>
          </p:cNvSpPr>
          <p:nvPr/>
        </p:nvSpPr>
        <p:spPr bwMode="auto">
          <a:xfrm flipV="1">
            <a:off x="1752600" y="2073275"/>
            <a:ext cx="0" cy="381000"/>
          </a:xfrm>
          <a:prstGeom prst="line">
            <a:avLst/>
          </a:prstGeom>
          <a:noFill/>
          <a:ln w="38100">
            <a:solidFill>
              <a:schemeClr val="bg1"/>
            </a:solidFill>
            <a:round/>
            <a:headEnd/>
            <a:tailEnd type="triangle" w="med" len="med"/>
          </a:ln>
          <a:effectLst/>
        </p:spPr>
        <p:txBody>
          <a:bodyPr/>
          <a:lstStyle/>
          <a:p>
            <a:endParaRPr lang="en-US"/>
          </a:p>
        </p:txBody>
      </p:sp>
      <p:sp>
        <p:nvSpPr>
          <p:cNvPr id="325643" name="Line 11"/>
          <p:cNvSpPr>
            <a:spLocks noChangeShapeType="1"/>
          </p:cNvSpPr>
          <p:nvPr/>
        </p:nvSpPr>
        <p:spPr bwMode="auto">
          <a:xfrm flipV="1">
            <a:off x="4191000" y="2057400"/>
            <a:ext cx="0" cy="304800"/>
          </a:xfrm>
          <a:prstGeom prst="line">
            <a:avLst/>
          </a:prstGeom>
          <a:noFill/>
          <a:ln w="38100">
            <a:solidFill>
              <a:schemeClr val="bg1"/>
            </a:solidFill>
            <a:round/>
            <a:headEnd/>
            <a:tailEnd type="triangle" w="med" len="med"/>
          </a:ln>
          <a:effectLst/>
        </p:spPr>
        <p:txBody>
          <a:bodyPr/>
          <a:lstStyle/>
          <a:p>
            <a:endParaRPr lang="en-US"/>
          </a:p>
        </p:txBody>
      </p:sp>
      <p:sp>
        <p:nvSpPr>
          <p:cNvPr id="325644" name="Line 12"/>
          <p:cNvSpPr>
            <a:spLocks noChangeShapeType="1"/>
          </p:cNvSpPr>
          <p:nvPr/>
        </p:nvSpPr>
        <p:spPr bwMode="auto">
          <a:xfrm flipV="1">
            <a:off x="6858000" y="2057400"/>
            <a:ext cx="0" cy="304800"/>
          </a:xfrm>
          <a:prstGeom prst="line">
            <a:avLst/>
          </a:prstGeom>
          <a:noFill/>
          <a:ln w="38100">
            <a:solidFill>
              <a:schemeClr val="bg1"/>
            </a:solidFill>
            <a:round/>
            <a:headEnd/>
            <a:tailEnd type="triangle" w="med" len="med"/>
          </a:ln>
          <a:effectLst/>
        </p:spPr>
        <p:txBody>
          <a:bodyPr/>
          <a:lstStyle/>
          <a:p>
            <a:endParaRPr lang="en-US"/>
          </a:p>
        </p:txBody>
      </p:sp>
      <p:sp>
        <p:nvSpPr>
          <p:cNvPr id="325645" name="Text Box 13"/>
          <p:cNvSpPr txBox="1">
            <a:spLocks noChangeArrowheads="1"/>
          </p:cNvSpPr>
          <p:nvPr/>
        </p:nvSpPr>
        <p:spPr bwMode="auto">
          <a:xfrm>
            <a:off x="1371600" y="3657600"/>
            <a:ext cx="6400800" cy="395288"/>
          </a:xfrm>
          <a:prstGeom prst="rect">
            <a:avLst/>
          </a:prstGeom>
          <a:solidFill>
            <a:srgbClr val="9999FF"/>
          </a:solidFill>
          <a:ln w="28575" algn="ctr">
            <a:solidFill>
              <a:schemeClr val="tx1"/>
            </a:solidFill>
            <a:miter lim="800000"/>
            <a:headEnd/>
            <a:tailEnd/>
          </a:ln>
          <a:effectLst/>
        </p:spPr>
        <p:txBody>
          <a:bodyPr>
            <a:spAutoFit/>
          </a:bodyPr>
          <a:lstStyle/>
          <a:p>
            <a:pPr algn="ctr">
              <a:spcBef>
                <a:spcPct val="50000"/>
              </a:spcBef>
            </a:pPr>
            <a:r>
              <a:rPr lang="en-US">
                <a:latin typeface="Franklin Gothic Medium" pitchFamily="34" charset="0"/>
              </a:rPr>
              <a:t>LINEUPS</a:t>
            </a:r>
          </a:p>
        </p:txBody>
      </p:sp>
      <p:sp>
        <p:nvSpPr>
          <p:cNvPr id="325646" name="Text Box 14"/>
          <p:cNvSpPr txBox="1">
            <a:spLocks noChangeArrowheads="1"/>
          </p:cNvSpPr>
          <p:nvPr/>
        </p:nvSpPr>
        <p:spPr bwMode="auto">
          <a:xfrm>
            <a:off x="1371600" y="4267200"/>
            <a:ext cx="6400800" cy="395288"/>
          </a:xfrm>
          <a:prstGeom prst="rect">
            <a:avLst/>
          </a:prstGeom>
          <a:solidFill>
            <a:srgbClr val="9999FF"/>
          </a:solidFill>
          <a:ln w="28575" algn="ctr">
            <a:solidFill>
              <a:schemeClr val="tx1"/>
            </a:solidFill>
            <a:miter lim="800000"/>
            <a:headEnd/>
            <a:tailEnd/>
          </a:ln>
          <a:effectLst/>
        </p:spPr>
        <p:txBody>
          <a:bodyPr>
            <a:spAutoFit/>
          </a:bodyPr>
          <a:lstStyle/>
          <a:p>
            <a:pPr algn="ctr">
              <a:spcBef>
                <a:spcPct val="50000"/>
              </a:spcBef>
            </a:pPr>
            <a:r>
              <a:rPr lang="en-US">
                <a:latin typeface="Franklin Gothic Medium" pitchFamily="34" charset="0"/>
              </a:rPr>
              <a:t>FEEDBACK and ALERTS</a:t>
            </a:r>
          </a:p>
        </p:txBody>
      </p:sp>
      <p:sp>
        <p:nvSpPr>
          <p:cNvPr id="325647" name="Text Box 15"/>
          <p:cNvSpPr txBox="1">
            <a:spLocks noChangeArrowheads="1"/>
          </p:cNvSpPr>
          <p:nvPr/>
        </p:nvSpPr>
        <p:spPr bwMode="auto">
          <a:xfrm>
            <a:off x="1371600" y="4953000"/>
            <a:ext cx="6400800" cy="395288"/>
          </a:xfrm>
          <a:prstGeom prst="rect">
            <a:avLst/>
          </a:prstGeom>
          <a:solidFill>
            <a:srgbClr val="9999FF"/>
          </a:solidFill>
          <a:ln w="28575" algn="ctr">
            <a:solidFill>
              <a:schemeClr val="tx1"/>
            </a:solidFill>
            <a:miter lim="800000"/>
            <a:headEnd/>
            <a:tailEnd/>
          </a:ln>
          <a:effectLst/>
        </p:spPr>
        <p:txBody>
          <a:bodyPr>
            <a:spAutoFit/>
          </a:bodyPr>
          <a:lstStyle/>
          <a:p>
            <a:pPr algn="ctr">
              <a:spcBef>
                <a:spcPct val="50000"/>
              </a:spcBef>
            </a:pPr>
            <a:r>
              <a:rPr lang="en-US">
                <a:latin typeface="Franklin Gothic Medium" pitchFamily="34" charset="0"/>
              </a:rPr>
              <a:t>DEFECT AND GUEST PREFERENCE REPORTS</a:t>
            </a:r>
          </a:p>
        </p:txBody>
      </p:sp>
      <p:sp>
        <p:nvSpPr>
          <p:cNvPr id="325648" name="Line 16"/>
          <p:cNvSpPr>
            <a:spLocks noChangeShapeType="1"/>
          </p:cNvSpPr>
          <p:nvPr/>
        </p:nvSpPr>
        <p:spPr bwMode="auto">
          <a:xfrm flipV="1">
            <a:off x="1752600" y="3200400"/>
            <a:ext cx="0" cy="381000"/>
          </a:xfrm>
          <a:prstGeom prst="line">
            <a:avLst/>
          </a:prstGeom>
          <a:noFill/>
          <a:ln w="38100">
            <a:solidFill>
              <a:schemeClr val="bg1"/>
            </a:solidFill>
            <a:round/>
            <a:headEnd/>
            <a:tailEnd type="triangle" w="med" len="med"/>
          </a:ln>
          <a:effectLst/>
        </p:spPr>
        <p:txBody>
          <a:bodyPr/>
          <a:lstStyle/>
          <a:p>
            <a:endParaRPr lang="en-US"/>
          </a:p>
        </p:txBody>
      </p:sp>
      <p:sp>
        <p:nvSpPr>
          <p:cNvPr id="325649" name="Line 17"/>
          <p:cNvSpPr>
            <a:spLocks noChangeShapeType="1"/>
          </p:cNvSpPr>
          <p:nvPr/>
        </p:nvSpPr>
        <p:spPr bwMode="auto">
          <a:xfrm flipV="1">
            <a:off x="4114800" y="3200400"/>
            <a:ext cx="0" cy="381000"/>
          </a:xfrm>
          <a:prstGeom prst="line">
            <a:avLst/>
          </a:prstGeom>
          <a:noFill/>
          <a:ln w="38100">
            <a:solidFill>
              <a:schemeClr val="bg1"/>
            </a:solidFill>
            <a:round/>
            <a:headEnd/>
            <a:tailEnd type="triangle" w="med" len="med"/>
          </a:ln>
          <a:effectLst/>
        </p:spPr>
        <p:txBody>
          <a:bodyPr/>
          <a:lstStyle/>
          <a:p>
            <a:endParaRPr lang="en-US"/>
          </a:p>
        </p:txBody>
      </p:sp>
      <p:sp>
        <p:nvSpPr>
          <p:cNvPr id="325650" name="Line 18"/>
          <p:cNvSpPr>
            <a:spLocks noChangeShapeType="1"/>
          </p:cNvSpPr>
          <p:nvPr/>
        </p:nvSpPr>
        <p:spPr bwMode="auto">
          <a:xfrm flipV="1">
            <a:off x="6858000" y="3200400"/>
            <a:ext cx="0" cy="381000"/>
          </a:xfrm>
          <a:prstGeom prst="line">
            <a:avLst/>
          </a:prstGeom>
          <a:noFill/>
          <a:ln w="38100">
            <a:solidFill>
              <a:schemeClr val="bg1"/>
            </a:solidFill>
            <a:round/>
            <a:headEnd/>
            <a:tailEnd type="triangle" w="med" len="med"/>
          </a:ln>
          <a:effectLst/>
        </p:spPr>
        <p:txBody>
          <a:bodyPr/>
          <a:lstStyle/>
          <a:p>
            <a:endParaRPr lang="en-US"/>
          </a:p>
        </p:txBody>
      </p:sp>
      <p:sp>
        <p:nvSpPr>
          <p:cNvPr id="325651" name="Text Box 19"/>
          <p:cNvSpPr txBox="1">
            <a:spLocks noChangeArrowheads="1"/>
          </p:cNvSpPr>
          <p:nvPr/>
        </p:nvSpPr>
        <p:spPr bwMode="auto">
          <a:xfrm>
            <a:off x="1066800" y="5638800"/>
            <a:ext cx="7010400" cy="395288"/>
          </a:xfrm>
          <a:prstGeom prst="rect">
            <a:avLst/>
          </a:prstGeom>
          <a:solidFill>
            <a:schemeClr val="tx1"/>
          </a:solidFill>
          <a:ln w="28575" algn="ctr">
            <a:solidFill>
              <a:schemeClr val="bg1"/>
            </a:solidFill>
            <a:miter lim="800000"/>
            <a:headEnd/>
            <a:tailEnd/>
          </a:ln>
          <a:effectLst/>
        </p:spPr>
        <p:txBody>
          <a:bodyPr>
            <a:spAutoFit/>
          </a:bodyPr>
          <a:lstStyle/>
          <a:p>
            <a:pPr algn="ctr">
              <a:spcBef>
                <a:spcPct val="50000"/>
              </a:spcBef>
            </a:pPr>
            <a:r>
              <a:rPr lang="en-US">
                <a:solidFill>
                  <a:schemeClr val="bg1"/>
                </a:solidFill>
                <a:latin typeface="Franklin Gothic Medium" pitchFamily="34" charset="0"/>
              </a:rPr>
              <a:t>BALDRIGE QUALITY CRITERIA</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z="2800"/>
              <a:t>Our System of Performance Excellence</a:t>
            </a:r>
            <a:br>
              <a:rPr lang="en-US" sz="2800"/>
            </a:br>
            <a:endParaRPr lang="en-US" sz="2800">
              <a:solidFill>
                <a:srgbClr val="800000"/>
              </a:solidFill>
            </a:endParaRPr>
          </a:p>
        </p:txBody>
      </p:sp>
      <p:sp>
        <p:nvSpPr>
          <p:cNvPr id="243715" name="Rectangle 3"/>
          <p:cNvSpPr>
            <a:spLocks noGrp="1" noChangeArrowheads="1"/>
          </p:cNvSpPr>
          <p:nvPr>
            <p:ph type="body" idx="1"/>
          </p:nvPr>
        </p:nvSpPr>
        <p:spPr>
          <a:xfrm>
            <a:off x="361950" y="1524000"/>
            <a:ext cx="8553450" cy="3962400"/>
          </a:xfrm>
        </p:spPr>
        <p:txBody>
          <a:bodyPr/>
          <a:lstStyle/>
          <a:p>
            <a:pPr>
              <a:buFont typeface="Wingdings" pitchFamily="2" charset="2"/>
              <a:buChar char="Ø"/>
            </a:pPr>
            <a:r>
              <a:rPr lang="en-US"/>
              <a:t> It starts with our people</a:t>
            </a:r>
          </a:p>
          <a:p>
            <a:pPr>
              <a:buFont typeface="Wingdings" pitchFamily="2" charset="2"/>
              <a:buChar char="Ø"/>
            </a:pPr>
            <a:r>
              <a:rPr lang="en-US"/>
              <a:t> Goal:  Create an environment which inspires employees to   </a:t>
            </a:r>
            <a:br>
              <a:rPr lang="en-US"/>
            </a:br>
            <a:r>
              <a:rPr lang="en-US"/>
              <a:t>     WANT to do it, and select those who are capable of doing it </a:t>
            </a:r>
          </a:p>
          <a:p>
            <a:pPr>
              <a:buFont typeface="Wingdings" pitchFamily="2" charset="2"/>
              <a:buChar char="Ø"/>
            </a:pPr>
            <a:r>
              <a:rPr lang="en-US"/>
              <a:t> Give them the training and support they need for excellence</a:t>
            </a:r>
          </a:p>
          <a:p>
            <a:pPr>
              <a:buFont typeface="Wingdings" pitchFamily="2" charset="2"/>
              <a:buChar char="Ø"/>
            </a:pPr>
            <a:r>
              <a:rPr lang="en-US"/>
              <a:t> Give them the data they need to assess their performance</a:t>
            </a:r>
          </a:p>
          <a:p>
            <a:pPr>
              <a:buFont typeface="Wingdings" pitchFamily="2" charset="2"/>
              <a:buChar char="Ø"/>
            </a:pPr>
            <a:r>
              <a:rPr lang="en-US"/>
              <a:t> Involve them in improvement teams/efforts</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sz="2800"/>
              <a:t>Our System of Performance Excellence – Defects</a:t>
            </a:r>
            <a:endParaRPr lang="en-US" sz="2800">
              <a:solidFill>
                <a:srgbClr val="800000"/>
              </a:solidFill>
            </a:endParaRPr>
          </a:p>
        </p:txBody>
      </p:sp>
      <p:sp>
        <p:nvSpPr>
          <p:cNvPr id="306179" name="Rectangle 3"/>
          <p:cNvSpPr>
            <a:spLocks noGrp="1" noChangeArrowheads="1"/>
          </p:cNvSpPr>
          <p:nvPr>
            <p:ph type="body" idx="1"/>
          </p:nvPr>
        </p:nvSpPr>
        <p:spPr>
          <a:xfrm>
            <a:off x="381000" y="1752600"/>
            <a:ext cx="8553450" cy="2819400"/>
          </a:xfrm>
        </p:spPr>
        <p:txBody>
          <a:bodyPr/>
          <a:lstStyle/>
          <a:p>
            <a:pPr>
              <a:buFont typeface="Wingdings" pitchFamily="2" charset="2"/>
              <a:buChar char="Ø"/>
            </a:pPr>
            <a:r>
              <a:rPr lang="en-US"/>
              <a:t> All employees report defects anytime they see them</a:t>
            </a:r>
          </a:p>
          <a:p>
            <a:pPr>
              <a:buFont typeface="Wingdings" pitchFamily="2" charset="2"/>
              <a:buChar char="Ø"/>
            </a:pPr>
            <a:r>
              <a:rPr lang="en-US"/>
              <a:t> Information is shared hotel-wide within hours</a:t>
            </a:r>
          </a:p>
          <a:p>
            <a:pPr>
              <a:buFont typeface="Wingdings" pitchFamily="2" charset="2"/>
              <a:buChar char="Ø"/>
            </a:pPr>
            <a:r>
              <a:rPr lang="en-US"/>
              <a:t> Defect reporting is never used as discipline tool</a:t>
            </a:r>
          </a:p>
          <a:p>
            <a:pPr>
              <a:buFont typeface="Wingdings" pitchFamily="2" charset="2"/>
              <a:buChar char="Ø"/>
            </a:pPr>
            <a:r>
              <a:rPr lang="en-US"/>
              <a:t> These are viewed as INTERNAL improvement related data</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sz="2800"/>
              <a:t>Our System of Performance Excellence – Preferences</a:t>
            </a:r>
            <a:endParaRPr lang="en-US" sz="2800">
              <a:solidFill>
                <a:srgbClr val="800000"/>
              </a:solidFill>
            </a:endParaRPr>
          </a:p>
        </p:txBody>
      </p:sp>
      <p:sp>
        <p:nvSpPr>
          <p:cNvPr id="307203" name="Rectangle 3"/>
          <p:cNvSpPr>
            <a:spLocks noGrp="1" noChangeArrowheads="1"/>
          </p:cNvSpPr>
          <p:nvPr>
            <p:ph type="body" idx="1"/>
          </p:nvPr>
        </p:nvSpPr>
        <p:spPr>
          <a:xfrm>
            <a:off x="381000" y="1905000"/>
            <a:ext cx="8553450" cy="3962400"/>
          </a:xfrm>
        </p:spPr>
        <p:txBody>
          <a:bodyPr/>
          <a:lstStyle/>
          <a:p>
            <a:pPr>
              <a:buFont typeface="Wingdings" pitchFamily="2" charset="2"/>
              <a:buChar char="Ø"/>
            </a:pPr>
            <a:r>
              <a:rPr lang="en-US"/>
              <a:t> Employees gather guest preferences and store them</a:t>
            </a:r>
          </a:p>
          <a:p>
            <a:pPr>
              <a:buFont typeface="Wingdings" pitchFamily="2" charset="2"/>
              <a:buChar char="Ø"/>
            </a:pPr>
            <a:r>
              <a:rPr lang="en-US"/>
              <a:t> Preferences are then used to create amazing experiences</a:t>
            </a:r>
          </a:p>
          <a:p>
            <a:pPr>
              <a:buFont typeface="Wingdings" pitchFamily="2" charset="2"/>
              <a:buChar char="Ø"/>
            </a:pPr>
            <a:r>
              <a:rPr lang="en-US"/>
              <a:t> All in the effort to create lasting relationships with our guests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dirty="0" smtClean="0"/>
              <a:t>Today’s Topics</a:t>
            </a:r>
            <a:endParaRPr lang="en-US" dirty="0"/>
          </a:p>
        </p:txBody>
      </p:sp>
      <p:sp>
        <p:nvSpPr>
          <p:cNvPr id="237571" name="Rectangle 3"/>
          <p:cNvSpPr>
            <a:spLocks noGrp="1" noChangeArrowheads="1"/>
          </p:cNvSpPr>
          <p:nvPr>
            <p:ph type="body" idx="1"/>
          </p:nvPr>
        </p:nvSpPr>
        <p:spPr>
          <a:xfrm>
            <a:off x="361950" y="1371600"/>
            <a:ext cx="8418513" cy="4665663"/>
          </a:xfrm>
        </p:spPr>
        <p:txBody>
          <a:bodyPr/>
          <a:lstStyle/>
          <a:p>
            <a:pPr>
              <a:buFont typeface="Wingdings" pitchFamily="2" charset="2"/>
              <a:buChar char="Ø"/>
            </a:pPr>
            <a:r>
              <a:rPr lang="en-US" dirty="0"/>
              <a:t> About The West Paces Hotel Group</a:t>
            </a:r>
          </a:p>
          <a:p>
            <a:pPr>
              <a:buFont typeface="Wingdings" pitchFamily="2" charset="2"/>
              <a:buChar char="Ø"/>
            </a:pPr>
            <a:r>
              <a:rPr lang="en-US" dirty="0"/>
              <a:t> The Fundamentals for Excellent Service</a:t>
            </a:r>
          </a:p>
          <a:p>
            <a:pPr>
              <a:buFont typeface="Wingdings" pitchFamily="2" charset="2"/>
              <a:buChar char="Ø"/>
            </a:pPr>
            <a:r>
              <a:rPr lang="en-US" dirty="0"/>
              <a:t> </a:t>
            </a:r>
            <a:r>
              <a:rPr lang="en-US" dirty="0" smtClean="0"/>
              <a:t>Creating a </a:t>
            </a:r>
            <a:r>
              <a:rPr lang="en-US" dirty="0"/>
              <a:t>System of Performance Excellence </a:t>
            </a:r>
          </a:p>
          <a:p>
            <a:pPr>
              <a:buFont typeface="Wingdings" pitchFamily="2" charset="2"/>
              <a:buChar char="Ø"/>
            </a:pPr>
            <a:r>
              <a:rPr lang="en-US" dirty="0"/>
              <a:t> Results and Recommendations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sz="2800"/>
              <a:t>Our System of Performance Excellence – Tiger Teams</a:t>
            </a:r>
            <a:endParaRPr lang="en-US" sz="2800">
              <a:solidFill>
                <a:srgbClr val="800000"/>
              </a:solidFill>
            </a:endParaRPr>
          </a:p>
        </p:txBody>
      </p:sp>
      <p:sp>
        <p:nvSpPr>
          <p:cNvPr id="308227" name="Rectangle 3"/>
          <p:cNvSpPr>
            <a:spLocks noGrp="1" noChangeArrowheads="1"/>
          </p:cNvSpPr>
          <p:nvPr>
            <p:ph type="body" idx="1"/>
          </p:nvPr>
        </p:nvSpPr>
        <p:spPr>
          <a:xfrm>
            <a:off x="228600" y="1905000"/>
            <a:ext cx="8705850" cy="3962400"/>
          </a:xfrm>
        </p:spPr>
        <p:txBody>
          <a:bodyPr/>
          <a:lstStyle/>
          <a:p>
            <a:pPr>
              <a:buFont typeface="Wingdings" pitchFamily="2" charset="2"/>
              <a:buChar char="Ø"/>
            </a:pPr>
            <a:r>
              <a:rPr lang="en-US"/>
              <a:t> Employees are involved in formal process improvement teams</a:t>
            </a:r>
          </a:p>
          <a:p>
            <a:pPr>
              <a:buFont typeface="Wingdings" pitchFamily="2" charset="2"/>
              <a:buChar char="Ø"/>
            </a:pPr>
            <a:r>
              <a:rPr lang="en-US"/>
              <a:t> 6-8 employees cross-functional with one or two leaders</a:t>
            </a:r>
          </a:p>
          <a:p>
            <a:pPr>
              <a:buFont typeface="Wingdings" pitchFamily="2" charset="2"/>
              <a:buChar char="Ø"/>
            </a:pPr>
            <a:r>
              <a:rPr lang="en-US"/>
              <a:t> Teams meet for weeks or months and follow process</a:t>
            </a:r>
          </a:p>
          <a:p>
            <a:pPr>
              <a:buFont typeface="Wingdings" pitchFamily="2" charset="2"/>
              <a:buChar char="Ø"/>
            </a:pPr>
            <a:r>
              <a:rPr lang="en-US"/>
              <a:t> Tests are piloted in controlled manner</a:t>
            </a:r>
          </a:p>
          <a:p>
            <a:pPr>
              <a:buFont typeface="Wingdings" pitchFamily="2" charset="2"/>
              <a:buChar char="Ø"/>
            </a:pPr>
            <a:r>
              <a:rPr lang="en-US"/>
              <a:t>Results are reported</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sz="2800"/>
              <a:t>Our System of Performance Excellence – PEP</a:t>
            </a:r>
            <a:endParaRPr lang="en-US" sz="2800">
              <a:solidFill>
                <a:srgbClr val="800000"/>
              </a:solidFill>
            </a:endParaRPr>
          </a:p>
        </p:txBody>
      </p:sp>
      <p:sp>
        <p:nvSpPr>
          <p:cNvPr id="309251" name="Rectangle 3"/>
          <p:cNvSpPr>
            <a:spLocks noGrp="1" noChangeArrowheads="1"/>
          </p:cNvSpPr>
          <p:nvPr>
            <p:ph type="body" idx="1"/>
          </p:nvPr>
        </p:nvSpPr>
        <p:spPr>
          <a:xfrm>
            <a:off x="228600" y="1752600"/>
            <a:ext cx="8705850" cy="4114800"/>
          </a:xfrm>
        </p:spPr>
        <p:txBody>
          <a:bodyPr/>
          <a:lstStyle/>
          <a:p>
            <a:pPr algn="ctr">
              <a:buFont typeface="Wingdings" pitchFamily="2" charset="2"/>
              <a:buNone/>
            </a:pPr>
            <a:r>
              <a:rPr lang="en-US" b="1"/>
              <a:t>Develop – Coach – Review - Reward</a:t>
            </a:r>
          </a:p>
          <a:p>
            <a:pPr>
              <a:buFont typeface="Wingdings" pitchFamily="2" charset="2"/>
              <a:buChar char="Ø"/>
            </a:pPr>
            <a:r>
              <a:rPr lang="en-US"/>
              <a:t> PEP = Performance Excellence Planning</a:t>
            </a:r>
          </a:p>
          <a:p>
            <a:pPr>
              <a:buFont typeface="Wingdings" pitchFamily="2" charset="2"/>
              <a:buChar char="Ø"/>
            </a:pPr>
            <a:r>
              <a:rPr lang="en-US"/>
              <a:t> Tracks top 3 defects in each department for guest</a:t>
            </a:r>
          </a:p>
          <a:p>
            <a:pPr>
              <a:buFont typeface="Wingdings" pitchFamily="2" charset="2"/>
              <a:buChar char="Ø"/>
            </a:pPr>
            <a:r>
              <a:rPr lang="en-US"/>
              <a:t> Tracks top 3 defects in each department for employee</a:t>
            </a:r>
          </a:p>
          <a:p>
            <a:pPr>
              <a:buFont typeface="Wingdings" pitchFamily="2" charset="2"/>
              <a:buChar char="Ø"/>
            </a:pPr>
            <a:r>
              <a:rPr lang="en-US"/>
              <a:t> Helps leader track training, coaching, development of </a:t>
            </a:r>
            <a:br>
              <a:rPr lang="en-US"/>
            </a:br>
            <a:r>
              <a:rPr lang="en-US"/>
              <a:t>    employees as well as EE sat survey feedback</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sz="2800"/>
              <a:t>Our System of Performance Excellence – EE SAT</a:t>
            </a:r>
            <a:endParaRPr lang="en-US" sz="2800">
              <a:solidFill>
                <a:srgbClr val="800000"/>
              </a:solidFill>
            </a:endParaRPr>
          </a:p>
        </p:txBody>
      </p:sp>
      <p:sp>
        <p:nvSpPr>
          <p:cNvPr id="310275" name="Rectangle 3"/>
          <p:cNvSpPr>
            <a:spLocks noGrp="1" noChangeArrowheads="1"/>
          </p:cNvSpPr>
          <p:nvPr>
            <p:ph type="body" idx="1"/>
          </p:nvPr>
        </p:nvSpPr>
        <p:spPr>
          <a:xfrm>
            <a:off x="228600" y="1752600"/>
            <a:ext cx="8705850" cy="4114800"/>
          </a:xfrm>
        </p:spPr>
        <p:txBody>
          <a:bodyPr/>
          <a:lstStyle/>
          <a:p>
            <a:pPr algn="ctr">
              <a:buFont typeface="Wingdings" pitchFamily="2" charset="2"/>
              <a:buNone/>
            </a:pPr>
            <a:r>
              <a:rPr lang="en-US" b="1"/>
              <a:t>Employee Satisfaction Feedback System - CultureView</a:t>
            </a:r>
          </a:p>
          <a:p>
            <a:pPr>
              <a:buFont typeface="Wingdings" pitchFamily="2" charset="2"/>
              <a:buChar char="Ø"/>
            </a:pPr>
            <a:r>
              <a:rPr lang="en-US"/>
              <a:t> Surveys fielded twice per year</a:t>
            </a:r>
          </a:p>
          <a:p>
            <a:pPr>
              <a:buFont typeface="Wingdings" pitchFamily="2" charset="2"/>
              <a:buChar char="Ø"/>
            </a:pPr>
            <a:r>
              <a:rPr lang="en-US"/>
              <a:t> Top drivers of satisfaction identified for each department</a:t>
            </a:r>
          </a:p>
          <a:p>
            <a:pPr>
              <a:buFont typeface="Wingdings" pitchFamily="2" charset="2"/>
              <a:buChar char="Ø"/>
            </a:pPr>
            <a:r>
              <a:rPr lang="en-US"/>
              <a:t> Improvement plans are worked over remaining 6 months</a:t>
            </a:r>
          </a:p>
          <a:p>
            <a:pPr>
              <a:buFont typeface="Wingdings" pitchFamily="2" charset="2"/>
              <a:buChar char="Ø"/>
            </a:pPr>
            <a:r>
              <a:rPr lang="en-US"/>
              <a:t> Goal:  Tie Selection – Satisfaction – Performance together</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sz="2800"/>
              <a:t>Our System of Performance Excellence – Guest SAT</a:t>
            </a:r>
            <a:endParaRPr lang="en-US" sz="2800">
              <a:solidFill>
                <a:srgbClr val="800000"/>
              </a:solidFill>
            </a:endParaRPr>
          </a:p>
        </p:txBody>
      </p:sp>
      <p:sp>
        <p:nvSpPr>
          <p:cNvPr id="311299" name="Rectangle 3"/>
          <p:cNvSpPr>
            <a:spLocks noGrp="1" noChangeArrowheads="1"/>
          </p:cNvSpPr>
          <p:nvPr>
            <p:ph type="body" idx="1"/>
          </p:nvPr>
        </p:nvSpPr>
        <p:spPr>
          <a:xfrm>
            <a:off x="228600" y="1752600"/>
            <a:ext cx="8705850" cy="4114800"/>
          </a:xfrm>
        </p:spPr>
        <p:txBody>
          <a:bodyPr/>
          <a:lstStyle/>
          <a:p>
            <a:pPr algn="ctr">
              <a:buFont typeface="Wingdings" pitchFamily="2" charset="2"/>
              <a:buNone/>
            </a:pPr>
            <a:r>
              <a:rPr lang="en-US" b="1"/>
              <a:t>Guest Satisfaction Feedback System</a:t>
            </a:r>
          </a:p>
          <a:p>
            <a:pPr>
              <a:buFont typeface="Wingdings" pitchFamily="2" charset="2"/>
              <a:buChar char="Ø"/>
            </a:pPr>
            <a:r>
              <a:rPr lang="en-US"/>
              <a:t> Guests Surveyed 24 hours after departure via email</a:t>
            </a:r>
          </a:p>
          <a:p>
            <a:pPr>
              <a:buFont typeface="Wingdings" pitchFamily="2" charset="2"/>
              <a:buChar char="Ø"/>
            </a:pPr>
            <a:r>
              <a:rPr lang="en-US"/>
              <a:t> Results available online</a:t>
            </a:r>
          </a:p>
          <a:p>
            <a:pPr>
              <a:buFont typeface="Wingdings" pitchFamily="2" charset="2"/>
              <a:buChar char="Ø"/>
            </a:pPr>
            <a:r>
              <a:rPr lang="en-US"/>
              <a:t> “Guest Alerts” triggered for any scores below a 7</a:t>
            </a:r>
          </a:p>
          <a:p>
            <a:pPr>
              <a:buFont typeface="Wingdings" pitchFamily="2" charset="2"/>
              <a:buChar char="Ø"/>
            </a:pPr>
            <a:r>
              <a:rPr lang="en-US"/>
              <a:t> GM must follow up with phone call within 24 hours</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z="2800" dirty="0" smtClean="0"/>
              <a:t>Critical Elements to Evaluate in Your Organization</a:t>
            </a:r>
            <a:endParaRPr lang="en-US" sz="2800" dirty="0"/>
          </a:p>
        </p:txBody>
      </p:sp>
      <p:sp>
        <p:nvSpPr>
          <p:cNvPr id="248835" name="Rectangle 3"/>
          <p:cNvSpPr>
            <a:spLocks noGrp="1" noChangeArrowheads="1"/>
          </p:cNvSpPr>
          <p:nvPr>
            <p:ph type="body" idx="1"/>
          </p:nvPr>
        </p:nvSpPr>
        <p:spPr>
          <a:xfrm>
            <a:off x="381000" y="1676400"/>
            <a:ext cx="3905250" cy="4038600"/>
          </a:xfrm>
          <a:ln/>
        </p:spPr>
        <p:txBody>
          <a:bodyPr/>
          <a:lstStyle/>
          <a:p>
            <a:pPr marL="457200" indent="-457200">
              <a:buFont typeface="Wingdings" pitchFamily="2" charset="2"/>
              <a:buAutoNum type="arabicPeriod"/>
            </a:pPr>
            <a:r>
              <a:rPr lang="en-US" dirty="0"/>
              <a:t> Create </a:t>
            </a:r>
            <a:r>
              <a:rPr lang="en-US" dirty="0" smtClean="0"/>
              <a:t>a culture of excellence!</a:t>
            </a:r>
            <a:endParaRPr lang="en-US" dirty="0"/>
          </a:p>
          <a:p>
            <a:pPr marL="457200" indent="-457200">
              <a:buFont typeface="Wingdings" pitchFamily="2" charset="2"/>
              <a:buAutoNum type="arabicPeriod"/>
            </a:pPr>
            <a:r>
              <a:rPr lang="en-US" dirty="0"/>
              <a:t> Select scientifically</a:t>
            </a:r>
          </a:p>
          <a:p>
            <a:pPr marL="457200" indent="-457200">
              <a:buFont typeface="Wingdings" pitchFamily="2" charset="2"/>
              <a:buAutoNum type="arabicPeriod"/>
            </a:pPr>
            <a:r>
              <a:rPr lang="en-US" dirty="0"/>
              <a:t> Orient them well</a:t>
            </a:r>
          </a:p>
          <a:p>
            <a:pPr marL="457200" indent="-457200">
              <a:buFont typeface="Wingdings" pitchFamily="2" charset="2"/>
              <a:buAutoNum type="arabicPeriod"/>
            </a:pPr>
            <a:r>
              <a:rPr lang="en-US" dirty="0"/>
              <a:t> Train them intensely</a:t>
            </a:r>
          </a:p>
          <a:p>
            <a:pPr marL="457200" indent="-457200">
              <a:buFont typeface="Wingdings" pitchFamily="2" charset="2"/>
              <a:buAutoNum type="arabicPeriod"/>
            </a:pPr>
            <a:r>
              <a:rPr lang="en-US" dirty="0"/>
              <a:t>Empower </a:t>
            </a:r>
            <a:r>
              <a:rPr lang="en-US" dirty="0" smtClean="0"/>
              <a:t>them so that they believe it!</a:t>
            </a:r>
            <a:endParaRPr lang="en-US" dirty="0"/>
          </a:p>
        </p:txBody>
      </p:sp>
      <p:sp>
        <p:nvSpPr>
          <p:cNvPr id="248836" name="Rectangle 4"/>
          <p:cNvSpPr>
            <a:spLocks noChangeArrowheads="1"/>
          </p:cNvSpPr>
          <p:nvPr/>
        </p:nvSpPr>
        <p:spPr bwMode="auto">
          <a:xfrm>
            <a:off x="4495800" y="1676400"/>
            <a:ext cx="4267200" cy="4267200"/>
          </a:xfrm>
          <a:prstGeom prst="rect">
            <a:avLst/>
          </a:prstGeom>
          <a:noFill/>
          <a:ln w="3175">
            <a:noFill/>
            <a:miter lim="800000"/>
            <a:headEnd/>
            <a:tailEnd/>
          </a:ln>
          <a:effectLst/>
        </p:spPr>
        <p:txBody>
          <a:bodyPr/>
          <a:lstStyle/>
          <a:p>
            <a:pPr marL="457200" indent="-457200">
              <a:lnSpc>
                <a:spcPct val="90000"/>
              </a:lnSpc>
              <a:spcBef>
                <a:spcPct val="100000"/>
              </a:spcBef>
              <a:buFont typeface="Wingdings" pitchFamily="2" charset="2"/>
              <a:buNone/>
            </a:pPr>
            <a:r>
              <a:rPr lang="en-US" sz="2400" dirty="0">
                <a:solidFill>
                  <a:schemeClr val="bg1"/>
                </a:solidFill>
                <a:latin typeface="Franklin Gothic Medium" pitchFamily="34" charset="0"/>
              </a:rPr>
              <a:t>6.	Measure performance in relation to requirements – keep score!</a:t>
            </a:r>
          </a:p>
          <a:p>
            <a:pPr marL="457200" indent="-457200">
              <a:lnSpc>
                <a:spcPct val="90000"/>
              </a:lnSpc>
              <a:spcBef>
                <a:spcPct val="100000"/>
              </a:spcBef>
              <a:buFont typeface="Wingdings" pitchFamily="2" charset="2"/>
              <a:buNone/>
            </a:pPr>
            <a:r>
              <a:rPr lang="en-US" sz="2400" dirty="0">
                <a:solidFill>
                  <a:schemeClr val="bg1"/>
                </a:solidFill>
                <a:latin typeface="Franklin Gothic Medium" pitchFamily="34" charset="0"/>
              </a:rPr>
              <a:t>7.	Listen closely and respond </a:t>
            </a:r>
            <a:br>
              <a:rPr lang="en-US" sz="2400" dirty="0">
                <a:solidFill>
                  <a:schemeClr val="bg1"/>
                </a:solidFill>
                <a:latin typeface="Franklin Gothic Medium" pitchFamily="34" charset="0"/>
              </a:rPr>
            </a:br>
            <a:r>
              <a:rPr lang="en-US" sz="2400" dirty="0">
                <a:solidFill>
                  <a:schemeClr val="bg1"/>
                </a:solidFill>
                <a:latin typeface="Franklin Gothic Medium" pitchFamily="34" charset="0"/>
              </a:rPr>
              <a:t>quickly to feedback </a:t>
            </a:r>
          </a:p>
          <a:p>
            <a:pPr marL="457200" indent="-457200">
              <a:lnSpc>
                <a:spcPct val="90000"/>
              </a:lnSpc>
              <a:spcBef>
                <a:spcPct val="100000"/>
              </a:spcBef>
              <a:buFont typeface="Wingdings" pitchFamily="2" charset="2"/>
              <a:buNone/>
            </a:pPr>
            <a:r>
              <a:rPr lang="en-US" sz="2400" dirty="0">
                <a:solidFill>
                  <a:schemeClr val="bg1"/>
                </a:solidFill>
                <a:latin typeface="Franklin Gothic Medium" pitchFamily="34" charset="0"/>
              </a:rPr>
              <a:t>8.	Improve using Quality</a:t>
            </a:r>
          </a:p>
          <a:p>
            <a:pPr marL="457200" indent="-457200">
              <a:lnSpc>
                <a:spcPct val="90000"/>
              </a:lnSpc>
              <a:spcBef>
                <a:spcPct val="100000"/>
              </a:spcBef>
              <a:buFont typeface="Wingdings" pitchFamily="2" charset="2"/>
              <a:buAutoNum type="arabicPeriod" startAt="9"/>
            </a:pPr>
            <a:r>
              <a:rPr lang="en-US" sz="2400" dirty="0">
                <a:solidFill>
                  <a:schemeClr val="bg1"/>
                </a:solidFill>
                <a:latin typeface="Franklin Gothic Medium" pitchFamily="34" charset="0"/>
              </a:rPr>
              <a:t>Document lessons learned</a:t>
            </a:r>
          </a:p>
          <a:p>
            <a:pPr marL="457200" indent="-457200">
              <a:lnSpc>
                <a:spcPct val="90000"/>
              </a:lnSpc>
              <a:spcBef>
                <a:spcPct val="100000"/>
              </a:spcBef>
              <a:buFont typeface="Wingdings" pitchFamily="2" charset="2"/>
              <a:buAutoNum type="arabicPeriod" startAt="9"/>
            </a:pPr>
            <a:r>
              <a:rPr lang="en-US" sz="2400" dirty="0">
                <a:solidFill>
                  <a:schemeClr val="bg1"/>
                </a:solidFill>
                <a:latin typeface="Franklin Gothic Medium" pitchFamily="34" charset="0"/>
              </a:rPr>
              <a:t> Bake </a:t>
            </a:r>
            <a:r>
              <a:rPr lang="en-US" sz="2400" dirty="0" smtClean="0">
                <a:solidFill>
                  <a:schemeClr val="bg1"/>
                </a:solidFill>
                <a:latin typeface="Franklin Gothic Medium" pitchFamily="34" charset="0"/>
              </a:rPr>
              <a:t>it </a:t>
            </a:r>
            <a:r>
              <a:rPr lang="en-US" sz="2400" dirty="0">
                <a:solidFill>
                  <a:schemeClr val="bg1"/>
                </a:solidFill>
                <a:latin typeface="Franklin Gothic Medium" pitchFamily="34" charset="0"/>
              </a:rPr>
              <a:t>into training</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52400" y="609600"/>
            <a:ext cx="7620000" cy="762000"/>
          </a:xfrm>
        </p:spPr>
        <p:txBody>
          <a:bodyPr/>
          <a:lstStyle/>
          <a:p>
            <a:r>
              <a:rPr lang="en-US" dirty="0" smtClean="0"/>
              <a:t>2010 </a:t>
            </a:r>
            <a:r>
              <a:rPr lang="en-US" dirty="0"/>
              <a:t>Employee Engagement Results </a:t>
            </a:r>
          </a:p>
        </p:txBody>
      </p:sp>
      <p:sp>
        <p:nvSpPr>
          <p:cNvPr id="319491" name="Rectangle 3"/>
          <p:cNvSpPr>
            <a:spLocks noGrp="1" noChangeArrowheads="1"/>
          </p:cNvSpPr>
          <p:nvPr>
            <p:ph type="body" idx="1"/>
          </p:nvPr>
        </p:nvSpPr>
        <p:spPr>
          <a:xfrm>
            <a:off x="152400" y="2209800"/>
            <a:ext cx="8839200" cy="1828800"/>
          </a:xfrm>
          <a:ln w="19050">
            <a:solidFill>
              <a:schemeClr val="tx1"/>
            </a:solidFill>
          </a:ln>
        </p:spPr>
        <p:txBody>
          <a:bodyPr/>
          <a:lstStyle/>
          <a:p>
            <a:pPr marL="342900" indent="-342900">
              <a:lnSpc>
                <a:spcPct val="90000"/>
              </a:lnSpc>
            </a:pPr>
            <a:r>
              <a:rPr lang="en-US" b="1" dirty="0" smtClean="0"/>
              <a:t>2010 </a:t>
            </a:r>
            <a:r>
              <a:rPr lang="en-US" b="1" dirty="0"/>
              <a:t>Overall </a:t>
            </a:r>
            <a:r>
              <a:rPr lang="en-US" b="1" dirty="0" smtClean="0"/>
              <a:t>Satisfaction</a:t>
            </a:r>
            <a:endParaRPr lang="en-US" b="1" dirty="0"/>
          </a:p>
          <a:p>
            <a:pPr marL="342900" indent="-342900">
              <a:lnSpc>
                <a:spcPct val="90000"/>
              </a:lnSpc>
            </a:pPr>
            <a:r>
              <a:rPr lang="en-US" sz="2000" b="1" dirty="0"/>
              <a:t>% Top Box:</a:t>
            </a:r>
            <a:r>
              <a:rPr lang="en-US" sz="2000" dirty="0"/>
              <a:t>   5 on a 5-point scale (Strongly Agree) = </a:t>
            </a:r>
            <a:r>
              <a:rPr lang="en-US" sz="2000" b="1" dirty="0" smtClean="0"/>
              <a:t>55%</a:t>
            </a:r>
            <a:endParaRPr lang="en-US" sz="2000" b="1" dirty="0"/>
          </a:p>
          <a:p>
            <a:pPr marL="342900" indent="-342900">
              <a:lnSpc>
                <a:spcPct val="90000"/>
              </a:lnSpc>
            </a:pPr>
            <a:r>
              <a:rPr lang="en-US" sz="2000" b="1" dirty="0"/>
              <a:t>% Positive:</a:t>
            </a:r>
            <a:r>
              <a:rPr lang="en-US" sz="2000" dirty="0"/>
              <a:t>  4 and 5 on 5-point scale (Agree and Strongly Agree) = </a:t>
            </a:r>
            <a:r>
              <a:rPr lang="en-US" sz="2000" b="1" dirty="0" smtClean="0"/>
              <a:t>92%</a:t>
            </a:r>
            <a:endParaRPr lang="en-US" sz="2000" b="1" dirty="0"/>
          </a:p>
        </p:txBody>
      </p:sp>
      <p:sp>
        <p:nvSpPr>
          <p:cNvPr id="319492" name="Rectangle 4"/>
          <p:cNvSpPr>
            <a:spLocks noChangeArrowheads="1"/>
          </p:cNvSpPr>
          <p:nvPr/>
        </p:nvSpPr>
        <p:spPr bwMode="auto">
          <a:xfrm>
            <a:off x="304800" y="1435100"/>
            <a:ext cx="8839200" cy="4754563"/>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animEffect transition="in" filter="dissolve">
                                      <p:cBhvr>
                                        <p:cTn id="7" dur="500"/>
                                        <p:tgtEl>
                                          <p:spTgt spid="31949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19491">
                                            <p:txEl>
                                              <p:pRg st="2" end="2"/>
                                            </p:txEl>
                                          </p:spTgt>
                                        </p:tgtEl>
                                        <p:attrNameLst>
                                          <p:attrName>style.visibility</p:attrName>
                                        </p:attrNameLst>
                                      </p:cBhvr>
                                      <p:to>
                                        <p:strVal val="visible"/>
                                      </p:to>
                                    </p:set>
                                    <p:animEffect transition="in" filter="dissolve">
                                      <p:cBhvr>
                                        <p:cTn id="10" dur="500"/>
                                        <p:tgtEl>
                                          <p:spTgt spid="319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152400" y="685800"/>
            <a:ext cx="7620000" cy="762000"/>
          </a:xfrm>
          <a:noFill/>
          <a:ln/>
        </p:spPr>
        <p:txBody>
          <a:bodyPr/>
          <a:lstStyle/>
          <a:p>
            <a:r>
              <a:rPr lang="en-US" sz="2800" dirty="0" smtClean="0"/>
              <a:t>  Capella Hotels and Resorts - </a:t>
            </a:r>
            <a:r>
              <a:rPr lang="en-US" sz="2800" dirty="0"/>
              <a:t>Customer Results </a:t>
            </a:r>
          </a:p>
        </p:txBody>
      </p:sp>
      <p:sp>
        <p:nvSpPr>
          <p:cNvPr id="312323" name="Rectangle 3"/>
          <p:cNvSpPr>
            <a:spLocks noGrp="1" noChangeArrowheads="1"/>
          </p:cNvSpPr>
          <p:nvPr>
            <p:ph type="body" idx="1"/>
          </p:nvPr>
        </p:nvSpPr>
        <p:spPr>
          <a:xfrm>
            <a:off x="1143000" y="2133600"/>
            <a:ext cx="6553200" cy="1600200"/>
          </a:xfrm>
          <a:noFill/>
          <a:ln w="3175" cap="flat" algn="ctr">
            <a:solidFill>
              <a:schemeClr val="bg1"/>
            </a:solidFill>
          </a:ln>
        </p:spPr>
        <p:txBody>
          <a:bodyPr/>
          <a:lstStyle/>
          <a:p>
            <a:pPr algn="ctr">
              <a:buFont typeface="Wingdings" pitchFamily="2" charset="2"/>
              <a:buNone/>
            </a:pPr>
            <a:r>
              <a:rPr lang="en-US" dirty="0"/>
              <a:t>Capella </a:t>
            </a:r>
            <a:r>
              <a:rPr lang="en-US" dirty="0" smtClean="0"/>
              <a:t>2010:  85% </a:t>
            </a:r>
            <a:r>
              <a:rPr lang="en-US" dirty="0"/>
              <a:t>Top Box (9&amp;10) </a:t>
            </a:r>
          </a:p>
          <a:p>
            <a:pPr algn="ctr">
              <a:buFont typeface="Wingdings" pitchFamily="2" charset="2"/>
              <a:buNone/>
            </a:pPr>
            <a:r>
              <a:rPr lang="en-US" dirty="0"/>
              <a:t>Overall Satisfaction Mean Score = 93%</a:t>
            </a:r>
            <a:br>
              <a:rPr lang="en-US" dirty="0"/>
            </a:br>
            <a:endParaRPr lang="en-US" dirty="0"/>
          </a:p>
          <a:p>
            <a:pPr algn="ctr">
              <a:buFont typeface="Wingdings" pitchFamily="2" charset="2"/>
              <a:buNone/>
            </a:pPr>
            <a:endParaRPr lang="en-US" dirty="0"/>
          </a:p>
          <a:p>
            <a:pPr algn="ctr">
              <a:buFont typeface="Wingdings" pitchFamily="2" charset="2"/>
              <a:buNone/>
            </a:pPr>
            <a:endParaRPr lang="en-US" dirty="0"/>
          </a:p>
        </p:txBody>
      </p:sp>
      <p:sp>
        <p:nvSpPr>
          <p:cNvPr id="312324" name="Rectangle 4"/>
          <p:cNvSpPr>
            <a:spLocks noChangeArrowheads="1"/>
          </p:cNvSpPr>
          <p:nvPr/>
        </p:nvSpPr>
        <p:spPr bwMode="auto">
          <a:xfrm>
            <a:off x="304800" y="1435100"/>
            <a:ext cx="8839200" cy="4754563"/>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312324">
                                            <p:txEl>
                                              <p:pRg st="0" end="0"/>
                                            </p:txEl>
                                          </p:spTgt>
                                        </p:tgtEl>
                                        <p:attrNameLst>
                                          <p:attrName>style.visibility</p:attrName>
                                        </p:attrNameLst>
                                      </p:cBhvr>
                                      <p:to>
                                        <p:strVal val="visible"/>
                                      </p:to>
                                    </p:set>
                                    <p:animEffect transition="in" filter="dissolve">
                                      <p:cBhvr>
                                        <p:cTn id="7" dur="500"/>
                                        <p:tgtEl>
                                          <p:spTgt spid="3123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152400" y="685800"/>
            <a:ext cx="7620000" cy="762000"/>
          </a:xfrm>
          <a:noFill/>
          <a:ln/>
        </p:spPr>
        <p:txBody>
          <a:bodyPr/>
          <a:lstStyle/>
          <a:p>
            <a:r>
              <a:rPr lang="en-US" sz="2800"/>
              <a:t>West Paces Hotel Group – Story of “Dana” </a:t>
            </a:r>
          </a:p>
        </p:txBody>
      </p:sp>
      <p:sp>
        <p:nvSpPr>
          <p:cNvPr id="314372" name="Rectangle 4"/>
          <p:cNvSpPr>
            <a:spLocks noChangeArrowheads="1"/>
          </p:cNvSpPr>
          <p:nvPr/>
        </p:nvSpPr>
        <p:spPr bwMode="auto">
          <a:xfrm>
            <a:off x="304800" y="1435100"/>
            <a:ext cx="8839200" cy="2070100"/>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14373" name="Rectangle 5"/>
          <p:cNvSpPr>
            <a:spLocks noGrp="1" noChangeArrowheads="1"/>
          </p:cNvSpPr>
          <p:nvPr>
            <p:ph type="body" idx="1"/>
          </p:nvPr>
        </p:nvSpPr>
        <p:spPr>
          <a:xfrm>
            <a:off x="361950" y="2667000"/>
            <a:ext cx="8418513" cy="3370263"/>
          </a:xfrm>
        </p:spPr>
        <p:txBody>
          <a:bodyPr/>
          <a:lstStyle/>
          <a:p>
            <a:pPr algn="ctr"/>
            <a:r>
              <a:rPr lang="en-US" sz="2800" dirty="0"/>
              <a:t>The impact of one employee</a:t>
            </a:r>
            <a:r>
              <a:rPr lang="en-US" sz="2800" dirty="0" smtClean="0"/>
              <a:t>…</a:t>
            </a:r>
          </a:p>
          <a:p>
            <a:pPr algn="ctr"/>
            <a:r>
              <a:rPr lang="en-US" sz="2800" dirty="0" smtClean="0"/>
              <a:t>DO YOUR EMPLOYEES THINK THIS WAY?</a:t>
            </a:r>
            <a:endParaRPr lang="en-US" sz="2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314372">
                                            <p:txEl>
                                              <p:pRg st="0" end="0"/>
                                            </p:txEl>
                                          </p:spTgt>
                                        </p:tgtEl>
                                        <p:attrNameLst>
                                          <p:attrName>style.visibility</p:attrName>
                                        </p:attrNameLst>
                                      </p:cBhvr>
                                      <p:to>
                                        <p:strVal val="visible"/>
                                      </p:to>
                                    </p:set>
                                    <p:animEffect transition="in" filter="dissolve">
                                      <p:cBhvr>
                                        <p:cTn id="7" dur="500"/>
                                        <p:tgtEl>
                                          <p:spTgt spid="314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152400" y="685800"/>
            <a:ext cx="7620000" cy="762000"/>
          </a:xfrm>
          <a:noFill/>
          <a:ln/>
        </p:spPr>
        <p:txBody>
          <a:bodyPr/>
          <a:lstStyle/>
          <a:p>
            <a:r>
              <a:rPr lang="en-US"/>
              <a:t>What Are Your Customers Saying? </a:t>
            </a:r>
          </a:p>
        </p:txBody>
      </p:sp>
      <p:sp>
        <p:nvSpPr>
          <p:cNvPr id="316419" name="Rectangle 3"/>
          <p:cNvSpPr>
            <a:spLocks noChangeArrowheads="1"/>
          </p:cNvSpPr>
          <p:nvPr/>
        </p:nvSpPr>
        <p:spPr bwMode="auto">
          <a:xfrm>
            <a:off x="304800" y="1435100"/>
            <a:ext cx="8839200" cy="2070100"/>
          </a:xfrm>
          <a:prstGeom prst="rect">
            <a:avLst/>
          </a:prstGeom>
          <a:noFill/>
          <a:ln w="9525">
            <a:noFill/>
            <a:miter lim="800000"/>
            <a:headEnd/>
            <a:tailEnd/>
          </a:ln>
          <a:effectLst/>
        </p:spPr>
        <p:txBody>
          <a:bodyPr/>
          <a:lstStyle/>
          <a:p>
            <a:pPr marL="342900" indent="-342900">
              <a:spcBef>
                <a:spcPct val="100000"/>
              </a:spcBef>
              <a:buFontTx/>
              <a:buChar char="•"/>
            </a:pPr>
            <a:endParaRPr lang="en-US" sz="2800">
              <a:solidFill>
                <a:srgbClr val="5F5F5F"/>
              </a:solidFill>
              <a:latin typeface="Franklin Gothic Medium" pitchFamily="34" charset="0"/>
            </a:endParaRPr>
          </a:p>
        </p:txBody>
      </p:sp>
      <p:sp>
        <p:nvSpPr>
          <p:cNvPr id="316421" name="Rectangle 5"/>
          <p:cNvSpPr>
            <a:spLocks noGrp="1" noChangeArrowheads="1"/>
          </p:cNvSpPr>
          <p:nvPr>
            <p:ph type="body" idx="1"/>
          </p:nvPr>
        </p:nvSpPr>
        <p:spPr>
          <a:xfrm>
            <a:off x="381000" y="1600200"/>
            <a:ext cx="8418513" cy="3979863"/>
          </a:xfrm>
        </p:spPr>
        <p:txBody>
          <a:bodyPr/>
          <a:lstStyle/>
          <a:p>
            <a:r>
              <a:rPr lang="en-US" dirty="0"/>
              <a:t>What our guests are saying:</a:t>
            </a:r>
          </a:p>
        </p:txBody>
      </p:sp>
      <p:sp>
        <p:nvSpPr>
          <p:cNvPr id="316422" name="Rectangle 6"/>
          <p:cNvSpPr>
            <a:spLocks noChangeArrowheads="1"/>
          </p:cNvSpPr>
          <p:nvPr/>
        </p:nvSpPr>
        <p:spPr bwMode="auto">
          <a:xfrm>
            <a:off x="6553200" y="1447800"/>
            <a:ext cx="2362200" cy="3924300"/>
          </a:xfrm>
          <a:prstGeom prst="rect">
            <a:avLst/>
          </a:prstGeom>
          <a:noFill/>
          <a:ln w="3175" algn="ctr">
            <a:solidFill>
              <a:schemeClr val="bg1"/>
            </a:solidFill>
            <a:miter lim="800000"/>
            <a:headEnd/>
            <a:tailEnd/>
          </a:ln>
          <a:effectLst/>
        </p:spPr>
        <p:txBody>
          <a:bodyPr>
            <a:spAutoFit/>
          </a:bodyPr>
          <a:lstStyle/>
          <a:p>
            <a:pPr>
              <a:spcBef>
                <a:spcPts val="500"/>
              </a:spcBef>
              <a:spcAft>
                <a:spcPts val="500"/>
              </a:spcAft>
            </a:pPr>
            <a:r>
              <a:rPr lang="en-US" sz="1400" i="1">
                <a:solidFill>
                  <a:schemeClr val="bg1"/>
                </a:solidFill>
              </a:rPr>
              <a:t>“We were welcomed back by the Hotel Manager and staff and they even remembered to ask if I needed them to increase the temperature of our plunge pool since I had requested that on our previous visit in March. Overall, the staff exceed in service and the resort appears to hire only the best. I can honestly rave about the pool side service, maid service, wait staff at their excellent restaurants, room service staff and front desk.”</a:t>
            </a:r>
          </a:p>
        </p:txBody>
      </p:sp>
      <p:sp>
        <p:nvSpPr>
          <p:cNvPr id="316423" name="Rectangle 7"/>
          <p:cNvSpPr>
            <a:spLocks noChangeArrowheads="1"/>
          </p:cNvSpPr>
          <p:nvPr/>
        </p:nvSpPr>
        <p:spPr bwMode="auto">
          <a:xfrm>
            <a:off x="304800" y="2286000"/>
            <a:ext cx="2819400" cy="1600438"/>
          </a:xfrm>
          <a:prstGeom prst="rect">
            <a:avLst/>
          </a:prstGeom>
          <a:noFill/>
          <a:ln w="3175" algn="ctr">
            <a:solidFill>
              <a:schemeClr val="bg1"/>
            </a:solidFill>
            <a:miter lim="800000"/>
            <a:headEnd/>
            <a:tailEnd/>
          </a:ln>
          <a:effectLst/>
        </p:spPr>
        <p:txBody>
          <a:bodyPr>
            <a:spAutoFit/>
          </a:bodyPr>
          <a:lstStyle/>
          <a:p>
            <a:pPr>
              <a:spcBef>
                <a:spcPts val="500"/>
              </a:spcBef>
              <a:spcAft>
                <a:spcPts val="500"/>
              </a:spcAft>
            </a:pPr>
            <a:r>
              <a:rPr lang="en-US" sz="1400" i="1" dirty="0">
                <a:solidFill>
                  <a:schemeClr val="bg1"/>
                </a:solidFill>
              </a:rPr>
              <a:t>“Every day when I woke up I </a:t>
            </a:r>
            <a:r>
              <a:rPr lang="en-US" sz="1400" b="1" i="1" dirty="0">
                <a:solidFill>
                  <a:schemeClr val="bg1"/>
                </a:solidFill>
              </a:rPr>
              <a:t>looked forward to my walk across the property hoping to run across one of the delightful staff members who treated me like family. </a:t>
            </a:r>
            <a:r>
              <a:rPr lang="en-US" sz="1400" i="1" dirty="0">
                <a:solidFill>
                  <a:schemeClr val="bg1"/>
                </a:solidFill>
              </a:rPr>
              <a:t> Your staff IS the experience.”</a:t>
            </a:r>
          </a:p>
        </p:txBody>
      </p:sp>
      <p:sp>
        <p:nvSpPr>
          <p:cNvPr id="316424" name="Rectangle 8"/>
          <p:cNvSpPr>
            <a:spLocks noChangeArrowheads="1"/>
          </p:cNvSpPr>
          <p:nvPr/>
        </p:nvSpPr>
        <p:spPr bwMode="auto">
          <a:xfrm>
            <a:off x="1219200" y="5334000"/>
            <a:ext cx="5116513" cy="1371600"/>
          </a:xfrm>
          <a:prstGeom prst="rect">
            <a:avLst/>
          </a:prstGeom>
          <a:noFill/>
          <a:ln w="3175" algn="ctr">
            <a:solidFill>
              <a:schemeClr val="bg1"/>
            </a:solidFill>
            <a:miter lim="800000"/>
            <a:headEnd/>
            <a:tailEnd/>
          </a:ln>
          <a:effectLst/>
        </p:spPr>
        <p:txBody>
          <a:bodyPr>
            <a:spAutoFit/>
          </a:bodyPr>
          <a:lstStyle/>
          <a:p>
            <a:pPr>
              <a:spcBef>
                <a:spcPts val="500"/>
              </a:spcBef>
              <a:spcAft>
                <a:spcPts val="500"/>
              </a:spcAft>
            </a:pPr>
            <a:r>
              <a:rPr lang="en-US" sz="1400" i="1">
                <a:solidFill>
                  <a:schemeClr val="bg1"/>
                </a:solidFill>
              </a:rPr>
              <a:t>“Jose Luis, Arturo, Pablo, Marisol, Esteban, Alfonso, Eddie, and others  One additional note...the owner took time to speak with both my wife and I on our honeymoon, ask us how we were doing, and the like, and my wife and I were taken aback about how much the staff, and even the owner, care about Capella's guests.  A honeymoon to remember, no doubt.”</a:t>
            </a:r>
          </a:p>
        </p:txBody>
      </p:sp>
      <p:sp>
        <p:nvSpPr>
          <p:cNvPr id="316425" name="Rectangle 9"/>
          <p:cNvSpPr>
            <a:spLocks noChangeArrowheads="1"/>
          </p:cNvSpPr>
          <p:nvPr/>
        </p:nvSpPr>
        <p:spPr bwMode="auto">
          <a:xfrm>
            <a:off x="3733800" y="2590800"/>
            <a:ext cx="2114550" cy="2222500"/>
          </a:xfrm>
          <a:prstGeom prst="rect">
            <a:avLst/>
          </a:prstGeom>
          <a:noFill/>
          <a:ln w="3175" algn="ctr">
            <a:solidFill>
              <a:schemeClr val="bg1"/>
            </a:solidFill>
            <a:miter lim="800000"/>
            <a:headEnd/>
            <a:tailEnd/>
          </a:ln>
          <a:effectLst/>
        </p:spPr>
        <p:txBody>
          <a:bodyPr>
            <a:spAutoFit/>
          </a:bodyPr>
          <a:lstStyle/>
          <a:p>
            <a:pPr>
              <a:spcBef>
                <a:spcPts val="500"/>
              </a:spcBef>
              <a:spcAft>
                <a:spcPts val="500"/>
              </a:spcAft>
            </a:pPr>
            <a:r>
              <a:rPr lang="en-US" sz="1400" i="1">
                <a:solidFill>
                  <a:schemeClr val="bg1"/>
                </a:solidFill>
              </a:rPr>
              <a:t>“Laura always takes such good care of us!  We come to Auburn often.  Laura is always very accommodating to our needs and makes sure that we are VERY well taken care of.  She is a GREAT asset to the Hotel.    Thank you!”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dissolve">
                                      <p:cBhvr>
                                        <p:cTn id="7" dur="500"/>
                                        <p:tgtEl>
                                          <p:spTgt spid="3164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ctrTitle"/>
          </p:nvPr>
        </p:nvSpPr>
        <p:spPr>
          <a:xfrm>
            <a:off x="0" y="1143000"/>
            <a:ext cx="9144000" cy="609600"/>
          </a:xfrm>
        </p:spPr>
        <p:txBody>
          <a:bodyPr/>
          <a:lstStyle/>
          <a:p>
            <a:r>
              <a:rPr lang="en-US" sz="3200" b="0" dirty="0" smtClean="0">
                <a:solidFill>
                  <a:schemeClr val="bg1"/>
                </a:solidFill>
                <a:latin typeface="Franklin Gothic Medium" pitchFamily="34" charset="0"/>
              </a:rPr>
              <a:t>Service Excellence Through </a:t>
            </a:r>
            <a:r>
              <a:rPr lang="en-US" sz="3200" b="0" dirty="0">
                <a:solidFill>
                  <a:schemeClr val="bg1"/>
                </a:solidFill>
                <a:latin typeface="Franklin Gothic Medium" pitchFamily="34" charset="0"/>
              </a:rPr>
              <a:t/>
            </a:r>
            <a:br>
              <a:rPr lang="en-US" sz="3200" b="0" dirty="0">
                <a:solidFill>
                  <a:schemeClr val="bg1"/>
                </a:solidFill>
                <a:latin typeface="Franklin Gothic Medium" pitchFamily="34" charset="0"/>
              </a:rPr>
            </a:br>
            <a:r>
              <a:rPr lang="en-US" sz="3200" b="0" dirty="0">
                <a:solidFill>
                  <a:schemeClr val="bg1"/>
                </a:solidFill>
                <a:latin typeface="Franklin Gothic Medium" pitchFamily="34" charset="0"/>
              </a:rPr>
              <a:t>Employee </a:t>
            </a:r>
            <a:r>
              <a:rPr lang="en-US" sz="3200" b="0" dirty="0" smtClean="0">
                <a:solidFill>
                  <a:schemeClr val="bg1"/>
                </a:solidFill>
                <a:latin typeface="Franklin Gothic Medium" pitchFamily="34" charset="0"/>
              </a:rPr>
              <a:t>Engagement</a:t>
            </a:r>
            <a:r>
              <a:rPr lang="en-US" sz="2800" b="0" dirty="0" smtClean="0">
                <a:solidFill>
                  <a:schemeClr val="bg1"/>
                </a:solidFill>
                <a:latin typeface="Franklin Gothic Medium" pitchFamily="34" charset="0"/>
              </a:rPr>
              <a:t/>
            </a:r>
            <a:br>
              <a:rPr lang="en-US" sz="2800" b="0" dirty="0" smtClean="0">
                <a:solidFill>
                  <a:schemeClr val="bg1"/>
                </a:solidFill>
                <a:latin typeface="Franklin Gothic Medium" pitchFamily="34" charset="0"/>
              </a:rPr>
            </a:br>
            <a:r>
              <a:rPr lang="en-US" sz="2800" b="0" dirty="0" smtClean="0">
                <a:solidFill>
                  <a:schemeClr val="bg1"/>
                </a:solidFill>
                <a:latin typeface="Franklin Gothic Medium" pitchFamily="34" charset="0"/>
              </a:rPr>
              <a:t/>
            </a:r>
            <a:br>
              <a:rPr lang="en-US" sz="2800" b="0" dirty="0" smtClean="0">
                <a:solidFill>
                  <a:schemeClr val="bg1"/>
                </a:solidFill>
                <a:latin typeface="Franklin Gothic Medium" pitchFamily="34" charset="0"/>
              </a:rPr>
            </a:br>
            <a:r>
              <a:rPr lang="en-US" sz="2800" b="0" dirty="0" smtClean="0">
                <a:solidFill>
                  <a:schemeClr val="bg1"/>
                </a:solidFill>
                <a:latin typeface="Franklin Gothic Medium" pitchFamily="34" charset="0"/>
              </a:rPr>
              <a:t>A Systematic Approach</a:t>
            </a:r>
            <a:br>
              <a:rPr lang="en-US" sz="2800" b="0" dirty="0" smtClean="0">
                <a:solidFill>
                  <a:schemeClr val="bg1"/>
                </a:solidFill>
                <a:latin typeface="Franklin Gothic Medium" pitchFamily="34" charset="0"/>
              </a:rPr>
            </a:br>
            <a:r>
              <a:rPr lang="en-US" sz="2800" b="0" dirty="0" smtClean="0">
                <a:solidFill>
                  <a:schemeClr val="bg1"/>
                </a:solidFill>
                <a:latin typeface="Franklin Gothic Medium" pitchFamily="34" charset="0"/>
              </a:rPr>
              <a:t/>
            </a:r>
            <a:br>
              <a:rPr lang="en-US" sz="2800" b="0" dirty="0" smtClean="0">
                <a:solidFill>
                  <a:schemeClr val="bg1"/>
                </a:solidFill>
                <a:latin typeface="Franklin Gothic Medium" pitchFamily="34" charset="0"/>
              </a:rPr>
            </a:br>
            <a:r>
              <a:rPr lang="en-US" sz="2800" b="0" dirty="0" smtClean="0">
                <a:solidFill>
                  <a:schemeClr val="bg1"/>
                </a:solidFill>
                <a:latin typeface="Franklin Gothic Medium" pitchFamily="34" charset="0"/>
              </a:rPr>
              <a:t>QUESTIONS?</a:t>
            </a:r>
            <a:endParaRPr lang="en-US" sz="1600" dirty="0">
              <a:solidFill>
                <a:schemeClr val="bg1"/>
              </a:solidFill>
              <a:latin typeface="Franklin Gothic Medium" pitchFamily="34" charset="0"/>
            </a:endParaRPr>
          </a:p>
        </p:txBody>
      </p:sp>
      <p:pic>
        <p:nvPicPr>
          <p:cNvPr id="165903" name="Picture 15" descr="Capella"/>
          <p:cNvPicPr>
            <a:picLocks noChangeAspect="1" noChangeArrowheads="1"/>
          </p:cNvPicPr>
          <p:nvPr/>
        </p:nvPicPr>
        <p:blipFill>
          <a:blip r:embed="rId2" cstate="print"/>
          <a:srcRect/>
          <a:stretch>
            <a:fillRect/>
          </a:stretch>
        </p:blipFill>
        <p:spPr bwMode="auto">
          <a:xfrm>
            <a:off x="457200" y="5257800"/>
            <a:ext cx="1111250" cy="1238250"/>
          </a:xfrm>
          <a:prstGeom prst="rect">
            <a:avLst/>
          </a:prstGeom>
          <a:noFill/>
        </p:spPr>
      </p:pic>
      <p:pic>
        <p:nvPicPr>
          <p:cNvPr id="165904" name="Picture 16" descr="Solis"/>
          <p:cNvPicPr>
            <a:picLocks noChangeAspect="1" noChangeArrowheads="1"/>
          </p:cNvPicPr>
          <p:nvPr/>
        </p:nvPicPr>
        <p:blipFill>
          <a:blip r:embed="rId3" cstate="print"/>
          <a:srcRect/>
          <a:stretch>
            <a:fillRect/>
          </a:stretch>
        </p:blipFill>
        <p:spPr bwMode="auto">
          <a:xfrm>
            <a:off x="7759700" y="5257800"/>
            <a:ext cx="1108075" cy="1195388"/>
          </a:xfrm>
          <a:prstGeom prst="rect">
            <a:avLst/>
          </a:prstGeom>
          <a:noFill/>
        </p:spPr>
      </p:pic>
      <p:sp>
        <p:nvSpPr>
          <p:cNvPr id="165905" name="Rectangle 17"/>
          <p:cNvSpPr>
            <a:spLocks noChangeArrowheads="1"/>
          </p:cNvSpPr>
          <p:nvPr/>
        </p:nvSpPr>
        <p:spPr bwMode="auto">
          <a:xfrm>
            <a:off x="76200" y="5486400"/>
            <a:ext cx="9144000" cy="1447800"/>
          </a:xfrm>
          <a:prstGeom prst="rect">
            <a:avLst/>
          </a:prstGeom>
          <a:noFill/>
          <a:ln w="9525">
            <a:noFill/>
            <a:miter lim="800000"/>
            <a:headEnd/>
            <a:tailEnd/>
          </a:ln>
          <a:effectLst/>
        </p:spPr>
        <p:txBody>
          <a:bodyPr/>
          <a:lstStyle/>
          <a:p>
            <a:pPr algn="ctr">
              <a:spcBef>
                <a:spcPct val="100000"/>
              </a:spcBef>
              <a:buFont typeface="Wingdings" pitchFamily="2" charset="2"/>
              <a:buNone/>
            </a:pPr>
            <a:r>
              <a:rPr lang="en-US" sz="2400" dirty="0">
                <a:solidFill>
                  <a:schemeClr val="bg1"/>
                </a:solidFill>
                <a:latin typeface="Franklin Gothic Medium" pitchFamily="34" charset="0"/>
              </a:rPr>
              <a:t> </a:t>
            </a:r>
            <a:r>
              <a:rPr lang="en-US" sz="2000" dirty="0">
                <a:solidFill>
                  <a:schemeClr val="bg1"/>
                </a:solidFill>
                <a:latin typeface="Franklin Gothic Medium" pitchFamily="34" charset="0"/>
              </a:rPr>
              <a:t>Ryan Magnon</a:t>
            </a:r>
            <a:br>
              <a:rPr lang="en-US" sz="2000" dirty="0">
                <a:solidFill>
                  <a:schemeClr val="bg1"/>
                </a:solidFill>
                <a:latin typeface="Franklin Gothic Medium" pitchFamily="34" charset="0"/>
              </a:rPr>
            </a:br>
            <a:r>
              <a:rPr lang="en-US" sz="2000" dirty="0">
                <a:solidFill>
                  <a:schemeClr val="bg1"/>
                </a:solidFill>
                <a:latin typeface="Franklin Gothic Medium" pitchFamily="34" charset="0"/>
              </a:rPr>
              <a:t>Vice President, Quality</a:t>
            </a:r>
            <a:br>
              <a:rPr lang="en-US" sz="2000" dirty="0">
                <a:solidFill>
                  <a:schemeClr val="bg1"/>
                </a:solidFill>
                <a:latin typeface="Franklin Gothic Medium" pitchFamily="34" charset="0"/>
              </a:rPr>
            </a:br>
            <a:r>
              <a:rPr lang="en-US" sz="2000" dirty="0">
                <a:solidFill>
                  <a:schemeClr val="bg1"/>
                </a:solidFill>
                <a:latin typeface="Franklin Gothic Medium" pitchFamily="34" charset="0"/>
              </a:rPr>
              <a:t>The West Paces Hotel Group</a:t>
            </a:r>
          </a:p>
          <a:p>
            <a:pPr algn="ctr">
              <a:spcBef>
                <a:spcPct val="100000"/>
              </a:spcBef>
              <a:buFont typeface="Wingdings" pitchFamily="2" charset="2"/>
              <a:buNone/>
            </a:pPr>
            <a:endParaRPr lang="en-US" sz="2400" dirty="0">
              <a:solidFill>
                <a:schemeClr val="bg1"/>
              </a:solidFill>
              <a:latin typeface="Franklin Gothic Medium" pitchFamily="34" charset="0"/>
            </a:endParaRPr>
          </a:p>
          <a:p>
            <a:pPr>
              <a:spcBef>
                <a:spcPct val="100000"/>
              </a:spcBef>
              <a:buFont typeface="Wingdings" pitchFamily="2" charset="2"/>
              <a:buNone/>
            </a:pPr>
            <a:endParaRPr lang="en-US" sz="2400" dirty="0">
              <a:solidFill>
                <a:schemeClr val="bg1"/>
              </a:solidFill>
              <a:latin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p:txBody>
          <a:bodyPr/>
          <a:lstStyle/>
          <a:p>
            <a:r>
              <a:rPr lang="en-US" sz="2800"/>
              <a:t>About The West Paces Hotel Group</a:t>
            </a:r>
          </a:p>
        </p:txBody>
      </p:sp>
      <p:sp>
        <p:nvSpPr>
          <p:cNvPr id="238598" name="Rectangle 6"/>
          <p:cNvSpPr>
            <a:spLocks noGrp="1" noChangeArrowheads="1"/>
          </p:cNvSpPr>
          <p:nvPr>
            <p:ph type="body" sz="half" idx="2"/>
          </p:nvPr>
        </p:nvSpPr>
        <p:spPr>
          <a:xfrm>
            <a:off x="609600" y="1371600"/>
            <a:ext cx="4133850" cy="3962400"/>
          </a:xfrm>
          <a:ln/>
        </p:spPr>
        <p:txBody>
          <a:bodyPr/>
          <a:lstStyle/>
          <a:p>
            <a:pPr>
              <a:buFont typeface="Wingdings" pitchFamily="2" charset="2"/>
              <a:buChar char="Ø"/>
            </a:pPr>
            <a:r>
              <a:rPr lang="en-US" sz="2000"/>
              <a:t> Horst Schulze, Chairman and </a:t>
            </a:r>
            <a:br>
              <a:rPr lang="en-US" sz="2000"/>
            </a:br>
            <a:r>
              <a:rPr lang="en-US" sz="2000"/>
              <a:t>    CEO</a:t>
            </a:r>
          </a:p>
          <a:p>
            <a:pPr>
              <a:buFont typeface="Wingdings" pitchFamily="2" charset="2"/>
              <a:buChar char="Ø"/>
            </a:pPr>
            <a:r>
              <a:rPr lang="en-US" sz="2000"/>
              <a:t> Founded company in 2002 after </a:t>
            </a:r>
            <a:br>
              <a:rPr lang="en-US" sz="2000"/>
            </a:br>
            <a:r>
              <a:rPr lang="en-US" sz="2000"/>
              <a:t>     retiring from Ritz-Carlton.</a:t>
            </a:r>
          </a:p>
          <a:p>
            <a:pPr>
              <a:buFont typeface="Wingdings" pitchFamily="2" charset="2"/>
              <a:buChar char="Ø"/>
            </a:pPr>
            <a:r>
              <a:rPr lang="en-US" sz="2000"/>
              <a:t> Same executive team that served </a:t>
            </a:r>
            <a:br>
              <a:rPr lang="en-US" sz="2000"/>
            </a:br>
            <a:r>
              <a:rPr lang="en-US" sz="2000"/>
              <a:t>    at Ritz Carlton 1980’s-1990’s</a:t>
            </a:r>
          </a:p>
          <a:p>
            <a:pPr>
              <a:buFont typeface="Wingdings" pitchFamily="2" charset="2"/>
              <a:buChar char="Ø"/>
            </a:pPr>
            <a:r>
              <a:rPr lang="en-US" sz="2000"/>
              <a:t> Two-time Baldrige National </a:t>
            </a:r>
            <a:br>
              <a:rPr lang="en-US" sz="2000"/>
            </a:br>
            <a:r>
              <a:rPr lang="en-US" sz="2000"/>
              <a:t>    Quality Award Winner (92, 99)</a:t>
            </a:r>
          </a:p>
        </p:txBody>
      </p:sp>
      <p:sp>
        <p:nvSpPr>
          <p:cNvPr id="238600" name="Rectangle 8"/>
          <p:cNvSpPr>
            <a:spLocks noChangeArrowheads="1"/>
          </p:cNvSpPr>
          <p:nvPr/>
        </p:nvSpPr>
        <p:spPr bwMode="auto">
          <a:xfrm>
            <a:off x="5181600" y="4343400"/>
            <a:ext cx="3962400" cy="2362200"/>
          </a:xfrm>
          <a:prstGeom prst="rect">
            <a:avLst/>
          </a:prstGeom>
          <a:gradFill rotWithShape="1">
            <a:gsLst>
              <a:gs pos="0">
                <a:schemeClr val="bg2"/>
              </a:gs>
              <a:gs pos="100000">
                <a:schemeClr val="bg2">
                  <a:gamma/>
                  <a:tint val="0"/>
                  <a:invGamma/>
                </a:schemeClr>
              </a:gs>
            </a:gsLst>
            <a:lin ang="5400000" scaled="1"/>
          </a:gradFill>
          <a:ln w="3175">
            <a:solidFill>
              <a:schemeClr val="accent2"/>
            </a:solidFill>
            <a:miter lim="800000"/>
            <a:headEnd/>
            <a:tailEnd/>
          </a:ln>
          <a:effectLst/>
        </p:spPr>
        <p:txBody>
          <a:bodyPr/>
          <a:lstStyle/>
          <a:p>
            <a:pPr>
              <a:spcBef>
                <a:spcPct val="100000"/>
              </a:spcBef>
            </a:pPr>
            <a:r>
              <a:rPr lang="en-US" sz="2000" u="sng">
                <a:latin typeface="Franklin Gothic Medium" pitchFamily="34" charset="0"/>
              </a:rPr>
              <a:t>Quality Awards</a:t>
            </a:r>
            <a:br>
              <a:rPr lang="en-US" sz="2000" u="sng">
                <a:latin typeface="Franklin Gothic Medium" pitchFamily="34" charset="0"/>
              </a:rPr>
            </a:br>
            <a:r>
              <a:rPr lang="en-US" sz="2000">
                <a:latin typeface="Franklin Gothic Medium" pitchFamily="34" charset="0"/>
              </a:rPr>
              <a:t>2009 Juran Quality Medal</a:t>
            </a:r>
            <a:br>
              <a:rPr lang="en-US" sz="2000">
                <a:latin typeface="Franklin Gothic Medium" pitchFamily="34" charset="0"/>
              </a:rPr>
            </a:br>
            <a:r>
              <a:rPr lang="en-US" sz="2000">
                <a:latin typeface="Franklin Gothic Medium" pitchFamily="34" charset="0"/>
              </a:rPr>
              <a:t>1999 Baldrige National Quality</a:t>
            </a:r>
            <a:br>
              <a:rPr lang="en-US" sz="2000">
                <a:latin typeface="Franklin Gothic Medium" pitchFamily="34" charset="0"/>
              </a:rPr>
            </a:br>
            <a:r>
              <a:rPr lang="en-US" sz="2000">
                <a:latin typeface="Franklin Gothic Medium" pitchFamily="34" charset="0"/>
              </a:rPr>
              <a:t>1995 Ishikawa Quality Medal</a:t>
            </a:r>
            <a:br>
              <a:rPr lang="en-US" sz="2000">
                <a:latin typeface="Franklin Gothic Medium" pitchFamily="34" charset="0"/>
              </a:rPr>
            </a:br>
            <a:r>
              <a:rPr lang="en-US" sz="2000">
                <a:latin typeface="Franklin Gothic Medium" pitchFamily="34" charset="0"/>
              </a:rPr>
              <a:t>1992 Baldrige National Quality</a:t>
            </a:r>
            <a:endParaRPr lang="en-US" sz="2000">
              <a:solidFill>
                <a:schemeClr val="bg1"/>
              </a:solidFill>
              <a:latin typeface="Franklin Gothic Medium" pitchFamily="34" charset="0"/>
            </a:endParaRPr>
          </a:p>
        </p:txBody>
      </p:sp>
      <p:pic>
        <p:nvPicPr>
          <p:cNvPr id="238603" name="Picture 11"/>
          <p:cNvPicPr>
            <a:picLocks noChangeAspect="1" noChangeArrowheads="1"/>
          </p:cNvPicPr>
          <p:nvPr/>
        </p:nvPicPr>
        <p:blipFill>
          <a:blip r:embed="rId2" cstate="print"/>
          <a:srcRect/>
          <a:stretch>
            <a:fillRect/>
          </a:stretch>
        </p:blipFill>
        <p:spPr bwMode="auto">
          <a:xfrm>
            <a:off x="5867400" y="1447800"/>
            <a:ext cx="1951038" cy="24384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sz="2800"/>
              <a:t>About The West Paces Hotel Group</a:t>
            </a:r>
          </a:p>
        </p:txBody>
      </p:sp>
      <p:sp>
        <p:nvSpPr>
          <p:cNvPr id="240643" name="Rectangle 3"/>
          <p:cNvSpPr>
            <a:spLocks noGrp="1" noChangeArrowheads="1"/>
          </p:cNvSpPr>
          <p:nvPr>
            <p:ph type="body" idx="1"/>
          </p:nvPr>
        </p:nvSpPr>
        <p:spPr>
          <a:xfrm>
            <a:off x="361950" y="1447800"/>
            <a:ext cx="8418513" cy="4589463"/>
          </a:xfrm>
        </p:spPr>
        <p:txBody>
          <a:bodyPr/>
          <a:lstStyle/>
          <a:p>
            <a:pPr>
              <a:buFont typeface="Wingdings" pitchFamily="2" charset="2"/>
              <a:buChar char="Ø"/>
            </a:pPr>
            <a:r>
              <a:rPr lang="en-US" dirty="0"/>
              <a:t> Capella Hotels and Resorts - 6 </a:t>
            </a:r>
          </a:p>
          <a:p>
            <a:pPr>
              <a:buFont typeface="Wingdings" pitchFamily="2" charset="2"/>
              <a:buChar char="Ø"/>
            </a:pPr>
            <a:r>
              <a:rPr lang="en-US" dirty="0"/>
              <a:t> Solis Hotels and Resorts - </a:t>
            </a:r>
            <a:r>
              <a:rPr lang="en-US" dirty="0" smtClean="0"/>
              <a:t>2</a:t>
            </a:r>
            <a:endParaRPr lang="en-US" dirty="0"/>
          </a:p>
          <a:p>
            <a:pPr>
              <a:buFont typeface="Wingdings" pitchFamily="2" charset="2"/>
              <a:buChar char="Ø"/>
            </a:pPr>
            <a:r>
              <a:rPr lang="en-US" dirty="0"/>
              <a:t> Independent Hotels and Resorts – </a:t>
            </a:r>
            <a:r>
              <a:rPr lang="en-US" dirty="0" smtClean="0"/>
              <a:t>5</a:t>
            </a:r>
            <a:endParaRPr lang="en-US" dirty="0"/>
          </a:p>
          <a:p>
            <a:pPr>
              <a:buFont typeface="Wingdings" pitchFamily="2" charset="2"/>
              <a:buChar char="Ø"/>
            </a:pPr>
            <a:r>
              <a:rPr lang="en-US" dirty="0"/>
              <a:t> West Paces Consulting</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sz="2800"/>
              <a:t>Capella Hotels and Resorts - Cabo Mexico</a:t>
            </a:r>
          </a:p>
        </p:txBody>
      </p:sp>
      <p:pic>
        <p:nvPicPr>
          <p:cNvPr id="303112" name="Picture 8" descr="Exterior_Spa_Waterfall_2"/>
          <p:cNvPicPr>
            <a:picLocks noChangeAspect="1" noChangeArrowheads="1"/>
          </p:cNvPicPr>
          <p:nvPr/>
        </p:nvPicPr>
        <p:blipFill>
          <a:blip r:embed="rId2" cstate="print"/>
          <a:srcRect/>
          <a:stretch>
            <a:fillRect/>
          </a:stretch>
        </p:blipFill>
        <p:spPr bwMode="auto">
          <a:xfrm>
            <a:off x="304800" y="1219200"/>
            <a:ext cx="4648200" cy="3097213"/>
          </a:xfrm>
          <a:prstGeom prst="rect">
            <a:avLst/>
          </a:prstGeom>
          <a:noFill/>
        </p:spPr>
      </p:pic>
      <p:pic>
        <p:nvPicPr>
          <p:cNvPr id="303113" name="Picture 9" descr="Cabo3"/>
          <p:cNvPicPr>
            <a:picLocks noChangeAspect="1" noChangeArrowheads="1"/>
          </p:cNvPicPr>
          <p:nvPr/>
        </p:nvPicPr>
        <p:blipFill>
          <a:blip r:embed="rId3" cstate="print"/>
          <a:srcRect/>
          <a:stretch>
            <a:fillRect/>
          </a:stretch>
        </p:blipFill>
        <p:spPr bwMode="auto">
          <a:xfrm>
            <a:off x="5029200" y="1295400"/>
            <a:ext cx="4114800" cy="2462213"/>
          </a:xfrm>
          <a:prstGeom prst="rect">
            <a:avLst/>
          </a:prstGeom>
          <a:noFill/>
        </p:spPr>
      </p:pic>
      <p:pic>
        <p:nvPicPr>
          <p:cNvPr id="303114" name="Picture 10" descr="Cabo4"/>
          <p:cNvPicPr>
            <a:picLocks noChangeAspect="1" noChangeArrowheads="1"/>
          </p:cNvPicPr>
          <p:nvPr/>
        </p:nvPicPr>
        <p:blipFill>
          <a:blip r:embed="rId4" cstate="print"/>
          <a:srcRect/>
          <a:stretch>
            <a:fillRect/>
          </a:stretch>
        </p:blipFill>
        <p:spPr bwMode="auto">
          <a:xfrm>
            <a:off x="5029200" y="4248150"/>
            <a:ext cx="4114800" cy="2609850"/>
          </a:xfrm>
          <a:prstGeom prst="rect">
            <a:avLst/>
          </a:prstGeom>
          <a:noFill/>
        </p:spPr>
      </p:pic>
      <p:pic>
        <p:nvPicPr>
          <p:cNvPr id="303115" name="Picture 11" descr="Cabo 1"/>
          <p:cNvPicPr>
            <a:picLocks noChangeAspect="1" noChangeArrowheads="1"/>
          </p:cNvPicPr>
          <p:nvPr/>
        </p:nvPicPr>
        <p:blipFill>
          <a:blip r:embed="rId5" cstate="print"/>
          <a:srcRect/>
          <a:stretch>
            <a:fillRect/>
          </a:stretch>
        </p:blipFill>
        <p:spPr bwMode="auto">
          <a:xfrm>
            <a:off x="1295400" y="4495800"/>
            <a:ext cx="3505200" cy="2184400"/>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sz="2800"/>
              <a:t>Capella Hotels and Resorts - Singapore</a:t>
            </a:r>
          </a:p>
        </p:txBody>
      </p:sp>
      <p:pic>
        <p:nvPicPr>
          <p:cNvPr id="304139" name="Picture 11" descr="Sing1"/>
          <p:cNvPicPr>
            <a:picLocks noChangeAspect="1" noChangeArrowheads="1"/>
          </p:cNvPicPr>
          <p:nvPr/>
        </p:nvPicPr>
        <p:blipFill>
          <a:blip r:embed="rId2" cstate="print"/>
          <a:srcRect/>
          <a:stretch>
            <a:fillRect/>
          </a:stretch>
        </p:blipFill>
        <p:spPr bwMode="auto">
          <a:xfrm>
            <a:off x="381000" y="1371600"/>
            <a:ext cx="8126413" cy="2438400"/>
          </a:xfrm>
          <a:prstGeom prst="rect">
            <a:avLst/>
          </a:prstGeom>
          <a:noFill/>
        </p:spPr>
      </p:pic>
      <p:pic>
        <p:nvPicPr>
          <p:cNvPr id="304140" name="Picture 12" descr="Sing2"/>
          <p:cNvPicPr>
            <a:picLocks noChangeAspect="1" noChangeArrowheads="1"/>
          </p:cNvPicPr>
          <p:nvPr/>
        </p:nvPicPr>
        <p:blipFill>
          <a:blip r:embed="rId3" cstate="print"/>
          <a:srcRect/>
          <a:stretch>
            <a:fillRect/>
          </a:stretch>
        </p:blipFill>
        <p:spPr bwMode="auto">
          <a:xfrm>
            <a:off x="4949825" y="3962400"/>
            <a:ext cx="4194175" cy="2792413"/>
          </a:xfrm>
          <a:prstGeom prst="rect">
            <a:avLst/>
          </a:prstGeom>
          <a:noFill/>
        </p:spPr>
      </p:pic>
      <p:pic>
        <p:nvPicPr>
          <p:cNvPr id="304141" name="Picture 13" descr="Sing3"/>
          <p:cNvPicPr>
            <a:picLocks noChangeAspect="1" noChangeArrowheads="1"/>
          </p:cNvPicPr>
          <p:nvPr/>
        </p:nvPicPr>
        <p:blipFill>
          <a:blip r:embed="rId4" cstate="print"/>
          <a:srcRect/>
          <a:stretch>
            <a:fillRect/>
          </a:stretch>
        </p:blipFill>
        <p:spPr bwMode="auto">
          <a:xfrm>
            <a:off x="152400" y="3962400"/>
            <a:ext cx="4343400" cy="2767013"/>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sz="2800"/>
              <a:t>Solis Hotels and Resorts - Ireland</a:t>
            </a:r>
          </a:p>
        </p:txBody>
      </p:sp>
      <p:pic>
        <p:nvPicPr>
          <p:cNvPr id="305161" name="Picture 9" descr="Ire2"/>
          <p:cNvPicPr>
            <a:picLocks noChangeAspect="1" noChangeArrowheads="1"/>
          </p:cNvPicPr>
          <p:nvPr/>
        </p:nvPicPr>
        <p:blipFill>
          <a:blip r:embed="rId2" cstate="print"/>
          <a:srcRect/>
          <a:stretch>
            <a:fillRect/>
          </a:stretch>
        </p:blipFill>
        <p:spPr bwMode="auto">
          <a:xfrm>
            <a:off x="152400" y="3886200"/>
            <a:ext cx="4152900" cy="2895600"/>
          </a:xfrm>
          <a:prstGeom prst="rect">
            <a:avLst/>
          </a:prstGeom>
          <a:noFill/>
        </p:spPr>
      </p:pic>
      <p:pic>
        <p:nvPicPr>
          <p:cNvPr id="305160" name="Picture 8" descr="Ire1"/>
          <p:cNvPicPr>
            <a:picLocks noChangeAspect="1" noChangeArrowheads="1"/>
          </p:cNvPicPr>
          <p:nvPr/>
        </p:nvPicPr>
        <p:blipFill>
          <a:blip r:embed="rId3" cstate="print"/>
          <a:srcRect/>
          <a:stretch>
            <a:fillRect/>
          </a:stretch>
        </p:blipFill>
        <p:spPr bwMode="auto">
          <a:xfrm>
            <a:off x="4564063" y="2057400"/>
            <a:ext cx="4579937" cy="3267075"/>
          </a:xfrm>
          <a:prstGeom prst="rect">
            <a:avLst/>
          </a:prstGeom>
          <a:noFill/>
        </p:spPr>
      </p:pic>
      <p:pic>
        <p:nvPicPr>
          <p:cNvPr id="305162" name="Picture 10" descr="Castlefront"/>
          <p:cNvPicPr>
            <a:picLocks noChangeAspect="1" noChangeArrowheads="1"/>
          </p:cNvPicPr>
          <p:nvPr/>
        </p:nvPicPr>
        <p:blipFill>
          <a:blip r:embed="rId4" cstate="print"/>
          <a:srcRect/>
          <a:stretch>
            <a:fillRect/>
          </a:stretch>
        </p:blipFill>
        <p:spPr bwMode="auto">
          <a:xfrm>
            <a:off x="381000" y="1219200"/>
            <a:ext cx="3962400" cy="2133600"/>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2800" dirty="0" smtClean="0"/>
              <a:t>A </a:t>
            </a:r>
            <a:r>
              <a:rPr lang="en-US" sz="2800" dirty="0"/>
              <a:t>Framework </a:t>
            </a:r>
            <a:r>
              <a:rPr lang="en-US" sz="2800" dirty="0" smtClean="0"/>
              <a:t>for</a:t>
            </a:r>
            <a:r>
              <a:rPr lang="en-US" sz="2800" dirty="0" smtClean="0"/>
              <a:t> </a:t>
            </a:r>
            <a:r>
              <a:rPr lang="en-US" sz="2800" dirty="0"/>
              <a:t>Service Excellence</a:t>
            </a:r>
          </a:p>
        </p:txBody>
      </p:sp>
      <p:sp>
        <p:nvSpPr>
          <p:cNvPr id="242691" name="Rectangle 3"/>
          <p:cNvSpPr>
            <a:spLocks noGrp="1" noChangeArrowheads="1"/>
          </p:cNvSpPr>
          <p:nvPr>
            <p:ph type="body" idx="1"/>
          </p:nvPr>
        </p:nvSpPr>
        <p:spPr>
          <a:xfrm>
            <a:off x="361950" y="1447800"/>
            <a:ext cx="8418513" cy="5105400"/>
          </a:xfrm>
        </p:spPr>
        <p:txBody>
          <a:bodyPr/>
          <a:lstStyle/>
          <a:p>
            <a:pPr>
              <a:buFont typeface="Wingdings" pitchFamily="2" charset="2"/>
              <a:buChar char="Ø"/>
            </a:pPr>
            <a:r>
              <a:rPr lang="en-US" b="1" dirty="0"/>
              <a:t> Our Canon Card</a:t>
            </a:r>
            <a:r>
              <a:rPr lang="en-US" dirty="0"/>
              <a:t/>
            </a:r>
            <a:br>
              <a:rPr lang="en-US" dirty="0"/>
            </a:br>
            <a:r>
              <a:rPr lang="en-US" dirty="0"/>
              <a:t>	</a:t>
            </a:r>
            <a:r>
              <a:rPr lang="en-US" sz="2000" dirty="0"/>
              <a:t>Who we are, what we do, and why we do it</a:t>
            </a:r>
          </a:p>
          <a:p>
            <a:pPr>
              <a:buFont typeface="Wingdings" pitchFamily="2" charset="2"/>
              <a:buChar char="Ø"/>
            </a:pPr>
            <a:r>
              <a:rPr lang="en-US" b="1" dirty="0"/>
              <a:t> Zeitgeist</a:t>
            </a:r>
            <a:br>
              <a:rPr lang="en-US" b="1" dirty="0"/>
            </a:br>
            <a:r>
              <a:rPr lang="en-US" dirty="0"/>
              <a:t>	</a:t>
            </a:r>
            <a:r>
              <a:rPr lang="en-US" sz="2000" dirty="0"/>
              <a:t>“Spirit of the Moment” – how customers want service 	delivered TODAY</a:t>
            </a:r>
          </a:p>
          <a:p>
            <a:pPr>
              <a:buFont typeface="Wingdings" pitchFamily="2" charset="2"/>
              <a:buChar char="Ø"/>
            </a:pPr>
            <a:r>
              <a:rPr lang="en-US" b="1" dirty="0"/>
              <a:t> 24 Service and Performance Excellence Standards</a:t>
            </a:r>
            <a:r>
              <a:rPr lang="en-US" dirty="0"/>
              <a:t/>
            </a:r>
            <a:br>
              <a:rPr lang="en-US" dirty="0"/>
            </a:br>
            <a:r>
              <a:rPr lang="en-US" dirty="0"/>
              <a:t>	</a:t>
            </a:r>
            <a:r>
              <a:rPr lang="en-US" sz="2000" dirty="0"/>
              <a:t>Behavioral </a:t>
            </a:r>
            <a:r>
              <a:rPr lang="en-US" sz="2000" dirty="0" smtClean="0"/>
              <a:t>Standards </a:t>
            </a:r>
            <a:r>
              <a:rPr lang="en-US" sz="2000" dirty="0"/>
              <a:t>and Quality Lessons</a:t>
            </a:r>
          </a:p>
          <a:p>
            <a:pPr>
              <a:buFont typeface="Wingdings" pitchFamily="2" charset="2"/>
              <a:buChar char="Ø"/>
            </a:pPr>
            <a:r>
              <a:rPr lang="en-US" b="1" dirty="0"/>
              <a:t> Service Process</a:t>
            </a:r>
            <a:br>
              <a:rPr lang="en-US" b="1" dirty="0"/>
            </a:br>
            <a:r>
              <a:rPr lang="en-US" sz="2000" dirty="0"/>
              <a:t>	3-step approach to every customer interaction</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PHG LOGO">
  <a:themeElements>
    <a:clrScheme name="WPHG LOGO 13">
      <a:dk1>
        <a:srgbClr val="000000"/>
      </a:dk1>
      <a:lt1>
        <a:srgbClr val="FFFFFF"/>
      </a:lt1>
      <a:dk2>
        <a:srgbClr val="000000"/>
      </a:dk2>
      <a:lt2>
        <a:srgbClr val="969696"/>
      </a:lt2>
      <a:accent1>
        <a:srgbClr val="BBE0E3"/>
      </a:accent1>
      <a:accent2>
        <a:srgbClr val="234257"/>
      </a:accent2>
      <a:accent3>
        <a:srgbClr val="FFFFFF"/>
      </a:accent3>
      <a:accent4>
        <a:srgbClr val="000000"/>
      </a:accent4>
      <a:accent5>
        <a:srgbClr val="DAEDEF"/>
      </a:accent5>
      <a:accent6>
        <a:srgbClr val="1F3B4E"/>
      </a:accent6>
      <a:hlink>
        <a:srgbClr val="009999"/>
      </a:hlink>
      <a:folHlink>
        <a:srgbClr val="99CC00"/>
      </a:folHlink>
    </a:clrScheme>
    <a:fontScheme name="WPHG LOGO">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WPHG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PHG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PHG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PHG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PHG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PHG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PHG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PHG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PHG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PHG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PHG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PHG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PHG LOGO 13">
        <a:dk1>
          <a:srgbClr val="000000"/>
        </a:dk1>
        <a:lt1>
          <a:srgbClr val="FFFFFF"/>
        </a:lt1>
        <a:dk2>
          <a:srgbClr val="000000"/>
        </a:dk2>
        <a:lt2>
          <a:srgbClr val="969696"/>
        </a:lt2>
        <a:accent1>
          <a:srgbClr val="BBE0E3"/>
        </a:accent1>
        <a:accent2>
          <a:srgbClr val="234257"/>
        </a:accent2>
        <a:accent3>
          <a:srgbClr val="FFFFFF"/>
        </a:accent3>
        <a:accent4>
          <a:srgbClr val="000000"/>
        </a:accent4>
        <a:accent5>
          <a:srgbClr val="DAEDEF"/>
        </a:accent5>
        <a:accent6>
          <a:srgbClr val="1F3B4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WPHG LOGO">
  <a:themeElements>
    <a:clrScheme name="1_WPHG LOGO 13">
      <a:dk1>
        <a:srgbClr val="000000"/>
      </a:dk1>
      <a:lt1>
        <a:srgbClr val="FFFFFF"/>
      </a:lt1>
      <a:dk2>
        <a:srgbClr val="000000"/>
      </a:dk2>
      <a:lt2>
        <a:srgbClr val="969696"/>
      </a:lt2>
      <a:accent1>
        <a:srgbClr val="BBE0E3"/>
      </a:accent1>
      <a:accent2>
        <a:srgbClr val="234257"/>
      </a:accent2>
      <a:accent3>
        <a:srgbClr val="FFFFFF"/>
      </a:accent3>
      <a:accent4>
        <a:srgbClr val="000000"/>
      </a:accent4>
      <a:accent5>
        <a:srgbClr val="DAEDEF"/>
      </a:accent5>
      <a:accent6>
        <a:srgbClr val="1F3B4E"/>
      </a:accent6>
      <a:hlink>
        <a:srgbClr val="009999"/>
      </a:hlink>
      <a:folHlink>
        <a:srgbClr val="99CC00"/>
      </a:folHlink>
    </a:clrScheme>
    <a:fontScheme name="1_WPHG LOGO">
      <a:majorFont>
        <a:latin typeface="High Tower Text"/>
        <a:ea typeface=""/>
        <a:cs typeface=""/>
      </a:majorFont>
      <a:minorFont>
        <a:latin typeface="High Tow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WPHG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WPHG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WPHG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WPHG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WPHG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WPHG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WPHG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WPHG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WPHG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WPHG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WPHG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WPHG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WPHG LOGO 13">
        <a:dk1>
          <a:srgbClr val="000000"/>
        </a:dk1>
        <a:lt1>
          <a:srgbClr val="FFFFFF"/>
        </a:lt1>
        <a:dk2>
          <a:srgbClr val="000000"/>
        </a:dk2>
        <a:lt2>
          <a:srgbClr val="969696"/>
        </a:lt2>
        <a:accent1>
          <a:srgbClr val="BBE0E3"/>
        </a:accent1>
        <a:accent2>
          <a:srgbClr val="234257"/>
        </a:accent2>
        <a:accent3>
          <a:srgbClr val="FFFFFF"/>
        </a:accent3>
        <a:accent4>
          <a:srgbClr val="000000"/>
        </a:accent4>
        <a:accent5>
          <a:srgbClr val="DAEDEF"/>
        </a:accent5>
        <a:accent6>
          <a:srgbClr val="1F3B4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50771</TotalTime>
  <Words>1298</Words>
  <Application>Microsoft Office PowerPoint</Application>
  <PresentationFormat>On-screen Show (4:3)</PresentationFormat>
  <Paragraphs>183</Paragraphs>
  <Slides>39</Slides>
  <Notes>0</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WPHG LOGO</vt:lpstr>
      <vt:lpstr>1_WPHG LOGO</vt:lpstr>
      <vt:lpstr>Service Excellence Through  Employee Engagement  A Systematic Approach</vt:lpstr>
      <vt:lpstr>The number one responsibility of  a leader is to enable their people to achieve excellence.</vt:lpstr>
      <vt:lpstr>Today’s Topics</vt:lpstr>
      <vt:lpstr>About The West Paces Hotel Group</vt:lpstr>
      <vt:lpstr>About The West Paces Hotel Group</vt:lpstr>
      <vt:lpstr>Capella Hotels and Resorts - Cabo Mexico</vt:lpstr>
      <vt:lpstr>Capella Hotels and Resorts - Singapore</vt:lpstr>
      <vt:lpstr>Solis Hotels and Resorts - Ireland</vt:lpstr>
      <vt:lpstr>A Framework for Service Excellence</vt:lpstr>
      <vt:lpstr>Definitions</vt:lpstr>
      <vt:lpstr>Key Theme</vt:lpstr>
      <vt:lpstr>The Fundamentals of Service Excellence</vt:lpstr>
      <vt:lpstr>Unhappy Employees Produce  Unhappy Customers</vt:lpstr>
      <vt:lpstr>Daniel Pink - “Drive”</vt:lpstr>
      <vt:lpstr>The Airport Experience </vt:lpstr>
      <vt:lpstr>Service Excellence </vt:lpstr>
      <vt:lpstr>The Fundamentals of Service Excellence - Selection</vt:lpstr>
      <vt:lpstr>The Interview</vt:lpstr>
      <vt:lpstr>The Fundamentals of Service Excellence - Orientation</vt:lpstr>
      <vt:lpstr>The Fundamentals of Service Excellence - Training</vt:lpstr>
      <vt:lpstr>The Fundamentals of Service Excellence - Training</vt:lpstr>
      <vt:lpstr>The Fundamentals of Service Excellence - Lineups</vt:lpstr>
      <vt:lpstr>The Fundamentals of Service Excellence  Empowerment</vt:lpstr>
      <vt:lpstr>Story of “The Foreman” </vt:lpstr>
      <vt:lpstr>Service Excellence </vt:lpstr>
      <vt:lpstr>The Critical Pieces of our Quality System </vt:lpstr>
      <vt:lpstr>Our System of Performance Excellence </vt:lpstr>
      <vt:lpstr>Our System of Performance Excellence – Defects</vt:lpstr>
      <vt:lpstr>Our System of Performance Excellence – Preferences</vt:lpstr>
      <vt:lpstr>Our System of Performance Excellence – Tiger Teams</vt:lpstr>
      <vt:lpstr>Our System of Performance Excellence – PEP</vt:lpstr>
      <vt:lpstr>Our System of Performance Excellence – EE SAT</vt:lpstr>
      <vt:lpstr>Our System of Performance Excellence – Guest SAT</vt:lpstr>
      <vt:lpstr>Critical Elements to Evaluate in Your Organization</vt:lpstr>
      <vt:lpstr>2010 Employee Engagement Results </vt:lpstr>
      <vt:lpstr>  Capella Hotels and Resorts - Customer Results </vt:lpstr>
      <vt:lpstr>West Paces Hotel Group – Story of “Dana” </vt:lpstr>
      <vt:lpstr>What Are Your Customers Saying? </vt:lpstr>
      <vt:lpstr>Service Excellence Through  Employee Engagement  A Systematic Approach  QUESTIONS?</vt:lpstr>
    </vt:vector>
  </TitlesOfParts>
  <Company>West Paces Hotel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NPS West Paces Presentation</dc:title>
  <dc:creator>Ryan Magnon</dc:creator>
  <cp:lastModifiedBy>Ryan Magnon</cp:lastModifiedBy>
  <cp:revision>174</cp:revision>
  <dcterms:created xsi:type="dcterms:W3CDTF">2008-01-16T16:46:07Z</dcterms:created>
  <dcterms:modified xsi:type="dcterms:W3CDTF">2011-04-28T18:47:52Z</dcterms:modified>
</cp:coreProperties>
</file>