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18" r:id="rId2"/>
    <p:sldId id="429" r:id="rId3"/>
    <p:sldId id="428" r:id="rId4"/>
    <p:sldId id="400" r:id="rId5"/>
    <p:sldId id="434" r:id="rId6"/>
    <p:sldId id="435" r:id="rId7"/>
    <p:sldId id="430" r:id="rId8"/>
    <p:sldId id="431" r:id="rId9"/>
    <p:sldId id="432" r:id="rId10"/>
    <p:sldId id="43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9"/>
            <p14:sldId id="428"/>
            <p14:sldId id="400"/>
            <p14:sldId id="434"/>
            <p14:sldId id="435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1D"/>
    <a:srgbClr val="6E6E6E"/>
    <a:srgbClr val="008000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3" d="100"/>
          <a:sy n="113" d="100"/>
        </p:scale>
        <p:origin x="5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0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4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20.06.2017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itvd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Фреймворк </a:t>
            </a:r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13839" y="2489538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Node.js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11" name="Рисунок 10" descr="nodejs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711" y="2421306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Node.js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00860" y="40899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"/>
          <p:cNvSpPr/>
          <p:nvPr/>
        </p:nvSpPr>
        <p:spPr>
          <a:xfrm>
            <a:off x="5400860" y="3016833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Доступ можно получить через руководство вашего учебного центра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00860" y="2251472"/>
            <a:ext cx="580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1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Node.js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Фреймворк </a:t>
            </a:r>
            <a:r>
              <a:rPr lang="en-US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Express</a:t>
            </a:r>
            <a:endParaRPr lang="en-US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Intro in Express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5900" y="201930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D04E1D"/>
                </a:solidFill>
                <a:latin typeface="Calibri" pitchFamily="34" charset="0"/>
              </a:rPr>
              <a:t>Express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- это минималистичный и гибкий веб-фреймворк для приложений Node.js, </a:t>
            </a:r>
            <a:r>
              <a:rPr lang="uk-UA" dirty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построенный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>
                <a:latin typeface="Calibri" pitchFamily="34" charset="0"/>
              </a:rPr>
              <a:t>на </a:t>
            </a:r>
            <a:r>
              <a:rPr lang="ru-RU" dirty="0" smtClean="0">
                <a:latin typeface="Calibri" pitchFamily="34" charset="0"/>
              </a:rPr>
              <a:t>базе</a:t>
            </a:r>
            <a:r>
              <a:rPr lang="uk-UA" dirty="0">
                <a:latin typeface="Calibri" pitchFamily="34" charset="0"/>
              </a:rPr>
              <a:t> </a:t>
            </a:r>
            <a:r>
              <a:rPr lang="ru-RU" dirty="0" smtClean="0">
                <a:latin typeface="Calibri" pitchFamily="34" charset="0"/>
              </a:rPr>
              <a:t>фреймворка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connect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 Основное предназначение </a:t>
            </a:r>
            <a:r>
              <a:rPr lang="en-US" b="1" dirty="0">
                <a:solidFill>
                  <a:srgbClr val="D04E1D"/>
                </a:solidFill>
                <a:latin typeface="Calibri" pitchFamily="34" charset="0"/>
              </a:rPr>
              <a:t>Express</a:t>
            </a:r>
            <a:r>
              <a:rPr lang="en-US" dirty="0">
                <a:latin typeface="Calibri" pitchFamily="34" charset="0"/>
              </a:rPr>
              <a:t> - </a:t>
            </a:r>
            <a:r>
              <a:rPr lang="ru-RU" dirty="0">
                <a:latin typeface="Calibri" pitchFamily="34" charset="0"/>
              </a:rPr>
              <a:t>маршрутизация и промежуточная обработка с минимальной собственной функциональностью: приложение </a:t>
            </a:r>
            <a:r>
              <a:rPr lang="ru-RU" b="1" dirty="0">
                <a:solidFill>
                  <a:srgbClr val="D04E1D"/>
                </a:solidFill>
                <a:latin typeface="Calibri" pitchFamily="34" charset="0"/>
              </a:rPr>
              <a:t>Express</a:t>
            </a:r>
            <a:r>
              <a:rPr lang="ru-RU" dirty="0">
                <a:latin typeface="Calibri" pitchFamily="34" charset="0"/>
              </a:rPr>
              <a:t>, по сути, представляет собой серию вызовов функций промежуточной обработки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middleware</a:t>
            </a:r>
            <a:r>
              <a:rPr lang="ru-RU" dirty="0">
                <a:latin typeface="Calibri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Middleware-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функция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Middleware-function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500" y="1600200"/>
            <a:ext cx="3429000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app.use(function(req, res, next) {</a:t>
            </a:r>
          </a:p>
          <a:p>
            <a:r>
              <a:rPr lang="en-US" dirty="0">
                <a:latin typeface="Calibri" pitchFamily="34" charset="0"/>
              </a:rPr>
              <a:t>	res.send(‘OK’); </a:t>
            </a:r>
          </a:p>
          <a:p>
            <a:r>
              <a:rPr lang="en-US" dirty="0">
                <a:latin typeface="Calibri" pitchFamily="34" charset="0"/>
              </a:rPr>
              <a:t>	next(); </a:t>
            </a:r>
          </a:p>
          <a:p>
            <a:r>
              <a:rPr lang="en-US" dirty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23" name="Текст 2"/>
          <p:cNvSpPr txBox="1">
            <a:spLocks/>
          </p:cNvSpPr>
          <p:nvPr/>
        </p:nvSpPr>
        <p:spPr>
          <a:xfrm>
            <a:off x="1265088" y="2767043"/>
            <a:ext cx="10363200" cy="3176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rgbClr val="D04E1D"/>
                </a:solidFill>
                <a:latin typeface="Calibri" pitchFamily="34" charset="0"/>
              </a:rPr>
              <a:t>Функции промежуточной обработки (middleware) </a:t>
            </a:r>
            <a:r>
              <a:rPr lang="ru-RU" sz="1800" dirty="0">
                <a:solidFill>
                  <a:schemeClr val="dk1"/>
                </a:solidFill>
                <a:latin typeface="Calibri" pitchFamily="34" charset="0"/>
              </a:rPr>
              <a:t>- это функции, имеющие доступ к объекту запроса (req), объекту ответа (res) и к следующей функции промежуточной обработки в </a:t>
            </a: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цикле</a:t>
            </a:r>
            <a:b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“</a:t>
            </a:r>
            <a:r>
              <a:rPr lang="ru-RU" sz="1800" dirty="0">
                <a:solidFill>
                  <a:schemeClr val="dk1"/>
                </a:solidFill>
                <a:latin typeface="Calibri" pitchFamily="34" charset="0"/>
              </a:rPr>
              <a:t>запрос-ответ” </a:t>
            </a: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приложения (</a:t>
            </a:r>
            <a:r>
              <a:rPr lang="ru-RU" sz="1800" dirty="0">
                <a:solidFill>
                  <a:schemeClr val="dk1"/>
                </a:solidFill>
                <a:latin typeface="Calibri" pitchFamily="34" charset="0"/>
              </a:rPr>
              <a:t>next). </a:t>
            </a:r>
          </a:p>
          <a:p>
            <a:endParaRPr lang="ru-RU" sz="1800" dirty="0">
              <a:solidFill>
                <a:schemeClr val="dk1"/>
              </a:solidFill>
              <a:latin typeface="Calibri" pitchFamily="34" charset="0"/>
            </a:endParaRPr>
          </a:p>
          <a:p>
            <a:r>
              <a:rPr lang="ru-RU" sz="1800" dirty="0">
                <a:solidFill>
                  <a:schemeClr val="dk1"/>
                </a:solidFill>
                <a:latin typeface="Calibri" pitchFamily="34" charset="0"/>
              </a:rPr>
              <a:t>Функции промежуточной обработки могут выполнять следующие </a:t>
            </a: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задачи:</a:t>
            </a:r>
          </a:p>
          <a:p>
            <a:pPr marL="285750" indent="-285750">
              <a:buClr>
                <a:srgbClr val="D1501F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Выполнение </a:t>
            </a:r>
            <a:r>
              <a:rPr lang="ru-RU" sz="1800" dirty="0">
                <a:solidFill>
                  <a:schemeClr val="dk1"/>
                </a:solidFill>
                <a:latin typeface="Calibri" pitchFamily="34" charset="0"/>
              </a:rPr>
              <a:t>любого </a:t>
            </a: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кода.</a:t>
            </a:r>
          </a:p>
          <a:p>
            <a:pPr marL="285750" indent="-285750">
              <a:buClr>
                <a:srgbClr val="D1501F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Внесение </a:t>
            </a:r>
            <a:r>
              <a:rPr lang="ru-RU" sz="1800" dirty="0">
                <a:solidFill>
                  <a:schemeClr val="dk1"/>
                </a:solidFill>
                <a:latin typeface="Calibri" pitchFamily="34" charset="0"/>
              </a:rPr>
              <a:t>изменений в объекты запросов и </a:t>
            </a: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ответов.</a:t>
            </a:r>
          </a:p>
          <a:p>
            <a:pPr marL="285750" indent="-285750">
              <a:buClr>
                <a:srgbClr val="D1501F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Завершение </a:t>
            </a:r>
            <a:r>
              <a:rPr lang="ru-RU" sz="1800" dirty="0">
                <a:solidFill>
                  <a:schemeClr val="dk1"/>
                </a:solidFill>
                <a:latin typeface="Calibri" pitchFamily="34" charset="0"/>
              </a:rPr>
              <a:t>цикла “запрос-ответ</a:t>
            </a: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”.</a:t>
            </a:r>
          </a:p>
          <a:p>
            <a:pPr marL="285750" indent="-285750">
              <a:buClr>
                <a:srgbClr val="D1501F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latin typeface="Calibri" pitchFamily="34" charset="0"/>
              </a:rPr>
              <a:t>Вызов </a:t>
            </a:r>
            <a:r>
              <a:rPr lang="ru-RU" sz="1800" dirty="0">
                <a:solidFill>
                  <a:schemeClr val="dk1"/>
                </a:solidFill>
                <a:latin typeface="Calibri" pitchFamily="34" charset="0"/>
              </a:rPr>
              <a:t>следующего промежуточного обработчика из стека.</a:t>
            </a:r>
          </a:p>
        </p:txBody>
      </p:sp>
    </p:spTree>
    <p:extLst>
      <p:ext uri="{BB962C8B-B14F-4D97-AF65-F5344CB8AC3E}">
        <p14:creationId xmlns:p14="http://schemas.microsoft.com/office/powerpoint/2010/main" val="3896108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Маршрутизация в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Routing in Express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9674" y="1403074"/>
            <a:ext cx="9408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>
                <a:solidFill>
                  <a:srgbClr val="D04E1D"/>
                </a:solidFill>
                <a:latin typeface="Calibri" pitchFamily="34" charset="0"/>
              </a:rPr>
              <a:t>Маршрутизация</a:t>
            </a:r>
            <a:r>
              <a:rPr lang="ru-RU" dirty="0">
                <a:latin typeface="Calibri" pitchFamily="34" charset="0"/>
              </a:rPr>
              <a:t> определяет, как приложение отвечает на клиентский запрос к конкретному адресу (URI).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Метод route является производным от одного из методов HTTP и присоединяется к экземпляру класса express.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Приведенный ниже код служит примером маршрутов, определенных для методов запросов GET и POST к корневому каталогу приложения</a:t>
            </a:r>
            <a:r>
              <a:rPr lang="ru-RU" dirty="0" smtClean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3752" y="3833169"/>
            <a:ext cx="4464496" cy="2308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// GET method route </a:t>
            </a:r>
          </a:p>
          <a:p>
            <a:r>
              <a:rPr lang="en-US" dirty="0" err="1">
                <a:latin typeface="Calibri" pitchFamily="34" charset="0"/>
              </a:rPr>
              <a:t>app.get</a:t>
            </a:r>
            <a:r>
              <a:rPr lang="en-US" dirty="0">
                <a:latin typeface="Calibri" pitchFamily="34" charset="0"/>
              </a:rPr>
              <a:t>('/', function (</a:t>
            </a:r>
            <a:r>
              <a:rPr lang="en-US" dirty="0" err="1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 res) { </a:t>
            </a:r>
          </a:p>
          <a:p>
            <a:r>
              <a:rPr lang="en-US" dirty="0">
                <a:latin typeface="Calibri" pitchFamily="34" charset="0"/>
              </a:rPr>
              <a:t>     </a:t>
            </a:r>
            <a:r>
              <a:rPr lang="en-US" dirty="0" err="1">
                <a:latin typeface="Calibri" pitchFamily="34" charset="0"/>
              </a:rPr>
              <a:t>res.send</a:t>
            </a:r>
            <a:r>
              <a:rPr lang="en-US" dirty="0">
                <a:latin typeface="Calibri" pitchFamily="34" charset="0"/>
              </a:rPr>
              <a:t>('GET request to the homepage');</a:t>
            </a:r>
          </a:p>
          <a:p>
            <a:r>
              <a:rPr lang="en-US" dirty="0">
                <a:latin typeface="Calibri" pitchFamily="34" charset="0"/>
              </a:rPr>
              <a:t> }); </a:t>
            </a:r>
          </a:p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// POST method route </a:t>
            </a:r>
          </a:p>
          <a:p>
            <a:r>
              <a:rPr lang="en-US" dirty="0">
                <a:latin typeface="Calibri" pitchFamily="34" charset="0"/>
              </a:rPr>
              <a:t>app.post('/', function (</a:t>
            </a:r>
            <a:r>
              <a:rPr lang="en-US" dirty="0" err="1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 res) {</a:t>
            </a:r>
          </a:p>
          <a:p>
            <a:r>
              <a:rPr lang="en-US" dirty="0">
                <a:latin typeface="Calibri" pitchFamily="34" charset="0"/>
              </a:rPr>
              <a:t>   </a:t>
            </a:r>
            <a:r>
              <a:rPr lang="en-US" dirty="0" err="1">
                <a:latin typeface="Calibri" pitchFamily="34" charset="0"/>
              </a:rPr>
              <a:t>res.send</a:t>
            </a:r>
            <a:r>
              <a:rPr lang="en-US" dirty="0">
                <a:latin typeface="Calibri" pitchFamily="34" charset="0"/>
              </a:rPr>
              <a:t>('POST request to the homepage');</a:t>
            </a:r>
          </a:p>
          <a:p>
            <a:r>
              <a:rPr lang="en-US" dirty="0">
                <a:latin typeface="Calibri" pitchFamily="34" charset="0"/>
              </a:rPr>
              <a:t> });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62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Посмотрите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этот урок в видео формате на образовательном портале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ITVDN.com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закрепления пройденного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материала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Все курсы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записаны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сертифицированными тренерами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, которые работают в учебном центре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CyberBionic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Systematics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2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Node.js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37653</TotalTime>
  <Words>329</Words>
  <Application>Microsoft Office PowerPoint</Application>
  <PresentationFormat>Широкоэкранный</PresentationFormat>
  <Paragraphs>91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Windows User</cp:lastModifiedBy>
  <cp:revision>635</cp:revision>
  <dcterms:created xsi:type="dcterms:W3CDTF">2010-11-10T13:30:04Z</dcterms:created>
  <dcterms:modified xsi:type="dcterms:W3CDTF">2017-06-20T17:48:45Z</dcterms:modified>
</cp:coreProperties>
</file>