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4" r:id="rId2"/>
    <p:sldId id="275" r:id="rId3"/>
    <p:sldId id="257" r:id="rId4"/>
    <p:sldId id="260" r:id="rId5"/>
    <p:sldId id="262" r:id="rId6"/>
    <p:sldId id="263" r:id="rId7"/>
    <p:sldId id="264" r:id="rId8"/>
    <p:sldId id="265" r:id="rId9"/>
    <p:sldId id="266" r:id="rId10"/>
    <p:sldId id="258" r:id="rId11"/>
    <p:sldId id="270" r:id="rId12"/>
    <p:sldId id="269" r:id="rId13"/>
    <p:sldId id="271" r:id="rId14"/>
    <p:sldId id="272" r:id="rId15"/>
    <p:sldId id="273" r:id="rId16"/>
    <p:sldId id="276" r:id="rId17"/>
    <p:sldId id="277"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180" autoAdjust="0"/>
  </p:normalViewPr>
  <p:slideViewPr>
    <p:cSldViewPr>
      <p:cViewPr varScale="1">
        <p:scale>
          <a:sx n="82" d="100"/>
          <a:sy n="82" d="100"/>
        </p:scale>
        <p:origin x="102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C3505B-D26A-4A5E-9B74-2198B4405E36}" type="datetimeFigureOut">
              <a:rPr lang="zh-CN" altLang="en-US" smtClean="0"/>
              <a:pPr/>
              <a:t>2015/3/20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C48F18-3F40-4FC2-8244-97B4154B87AC}" type="slidenum">
              <a:rPr lang="zh-CN" altLang="en-US" smtClean="0"/>
              <a:pPr/>
              <a:t>‹#›</a:t>
            </a:fld>
            <a:endParaRPr lang="zh-CN" altLang="en-US"/>
          </a:p>
        </p:txBody>
      </p:sp>
    </p:spTree>
    <p:extLst>
      <p:ext uri="{BB962C8B-B14F-4D97-AF65-F5344CB8AC3E}">
        <p14:creationId xmlns:p14="http://schemas.microsoft.com/office/powerpoint/2010/main" val="559544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关键问题：</a:t>
            </a:r>
            <a:r>
              <a:rPr lang="en-US" altLang="zh-CN" dirty="0" smtClean="0"/>
              <a:t>GUI</a:t>
            </a:r>
            <a:r>
              <a:rPr lang="zh-CN" altLang="en-US" dirty="0" smtClean="0"/>
              <a:t>设计；数据索引；相关性排序；检索行为采集；用户建模</a:t>
            </a:r>
            <a:endParaRPr lang="zh-CN" altLang="en-US" dirty="0"/>
          </a:p>
        </p:txBody>
      </p:sp>
      <p:sp>
        <p:nvSpPr>
          <p:cNvPr id="4" name="灯片编号占位符 3"/>
          <p:cNvSpPr>
            <a:spLocks noGrp="1"/>
          </p:cNvSpPr>
          <p:nvPr>
            <p:ph type="sldNum" sz="quarter" idx="10"/>
          </p:nvPr>
        </p:nvSpPr>
        <p:spPr/>
        <p:txBody>
          <a:bodyPr/>
          <a:lstStyle/>
          <a:p>
            <a:fld id="{13C48F18-3F40-4FC2-8244-97B4154B87AC}" type="slidenum">
              <a:rPr lang="zh-CN" altLang="en-US" smtClean="0"/>
              <a:pPr/>
              <a:t>5</a:t>
            </a:fld>
            <a:endParaRPr lang="zh-CN" altLang="en-US"/>
          </a:p>
        </p:txBody>
      </p:sp>
    </p:spTree>
    <p:extLst>
      <p:ext uri="{BB962C8B-B14F-4D97-AF65-F5344CB8AC3E}">
        <p14:creationId xmlns:p14="http://schemas.microsoft.com/office/powerpoint/2010/main" val="2059785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关键问题：</a:t>
            </a:r>
            <a:endParaRPr lang="zh-CN" altLang="en-US" dirty="0"/>
          </a:p>
        </p:txBody>
      </p:sp>
      <p:sp>
        <p:nvSpPr>
          <p:cNvPr id="4" name="灯片编号占位符 3"/>
          <p:cNvSpPr>
            <a:spLocks noGrp="1"/>
          </p:cNvSpPr>
          <p:nvPr>
            <p:ph type="sldNum" sz="quarter" idx="10"/>
          </p:nvPr>
        </p:nvSpPr>
        <p:spPr/>
        <p:txBody>
          <a:bodyPr/>
          <a:lstStyle/>
          <a:p>
            <a:fld id="{13C48F18-3F40-4FC2-8244-97B4154B87AC}" type="slidenum">
              <a:rPr lang="zh-CN" altLang="en-US" smtClean="0"/>
              <a:pPr/>
              <a:t>6</a:t>
            </a:fld>
            <a:endParaRPr lang="zh-CN" altLang="en-US"/>
          </a:p>
        </p:txBody>
      </p:sp>
    </p:spTree>
    <p:extLst>
      <p:ext uri="{BB962C8B-B14F-4D97-AF65-F5344CB8AC3E}">
        <p14:creationId xmlns:p14="http://schemas.microsoft.com/office/powerpoint/2010/main" val="407561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关键问题：</a:t>
            </a:r>
          </a:p>
          <a:p>
            <a:endParaRPr lang="zh-CN" altLang="en-US" dirty="0"/>
          </a:p>
        </p:txBody>
      </p:sp>
      <p:sp>
        <p:nvSpPr>
          <p:cNvPr id="4" name="灯片编号占位符 3"/>
          <p:cNvSpPr>
            <a:spLocks noGrp="1"/>
          </p:cNvSpPr>
          <p:nvPr>
            <p:ph type="sldNum" sz="quarter" idx="10"/>
          </p:nvPr>
        </p:nvSpPr>
        <p:spPr/>
        <p:txBody>
          <a:bodyPr/>
          <a:lstStyle/>
          <a:p>
            <a:fld id="{13C48F18-3F40-4FC2-8244-97B4154B87AC}" type="slidenum">
              <a:rPr lang="zh-CN" altLang="en-US" smtClean="0"/>
              <a:pPr/>
              <a:t>7</a:t>
            </a:fld>
            <a:endParaRPr lang="zh-CN" altLang="en-US"/>
          </a:p>
        </p:txBody>
      </p:sp>
    </p:spTree>
    <p:extLst>
      <p:ext uri="{BB962C8B-B14F-4D97-AF65-F5344CB8AC3E}">
        <p14:creationId xmlns:p14="http://schemas.microsoft.com/office/powerpoint/2010/main" val="3391736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关键问题：</a:t>
            </a:r>
          </a:p>
          <a:p>
            <a:endParaRPr lang="zh-CN" altLang="en-US" dirty="0"/>
          </a:p>
        </p:txBody>
      </p:sp>
      <p:sp>
        <p:nvSpPr>
          <p:cNvPr id="4" name="灯片编号占位符 3"/>
          <p:cNvSpPr>
            <a:spLocks noGrp="1"/>
          </p:cNvSpPr>
          <p:nvPr>
            <p:ph type="sldNum" sz="quarter" idx="10"/>
          </p:nvPr>
        </p:nvSpPr>
        <p:spPr/>
        <p:txBody>
          <a:bodyPr/>
          <a:lstStyle/>
          <a:p>
            <a:fld id="{13C48F18-3F40-4FC2-8244-97B4154B87AC}" type="slidenum">
              <a:rPr lang="zh-CN" altLang="en-US" smtClean="0"/>
              <a:pPr/>
              <a:t>8</a:t>
            </a:fld>
            <a:endParaRPr lang="zh-CN" altLang="en-US"/>
          </a:p>
        </p:txBody>
      </p:sp>
    </p:spTree>
    <p:extLst>
      <p:ext uri="{BB962C8B-B14F-4D97-AF65-F5344CB8AC3E}">
        <p14:creationId xmlns:p14="http://schemas.microsoft.com/office/powerpoint/2010/main" val="521829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关键问题：</a:t>
            </a:r>
          </a:p>
          <a:p>
            <a:endParaRPr lang="zh-CN" altLang="en-US" dirty="0"/>
          </a:p>
        </p:txBody>
      </p:sp>
      <p:sp>
        <p:nvSpPr>
          <p:cNvPr id="4" name="灯片编号占位符 3"/>
          <p:cNvSpPr>
            <a:spLocks noGrp="1"/>
          </p:cNvSpPr>
          <p:nvPr>
            <p:ph type="sldNum" sz="quarter" idx="10"/>
          </p:nvPr>
        </p:nvSpPr>
        <p:spPr/>
        <p:txBody>
          <a:bodyPr/>
          <a:lstStyle/>
          <a:p>
            <a:fld id="{13C48F18-3F40-4FC2-8244-97B4154B87AC}" type="slidenum">
              <a:rPr lang="zh-CN" altLang="en-US" smtClean="0"/>
              <a:pPr/>
              <a:t>9</a:t>
            </a:fld>
            <a:endParaRPr lang="zh-CN" altLang="en-US"/>
          </a:p>
        </p:txBody>
      </p:sp>
    </p:spTree>
    <p:extLst>
      <p:ext uri="{BB962C8B-B14F-4D97-AF65-F5344CB8AC3E}">
        <p14:creationId xmlns:p14="http://schemas.microsoft.com/office/powerpoint/2010/main" val="1901260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2015/3/20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hyperlink" Target="http://www.ltp-cloud.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ltp-cloud.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ltp-cloud.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ltp-cloud.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ltp-cloud.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lucene.apache.org/" TargetMode="External"/><Relationship Id="rId7" Type="http://schemas.openxmlformats.org/officeDocument/2006/relationships/hyperlink" Target="http://echarts.baidu.com/" TargetMode="External"/><Relationship Id="rId2" Type="http://schemas.openxmlformats.org/officeDocument/2006/relationships/hyperlink" Target="http://lucene.apache.org/solr" TargetMode="External"/><Relationship Id="rId1" Type="http://schemas.openxmlformats.org/officeDocument/2006/relationships/slideLayout" Target="../slideLayouts/slideLayout2.xml"/><Relationship Id="rId6" Type="http://schemas.openxmlformats.org/officeDocument/2006/relationships/hyperlink" Target="http://mahout.apache.org/" TargetMode="External"/><Relationship Id="rId5" Type="http://schemas.openxmlformats.org/officeDocument/2006/relationships/hyperlink" Target="http://www.cs.waikato.ac.nz/~ml/weka/" TargetMode="External"/><Relationship Id="rId4" Type="http://schemas.openxmlformats.org/officeDocument/2006/relationships/hyperlink" Target="http://nlp.stanford.edu/software/corenlp.s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31640" y="2780928"/>
            <a:ext cx="6400800" cy="1752600"/>
          </a:xfrm>
        </p:spPr>
        <p:txBody>
          <a:bodyPr>
            <a:normAutofit/>
          </a:bodyPr>
          <a:lstStyle/>
          <a:p>
            <a:r>
              <a:rPr lang="zh-CN" altLang="en-US" sz="4400" b="1" dirty="0" smtClean="0">
                <a:solidFill>
                  <a:schemeClr val="tx1"/>
                </a:solidFill>
                <a:effectLst>
                  <a:outerShdw blurRad="38100" dist="38100" dir="2700000" algn="tl">
                    <a:srgbClr val="000000">
                      <a:alpha val="43137"/>
                    </a:srgbClr>
                  </a:outerShdw>
                </a:effectLst>
              </a:rPr>
              <a:t>比特能</a:t>
            </a:r>
            <a:r>
              <a:rPr lang="en-US" altLang="zh-CN" sz="4400" b="1" dirty="0" smtClean="0">
                <a:solidFill>
                  <a:schemeClr val="tx1"/>
                </a:solidFill>
                <a:effectLst>
                  <a:outerShdw blurRad="38100" dist="38100" dir="2700000" algn="tl">
                    <a:srgbClr val="000000">
                      <a:alpha val="43137"/>
                    </a:srgbClr>
                  </a:outerShdw>
                </a:effectLst>
              </a:rPr>
              <a:t>·</a:t>
            </a:r>
            <a:r>
              <a:rPr lang="zh-CN" altLang="en-US" sz="4400" b="1" dirty="0" smtClean="0">
                <a:solidFill>
                  <a:schemeClr val="tx1"/>
                </a:solidFill>
                <a:effectLst>
                  <a:outerShdw blurRad="38100" dist="38100" dir="2700000" algn="tl">
                    <a:srgbClr val="000000">
                      <a:alpha val="43137"/>
                    </a:srgbClr>
                  </a:outerShdw>
                </a:effectLst>
              </a:rPr>
              <a:t>专家机器人</a:t>
            </a:r>
            <a:endParaRPr lang="en-US" altLang="zh-CN" sz="4400" b="1" dirty="0" smtClean="0">
              <a:solidFill>
                <a:schemeClr val="tx1"/>
              </a:solidFill>
              <a:effectLst>
                <a:outerShdw blurRad="38100" dist="38100" dir="2700000" algn="tl">
                  <a:srgbClr val="000000">
                    <a:alpha val="43137"/>
                  </a:srgbClr>
                </a:outerShdw>
              </a:effectLst>
            </a:endParaRPr>
          </a:p>
          <a:p>
            <a:r>
              <a:rPr lang="zh-CN" altLang="en-US" sz="4400" b="1" dirty="0" smtClean="0">
                <a:solidFill>
                  <a:schemeClr val="tx1"/>
                </a:solidFill>
                <a:effectLst>
                  <a:outerShdw blurRad="38100" dist="38100" dir="2700000" algn="tl">
                    <a:srgbClr val="000000">
                      <a:alpha val="43137"/>
                    </a:srgbClr>
                  </a:outerShdw>
                </a:effectLst>
              </a:rPr>
              <a:t>题目解读</a:t>
            </a:r>
            <a:endParaRPr lang="zh-CN" altLang="en-US" sz="4400" b="1" dirty="0">
              <a:solidFill>
                <a:schemeClr val="tx1"/>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cstate="print"/>
          <a:srcRect/>
          <a:stretch>
            <a:fillRect/>
          </a:stretch>
        </p:blipFill>
        <p:spPr bwMode="auto">
          <a:xfrm>
            <a:off x="0" y="0"/>
            <a:ext cx="7092280" cy="1124744"/>
          </a:xfrm>
          <a:prstGeom prst="rect">
            <a:avLst/>
          </a:prstGeom>
          <a:noFill/>
          <a:ln w="9525">
            <a:noFill/>
            <a:miter lim="800000"/>
            <a:headEnd/>
            <a:tailEnd/>
          </a:ln>
        </p:spPr>
      </p:pic>
      <p:sp>
        <p:nvSpPr>
          <p:cNvPr id="4" name="矩形 3"/>
          <p:cNvSpPr/>
          <p:nvPr/>
        </p:nvSpPr>
        <p:spPr>
          <a:xfrm>
            <a:off x="7278793" y="223527"/>
            <a:ext cx="1858201" cy="461665"/>
          </a:xfrm>
          <a:prstGeom prst="rect">
            <a:avLst/>
          </a:prstGeom>
        </p:spPr>
        <p:txBody>
          <a:bodyPr wrap="none">
            <a:spAutoFit/>
          </a:bodyPr>
          <a:lstStyle/>
          <a:p>
            <a:r>
              <a:rPr lang="zh-CN" altLang="en-US" sz="2400" b="1"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格微</a:t>
            </a:r>
            <a:r>
              <a:rPr lang="en-US" altLang="zh-CN" sz="2400" b="1" dirty="0" smtClean="0">
                <a:effectLst>
                  <a:outerShdw blurRad="38100" dist="38100" dir="2700000" algn="tl">
                    <a:srgbClr val="000000">
                      <a:alpha val="43137"/>
                    </a:srgbClr>
                  </a:outerShdw>
                </a:effectLst>
                <a:latin typeface="微软雅黑" pitchFamily="34" charset="-122"/>
                <a:ea typeface="微软雅黑" pitchFamily="34" charset="-122"/>
              </a:rPr>
              <a:t>·</a:t>
            </a:r>
            <a:r>
              <a:rPr lang="zh-CN" altLang="en-US" sz="2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比特能</a:t>
            </a:r>
            <a:endParaRPr lang="zh-CN" altLang="en-US" sz="24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51192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附录</a:t>
            </a:r>
            <a:r>
              <a:rPr lang="en-US" altLang="zh-CN" dirty="0" smtClean="0"/>
              <a:t>A</a:t>
            </a:r>
            <a:r>
              <a:rPr lang="zh-CN" altLang="en-US" dirty="0" smtClean="0"/>
              <a:t>：测试数据</a:t>
            </a:r>
            <a:endParaRPr lang="zh-CN" altLang="en-US" dirty="0"/>
          </a:p>
        </p:txBody>
      </p:sp>
      <p:sp>
        <p:nvSpPr>
          <p:cNvPr id="3" name="内容占位符 2"/>
          <p:cNvSpPr>
            <a:spLocks noGrp="1"/>
          </p:cNvSpPr>
          <p:nvPr>
            <p:ph idx="1"/>
          </p:nvPr>
        </p:nvSpPr>
        <p:spPr>
          <a:xfrm>
            <a:off x="457200" y="1600201"/>
            <a:ext cx="8229600" cy="542916"/>
          </a:xfrm>
        </p:spPr>
        <p:txBody>
          <a:bodyPr>
            <a:normAutofit/>
          </a:bodyPr>
          <a:lstStyle/>
          <a:p>
            <a:r>
              <a:rPr lang="zh-CN" altLang="en-US" sz="2000" dirty="0" smtClean="0">
                <a:latin typeface="微软雅黑" pitchFamily="34" charset="-122"/>
                <a:ea typeface="微软雅黑" pitchFamily="34" charset="-122"/>
              </a:rPr>
              <a:t>官方提供的数据类型：</a:t>
            </a:r>
            <a:endParaRPr lang="zh-CN" altLang="en-US" sz="2000" dirty="0">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cstate="print"/>
          <a:srcRect/>
          <a:stretch>
            <a:fillRect/>
          </a:stretch>
        </p:blipFill>
        <p:spPr bwMode="auto">
          <a:xfrm>
            <a:off x="3286116" y="2214554"/>
            <a:ext cx="2340409" cy="142398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051" name="Picture 3"/>
          <p:cNvPicPr>
            <a:picLocks noChangeAspect="1" noChangeArrowheads="1"/>
          </p:cNvPicPr>
          <p:nvPr/>
        </p:nvPicPr>
        <p:blipFill>
          <a:blip r:embed="rId3" cstate="print"/>
          <a:srcRect/>
          <a:stretch>
            <a:fillRect/>
          </a:stretch>
        </p:blipFill>
        <p:spPr bwMode="auto">
          <a:xfrm>
            <a:off x="5740009" y="2143116"/>
            <a:ext cx="2974565" cy="157163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052" name="Picture 4"/>
          <p:cNvPicPr>
            <a:picLocks noChangeAspect="1" noChangeArrowheads="1"/>
          </p:cNvPicPr>
          <p:nvPr/>
        </p:nvPicPr>
        <p:blipFill>
          <a:blip r:embed="rId4" cstate="print"/>
          <a:srcRect/>
          <a:stretch>
            <a:fillRect/>
          </a:stretch>
        </p:blipFill>
        <p:spPr bwMode="auto">
          <a:xfrm>
            <a:off x="785786" y="2357430"/>
            <a:ext cx="2343175" cy="130176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8" name="矩形 7"/>
          <p:cNvSpPr/>
          <p:nvPr/>
        </p:nvSpPr>
        <p:spPr>
          <a:xfrm>
            <a:off x="428596" y="4286256"/>
            <a:ext cx="7786742" cy="400110"/>
          </a:xfrm>
          <a:prstGeom prst="rect">
            <a:avLst/>
          </a:prstGeom>
        </p:spPr>
        <p:txBody>
          <a:bodyPr wrap="square">
            <a:spAutoFit/>
          </a:bodyPr>
          <a:lstStyle/>
          <a:p>
            <a:pPr>
              <a:buFont typeface="Arial" pitchFamily="34" charset="0"/>
              <a:buChar char="•"/>
            </a:pPr>
            <a:r>
              <a:rPr lang="zh-CN" altLang="en-US" sz="2000" dirty="0" smtClean="0">
                <a:latin typeface="微软雅黑" pitchFamily="34" charset="-122"/>
                <a:ea typeface="微软雅黑" pitchFamily="34" charset="-122"/>
              </a:rPr>
              <a:t>      支持其他数据类型：</a:t>
            </a:r>
            <a:endParaRPr lang="en-US" altLang="zh-CN" sz="2000" dirty="0" smtClean="0">
              <a:latin typeface="微软雅黑" pitchFamily="34" charset="-122"/>
              <a:ea typeface="微软雅黑" pitchFamily="34" charset="-122"/>
            </a:endParaRPr>
          </a:p>
        </p:txBody>
      </p:sp>
      <p:sp>
        <p:nvSpPr>
          <p:cNvPr id="9" name="矩形 8"/>
          <p:cNvSpPr/>
          <p:nvPr/>
        </p:nvSpPr>
        <p:spPr>
          <a:xfrm>
            <a:off x="1000100" y="5072074"/>
            <a:ext cx="7143800" cy="646331"/>
          </a:xfrm>
          <a:prstGeom prst="rect">
            <a:avLst/>
          </a:prstGeom>
        </p:spPr>
        <p:txBody>
          <a:bodyPr wrap="square">
            <a:spAutoFit/>
          </a:bodyPr>
          <a:lstStyle/>
          <a:p>
            <a:r>
              <a:rPr lang="zh-CN" altLang="en-US" dirty="0" smtClean="0">
                <a:latin typeface="微软雅黑" pitchFamily="34" charset="-122"/>
                <a:ea typeface="微软雅黑" pitchFamily="34" charset="-122"/>
              </a:rPr>
              <a:t>      各参赛队伍根据设计需要，可使用自行采集的数据资源（如新闻、百科、微博、博客、论坛等）。</a:t>
            </a:r>
            <a:endParaRPr lang="zh-CN" altLang="en-US" dirty="0">
              <a:latin typeface="微软雅黑" pitchFamily="34" charset="-122"/>
              <a:ea typeface="微软雅黑"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2971808"/>
          </a:xfrm>
        </p:spPr>
        <p:txBody>
          <a:bodyPr/>
          <a:lstStyle/>
          <a:p>
            <a:r>
              <a:rPr lang="zh-CN" altLang="en-US" b="1" dirty="0" smtClean="0">
                <a:latin typeface="微软雅黑" pitchFamily="34" charset="-122"/>
                <a:ea typeface="微软雅黑" pitchFamily="34" charset="-122"/>
              </a:rPr>
              <a:t>为什么要进行语言分析</a:t>
            </a:r>
          </a:p>
          <a:p>
            <a:pPr lvl="1"/>
            <a:r>
              <a:rPr lang="zh-CN" altLang="en-US" dirty="0" smtClean="0">
                <a:latin typeface="微软雅黑" pitchFamily="34" charset="-122"/>
                <a:ea typeface="微软雅黑" pitchFamily="34" charset="-122"/>
              </a:rPr>
              <a:t>在面对海量数据的情况下，使用人力分析这些数据显然是不切实际的。 这种场景下，语言分析就派上了用场。</a:t>
            </a:r>
          </a:p>
          <a:p>
            <a:pPr lvl="1"/>
            <a:r>
              <a:rPr lang="zh-CN" altLang="en-US" dirty="0" smtClean="0">
                <a:latin typeface="微软雅黑" pitchFamily="34" charset="-122"/>
                <a:ea typeface="微软雅黑" pitchFamily="34" charset="-122"/>
              </a:rPr>
              <a:t>让机器代替人来完成这些分析工作正是语言分析要做的工作。</a:t>
            </a:r>
          </a:p>
          <a:p>
            <a:endParaRPr lang="zh-CN" altLang="en-US" dirty="0">
              <a:latin typeface="微软雅黑" pitchFamily="34" charset="-122"/>
              <a:ea typeface="微软雅黑" pitchFamily="34" charset="-122"/>
            </a:endParaRPr>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附录</a:t>
            </a:r>
            <a:r>
              <a:rPr lang="en-US" altLang="zh-CN" dirty="0" smtClean="0"/>
              <a:t>B</a:t>
            </a:r>
            <a:r>
              <a:rPr lang="zh-CN" altLang="en-US" dirty="0" smtClean="0"/>
              <a:t>：语言分析</a:t>
            </a:r>
            <a:endParaRPr lang="zh-CN" altLang="en-US" dirty="0"/>
          </a:p>
        </p:txBody>
      </p:sp>
      <p:sp>
        <p:nvSpPr>
          <p:cNvPr id="4" name="内容占位符 2"/>
          <p:cNvSpPr txBox="1">
            <a:spLocks/>
          </p:cNvSpPr>
          <p:nvPr/>
        </p:nvSpPr>
        <p:spPr>
          <a:xfrm>
            <a:off x="428596" y="4714884"/>
            <a:ext cx="8229600" cy="2000264"/>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r>
              <a:rPr lang="zh-CN" altLang="en-US" sz="3200" b="1" dirty="0" smtClean="0">
                <a:latin typeface="微软雅黑" pitchFamily="34" charset="-122"/>
                <a:ea typeface="微软雅黑" pitchFamily="34" charset="-122"/>
              </a:rPr>
              <a:t>进行什么样的语言分析</a:t>
            </a:r>
            <a:endParaRPr kumimoji="0" lang="zh-CN" altLang="en-US" sz="32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742950" lvl="1" indent="-285750">
              <a:spcBef>
                <a:spcPct val="20000"/>
              </a:spcBef>
              <a:buFont typeface="Arial" pitchFamily="34" charset="0"/>
              <a:buChar char="–"/>
            </a:pPr>
            <a:r>
              <a:rPr lang="zh-CN" altLang="en-US" sz="2800" dirty="0" smtClean="0">
                <a:latin typeface="微软雅黑" pitchFamily="34" charset="-122"/>
                <a:ea typeface="微软雅黑" pitchFamily="34" charset="-122"/>
              </a:rPr>
              <a:t>分词</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词性标注</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命名实体识别</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依存句法分析</a:t>
            </a:r>
            <a:r>
              <a:rPr lang="en-US" altLang="zh-CN" sz="2800" dirty="0" smtClean="0">
                <a:latin typeface="微软雅黑" pitchFamily="34" charset="-122"/>
                <a:ea typeface="微软雅黑" pitchFamily="34" charset="-122"/>
              </a:rPr>
              <a:t>…</a:t>
            </a:r>
            <a:endParaRPr lang="zh-CN" altLang="en-US" sz="2800" dirty="0" smtClean="0">
              <a:latin typeface="微软雅黑" pitchFamily="34" charset="-122"/>
              <a:ea typeface="微软雅黑" pitchFamily="34" charset="-122"/>
            </a:endParaRPr>
          </a:p>
        </p:txBody>
      </p:sp>
      <p:sp>
        <p:nvSpPr>
          <p:cNvPr id="6" name="矩形 5"/>
          <p:cNvSpPr/>
          <p:nvPr/>
        </p:nvSpPr>
        <p:spPr>
          <a:xfrm>
            <a:off x="5629670" y="6488668"/>
            <a:ext cx="3514330" cy="369332"/>
          </a:xfrm>
          <a:prstGeom prst="rect">
            <a:avLst/>
          </a:prstGeom>
        </p:spPr>
        <p:txBody>
          <a:bodyPr wrap="square">
            <a:spAutoFit/>
          </a:bodyPr>
          <a:lstStyle/>
          <a:p>
            <a:r>
              <a:rPr lang="en-US" altLang="zh-CN" dirty="0" smtClean="0">
                <a:latin typeface="微软雅黑" pitchFamily="34" charset="-122"/>
                <a:ea typeface="微软雅黑" pitchFamily="34" charset="-122"/>
                <a:hlinkClick r:id="rId2"/>
              </a:rPr>
              <a:t>http://www.ltp-cloud.com</a:t>
            </a:r>
            <a:endParaRPr lang="zh-CN" altLang="en-US" dirty="0">
              <a:latin typeface="微软雅黑" pitchFamily="34" charset="-122"/>
              <a:ea typeface="微软雅黑"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2971808"/>
          </a:xfrm>
        </p:spPr>
        <p:txBody>
          <a:bodyPr>
            <a:noAutofit/>
          </a:bodyPr>
          <a:lstStyle/>
          <a:p>
            <a:r>
              <a:rPr lang="zh-CN" altLang="en-US" sz="2400" b="1" dirty="0" smtClean="0"/>
              <a:t>分词</a:t>
            </a:r>
          </a:p>
          <a:p>
            <a:pPr lvl="1"/>
            <a:r>
              <a:rPr lang="zh-CN" altLang="en-US" sz="2400" dirty="0" smtClean="0">
                <a:solidFill>
                  <a:srgbClr val="778489"/>
                </a:solidFill>
                <a:latin typeface="Lato"/>
              </a:rPr>
              <a:t>中文分词 </a:t>
            </a:r>
            <a:r>
              <a:rPr lang="en-US" altLang="zh-CN" sz="2400" dirty="0" smtClean="0">
                <a:solidFill>
                  <a:srgbClr val="778489"/>
                </a:solidFill>
                <a:latin typeface="Lato"/>
              </a:rPr>
              <a:t>(Word Segmentation, WS) </a:t>
            </a:r>
            <a:r>
              <a:rPr lang="zh-CN" altLang="en-US" sz="2400" dirty="0" smtClean="0">
                <a:solidFill>
                  <a:srgbClr val="778489"/>
                </a:solidFill>
                <a:latin typeface="Lato"/>
              </a:rPr>
              <a:t>指的是将汉字序列切分成词序列。 因为在汉语中，词是承载语义的最基本的单元。分词是信息检索、文本分类、情感分析等多项中文自然语言处理任务的基础。</a:t>
            </a:r>
          </a:p>
          <a:p>
            <a:r>
              <a:rPr lang="zh-CN" altLang="en-US" sz="2400" dirty="0" smtClean="0">
                <a:solidFill>
                  <a:srgbClr val="778489"/>
                </a:solidFill>
                <a:latin typeface="Lato"/>
              </a:rPr>
              <a:t>例如，句子</a:t>
            </a:r>
          </a:p>
          <a:p>
            <a:pPr lvl="1"/>
            <a:r>
              <a:rPr lang="zh-CN" altLang="en-US" sz="2400" dirty="0" smtClean="0"/>
              <a:t>国务院总理李克强调研上海外高桥时提出，支持上海积极探索新机制。 </a:t>
            </a:r>
            <a:endParaRPr lang="en-US" altLang="zh-CN" sz="2400" dirty="0" smtClean="0"/>
          </a:p>
          <a:p>
            <a:pPr lvl="1"/>
            <a:r>
              <a:rPr lang="zh-CN" altLang="en-US" sz="2400" dirty="0" smtClean="0">
                <a:solidFill>
                  <a:srgbClr val="778489"/>
                </a:solidFill>
                <a:latin typeface="Lato"/>
              </a:rPr>
              <a:t>正确分词的结果是</a:t>
            </a:r>
            <a:r>
              <a:rPr lang="zh-CN" altLang="en-US" sz="2400" dirty="0" smtClean="0"/>
              <a:t>国务院</a:t>
            </a:r>
            <a:r>
              <a:rPr lang="en-US" altLang="zh-CN" sz="2400" dirty="0" smtClean="0"/>
              <a:t>/ </a:t>
            </a:r>
            <a:r>
              <a:rPr lang="zh-CN" altLang="en-US" sz="2400" dirty="0" smtClean="0"/>
              <a:t>总理</a:t>
            </a:r>
            <a:r>
              <a:rPr lang="en-US" altLang="zh-CN" sz="2400" dirty="0" smtClean="0"/>
              <a:t>/ </a:t>
            </a:r>
            <a:r>
              <a:rPr lang="zh-CN" altLang="en-US" sz="2400" dirty="0" smtClean="0"/>
              <a:t>李克强</a:t>
            </a:r>
            <a:r>
              <a:rPr lang="en-US" altLang="zh-CN" sz="2400" dirty="0" smtClean="0"/>
              <a:t>/ </a:t>
            </a:r>
            <a:r>
              <a:rPr lang="zh-CN" altLang="en-US" sz="2400" dirty="0" smtClean="0"/>
              <a:t>调研</a:t>
            </a:r>
            <a:r>
              <a:rPr lang="en-US" altLang="zh-CN" sz="2400" dirty="0" smtClean="0"/>
              <a:t>/ </a:t>
            </a:r>
            <a:r>
              <a:rPr lang="zh-CN" altLang="en-US" sz="2400" dirty="0" smtClean="0"/>
              <a:t>上海</a:t>
            </a:r>
            <a:r>
              <a:rPr lang="en-US" altLang="zh-CN" sz="2400" dirty="0" smtClean="0"/>
              <a:t>/ </a:t>
            </a:r>
            <a:r>
              <a:rPr lang="zh-CN" altLang="en-US" sz="2400" dirty="0" smtClean="0"/>
              <a:t>外高桥</a:t>
            </a:r>
            <a:r>
              <a:rPr lang="en-US" altLang="zh-CN" sz="2400" dirty="0" smtClean="0"/>
              <a:t>/ </a:t>
            </a:r>
            <a:r>
              <a:rPr lang="zh-CN" altLang="en-US" sz="2400" dirty="0" smtClean="0"/>
              <a:t>时</a:t>
            </a:r>
            <a:r>
              <a:rPr lang="en-US" altLang="zh-CN" sz="2400" dirty="0" smtClean="0"/>
              <a:t>/ </a:t>
            </a:r>
            <a:r>
              <a:rPr lang="zh-CN" altLang="en-US" sz="2400" dirty="0" smtClean="0"/>
              <a:t>提出</a:t>
            </a:r>
            <a:r>
              <a:rPr lang="en-US" altLang="zh-CN" sz="2400" dirty="0" smtClean="0"/>
              <a:t>/ </a:t>
            </a:r>
            <a:r>
              <a:rPr lang="zh-CN" altLang="en-US" sz="2400" dirty="0" smtClean="0"/>
              <a:t>，</a:t>
            </a:r>
            <a:r>
              <a:rPr lang="en-US" altLang="zh-CN" sz="2400" dirty="0" smtClean="0"/>
              <a:t>/ </a:t>
            </a:r>
            <a:r>
              <a:rPr lang="zh-CN" altLang="en-US" sz="2400" dirty="0" smtClean="0"/>
              <a:t>支持</a:t>
            </a:r>
            <a:r>
              <a:rPr lang="en-US" altLang="zh-CN" sz="2400" dirty="0" smtClean="0"/>
              <a:t>/ </a:t>
            </a:r>
            <a:r>
              <a:rPr lang="zh-CN" altLang="en-US" sz="2400" dirty="0" smtClean="0"/>
              <a:t>上海</a:t>
            </a:r>
            <a:r>
              <a:rPr lang="en-US" altLang="zh-CN" sz="2400" dirty="0" smtClean="0"/>
              <a:t>/ </a:t>
            </a:r>
            <a:r>
              <a:rPr lang="zh-CN" altLang="en-US" sz="2400" dirty="0" smtClean="0"/>
              <a:t>积极</a:t>
            </a:r>
            <a:r>
              <a:rPr lang="en-US" altLang="zh-CN" sz="2400" dirty="0" smtClean="0"/>
              <a:t>/ </a:t>
            </a:r>
            <a:r>
              <a:rPr lang="zh-CN" altLang="en-US" sz="2400" dirty="0" smtClean="0"/>
              <a:t>探索</a:t>
            </a:r>
            <a:r>
              <a:rPr lang="en-US" altLang="zh-CN" sz="2400" dirty="0" smtClean="0"/>
              <a:t>/ </a:t>
            </a:r>
            <a:r>
              <a:rPr lang="zh-CN" altLang="en-US" sz="2400" dirty="0" smtClean="0"/>
              <a:t>新</a:t>
            </a:r>
            <a:r>
              <a:rPr lang="en-US" altLang="zh-CN" sz="2400" dirty="0" smtClean="0"/>
              <a:t>/ </a:t>
            </a:r>
            <a:r>
              <a:rPr lang="zh-CN" altLang="en-US" sz="2400" dirty="0" smtClean="0"/>
              <a:t>机制</a:t>
            </a:r>
            <a:r>
              <a:rPr lang="en-US" altLang="zh-CN" sz="2400" dirty="0" smtClean="0"/>
              <a:t>/ </a:t>
            </a:r>
            <a:r>
              <a:rPr lang="zh-CN" altLang="en-US" sz="2400" dirty="0" smtClean="0"/>
              <a:t>。 </a:t>
            </a:r>
            <a:endParaRPr lang="en-US" altLang="zh-CN" sz="2400" dirty="0" smtClean="0"/>
          </a:p>
          <a:p>
            <a:endParaRPr lang="zh-CN" altLang="en-US" sz="2400" dirty="0"/>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附录</a:t>
            </a:r>
            <a:r>
              <a:rPr lang="en-US" altLang="zh-CN" dirty="0" smtClean="0"/>
              <a:t>B</a:t>
            </a:r>
            <a:r>
              <a:rPr lang="zh-CN" altLang="en-US" dirty="0" smtClean="0"/>
              <a:t>：语言分析</a:t>
            </a:r>
            <a:endParaRPr lang="zh-CN" altLang="en-US" dirty="0"/>
          </a:p>
        </p:txBody>
      </p:sp>
      <p:sp>
        <p:nvSpPr>
          <p:cNvPr id="6" name="矩形 5"/>
          <p:cNvSpPr/>
          <p:nvPr/>
        </p:nvSpPr>
        <p:spPr>
          <a:xfrm>
            <a:off x="5629670" y="6488668"/>
            <a:ext cx="3514330" cy="369332"/>
          </a:xfrm>
          <a:prstGeom prst="rect">
            <a:avLst/>
          </a:prstGeom>
        </p:spPr>
        <p:txBody>
          <a:bodyPr wrap="square">
            <a:spAutoFit/>
          </a:bodyPr>
          <a:lstStyle/>
          <a:p>
            <a:r>
              <a:rPr lang="en-US" altLang="zh-CN" dirty="0" smtClean="0">
                <a:latin typeface="微软雅黑" pitchFamily="34" charset="-122"/>
                <a:ea typeface="微软雅黑" pitchFamily="34" charset="-122"/>
                <a:hlinkClick r:id="rId2"/>
              </a:rPr>
              <a:t>http://www.ltp-cloud.com</a:t>
            </a:r>
            <a:endParaRPr lang="zh-CN" altLang="en-US" dirty="0">
              <a:latin typeface="微软雅黑" pitchFamily="34" charset="-122"/>
              <a:ea typeface="微软雅黑"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472005"/>
          </a:xfrm>
        </p:spPr>
        <p:txBody>
          <a:bodyPr>
            <a:noAutofit/>
          </a:bodyPr>
          <a:lstStyle/>
          <a:p>
            <a:r>
              <a:rPr lang="zh-CN" altLang="en-US" sz="2400" b="1" dirty="0" smtClean="0"/>
              <a:t>词性标注</a:t>
            </a:r>
          </a:p>
          <a:p>
            <a:pPr lvl="1"/>
            <a:r>
              <a:rPr lang="zh-CN" altLang="en-US" sz="2400" dirty="0" smtClean="0">
                <a:solidFill>
                  <a:srgbClr val="778489"/>
                </a:solidFill>
                <a:latin typeface="Lato"/>
              </a:rPr>
              <a:t>词性标注</a:t>
            </a:r>
            <a:r>
              <a:rPr lang="en-US" altLang="zh-CN" sz="2400" dirty="0" smtClean="0">
                <a:solidFill>
                  <a:srgbClr val="778489"/>
                </a:solidFill>
                <a:latin typeface="Lato"/>
              </a:rPr>
              <a:t>(Part-of-speech Tagging, POS)</a:t>
            </a:r>
            <a:r>
              <a:rPr lang="zh-CN" altLang="en-US" sz="2400" dirty="0" smtClean="0">
                <a:solidFill>
                  <a:srgbClr val="778489"/>
                </a:solidFill>
                <a:latin typeface="Lato"/>
              </a:rPr>
              <a:t>是给句子中每个词一个词性类别的任务。 这里的词性类别可能是名词、动词、形容词或其他。 </a:t>
            </a:r>
            <a:endParaRPr lang="en-US" altLang="zh-CN" sz="2400" dirty="0" smtClean="0">
              <a:solidFill>
                <a:srgbClr val="778489"/>
              </a:solidFill>
              <a:latin typeface="Lato"/>
            </a:endParaRPr>
          </a:p>
          <a:p>
            <a:pPr lvl="1"/>
            <a:r>
              <a:rPr lang="zh-CN" altLang="en-US" sz="2400" dirty="0" smtClean="0">
                <a:solidFill>
                  <a:srgbClr val="778489"/>
                </a:solidFill>
                <a:latin typeface="Lato"/>
              </a:rPr>
              <a:t>下面的句子是一个词性标注的例子。 其中，</a:t>
            </a:r>
            <a:r>
              <a:rPr lang="en-US" altLang="zh-CN" sz="2400" dirty="0" smtClean="0">
                <a:solidFill>
                  <a:srgbClr val="778489"/>
                </a:solidFill>
                <a:latin typeface="Lato"/>
              </a:rPr>
              <a:t>v</a:t>
            </a:r>
            <a:r>
              <a:rPr lang="zh-CN" altLang="en-US" sz="2400" dirty="0" smtClean="0">
                <a:solidFill>
                  <a:srgbClr val="778489"/>
                </a:solidFill>
                <a:latin typeface="Lato"/>
              </a:rPr>
              <a:t>代表动词、</a:t>
            </a:r>
            <a:r>
              <a:rPr lang="en-US" altLang="zh-CN" sz="2400" dirty="0" smtClean="0">
                <a:solidFill>
                  <a:srgbClr val="778489"/>
                </a:solidFill>
                <a:latin typeface="Lato"/>
              </a:rPr>
              <a:t>n</a:t>
            </a:r>
            <a:r>
              <a:rPr lang="zh-CN" altLang="en-US" sz="2400" dirty="0" smtClean="0">
                <a:solidFill>
                  <a:srgbClr val="778489"/>
                </a:solidFill>
                <a:latin typeface="Lato"/>
              </a:rPr>
              <a:t>代表名词、</a:t>
            </a:r>
            <a:r>
              <a:rPr lang="en-US" altLang="zh-CN" sz="2400" dirty="0" smtClean="0">
                <a:solidFill>
                  <a:srgbClr val="778489"/>
                </a:solidFill>
                <a:latin typeface="Lato"/>
              </a:rPr>
              <a:t>c</a:t>
            </a:r>
            <a:r>
              <a:rPr lang="zh-CN" altLang="en-US" sz="2400" dirty="0" smtClean="0">
                <a:solidFill>
                  <a:srgbClr val="778489"/>
                </a:solidFill>
                <a:latin typeface="Lato"/>
              </a:rPr>
              <a:t>代表连词、</a:t>
            </a:r>
            <a:r>
              <a:rPr lang="en-US" altLang="zh-CN" sz="2400" dirty="0" smtClean="0">
                <a:solidFill>
                  <a:srgbClr val="778489"/>
                </a:solidFill>
                <a:latin typeface="Lato"/>
              </a:rPr>
              <a:t>d</a:t>
            </a:r>
            <a:r>
              <a:rPr lang="zh-CN" altLang="en-US" sz="2400" dirty="0" smtClean="0">
                <a:solidFill>
                  <a:srgbClr val="778489"/>
                </a:solidFill>
                <a:latin typeface="Lato"/>
              </a:rPr>
              <a:t>代表副词、</a:t>
            </a:r>
            <a:r>
              <a:rPr lang="en-US" altLang="zh-CN" sz="2400" dirty="0" err="1" smtClean="0">
                <a:solidFill>
                  <a:srgbClr val="778489"/>
                </a:solidFill>
                <a:latin typeface="Lato"/>
              </a:rPr>
              <a:t>wp</a:t>
            </a:r>
            <a:r>
              <a:rPr lang="zh-CN" altLang="en-US" sz="2400" dirty="0" smtClean="0">
                <a:solidFill>
                  <a:srgbClr val="778489"/>
                </a:solidFill>
                <a:latin typeface="Lato"/>
              </a:rPr>
              <a:t>代表标点符号。</a:t>
            </a:r>
          </a:p>
          <a:p>
            <a:r>
              <a:rPr lang="zh-CN" altLang="en-US" sz="2400" dirty="0" smtClean="0"/>
              <a:t>国务院</a:t>
            </a:r>
            <a:r>
              <a:rPr lang="en-US" altLang="zh-CN" sz="2400" dirty="0" smtClean="0"/>
              <a:t>/</a:t>
            </a:r>
            <a:r>
              <a:rPr lang="en-US" altLang="zh-CN" sz="2400" dirty="0" err="1" smtClean="0"/>
              <a:t>ni</a:t>
            </a:r>
            <a:r>
              <a:rPr lang="en-US" altLang="zh-CN" sz="2400" dirty="0" smtClean="0"/>
              <a:t> </a:t>
            </a:r>
            <a:r>
              <a:rPr lang="zh-CN" altLang="en-US" sz="2400" dirty="0" smtClean="0"/>
              <a:t>总理</a:t>
            </a:r>
            <a:r>
              <a:rPr lang="en-US" altLang="zh-CN" sz="2400" dirty="0" smtClean="0"/>
              <a:t>/n </a:t>
            </a:r>
            <a:r>
              <a:rPr lang="zh-CN" altLang="en-US" sz="2400" dirty="0" smtClean="0"/>
              <a:t>李克强</a:t>
            </a:r>
            <a:r>
              <a:rPr lang="en-US" altLang="zh-CN" sz="2400" dirty="0" smtClean="0"/>
              <a:t>/</a:t>
            </a:r>
            <a:r>
              <a:rPr lang="en-US" altLang="zh-CN" sz="2400" dirty="0" err="1" smtClean="0"/>
              <a:t>nh</a:t>
            </a:r>
            <a:r>
              <a:rPr lang="en-US" altLang="zh-CN" sz="2400" dirty="0" smtClean="0"/>
              <a:t> </a:t>
            </a:r>
            <a:r>
              <a:rPr lang="zh-CN" altLang="en-US" sz="2400" dirty="0" smtClean="0"/>
              <a:t>调研</a:t>
            </a:r>
            <a:r>
              <a:rPr lang="en-US" altLang="zh-CN" sz="2400" dirty="0" smtClean="0"/>
              <a:t>/v </a:t>
            </a:r>
            <a:r>
              <a:rPr lang="zh-CN" altLang="en-US" sz="2400" dirty="0" smtClean="0"/>
              <a:t>上海</a:t>
            </a:r>
            <a:r>
              <a:rPr lang="en-US" altLang="zh-CN" sz="2400" dirty="0" smtClean="0"/>
              <a:t>/ns </a:t>
            </a:r>
            <a:r>
              <a:rPr lang="zh-CN" altLang="en-US" sz="2400" dirty="0" smtClean="0"/>
              <a:t>外高桥</a:t>
            </a:r>
            <a:r>
              <a:rPr lang="en-US" altLang="zh-CN" sz="2400" dirty="0" smtClean="0"/>
              <a:t>/ns </a:t>
            </a:r>
            <a:r>
              <a:rPr lang="zh-CN" altLang="en-US" sz="2400" dirty="0" smtClean="0"/>
              <a:t>时</a:t>
            </a:r>
            <a:r>
              <a:rPr lang="en-US" altLang="zh-CN" sz="2400" dirty="0" smtClean="0"/>
              <a:t>/n </a:t>
            </a:r>
            <a:r>
              <a:rPr lang="zh-CN" altLang="en-US" sz="2400" dirty="0" smtClean="0"/>
              <a:t>提出</a:t>
            </a:r>
            <a:r>
              <a:rPr lang="en-US" altLang="zh-CN" sz="2400" dirty="0" smtClean="0"/>
              <a:t>/v </a:t>
            </a:r>
            <a:r>
              <a:rPr lang="zh-CN" altLang="en-US" sz="2400" dirty="0" smtClean="0"/>
              <a:t>，</a:t>
            </a:r>
            <a:r>
              <a:rPr lang="en-US" altLang="zh-CN" sz="2400" dirty="0" smtClean="0"/>
              <a:t>/</a:t>
            </a:r>
            <a:r>
              <a:rPr lang="en-US" altLang="zh-CN" sz="2400" dirty="0" err="1" smtClean="0"/>
              <a:t>wp</a:t>
            </a:r>
            <a:r>
              <a:rPr lang="en-US" altLang="zh-CN" sz="2400" dirty="0" smtClean="0"/>
              <a:t> </a:t>
            </a:r>
            <a:r>
              <a:rPr lang="zh-CN" altLang="en-US" sz="2400" dirty="0" smtClean="0"/>
              <a:t>支持</a:t>
            </a:r>
            <a:r>
              <a:rPr lang="en-US" altLang="zh-CN" sz="2400" dirty="0" smtClean="0"/>
              <a:t>/v </a:t>
            </a:r>
            <a:r>
              <a:rPr lang="zh-CN" altLang="en-US" sz="2400" dirty="0" smtClean="0"/>
              <a:t>上海</a:t>
            </a:r>
            <a:r>
              <a:rPr lang="en-US" altLang="zh-CN" sz="2400" dirty="0" smtClean="0"/>
              <a:t>/ns </a:t>
            </a:r>
            <a:r>
              <a:rPr lang="zh-CN" altLang="en-US" sz="2400" dirty="0" smtClean="0"/>
              <a:t>积极</a:t>
            </a:r>
            <a:r>
              <a:rPr lang="en-US" altLang="zh-CN" sz="2400" dirty="0" smtClean="0"/>
              <a:t>/a </a:t>
            </a:r>
            <a:r>
              <a:rPr lang="zh-CN" altLang="en-US" sz="2400" dirty="0" smtClean="0"/>
              <a:t>探索</a:t>
            </a:r>
            <a:r>
              <a:rPr lang="en-US" altLang="zh-CN" sz="2400" dirty="0" smtClean="0"/>
              <a:t>/v </a:t>
            </a:r>
            <a:r>
              <a:rPr lang="zh-CN" altLang="en-US" sz="2400" dirty="0" smtClean="0"/>
              <a:t>新</a:t>
            </a:r>
            <a:r>
              <a:rPr lang="en-US" altLang="zh-CN" sz="2400" dirty="0" smtClean="0"/>
              <a:t>/a </a:t>
            </a:r>
            <a:r>
              <a:rPr lang="zh-CN" altLang="en-US" sz="2400" dirty="0" smtClean="0"/>
              <a:t>机制</a:t>
            </a:r>
            <a:r>
              <a:rPr lang="en-US" altLang="zh-CN" sz="2400" dirty="0" smtClean="0"/>
              <a:t>/n </a:t>
            </a:r>
            <a:r>
              <a:rPr lang="zh-CN" altLang="en-US" sz="2400" dirty="0" smtClean="0"/>
              <a:t>。</a:t>
            </a:r>
            <a:r>
              <a:rPr lang="en-US" altLang="zh-CN" sz="2400" dirty="0" smtClean="0"/>
              <a:t>/</a:t>
            </a:r>
            <a:r>
              <a:rPr lang="en-US" altLang="zh-CN" sz="2400" dirty="0" err="1" smtClean="0"/>
              <a:t>wp</a:t>
            </a:r>
            <a:endParaRPr lang="zh-CN" altLang="en-US" sz="2400" dirty="0"/>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附录</a:t>
            </a:r>
            <a:r>
              <a:rPr lang="en-US" altLang="zh-CN" dirty="0" smtClean="0"/>
              <a:t>B</a:t>
            </a:r>
            <a:r>
              <a:rPr lang="zh-CN" altLang="en-US" dirty="0" smtClean="0"/>
              <a:t>：语言分析</a:t>
            </a:r>
            <a:endParaRPr lang="zh-CN" altLang="en-US" dirty="0"/>
          </a:p>
        </p:txBody>
      </p:sp>
      <p:sp>
        <p:nvSpPr>
          <p:cNvPr id="4" name="矩形 3"/>
          <p:cNvSpPr/>
          <p:nvPr/>
        </p:nvSpPr>
        <p:spPr>
          <a:xfrm>
            <a:off x="5629670" y="6488668"/>
            <a:ext cx="3514330" cy="369332"/>
          </a:xfrm>
          <a:prstGeom prst="rect">
            <a:avLst/>
          </a:prstGeom>
        </p:spPr>
        <p:txBody>
          <a:bodyPr wrap="square">
            <a:spAutoFit/>
          </a:bodyPr>
          <a:lstStyle/>
          <a:p>
            <a:r>
              <a:rPr lang="en-US" altLang="zh-CN" dirty="0" smtClean="0">
                <a:latin typeface="微软雅黑" pitchFamily="34" charset="-122"/>
                <a:ea typeface="微软雅黑" pitchFamily="34" charset="-122"/>
                <a:hlinkClick r:id="rId2"/>
              </a:rPr>
              <a:t>http://www.ltp-cloud.com</a:t>
            </a:r>
            <a:endParaRPr lang="zh-CN" altLang="en-US" dirty="0">
              <a:latin typeface="微软雅黑" pitchFamily="34" charset="-122"/>
              <a:ea typeface="微软雅黑"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472005"/>
          </a:xfrm>
        </p:spPr>
        <p:txBody>
          <a:bodyPr>
            <a:noAutofit/>
          </a:bodyPr>
          <a:lstStyle/>
          <a:p>
            <a:r>
              <a:rPr lang="zh-CN" altLang="en-US" sz="2400" b="1" dirty="0" smtClean="0"/>
              <a:t>命名实体识别</a:t>
            </a:r>
          </a:p>
          <a:p>
            <a:pPr lvl="1"/>
            <a:r>
              <a:rPr lang="zh-CN" altLang="en-US" sz="2400" dirty="0" smtClean="0">
                <a:solidFill>
                  <a:srgbClr val="778489"/>
                </a:solidFill>
                <a:latin typeface="Lato"/>
              </a:rPr>
              <a:t>命名实体识别 </a:t>
            </a:r>
            <a:r>
              <a:rPr lang="en-US" altLang="zh-CN" sz="2400" dirty="0" smtClean="0">
                <a:solidFill>
                  <a:srgbClr val="778489"/>
                </a:solidFill>
                <a:latin typeface="Lato"/>
              </a:rPr>
              <a:t>(Named Entity Recognition, NER) </a:t>
            </a:r>
            <a:r>
              <a:rPr lang="zh-CN" altLang="en-US" sz="2400" dirty="0" smtClean="0">
                <a:solidFill>
                  <a:srgbClr val="778489"/>
                </a:solidFill>
                <a:latin typeface="Lato"/>
              </a:rPr>
              <a:t>是在句子的词序列中定位并识别人名、地名、机构名等实体的任务。</a:t>
            </a:r>
            <a:endParaRPr lang="en-US" altLang="zh-CN" sz="2400" dirty="0" smtClean="0">
              <a:solidFill>
                <a:srgbClr val="778489"/>
              </a:solidFill>
              <a:latin typeface="Lato"/>
            </a:endParaRPr>
          </a:p>
          <a:p>
            <a:pPr lvl="1"/>
            <a:r>
              <a:rPr lang="zh-CN" altLang="en-US" sz="2400" dirty="0" smtClean="0"/>
              <a:t>如之前的例子，命名实体识别的结果是：</a:t>
            </a:r>
            <a:r>
              <a:rPr lang="zh-CN" altLang="en-US" sz="2400" dirty="0" smtClean="0">
                <a:solidFill>
                  <a:srgbClr val="778489"/>
                </a:solidFill>
                <a:latin typeface="Lato"/>
              </a:rPr>
              <a:t> </a:t>
            </a:r>
          </a:p>
          <a:p>
            <a:r>
              <a:rPr lang="zh-CN" altLang="en-US" sz="2400" dirty="0" smtClean="0">
                <a:solidFill>
                  <a:srgbClr val="FF0000"/>
                </a:solidFill>
              </a:rPr>
              <a:t>国务院 </a:t>
            </a:r>
            <a:r>
              <a:rPr lang="en-US" altLang="zh-CN" sz="2400" dirty="0" smtClean="0">
                <a:solidFill>
                  <a:srgbClr val="FF0000"/>
                </a:solidFill>
              </a:rPr>
              <a:t>(</a:t>
            </a:r>
            <a:r>
              <a:rPr lang="zh-CN" altLang="en-US" sz="2400" dirty="0" smtClean="0">
                <a:solidFill>
                  <a:srgbClr val="FF0000"/>
                </a:solidFill>
              </a:rPr>
              <a:t>机构名</a:t>
            </a:r>
            <a:r>
              <a:rPr lang="en-US" altLang="zh-CN" sz="2400" dirty="0" smtClean="0">
                <a:solidFill>
                  <a:srgbClr val="FF0000"/>
                </a:solidFill>
              </a:rPr>
              <a:t>)</a:t>
            </a:r>
            <a:r>
              <a:rPr lang="zh-CN" altLang="en-US" sz="2400" dirty="0" smtClean="0"/>
              <a:t> 总理</a:t>
            </a:r>
            <a:r>
              <a:rPr lang="zh-CN" altLang="en-US" sz="2400" dirty="0" smtClean="0">
                <a:solidFill>
                  <a:srgbClr val="00FF00"/>
                </a:solidFill>
              </a:rPr>
              <a:t>李克强 </a:t>
            </a:r>
            <a:r>
              <a:rPr lang="en-US" altLang="zh-CN" sz="2400" dirty="0" smtClean="0">
                <a:solidFill>
                  <a:srgbClr val="00FF00"/>
                </a:solidFill>
              </a:rPr>
              <a:t>(</a:t>
            </a:r>
            <a:r>
              <a:rPr lang="zh-CN" altLang="en-US" sz="2400" dirty="0" smtClean="0">
                <a:solidFill>
                  <a:srgbClr val="00FF00"/>
                </a:solidFill>
              </a:rPr>
              <a:t>人名</a:t>
            </a:r>
            <a:r>
              <a:rPr lang="en-US" altLang="zh-CN" sz="2400" dirty="0" smtClean="0">
                <a:solidFill>
                  <a:srgbClr val="00FF00"/>
                </a:solidFill>
              </a:rPr>
              <a:t>)</a:t>
            </a:r>
            <a:r>
              <a:rPr lang="zh-CN" altLang="en-US" sz="2400" dirty="0" smtClean="0"/>
              <a:t> 调研</a:t>
            </a:r>
            <a:r>
              <a:rPr lang="zh-CN" altLang="en-US" sz="2400" dirty="0" smtClean="0">
                <a:solidFill>
                  <a:srgbClr val="0000FF"/>
                </a:solidFill>
              </a:rPr>
              <a:t>上海外高桥 </a:t>
            </a:r>
            <a:r>
              <a:rPr lang="en-US" altLang="zh-CN" sz="2400" dirty="0" smtClean="0">
                <a:solidFill>
                  <a:srgbClr val="0000FF"/>
                </a:solidFill>
              </a:rPr>
              <a:t>(</a:t>
            </a:r>
            <a:r>
              <a:rPr lang="zh-CN" altLang="en-US" sz="2400" dirty="0" smtClean="0">
                <a:solidFill>
                  <a:srgbClr val="0000FF"/>
                </a:solidFill>
              </a:rPr>
              <a:t>地名</a:t>
            </a:r>
            <a:r>
              <a:rPr lang="en-US" altLang="zh-CN" sz="2400" dirty="0" smtClean="0">
                <a:solidFill>
                  <a:srgbClr val="0000FF"/>
                </a:solidFill>
              </a:rPr>
              <a:t>)</a:t>
            </a:r>
            <a:r>
              <a:rPr lang="zh-CN" altLang="en-US" sz="2400" dirty="0" smtClean="0"/>
              <a:t> 时提出，支持</a:t>
            </a:r>
            <a:r>
              <a:rPr lang="zh-CN" altLang="en-US" sz="2400" dirty="0" smtClean="0">
                <a:solidFill>
                  <a:srgbClr val="0000FF"/>
                </a:solidFill>
              </a:rPr>
              <a:t>上海 </a:t>
            </a:r>
            <a:r>
              <a:rPr lang="en-US" altLang="zh-CN" sz="2400" dirty="0" smtClean="0">
                <a:solidFill>
                  <a:srgbClr val="0000FF"/>
                </a:solidFill>
              </a:rPr>
              <a:t>(</a:t>
            </a:r>
            <a:r>
              <a:rPr lang="zh-CN" altLang="en-US" sz="2400" dirty="0" smtClean="0">
                <a:solidFill>
                  <a:srgbClr val="0000FF"/>
                </a:solidFill>
              </a:rPr>
              <a:t>地名</a:t>
            </a:r>
            <a:r>
              <a:rPr lang="en-US" altLang="zh-CN" sz="2400" dirty="0" smtClean="0">
                <a:solidFill>
                  <a:srgbClr val="0000FF"/>
                </a:solidFill>
              </a:rPr>
              <a:t>)</a:t>
            </a:r>
            <a:r>
              <a:rPr lang="zh-CN" altLang="en-US" sz="2400" dirty="0" smtClean="0"/>
              <a:t> 积极探索新机制。</a:t>
            </a:r>
            <a:endParaRPr lang="zh-CN" altLang="en-US" sz="2400" dirty="0"/>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附录</a:t>
            </a:r>
            <a:r>
              <a:rPr lang="en-US" altLang="zh-CN" dirty="0" smtClean="0"/>
              <a:t>B</a:t>
            </a:r>
            <a:r>
              <a:rPr lang="zh-CN" altLang="en-US" dirty="0" smtClean="0"/>
              <a:t>：语言分析</a:t>
            </a:r>
            <a:endParaRPr lang="zh-CN" altLang="en-US" dirty="0"/>
          </a:p>
        </p:txBody>
      </p:sp>
      <p:sp>
        <p:nvSpPr>
          <p:cNvPr id="4" name="矩形 3"/>
          <p:cNvSpPr/>
          <p:nvPr/>
        </p:nvSpPr>
        <p:spPr>
          <a:xfrm>
            <a:off x="5629670" y="6488668"/>
            <a:ext cx="3514330" cy="369332"/>
          </a:xfrm>
          <a:prstGeom prst="rect">
            <a:avLst/>
          </a:prstGeom>
        </p:spPr>
        <p:txBody>
          <a:bodyPr wrap="square">
            <a:spAutoFit/>
          </a:bodyPr>
          <a:lstStyle/>
          <a:p>
            <a:r>
              <a:rPr lang="en-US" altLang="zh-CN" dirty="0" smtClean="0">
                <a:latin typeface="微软雅黑" pitchFamily="34" charset="-122"/>
                <a:ea typeface="微软雅黑" pitchFamily="34" charset="-122"/>
                <a:hlinkClick r:id="rId2"/>
              </a:rPr>
              <a:t>http://www.ltp-cloud.com</a:t>
            </a:r>
            <a:endParaRPr lang="zh-CN" altLang="en-US" dirty="0">
              <a:latin typeface="微软雅黑" pitchFamily="34" charset="-122"/>
              <a:ea typeface="微软雅黑"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1472" y="5500702"/>
            <a:ext cx="7929618" cy="954107"/>
          </a:xfrm>
          <a:prstGeom prst="rect">
            <a:avLst/>
          </a:prstGeom>
        </p:spPr>
        <p:txBody>
          <a:bodyPr wrap="square">
            <a:spAutoFit/>
          </a:bodyPr>
          <a:lstStyle/>
          <a:p>
            <a:r>
              <a:rPr lang="zh-CN" altLang="en-US" sz="1400" dirty="0" smtClean="0"/>
              <a:t>从分析结果中我们可以看到，句子的核心谓词为“提出”，主语是“李克强”，提出的宾语是“支持上海</a:t>
            </a:r>
            <a:r>
              <a:rPr lang="en-US" altLang="zh-CN" sz="1400" dirty="0" smtClean="0"/>
              <a:t>…”</a:t>
            </a:r>
            <a:r>
              <a:rPr lang="zh-CN" altLang="en-US" sz="1400" dirty="0" smtClean="0"/>
              <a:t>，“调研</a:t>
            </a:r>
            <a:r>
              <a:rPr lang="en-US" altLang="zh-CN" sz="1400" dirty="0" smtClean="0"/>
              <a:t>…</a:t>
            </a:r>
            <a:r>
              <a:rPr lang="zh-CN" altLang="en-US" sz="1400" dirty="0" smtClean="0"/>
              <a:t>时”是“提出”的 </a:t>
            </a:r>
            <a:r>
              <a:rPr lang="en-US" altLang="zh-CN" sz="1400" dirty="0" smtClean="0"/>
              <a:t>(</a:t>
            </a:r>
            <a:r>
              <a:rPr lang="zh-CN" altLang="en-US" sz="1400" dirty="0" smtClean="0"/>
              <a:t>时间</a:t>
            </a:r>
            <a:r>
              <a:rPr lang="en-US" altLang="zh-CN" sz="1400" dirty="0" smtClean="0"/>
              <a:t>) </a:t>
            </a:r>
            <a:r>
              <a:rPr lang="zh-CN" altLang="en-US" sz="1400" dirty="0" smtClean="0"/>
              <a:t>状语，“李克强”的修饰语是“国务院总理”，“支持”的宾语是“探索 新机制”。有了上面的句法分析结果，我们就可以比较容易的看到，“提出者”是“李克强”，而不是“上海”或“外高桥”，即使它们都是名词，而且距离“提出”更近。</a:t>
            </a:r>
            <a:endParaRPr lang="zh-CN" altLang="en-US" sz="1400" dirty="0"/>
          </a:p>
        </p:txBody>
      </p:sp>
      <p:sp>
        <p:nvSpPr>
          <p:cNvPr id="7" name="矩形 6"/>
          <p:cNvSpPr/>
          <p:nvPr/>
        </p:nvSpPr>
        <p:spPr>
          <a:xfrm>
            <a:off x="5629670" y="6488668"/>
            <a:ext cx="3514330" cy="369332"/>
          </a:xfrm>
          <a:prstGeom prst="rect">
            <a:avLst/>
          </a:prstGeom>
        </p:spPr>
        <p:txBody>
          <a:bodyPr wrap="square">
            <a:spAutoFit/>
          </a:bodyPr>
          <a:lstStyle/>
          <a:p>
            <a:r>
              <a:rPr lang="en-US" altLang="zh-CN" dirty="0" smtClean="0">
                <a:latin typeface="微软雅黑" pitchFamily="34" charset="-122"/>
                <a:ea typeface="微软雅黑" pitchFamily="34" charset="-122"/>
                <a:hlinkClick r:id="rId2"/>
              </a:rPr>
              <a:t>http://www.ltp-cloud.com</a:t>
            </a:r>
            <a:endParaRPr lang="zh-CN" altLang="en-US" dirty="0">
              <a:latin typeface="微软雅黑" pitchFamily="34" charset="-122"/>
              <a:ea typeface="微软雅黑" pitchFamily="34" charset="-122"/>
            </a:endParaRPr>
          </a:p>
        </p:txBody>
      </p:sp>
      <p:pic>
        <p:nvPicPr>
          <p:cNvPr id="1026" name="Picture 2" descr="http://www.ltp-cloud.com/static/img/intro_how_dp.jpg"/>
          <p:cNvPicPr>
            <a:picLocks noChangeAspect="1" noChangeArrowheads="1"/>
          </p:cNvPicPr>
          <p:nvPr/>
        </p:nvPicPr>
        <p:blipFill>
          <a:blip r:embed="rId3" cstate="print"/>
          <a:srcRect/>
          <a:stretch>
            <a:fillRect/>
          </a:stretch>
        </p:blipFill>
        <p:spPr bwMode="auto">
          <a:xfrm>
            <a:off x="428596" y="3857628"/>
            <a:ext cx="8286776" cy="1643728"/>
          </a:xfrm>
          <a:prstGeom prst="rect">
            <a:avLst/>
          </a:prstGeom>
          <a:noFill/>
        </p:spPr>
      </p:pic>
      <p:sp>
        <p:nvSpPr>
          <p:cNvPr id="3" name="内容占位符 2"/>
          <p:cNvSpPr>
            <a:spLocks noGrp="1"/>
          </p:cNvSpPr>
          <p:nvPr>
            <p:ph idx="1"/>
          </p:nvPr>
        </p:nvSpPr>
        <p:spPr>
          <a:xfrm>
            <a:off x="457200" y="1600201"/>
            <a:ext cx="8229600" cy="2614618"/>
          </a:xfrm>
        </p:spPr>
        <p:txBody>
          <a:bodyPr>
            <a:noAutofit/>
          </a:bodyPr>
          <a:lstStyle/>
          <a:p>
            <a:r>
              <a:rPr lang="zh-CN" altLang="en-US" sz="2400" b="1" dirty="0" smtClean="0"/>
              <a:t>依存句法分析</a:t>
            </a:r>
            <a:endParaRPr lang="zh-CN" altLang="en-US" sz="2400" dirty="0" smtClean="0"/>
          </a:p>
          <a:p>
            <a:pPr lvl="1"/>
            <a:r>
              <a:rPr lang="zh-CN" altLang="en-US" sz="2400" dirty="0" smtClean="0">
                <a:solidFill>
                  <a:srgbClr val="778489"/>
                </a:solidFill>
                <a:latin typeface="Lato"/>
              </a:rPr>
              <a:t>依存语法 </a:t>
            </a:r>
            <a:r>
              <a:rPr lang="en-US" altLang="zh-CN" sz="2400" dirty="0" smtClean="0">
                <a:solidFill>
                  <a:srgbClr val="778489"/>
                </a:solidFill>
                <a:latin typeface="Lato"/>
              </a:rPr>
              <a:t>(Dependency Parsing, DP) </a:t>
            </a:r>
            <a:r>
              <a:rPr lang="zh-CN" altLang="en-US" sz="2400" dirty="0" smtClean="0">
                <a:solidFill>
                  <a:srgbClr val="778489"/>
                </a:solidFill>
                <a:latin typeface="Lato"/>
              </a:rPr>
              <a:t>通过分析语言单位内成分之间的依存关系揭示其句法结构。 直观来讲，依存句法分析识别句子中的“主谓宾”、“定状补”这些语法成分，并分析各成分之间的关系。</a:t>
            </a:r>
            <a:endParaRPr lang="en-US" altLang="zh-CN" sz="2400" dirty="0" smtClean="0">
              <a:solidFill>
                <a:srgbClr val="778489"/>
              </a:solidFill>
              <a:latin typeface="Lato"/>
            </a:endParaRPr>
          </a:p>
          <a:p>
            <a:pPr lvl="1"/>
            <a:r>
              <a:rPr lang="zh-CN" altLang="en-US" sz="2400" dirty="0" smtClean="0"/>
              <a:t>如之前的例子，其分析结果为： </a:t>
            </a:r>
            <a:r>
              <a:rPr lang="zh-CN" altLang="en-US" sz="2400" dirty="0" smtClean="0">
                <a:solidFill>
                  <a:srgbClr val="778489"/>
                </a:solidFill>
                <a:latin typeface="Lato"/>
              </a:rPr>
              <a:t> </a:t>
            </a:r>
          </a:p>
        </p:txBody>
      </p:sp>
      <p:sp>
        <p:nvSpPr>
          <p:cNvPr id="5" name="标题 1"/>
          <p:cNvSpPr>
            <a:spLocks noGrp="1"/>
          </p:cNvSpPr>
          <p:nvPr>
            <p:ph type="title"/>
          </p:nvPr>
        </p:nvSpPr>
        <p:spPr>
          <a:xfrm>
            <a:off x="457200" y="274638"/>
            <a:ext cx="8229600" cy="1143000"/>
          </a:xfrm>
        </p:spPr>
        <p:txBody>
          <a:bodyPr>
            <a:normAutofit/>
          </a:bodyPr>
          <a:lstStyle/>
          <a:p>
            <a:r>
              <a:rPr lang="zh-CN" altLang="en-US" dirty="0" smtClean="0"/>
              <a:t>附录</a:t>
            </a:r>
            <a:r>
              <a:rPr lang="en-US" altLang="zh-CN" dirty="0" smtClean="0"/>
              <a:t>B</a:t>
            </a:r>
            <a:r>
              <a:rPr lang="zh-CN" altLang="en-US" dirty="0" smtClean="0"/>
              <a:t>：语言分析</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5069160"/>
          </a:xfrm>
        </p:spPr>
        <p:txBody>
          <a:bodyPr>
            <a:normAutofit fontScale="85000" lnSpcReduction="20000"/>
          </a:bodyPr>
          <a:lstStyle/>
          <a:p>
            <a:r>
              <a:rPr lang="en-US" altLang="zh-CN" b="1" dirty="0" smtClean="0"/>
              <a:t>SOLR</a:t>
            </a:r>
          </a:p>
          <a:p>
            <a:pPr lvl="1"/>
            <a:r>
              <a:rPr lang="en-US" altLang="zh-CN" dirty="0">
                <a:hlinkClick r:id="rId2"/>
              </a:rPr>
              <a:t>http://</a:t>
            </a:r>
            <a:r>
              <a:rPr lang="en-US" altLang="zh-CN" dirty="0" smtClean="0">
                <a:hlinkClick r:id="rId2"/>
              </a:rPr>
              <a:t>lucene.apache.org/solr</a:t>
            </a:r>
            <a:r>
              <a:rPr lang="en-US" altLang="zh-CN" dirty="0" smtClean="0"/>
              <a:t> </a:t>
            </a:r>
            <a:endParaRPr lang="en-US" altLang="zh-CN" dirty="0"/>
          </a:p>
          <a:p>
            <a:r>
              <a:rPr lang="en-US" altLang="zh-CN" b="1" dirty="0" smtClean="0"/>
              <a:t>Apache </a:t>
            </a:r>
            <a:r>
              <a:rPr lang="en-US" altLang="zh-CN" b="1" dirty="0" err="1" smtClean="0"/>
              <a:t>Lucene</a:t>
            </a:r>
            <a:endParaRPr lang="en-US" altLang="zh-CN" b="1" dirty="0" smtClean="0"/>
          </a:p>
          <a:p>
            <a:pPr lvl="1"/>
            <a:r>
              <a:rPr lang="en-US" altLang="zh-CN" dirty="0" smtClean="0">
                <a:hlinkClick r:id="rId3"/>
              </a:rPr>
              <a:t>http://lucene.apache.org/</a:t>
            </a:r>
            <a:endParaRPr lang="en-US" altLang="zh-CN" dirty="0" smtClean="0"/>
          </a:p>
          <a:p>
            <a:pPr marL="342900" lvl="1" indent="-342900">
              <a:buFont typeface="Arial" pitchFamily="34" charset="0"/>
              <a:buChar char="•"/>
            </a:pPr>
            <a:r>
              <a:rPr lang="en-US" altLang="zh-CN" b="1" dirty="0" smtClean="0"/>
              <a:t>Stanford </a:t>
            </a:r>
            <a:r>
              <a:rPr lang="en-US" altLang="zh-CN" b="1" dirty="0" err="1" smtClean="0"/>
              <a:t>CoreNLP</a:t>
            </a:r>
            <a:endParaRPr lang="en-US" altLang="zh-CN" b="1" dirty="0" smtClean="0"/>
          </a:p>
          <a:p>
            <a:pPr lvl="1"/>
            <a:r>
              <a:rPr lang="en-US" altLang="zh-CN" dirty="0" smtClean="0">
                <a:hlinkClick r:id="rId4"/>
              </a:rPr>
              <a:t>http://nlp.stanford.edu/software/corenlp.shtml</a:t>
            </a:r>
            <a:endParaRPr lang="en-US" altLang="zh-CN" dirty="0" smtClean="0">
              <a:hlinkClick r:id="rId3"/>
            </a:endParaRPr>
          </a:p>
          <a:p>
            <a:r>
              <a:rPr lang="en-US" altLang="zh-CN" b="1" dirty="0" err="1" smtClean="0"/>
              <a:t>Weka</a:t>
            </a:r>
            <a:endParaRPr lang="en-US" altLang="zh-CN" b="1" dirty="0" smtClean="0"/>
          </a:p>
          <a:p>
            <a:pPr lvl="1"/>
            <a:r>
              <a:rPr lang="en-US" altLang="zh-CN" dirty="0" smtClean="0">
                <a:hlinkClick r:id="rId5"/>
              </a:rPr>
              <a:t>http://www.cs.waikato.ac.nz/~ml/weka/</a:t>
            </a:r>
            <a:endParaRPr lang="en-US" altLang="zh-CN" dirty="0" smtClean="0">
              <a:hlinkClick r:id="rId4"/>
            </a:endParaRPr>
          </a:p>
          <a:p>
            <a:r>
              <a:rPr lang="en-US" altLang="zh-CN" b="1" dirty="0" smtClean="0"/>
              <a:t>Apache Mahout</a:t>
            </a:r>
          </a:p>
          <a:p>
            <a:pPr lvl="1"/>
            <a:r>
              <a:rPr lang="en-US" altLang="zh-CN" dirty="0" smtClean="0">
                <a:hlinkClick r:id="rId6"/>
              </a:rPr>
              <a:t>http://mahout.apache.org/</a:t>
            </a:r>
            <a:endParaRPr lang="en-US" altLang="zh-CN" b="1" dirty="0" smtClean="0"/>
          </a:p>
          <a:p>
            <a:r>
              <a:rPr lang="en-US" altLang="zh-CN" b="1" dirty="0" err="1" smtClean="0"/>
              <a:t>echarts</a:t>
            </a:r>
            <a:endParaRPr lang="en-US" altLang="zh-CN" b="1" dirty="0" smtClean="0"/>
          </a:p>
          <a:p>
            <a:pPr lvl="1"/>
            <a:r>
              <a:rPr lang="en-US" altLang="zh-CN" dirty="0" smtClean="0">
                <a:hlinkClick r:id="rId7"/>
              </a:rPr>
              <a:t>http://echarts.baidu.com/</a:t>
            </a:r>
            <a:endParaRPr lang="en-US" altLang="zh-CN" dirty="0" smtClean="0">
              <a:hlinkClick r:id="rId4"/>
            </a:endParaRPr>
          </a:p>
          <a:p>
            <a:endParaRPr lang="en-US" altLang="zh-CN" dirty="0" smtClean="0"/>
          </a:p>
          <a:p>
            <a:endParaRPr lang="en-US" altLang="zh-CN" dirty="0" smtClean="0"/>
          </a:p>
        </p:txBody>
      </p:sp>
      <p:sp>
        <p:nvSpPr>
          <p:cNvPr id="5" name="标题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mtClean="0"/>
              <a:t>附录</a:t>
            </a:r>
            <a:r>
              <a:rPr lang="en-US" altLang="zh-CN" smtClean="0"/>
              <a:t>C</a:t>
            </a:r>
            <a:r>
              <a:rPr lang="zh-CN" altLang="en-US" smtClean="0"/>
              <a:t>：开源工具</a:t>
            </a:r>
            <a:endParaRPr lang="zh-CN" altLang="en-US" dirty="0"/>
          </a:p>
        </p:txBody>
      </p:sp>
    </p:spTree>
    <p:extLst>
      <p:ext uri="{BB962C8B-B14F-4D97-AF65-F5344CB8AC3E}">
        <p14:creationId xmlns:p14="http://schemas.microsoft.com/office/powerpoint/2010/main" val="26491092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在线指导</a:t>
            </a:r>
            <a:endParaRPr lang="zh-CN" altLang="en-US" dirty="0"/>
          </a:p>
        </p:txBody>
      </p:sp>
      <p:sp>
        <p:nvSpPr>
          <p:cNvPr id="4" name="圆角矩形 3"/>
          <p:cNvSpPr/>
          <p:nvPr/>
        </p:nvSpPr>
        <p:spPr>
          <a:xfrm>
            <a:off x="4714876" y="1500174"/>
            <a:ext cx="3214710" cy="2214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zh-CN" sz="2400" dirty="0" smtClean="0"/>
              <a:t>廉</a:t>
            </a:r>
            <a:r>
              <a:rPr lang="en-US" altLang="zh-CN" sz="2400" dirty="0" smtClean="0"/>
              <a:t>  </a:t>
            </a:r>
            <a:r>
              <a:rPr lang="zh-CN" altLang="zh-CN" sz="2400" dirty="0" smtClean="0"/>
              <a:t>鹏</a:t>
            </a:r>
            <a:endParaRPr lang="en-US" altLang="zh-CN" sz="2400" dirty="0" smtClean="0"/>
          </a:p>
          <a:p>
            <a:pPr algn="ctr">
              <a:lnSpc>
                <a:spcPct val="150000"/>
              </a:lnSpc>
            </a:pPr>
            <a:r>
              <a:rPr lang="en-US" altLang="zh-CN" sz="2400" dirty="0" smtClean="0"/>
              <a:t>024-88928832 </a:t>
            </a:r>
          </a:p>
          <a:p>
            <a:pPr algn="ctr">
              <a:lnSpc>
                <a:spcPct val="150000"/>
              </a:lnSpc>
            </a:pPr>
            <a:r>
              <a:rPr lang="en-US" altLang="zh-CN" sz="2400" dirty="0" smtClean="0"/>
              <a:t>lianpeng@ge-soft.com</a:t>
            </a:r>
            <a:endParaRPr lang="zh-CN" altLang="en-US" sz="2400" dirty="0"/>
          </a:p>
        </p:txBody>
      </p:sp>
      <p:sp>
        <p:nvSpPr>
          <p:cNvPr id="5" name="圆角矩形 4"/>
          <p:cNvSpPr/>
          <p:nvPr/>
        </p:nvSpPr>
        <p:spPr>
          <a:xfrm>
            <a:off x="1285852" y="1528482"/>
            <a:ext cx="3214710" cy="2214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zh-CN" sz="2400" dirty="0" smtClean="0"/>
              <a:t>白</a:t>
            </a:r>
            <a:r>
              <a:rPr lang="en-US" altLang="zh-CN" sz="2400" dirty="0" smtClean="0"/>
              <a:t>  </a:t>
            </a:r>
            <a:r>
              <a:rPr lang="zh-CN" altLang="zh-CN" sz="2400" dirty="0" smtClean="0"/>
              <a:t>宇</a:t>
            </a:r>
          </a:p>
          <a:p>
            <a:pPr algn="ctr">
              <a:lnSpc>
                <a:spcPct val="150000"/>
              </a:lnSpc>
            </a:pPr>
            <a:r>
              <a:rPr lang="en-US" altLang="zh-CN" sz="2400" dirty="0" smtClean="0"/>
              <a:t>024-89726878         </a:t>
            </a:r>
          </a:p>
          <a:p>
            <a:pPr algn="ctr">
              <a:lnSpc>
                <a:spcPct val="150000"/>
              </a:lnSpc>
              <a:buNone/>
            </a:pPr>
            <a:r>
              <a:rPr lang="en-US" altLang="zh-CN" sz="2400" dirty="0" smtClean="0"/>
              <a:t>baiyu@sau.edu.cn </a:t>
            </a:r>
            <a:endParaRPr lang="zh-CN" altLang="en-US" sz="2400" dirty="0"/>
          </a:p>
        </p:txBody>
      </p:sp>
      <p:sp>
        <p:nvSpPr>
          <p:cNvPr id="8" name="圆角矩形 7"/>
          <p:cNvSpPr/>
          <p:nvPr/>
        </p:nvSpPr>
        <p:spPr>
          <a:xfrm>
            <a:off x="1357290" y="4000504"/>
            <a:ext cx="6572296" cy="2214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赛</a:t>
            </a:r>
            <a:r>
              <a:rPr lang="zh-CN" altLang="en-US" sz="2400" dirty="0" smtClean="0"/>
              <a:t>题指导</a:t>
            </a:r>
            <a:r>
              <a:rPr lang="en-US" altLang="zh-CN" sz="2400" dirty="0" smtClean="0"/>
              <a:t>QQ</a:t>
            </a:r>
            <a:r>
              <a:rPr lang="zh-CN" altLang="en-US" sz="2400" dirty="0" smtClean="0"/>
              <a:t>群：</a:t>
            </a:r>
            <a:r>
              <a:rPr lang="en-US" altLang="zh-CN" sz="3600" b="1" dirty="0" smtClean="0">
                <a:solidFill>
                  <a:schemeClr val="bg1"/>
                </a:solidFill>
              </a:rPr>
              <a:t>200525773</a:t>
            </a:r>
            <a:endParaRPr lang="en-US" altLang="zh-CN" sz="2400" b="1" dirty="0" smtClean="0">
              <a:solidFill>
                <a:schemeClr val="bg1"/>
              </a:solidFill>
            </a:endParaRPr>
          </a:p>
          <a:p>
            <a:pPr>
              <a:lnSpc>
                <a:spcPct val="150000"/>
              </a:lnSpc>
            </a:pPr>
            <a:r>
              <a:rPr lang="zh-CN" altLang="en-US" sz="2400" dirty="0" smtClean="0"/>
              <a:t>网址：</a:t>
            </a:r>
            <a:r>
              <a:rPr lang="en-US" altLang="zh-CN" sz="2000" dirty="0" smtClean="0"/>
              <a:t>http://www.gytaobao.cn/sdm.html</a:t>
            </a:r>
            <a:endParaRPr lang="en-US" altLang="zh-CN" sz="2400" dirty="0" smtClean="0"/>
          </a:p>
        </p:txBody>
      </p:sp>
      <p:pic>
        <p:nvPicPr>
          <p:cNvPr id="32770" name="Picture 2" descr="http://www.gytaobao.cn/experience_new/product/image/weixin.jpg"/>
          <p:cNvPicPr>
            <a:picLocks noChangeAspect="1" noChangeArrowheads="1"/>
          </p:cNvPicPr>
          <p:nvPr/>
        </p:nvPicPr>
        <p:blipFill>
          <a:blip r:embed="rId2" cstate="print"/>
          <a:srcRect/>
          <a:stretch>
            <a:fillRect/>
          </a:stretch>
        </p:blipFill>
        <p:spPr bwMode="auto">
          <a:xfrm>
            <a:off x="6233884" y="4077072"/>
            <a:ext cx="1584176" cy="1584176"/>
          </a:xfrm>
          <a:prstGeom prst="rect">
            <a:avLst/>
          </a:prstGeom>
          <a:ln>
            <a:noFill/>
          </a:ln>
          <a:effectLst>
            <a:softEdge rad="112500"/>
          </a:effectLst>
        </p:spPr>
      </p:pic>
    </p:spTree>
    <p:extLst>
      <p:ext uri="{BB962C8B-B14F-4D97-AF65-F5344CB8AC3E}">
        <p14:creationId xmlns:p14="http://schemas.microsoft.com/office/powerpoint/2010/main" val="2507209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6258297"/>
            <a:ext cx="9073008" cy="419695"/>
          </a:xfrm>
          <a:prstGeom prst="rect">
            <a:avLst/>
          </a:prstGeom>
        </p:spPr>
        <p:txBody>
          <a:bodyPr wrap="square">
            <a:spAutoFit/>
          </a:bodyPr>
          <a:lstStyle/>
          <a:p>
            <a:r>
              <a:rPr lang="zh-CN" altLang="en-US" sz="2400" b="1" dirty="0" smtClean="0"/>
              <a:t>题目：http</a:t>
            </a:r>
            <a:r>
              <a:rPr lang="zh-CN" altLang="en-US" sz="2400" b="1" dirty="0"/>
              <a:t>://www.cnsoftbei.com/bencandy.php?fid=45&amp;aid=1222</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99510"/>
            <a:ext cx="7123931" cy="6171779"/>
          </a:xfrm>
          <a:prstGeom prst="rect">
            <a:avLst/>
          </a:prstGeom>
        </p:spPr>
      </p:pic>
      <p:sp>
        <p:nvSpPr>
          <p:cNvPr id="6" name="椭圆 5"/>
          <p:cNvSpPr/>
          <p:nvPr/>
        </p:nvSpPr>
        <p:spPr>
          <a:xfrm>
            <a:off x="5648402" y="2025888"/>
            <a:ext cx="2141532" cy="902932"/>
          </a:xfrm>
          <a:prstGeom prst="ellipse">
            <a:avLst/>
          </a:prstGeom>
          <a:noFill/>
          <a:ln w="222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29" y="188640"/>
            <a:ext cx="7560840" cy="5996038"/>
          </a:xfrm>
          <a:prstGeom prst="rect">
            <a:avLst/>
          </a:prstGeom>
        </p:spPr>
      </p:pic>
    </p:spTree>
    <p:extLst>
      <p:ext uri="{BB962C8B-B14F-4D97-AF65-F5344CB8AC3E}">
        <p14:creationId xmlns:p14="http://schemas.microsoft.com/office/powerpoint/2010/main" val="74940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赛题概况</a:t>
            </a:r>
            <a:endParaRPr lang="zh-CN" altLang="en-US" dirty="0"/>
          </a:p>
        </p:txBody>
      </p:sp>
      <p:sp>
        <p:nvSpPr>
          <p:cNvPr id="3" name="内容占位符 2"/>
          <p:cNvSpPr>
            <a:spLocks noGrp="1"/>
          </p:cNvSpPr>
          <p:nvPr>
            <p:ph idx="1"/>
          </p:nvPr>
        </p:nvSpPr>
        <p:spPr>
          <a:xfrm>
            <a:off x="457200" y="1500174"/>
            <a:ext cx="8229600" cy="4572031"/>
          </a:xfrm>
        </p:spPr>
        <p:txBody>
          <a:bodyPr anchor="ctr">
            <a:noAutofit/>
          </a:bodyPr>
          <a:lstStyle/>
          <a:p>
            <a:r>
              <a:rPr lang="zh-CN" altLang="en-US" sz="2000" b="1" dirty="0" smtClean="0">
                <a:latin typeface="微软雅黑" pitchFamily="34" charset="-122"/>
                <a:ea typeface="微软雅黑" pitchFamily="34" charset="-122"/>
              </a:rPr>
              <a:t>赛题名称 </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比特能</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专家机器人 </a:t>
            </a:r>
            <a:endParaRPr lang="en-US" altLang="zh-CN" sz="2000" b="1" dirty="0" smtClean="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出题单位： 沈阳比特能信息技术有限公司</a:t>
            </a:r>
            <a:endParaRPr lang="en-US" altLang="zh-CN" sz="2000" b="1" dirty="0" smtClean="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赛题简介：</a:t>
            </a:r>
            <a:r>
              <a:rPr lang="zh-CN" altLang="en-US" sz="2000" dirty="0" smtClean="0">
                <a:latin typeface="微软雅黑" pitchFamily="34" charset="-122"/>
                <a:ea typeface="微软雅黑" pitchFamily="34" charset="-122"/>
              </a:rPr>
              <a:t>学术期刊文献库、专利数据库、社交媒体等互联网数据载体中蕴藏着大量的领域专家和学者的研究成果、学术观点、工作动态等专业信息。通过对这些信息的采集、过滤、挖掘、关联计算和组织存储，可以构建领域专家在互联网上的虚拟存在，实现专家知识、智慧和影响力的延伸。</a:t>
            </a:r>
            <a:endParaRPr lang="en-US" altLang="zh-CN" sz="2000" dirty="0" smtClean="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赛题业务场景：</a:t>
            </a:r>
            <a:r>
              <a:rPr lang="zh-CN" altLang="en-US" sz="2000" dirty="0" smtClean="0">
                <a:latin typeface="微软雅黑" pitchFamily="34" charset="-122"/>
                <a:ea typeface="微软雅黑" pitchFamily="34" charset="-122"/>
              </a:rPr>
              <a:t>在提供人才信息服务时，对领域专家的信息服务需求量巨大，其需求包括专家查找、专家发现、专家动态、团队挖掘和专业技术决策支持等，本课题来源于中国工业淘堡网的专家服务模块。 </a:t>
            </a:r>
            <a:endParaRPr lang="zh-CN" altLang="en-US" sz="2000" dirty="0">
              <a:latin typeface="微软雅黑" pitchFamily="34" charset="-122"/>
              <a:ea typeface="微软雅黑"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功能分析</a:t>
            </a:r>
            <a:r>
              <a:rPr lang="en-US" altLang="zh-CN" dirty="0" smtClean="0"/>
              <a:t/>
            </a:r>
            <a:br>
              <a:rPr lang="en-US" altLang="zh-CN" dirty="0" smtClean="0"/>
            </a:br>
            <a:r>
              <a:rPr lang="zh-CN" altLang="en-US" sz="1800" i="1" dirty="0" smtClean="0"/>
              <a:t>（举例</a:t>
            </a:r>
            <a:r>
              <a:rPr lang="en-US" altLang="zh-CN" sz="1800" i="1" dirty="0" smtClean="0"/>
              <a:t>,</a:t>
            </a:r>
            <a:r>
              <a:rPr lang="zh-CN" altLang="en-US" sz="1800" i="1" dirty="0" smtClean="0"/>
              <a:t>但不仅限于此）</a:t>
            </a:r>
            <a:endParaRPr lang="zh-CN" altLang="en-US" sz="1800" i="1" dirty="0"/>
          </a:p>
        </p:txBody>
      </p:sp>
      <p:sp>
        <p:nvSpPr>
          <p:cNvPr id="3" name="内容占位符 2"/>
          <p:cNvSpPr>
            <a:spLocks noGrp="1"/>
          </p:cNvSpPr>
          <p:nvPr>
            <p:ph idx="1"/>
          </p:nvPr>
        </p:nvSpPr>
        <p:spPr>
          <a:xfrm>
            <a:off x="457200" y="1412776"/>
            <a:ext cx="8229600" cy="4525963"/>
          </a:xfrm>
        </p:spPr>
        <p:txBody>
          <a:bodyPr>
            <a:noAutofit/>
          </a:bodyPr>
          <a:lstStyle/>
          <a:p>
            <a:pPr lvl="1">
              <a:lnSpc>
                <a:spcPct val="150000"/>
              </a:lnSpc>
            </a:pPr>
            <a:r>
              <a:rPr lang="zh-CN" altLang="en-US" sz="2400" b="1" dirty="0" smtClean="0">
                <a:latin typeface="微软雅黑" pitchFamily="34" charset="-122"/>
                <a:ea typeface="微软雅黑" pitchFamily="34" charset="-122"/>
              </a:rPr>
              <a:t>处理对象</a:t>
            </a:r>
            <a:r>
              <a:rPr lang="zh-CN" altLang="en-US" sz="2400" dirty="0" smtClean="0">
                <a:latin typeface="微软雅黑" pitchFamily="34" charset="-122"/>
                <a:ea typeface="微软雅黑" pitchFamily="34" charset="-122"/>
              </a:rPr>
              <a:t>：专业文本数据</a:t>
            </a:r>
            <a:endParaRPr lang="en-US" altLang="zh-CN" sz="2400" dirty="0" smtClean="0">
              <a:latin typeface="微软雅黑" pitchFamily="34" charset="-122"/>
              <a:ea typeface="微软雅黑" pitchFamily="34" charset="-122"/>
            </a:endParaRPr>
          </a:p>
          <a:p>
            <a:pPr lvl="1">
              <a:lnSpc>
                <a:spcPct val="150000"/>
              </a:lnSpc>
            </a:pPr>
            <a:r>
              <a:rPr lang="zh-CN" altLang="en-US" sz="2400" b="1" dirty="0" smtClean="0">
                <a:latin typeface="微软雅黑" pitchFamily="34" charset="-122"/>
                <a:ea typeface="微软雅黑" pitchFamily="34" charset="-122"/>
              </a:rPr>
              <a:t>功能实现</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1&gt;</a:t>
            </a:r>
            <a:r>
              <a:rPr lang="zh-CN" altLang="en-US" sz="2400" dirty="0" smtClean="0">
                <a:latin typeface="微软雅黑" pitchFamily="34" charset="-122"/>
                <a:ea typeface="微软雅黑" pitchFamily="34" charset="-122"/>
              </a:rPr>
              <a:t>信息（个性化）检索、</a:t>
            </a:r>
            <a:r>
              <a:rPr lang="en-US" altLang="zh-CN" sz="2400" dirty="0" smtClean="0">
                <a:latin typeface="微软雅黑" pitchFamily="34" charset="-122"/>
                <a:ea typeface="微软雅黑" pitchFamily="34" charset="-122"/>
              </a:rPr>
              <a:t>2&gt;</a:t>
            </a:r>
            <a:r>
              <a:rPr lang="zh-CN" altLang="en-US" sz="2400" dirty="0" smtClean="0">
                <a:latin typeface="微软雅黑" pitchFamily="34" charset="-122"/>
                <a:ea typeface="微软雅黑" pitchFamily="34" charset="-122"/>
              </a:rPr>
              <a:t>专家</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知识推荐、</a:t>
            </a:r>
            <a:r>
              <a:rPr lang="en-US" altLang="zh-CN" sz="2400" dirty="0" smtClean="0">
                <a:latin typeface="微软雅黑" pitchFamily="34" charset="-122"/>
                <a:ea typeface="微软雅黑" pitchFamily="34" charset="-122"/>
              </a:rPr>
              <a:t>3&gt;</a:t>
            </a:r>
            <a:r>
              <a:rPr lang="zh-CN" altLang="en-US" sz="2400" dirty="0" smtClean="0">
                <a:latin typeface="微软雅黑" pitchFamily="34" charset="-122"/>
                <a:ea typeface="微软雅黑" pitchFamily="34" charset="-122"/>
              </a:rPr>
              <a:t>自动问答</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虚拟专家、</a:t>
            </a:r>
            <a:r>
              <a:rPr lang="en-US" altLang="zh-CN" sz="2400" dirty="0" smtClean="0">
                <a:latin typeface="微软雅黑" pitchFamily="34" charset="-122"/>
                <a:ea typeface="微软雅黑" pitchFamily="34" charset="-122"/>
              </a:rPr>
              <a:t>4&gt;</a:t>
            </a:r>
            <a:r>
              <a:rPr lang="zh-CN" altLang="en-US" sz="2400" dirty="0" smtClean="0">
                <a:latin typeface="微软雅黑" pitchFamily="34" charset="-122"/>
                <a:ea typeface="微软雅黑" pitchFamily="34" charset="-122"/>
              </a:rPr>
              <a:t>专家网络、</a:t>
            </a:r>
            <a:r>
              <a:rPr lang="en-US" altLang="zh-CN" sz="2400" dirty="0" smtClean="0">
                <a:latin typeface="微软雅黑" pitchFamily="34" charset="-122"/>
                <a:ea typeface="微软雅黑" pitchFamily="34" charset="-122"/>
              </a:rPr>
              <a:t>5&gt;</a:t>
            </a:r>
            <a:r>
              <a:rPr lang="zh-CN" altLang="en-US" sz="2400" dirty="0" smtClean="0">
                <a:latin typeface="微软雅黑" pitchFamily="34" charset="-122"/>
                <a:ea typeface="微软雅黑" pitchFamily="34" charset="-122"/>
              </a:rPr>
              <a:t>知识</a:t>
            </a:r>
            <a:r>
              <a:rPr lang="zh-CN" altLang="en-US" sz="2400" dirty="0">
                <a:latin typeface="微软雅黑" pitchFamily="34" charset="-122"/>
                <a:ea typeface="微软雅黑" pitchFamily="34" charset="-122"/>
              </a:rPr>
              <a:t>图谱</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6&gt;</a:t>
            </a:r>
            <a:r>
              <a:rPr lang="zh-CN" altLang="en-US" sz="2400" dirty="0" smtClean="0">
                <a:latin typeface="微软雅黑" pitchFamily="34" charset="-122"/>
                <a:ea typeface="微软雅黑" pitchFamily="34" charset="-122"/>
              </a:rPr>
              <a:t>推理创新</a:t>
            </a:r>
            <a:endParaRPr lang="en-US" altLang="zh-CN" sz="2400" dirty="0" smtClean="0">
              <a:latin typeface="微软雅黑" pitchFamily="34" charset="-122"/>
              <a:ea typeface="微软雅黑" pitchFamily="34" charset="-122"/>
            </a:endParaRPr>
          </a:p>
          <a:p>
            <a:pPr lvl="1">
              <a:lnSpc>
                <a:spcPct val="150000"/>
              </a:lnSpc>
            </a:pPr>
            <a:r>
              <a:rPr lang="zh-CN" altLang="en-US" sz="2400" b="1" dirty="0" smtClean="0">
                <a:latin typeface="微软雅黑" pitchFamily="34" charset="-122"/>
                <a:ea typeface="微软雅黑" pitchFamily="34" charset="-122"/>
              </a:rPr>
              <a:t>特征工程</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1&gt;</a:t>
            </a:r>
            <a:r>
              <a:rPr lang="zh-CN" altLang="en-US" sz="2400" dirty="0" smtClean="0">
                <a:latin typeface="微软雅黑" pitchFamily="34" charset="-122"/>
                <a:ea typeface="微软雅黑" pitchFamily="34" charset="-122"/>
              </a:rPr>
              <a:t>专家模型设计；</a:t>
            </a:r>
            <a:r>
              <a:rPr lang="en-US" altLang="zh-CN" sz="2400" dirty="0" smtClean="0">
                <a:latin typeface="微软雅黑" pitchFamily="34" charset="-122"/>
                <a:ea typeface="微软雅黑" pitchFamily="34" charset="-122"/>
              </a:rPr>
              <a:t>2&gt;</a:t>
            </a:r>
            <a:r>
              <a:rPr lang="zh-CN" altLang="en-US" sz="2400" dirty="0" smtClean="0">
                <a:latin typeface="微软雅黑" pitchFamily="34" charset="-122"/>
                <a:ea typeface="微软雅黑" pitchFamily="34" charset="-122"/>
              </a:rPr>
              <a:t>用户模型设计；</a:t>
            </a:r>
            <a:r>
              <a:rPr lang="en-US" altLang="zh-CN" sz="2400" dirty="0" smtClean="0">
                <a:latin typeface="微软雅黑" pitchFamily="34" charset="-122"/>
                <a:ea typeface="微软雅黑" pitchFamily="34" charset="-122"/>
              </a:rPr>
              <a:t>3&gt;</a:t>
            </a:r>
            <a:r>
              <a:rPr lang="zh-CN" altLang="en-US" sz="2400" dirty="0" smtClean="0">
                <a:latin typeface="微软雅黑" pitchFamily="34" charset="-122"/>
                <a:ea typeface="微软雅黑" pitchFamily="34" charset="-122"/>
              </a:rPr>
              <a:t>数据特征表示方法设计；</a:t>
            </a:r>
            <a:r>
              <a:rPr lang="en-US" altLang="zh-CN" sz="2400" dirty="0" smtClean="0">
                <a:latin typeface="微软雅黑" pitchFamily="34" charset="-122"/>
                <a:ea typeface="微软雅黑" pitchFamily="34" charset="-122"/>
              </a:rPr>
              <a:t>4&gt;</a:t>
            </a:r>
            <a:r>
              <a:rPr lang="zh-CN" altLang="en-US" sz="2400" dirty="0" smtClean="0">
                <a:latin typeface="微软雅黑" pitchFamily="34" charset="-122"/>
                <a:ea typeface="微软雅黑" pitchFamily="34" charset="-122"/>
              </a:rPr>
              <a:t>相关性度量方法设计</a:t>
            </a:r>
            <a:endParaRPr lang="en-US" altLang="zh-CN" sz="2400" dirty="0" smtClean="0">
              <a:latin typeface="微软雅黑" pitchFamily="34" charset="-122"/>
              <a:ea typeface="微软雅黑" pitchFamily="34" charset="-122"/>
            </a:endParaRPr>
          </a:p>
          <a:p>
            <a:pPr lvl="1">
              <a:lnSpc>
                <a:spcPct val="150000"/>
              </a:lnSpc>
            </a:pPr>
            <a:r>
              <a:rPr lang="zh-CN" altLang="en-US" sz="2400" b="1" dirty="0" smtClean="0">
                <a:latin typeface="微软雅黑" pitchFamily="34" charset="-122"/>
                <a:ea typeface="微软雅黑" pitchFamily="34" charset="-122"/>
              </a:rPr>
              <a:t>基础组件</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1&gt;</a:t>
            </a:r>
            <a:r>
              <a:rPr lang="zh-CN" altLang="en-US" sz="2400" dirty="0" smtClean="0">
                <a:latin typeface="微软雅黑" pitchFamily="34" charset="-122"/>
                <a:ea typeface="微软雅黑" pitchFamily="34" charset="-122"/>
              </a:rPr>
              <a:t>中文分词；</a:t>
            </a:r>
            <a:r>
              <a:rPr lang="en-US" altLang="zh-CN" sz="2400" dirty="0" smtClean="0">
                <a:latin typeface="微软雅黑" pitchFamily="34" charset="-122"/>
                <a:ea typeface="微软雅黑" pitchFamily="34" charset="-122"/>
              </a:rPr>
              <a:t>2&gt;</a:t>
            </a:r>
            <a:r>
              <a:rPr lang="zh-CN" altLang="en-US" sz="2400" dirty="0" smtClean="0">
                <a:latin typeface="微软雅黑" pitchFamily="34" charset="-122"/>
                <a:ea typeface="微软雅黑" pitchFamily="34" charset="-122"/>
              </a:rPr>
              <a:t>特征抽取与特征选择；</a:t>
            </a:r>
            <a:r>
              <a:rPr lang="en-US" altLang="zh-CN" sz="2400" dirty="0" smtClean="0">
                <a:latin typeface="微软雅黑" pitchFamily="34" charset="-122"/>
                <a:ea typeface="微软雅黑" pitchFamily="34" charset="-122"/>
              </a:rPr>
              <a:t>3&gt;</a:t>
            </a:r>
            <a:r>
              <a:rPr lang="zh-CN" altLang="en-US" sz="2400" dirty="0" smtClean="0">
                <a:latin typeface="微软雅黑" pitchFamily="34" charset="-122"/>
                <a:ea typeface="微软雅黑" pitchFamily="34" charset="-122"/>
              </a:rPr>
              <a:t>文本距离度量；</a:t>
            </a:r>
            <a:r>
              <a:rPr lang="en-US" altLang="zh-CN" sz="2400" dirty="0" smtClean="0">
                <a:latin typeface="微软雅黑" pitchFamily="34" charset="-122"/>
                <a:ea typeface="微软雅黑" pitchFamily="34" charset="-122"/>
              </a:rPr>
              <a:t>4&gt;</a:t>
            </a:r>
            <a:r>
              <a:rPr lang="zh-CN" altLang="en-US" sz="2400" dirty="0" smtClean="0">
                <a:latin typeface="微软雅黑" pitchFamily="34" charset="-122"/>
                <a:ea typeface="微软雅黑" pitchFamily="34" charset="-122"/>
              </a:rPr>
              <a:t>关联规则挖掘</a:t>
            </a:r>
            <a:endParaRPr lang="zh-CN" altLang="en-US" sz="2400" dirty="0">
              <a:latin typeface="微软雅黑" pitchFamily="34" charset="-122"/>
              <a:ea typeface="微软雅黑"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信</a:t>
            </a:r>
            <a:r>
              <a:rPr lang="zh-CN" altLang="en-US" dirty="0" smtClean="0"/>
              <a:t>息检索</a:t>
            </a:r>
            <a:r>
              <a:rPr lang="en-US" altLang="zh-CN" dirty="0" smtClean="0"/>
              <a:t/>
            </a:r>
            <a:br>
              <a:rPr lang="en-US" altLang="zh-CN" dirty="0" smtClean="0"/>
            </a:br>
            <a:r>
              <a:rPr lang="zh-CN" altLang="en-US" sz="2000" dirty="0" smtClean="0"/>
              <a:t>（</a:t>
            </a:r>
            <a:r>
              <a:rPr lang="zh-CN" altLang="en-US" sz="1800" i="1" dirty="0"/>
              <a:t>以科技文献数据处理为例</a:t>
            </a:r>
            <a:r>
              <a:rPr lang="zh-CN" altLang="en-US" sz="2000" dirty="0" smtClean="0"/>
              <a:t>）</a:t>
            </a:r>
            <a:endParaRPr lang="zh-CN" altLang="en-US" sz="2000" dirty="0"/>
          </a:p>
        </p:txBody>
      </p:sp>
      <p:sp>
        <p:nvSpPr>
          <p:cNvPr id="3" name="内容占位符 2"/>
          <p:cNvSpPr>
            <a:spLocks noGrp="1"/>
          </p:cNvSpPr>
          <p:nvPr>
            <p:ph idx="1"/>
          </p:nvPr>
        </p:nvSpPr>
        <p:spPr>
          <a:xfrm>
            <a:off x="457200" y="1600201"/>
            <a:ext cx="8229600" cy="2471742"/>
          </a:xfrm>
        </p:spPr>
        <p:txBody>
          <a:bodyPr>
            <a:normAutofit/>
          </a:bodyPr>
          <a:lstStyle/>
          <a:p>
            <a:r>
              <a:rPr lang="zh-CN" altLang="en-US" dirty="0" smtClean="0">
                <a:latin typeface="微软雅黑" pitchFamily="34" charset="-122"/>
                <a:ea typeface="微软雅黑" pitchFamily="34" charset="-122"/>
              </a:rPr>
              <a:t>功能说明</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输入：查询关键字</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输出：相关信息列表</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系统框架</a:t>
            </a:r>
            <a:endParaRPr lang="zh-CN" altLang="en-US" dirty="0">
              <a:latin typeface="微软雅黑" pitchFamily="34" charset="-122"/>
              <a:ea typeface="微软雅黑" pitchFamily="34" charset="-122"/>
            </a:endParaRPr>
          </a:p>
        </p:txBody>
      </p:sp>
      <p:grpSp>
        <p:nvGrpSpPr>
          <p:cNvPr id="21" name="组合 20"/>
          <p:cNvGrpSpPr/>
          <p:nvPr/>
        </p:nvGrpSpPr>
        <p:grpSpPr>
          <a:xfrm>
            <a:off x="642910" y="1785926"/>
            <a:ext cx="7929618" cy="4929222"/>
            <a:chOff x="642910" y="1785926"/>
            <a:chExt cx="7929618" cy="4929222"/>
          </a:xfrm>
        </p:grpSpPr>
        <p:sp>
          <p:nvSpPr>
            <p:cNvPr id="20" name="矩形 19"/>
            <p:cNvSpPr/>
            <p:nvPr/>
          </p:nvSpPr>
          <p:spPr>
            <a:xfrm>
              <a:off x="642910" y="4857760"/>
              <a:ext cx="7929618" cy="1857388"/>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latin typeface="微软雅黑" pitchFamily="34" charset="-122"/>
                <a:ea typeface="微软雅黑" pitchFamily="34" charset="-122"/>
              </a:endParaRPr>
            </a:p>
          </p:txBody>
        </p:sp>
        <p:sp>
          <p:nvSpPr>
            <p:cNvPr id="19" name="直角三角形 18"/>
            <p:cNvSpPr/>
            <p:nvPr/>
          </p:nvSpPr>
          <p:spPr>
            <a:xfrm flipH="1">
              <a:off x="642910" y="1785926"/>
              <a:ext cx="7929618" cy="3071834"/>
            </a:xfrm>
            <a:prstGeom prst="rtTriangle">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latin typeface="微软雅黑" pitchFamily="34" charset="-122"/>
                <a:ea typeface="微软雅黑" pitchFamily="34" charset="-122"/>
              </a:endParaRPr>
            </a:p>
          </p:txBody>
        </p:sp>
        <p:sp>
          <p:nvSpPr>
            <p:cNvPr id="5" name="圆角矩形 4"/>
            <p:cNvSpPr/>
            <p:nvPr/>
          </p:nvSpPr>
          <p:spPr>
            <a:xfrm>
              <a:off x="785786" y="5500702"/>
              <a:ext cx="1143008" cy="71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查询</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关键字</a:t>
              </a:r>
              <a:endParaRPr lang="zh-CN" altLang="en-US" dirty="0">
                <a:latin typeface="微软雅黑" pitchFamily="34" charset="-122"/>
                <a:ea typeface="微软雅黑" pitchFamily="34" charset="-122"/>
              </a:endParaRPr>
            </a:p>
          </p:txBody>
        </p:sp>
        <p:sp>
          <p:nvSpPr>
            <p:cNvPr id="6" name="流程图: 磁盘 5"/>
            <p:cNvSpPr/>
            <p:nvPr/>
          </p:nvSpPr>
          <p:spPr>
            <a:xfrm>
              <a:off x="2428860" y="4071942"/>
              <a:ext cx="1571636" cy="785818"/>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索引文件</a:t>
              </a:r>
              <a:endParaRPr lang="zh-CN" altLang="en-US" dirty="0">
                <a:latin typeface="微软雅黑" pitchFamily="34" charset="-122"/>
                <a:ea typeface="微软雅黑" pitchFamily="34" charset="-122"/>
              </a:endParaRPr>
            </a:p>
          </p:txBody>
        </p:sp>
        <p:sp>
          <p:nvSpPr>
            <p:cNvPr id="7" name="矩形 6"/>
            <p:cNvSpPr/>
            <p:nvPr/>
          </p:nvSpPr>
          <p:spPr>
            <a:xfrm>
              <a:off x="2500298" y="5500702"/>
              <a:ext cx="1571636" cy="7143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检索算法</a:t>
              </a:r>
              <a:endParaRPr lang="zh-CN" altLang="en-US" dirty="0">
                <a:latin typeface="微软雅黑" pitchFamily="34" charset="-122"/>
                <a:ea typeface="微软雅黑" pitchFamily="34" charset="-122"/>
              </a:endParaRPr>
            </a:p>
          </p:txBody>
        </p:sp>
        <p:sp>
          <p:nvSpPr>
            <p:cNvPr id="8" name="矩形 7"/>
            <p:cNvSpPr/>
            <p:nvPr/>
          </p:nvSpPr>
          <p:spPr>
            <a:xfrm>
              <a:off x="4786314" y="5500702"/>
              <a:ext cx="1571636" cy="7143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排序算法</a:t>
              </a:r>
              <a:endParaRPr lang="zh-CN" altLang="en-US" dirty="0">
                <a:latin typeface="微软雅黑" pitchFamily="34" charset="-122"/>
                <a:ea typeface="微软雅黑" pitchFamily="34" charset="-122"/>
              </a:endParaRPr>
            </a:p>
          </p:txBody>
        </p:sp>
        <p:sp>
          <p:nvSpPr>
            <p:cNvPr id="9" name="流程图: 多文档 8"/>
            <p:cNvSpPr/>
            <p:nvPr/>
          </p:nvSpPr>
          <p:spPr>
            <a:xfrm>
              <a:off x="7358082" y="5000636"/>
              <a:ext cx="1071570" cy="1500198"/>
            </a:xfrm>
            <a:prstGeom prst="flowChartMultidocumen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输出相关信息列表</a:t>
              </a:r>
              <a:endParaRPr lang="zh-CN" altLang="en-US" dirty="0">
                <a:latin typeface="微软雅黑" pitchFamily="34" charset="-122"/>
                <a:ea typeface="微软雅黑" pitchFamily="34" charset="-122"/>
              </a:endParaRPr>
            </a:p>
          </p:txBody>
        </p:sp>
        <p:sp>
          <p:nvSpPr>
            <p:cNvPr id="10" name="右箭头 9"/>
            <p:cNvSpPr/>
            <p:nvPr/>
          </p:nvSpPr>
          <p:spPr>
            <a:xfrm>
              <a:off x="2000232" y="5786454"/>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1" name="右箭头 10"/>
            <p:cNvSpPr/>
            <p:nvPr/>
          </p:nvSpPr>
          <p:spPr>
            <a:xfrm rot="5400000">
              <a:off x="3071802" y="5143512"/>
              <a:ext cx="428628" cy="142876"/>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2" name="右箭头 11"/>
            <p:cNvSpPr/>
            <p:nvPr/>
          </p:nvSpPr>
          <p:spPr>
            <a:xfrm rot="9162749">
              <a:off x="4223712" y="4162246"/>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4" name="流程图: 多文档 13"/>
            <p:cNvSpPr/>
            <p:nvPr/>
          </p:nvSpPr>
          <p:spPr>
            <a:xfrm>
              <a:off x="7286644" y="2500306"/>
              <a:ext cx="1071570" cy="1500198"/>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文本</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语料库</a:t>
              </a:r>
              <a:endParaRPr lang="zh-CN" altLang="en-US" dirty="0">
                <a:latin typeface="微软雅黑" pitchFamily="34" charset="-122"/>
                <a:ea typeface="微软雅黑" pitchFamily="34" charset="-122"/>
              </a:endParaRPr>
            </a:p>
          </p:txBody>
        </p:sp>
        <p:sp>
          <p:nvSpPr>
            <p:cNvPr id="15" name="矩形 14"/>
            <p:cNvSpPr/>
            <p:nvPr/>
          </p:nvSpPr>
          <p:spPr>
            <a:xfrm>
              <a:off x="4857752" y="3643314"/>
              <a:ext cx="1571636" cy="7143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索引算法</a:t>
              </a:r>
              <a:endParaRPr lang="zh-CN" altLang="en-US" dirty="0">
                <a:latin typeface="微软雅黑" pitchFamily="34" charset="-122"/>
                <a:ea typeface="微软雅黑" pitchFamily="34" charset="-122"/>
              </a:endParaRPr>
            </a:p>
          </p:txBody>
        </p:sp>
        <p:sp>
          <p:nvSpPr>
            <p:cNvPr id="16" name="右箭头 15"/>
            <p:cNvSpPr/>
            <p:nvPr/>
          </p:nvSpPr>
          <p:spPr>
            <a:xfrm>
              <a:off x="4214810" y="5786454"/>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7" name="右箭头 16"/>
            <p:cNvSpPr/>
            <p:nvPr/>
          </p:nvSpPr>
          <p:spPr>
            <a:xfrm>
              <a:off x="6572264" y="5786454"/>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8" name="右箭头 17"/>
            <p:cNvSpPr/>
            <p:nvPr/>
          </p:nvSpPr>
          <p:spPr>
            <a:xfrm rot="9162749">
              <a:off x="6509727" y="3733618"/>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Tree>
    <p:extLst>
      <p:ext uri="{BB962C8B-B14F-4D97-AF65-F5344CB8AC3E}">
        <p14:creationId xmlns:p14="http://schemas.microsoft.com/office/powerpoint/2010/main" val="168111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专家</a:t>
            </a:r>
            <a:r>
              <a:rPr lang="en-US" altLang="zh-CN" dirty="0"/>
              <a:t>/</a:t>
            </a:r>
            <a:r>
              <a:rPr lang="zh-CN" altLang="en-US" dirty="0"/>
              <a:t>知</a:t>
            </a:r>
            <a:r>
              <a:rPr lang="zh-CN" altLang="en-US" dirty="0" smtClean="0"/>
              <a:t>识推荐</a:t>
            </a:r>
            <a:r>
              <a:rPr lang="en-US" altLang="zh-CN" dirty="0" smtClean="0"/>
              <a:t/>
            </a:r>
            <a:br>
              <a:rPr lang="en-US" altLang="zh-CN" dirty="0" smtClean="0"/>
            </a:br>
            <a:r>
              <a:rPr lang="zh-CN" altLang="en-US" sz="2000" dirty="0" smtClean="0"/>
              <a:t>（</a:t>
            </a:r>
            <a:r>
              <a:rPr lang="zh-CN" altLang="en-US" sz="1800" i="1" dirty="0"/>
              <a:t>以科技文献数据处理为例</a:t>
            </a:r>
            <a:r>
              <a:rPr lang="zh-CN" altLang="en-US" sz="2000" dirty="0" smtClean="0"/>
              <a:t>）</a:t>
            </a:r>
            <a:endParaRPr lang="zh-CN" altLang="en-US" sz="2000" dirty="0"/>
          </a:p>
        </p:txBody>
      </p:sp>
      <p:sp>
        <p:nvSpPr>
          <p:cNvPr id="4" name="内容占位符 2"/>
          <p:cNvSpPr>
            <a:spLocks noGrp="1"/>
          </p:cNvSpPr>
          <p:nvPr>
            <p:ph idx="1"/>
          </p:nvPr>
        </p:nvSpPr>
        <p:spPr>
          <a:xfrm>
            <a:off x="457200" y="1600200"/>
            <a:ext cx="8229600" cy="4709119"/>
          </a:xfrm>
        </p:spPr>
        <p:txBody>
          <a:bodyPr>
            <a:normAutofit/>
          </a:bodyPr>
          <a:lstStyle/>
          <a:p>
            <a:r>
              <a:rPr lang="zh-CN" altLang="en-US" dirty="0" smtClean="0">
                <a:latin typeface="微软雅黑" pitchFamily="34" charset="-122"/>
                <a:ea typeface="微软雅黑" pitchFamily="34" charset="-122"/>
              </a:rPr>
              <a:t>功能说明</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输入：问题描述</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输出：专家人名、相关文献列表</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系统框架</a:t>
            </a:r>
            <a:endParaRPr lang="zh-CN" altLang="en-US" dirty="0">
              <a:latin typeface="微软雅黑" pitchFamily="34" charset="-122"/>
              <a:ea typeface="微软雅黑" pitchFamily="34" charset="-122"/>
            </a:endParaRPr>
          </a:p>
        </p:txBody>
      </p:sp>
      <p:grpSp>
        <p:nvGrpSpPr>
          <p:cNvPr id="19" name="组合 18"/>
          <p:cNvGrpSpPr/>
          <p:nvPr/>
        </p:nvGrpSpPr>
        <p:grpSpPr>
          <a:xfrm>
            <a:off x="857224" y="4000504"/>
            <a:ext cx="7893899" cy="2714644"/>
            <a:chOff x="857224" y="4000504"/>
            <a:chExt cx="7893899" cy="2714644"/>
          </a:xfrm>
        </p:grpSpPr>
        <p:sp>
          <p:nvSpPr>
            <p:cNvPr id="5" name="圆角矩形 4"/>
            <p:cNvSpPr/>
            <p:nvPr/>
          </p:nvSpPr>
          <p:spPr>
            <a:xfrm>
              <a:off x="857224" y="4071942"/>
              <a:ext cx="1357322" cy="6429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问题描述</a:t>
              </a:r>
              <a:endParaRPr lang="zh-CN" altLang="en-US" dirty="0">
                <a:latin typeface="微软雅黑" pitchFamily="34" charset="-122"/>
                <a:ea typeface="微软雅黑" pitchFamily="34" charset="-122"/>
              </a:endParaRPr>
            </a:p>
          </p:txBody>
        </p:sp>
        <p:sp>
          <p:nvSpPr>
            <p:cNvPr id="6" name="矩形 5"/>
            <p:cNvSpPr/>
            <p:nvPr/>
          </p:nvSpPr>
          <p:spPr>
            <a:xfrm>
              <a:off x="2717042" y="4000504"/>
              <a:ext cx="1857388" cy="78581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问题分析算法</a:t>
              </a:r>
              <a:endParaRPr lang="zh-CN" altLang="en-US" dirty="0">
                <a:latin typeface="微软雅黑" pitchFamily="34" charset="-122"/>
                <a:ea typeface="微软雅黑" pitchFamily="34" charset="-122"/>
              </a:endParaRPr>
            </a:p>
          </p:txBody>
        </p:sp>
        <p:sp>
          <p:nvSpPr>
            <p:cNvPr id="8" name="矩形 7"/>
            <p:cNvSpPr/>
            <p:nvPr/>
          </p:nvSpPr>
          <p:spPr>
            <a:xfrm>
              <a:off x="4857752" y="5143512"/>
              <a:ext cx="1857388" cy="57150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检索结果</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聚类整合</a:t>
              </a:r>
              <a:endParaRPr lang="zh-CN" altLang="en-US" dirty="0">
                <a:latin typeface="微软雅黑" pitchFamily="34" charset="-122"/>
                <a:ea typeface="微软雅黑" pitchFamily="34" charset="-122"/>
              </a:endParaRPr>
            </a:p>
          </p:txBody>
        </p:sp>
        <p:sp>
          <p:nvSpPr>
            <p:cNvPr id="9" name="流程图: 多文档 8"/>
            <p:cNvSpPr/>
            <p:nvPr/>
          </p:nvSpPr>
          <p:spPr>
            <a:xfrm>
              <a:off x="2428860" y="5214950"/>
              <a:ext cx="1214446" cy="714380"/>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相关专家列表</a:t>
              </a:r>
              <a:endParaRPr lang="zh-CN" altLang="en-US" dirty="0">
                <a:latin typeface="微软雅黑" pitchFamily="34" charset="-122"/>
                <a:ea typeface="微软雅黑" pitchFamily="34" charset="-122"/>
              </a:endParaRPr>
            </a:p>
          </p:txBody>
        </p:sp>
        <p:sp>
          <p:nvSpPr>
            <p:cNvPr id="10" name="流程图: 多文档 9"/>
            <p:cNvSpPr/>
            <p:nvPr/>
          </p:nvSpPr>
          <p:spPr>
            <a:xfrm>
              <a:off x="3643306" y="6000768"/>
              <a:ext cx="1214446" cy="714380"/>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相关文献列表</a:t>
              </a:r>
              <a:endParaRPr lang="zh-CN" altLang="en-US" dirty="0">
                <a:latin typeface="微软雅黑" pitchFamily="34" charset="-122"/>
                <a:ea typeface="微软雅黑" pitchFamily="34" charset="-122"/>
              </a:endParaRPr>
            </a:p>
          </p:txBody>
        </p:sp>
        <p:sp>
          <p:nvSpPr>
            <p:cNvPr id="11" name="梯形 10"/>
            <p:cNvSpPr/>
            <p:nvPr/>
          </p:nvSpPr>
          <p:spPr>
            <a:xfrm rot="10800000" flipV="1">
              <a:off x="6858016" y="4000504"/>
              <a:ext cx="1893107" cy="857256"/>
            </a:xfrm>
            <a:prstGeom prst="trapezoi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信息检索系统</a:t>
              </a:r>
              <a:endParaRPr lang="zh-CN" altLang="en-US" dirty="0">
                <a:latin typeface="微软雅黑" pitchFamily="34" charset="-122"/>
                <a:ea typeface="微软雅黑" pitchFamily="34" charset="-122"/>
              </a:endParaRPr>
            </a:p>
          </p:txBody>
        </p:sp>
        <p:sp>
          <p:nvSpPr>
            <p:cNvPr id="12" name="圆角矩形 11"/>
            <p:cNvSpPr/>
            <p:nvPr/>
          </p:nvSpPr>
          <p:spPr>
            <a:xfrm>
              <a:off x="5072066" y="4071942"/>
              <a:ext cx="1357322" cy="6429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查询表达</a:t>
              </a:r>
              <a:endParaRPr lang="zh-CN" altLang="en-US" dirty="0">
                <a:latin typeface="微软雅黑" pitchFamily="34" charset="-122"/>
                <a:ea typeface="微软雅黑" pitchFamily="34" charset="-122"/>
              </a:endParaRPr>
            </a:p>
          </p:txBody>
        </p:sp>
        <p:sp>
          <p:nvSpPr>
            <p:cNvPr id="13" name="右箭头 12"/>
            <p:cNvSpPr/>
            <p:nvPr/>
          </p:nvSpPr>
          <p:spPr>
            <a:xfrm>
              <a:off x="2285984" y="4357694"/>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4" name="右箭头 13"/>
            <p:cNvSpPr/>
            <p:nvPr/>
          </p:nvSpPr>
          <p:spPr>
            <a:xfrm rot="10800000">
              <a:off x="4071934" y="5357826"/>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5" name="右箭头 14"/>
            <p:cNvSpPr/>
            <p:nvPr/>
          </p:nvSpPr>
          <p:spPr>
            <a:xfrm>
              <a:off x="6500826" y="4338012"/>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6" name="右箭头 15"/>
            <p:cNvSpPr/>
            <p:nvPr/>
          </p:nvSpPr>
          <p:spPr>
            <a:xfrm rot="8221266">
              <a:off x="6858783" y="5174654"/>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7" name="右箭头 16"/>
            <p:cNvSpPr/>
            <p:nvPr/>
          </p:nvSpPr>
          <p:spPr>
            <a:xfrm rot="8221266">
              <a:off x="4287016" y="5603282"/>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8" name="右箭头 17"/>
            <p:cNvSpPr/>
            <p:nvPr/>
          </p:nvSpPr>
          <p:spPr>
            <a:xfrm>
              <a:off x="4643438" y="4357694"/>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Tree>
    <p:extLst>
      <p:ext uri="{BB962C8B-B14F-4D97-AF65-F5344CB8AC3E}">
        <p14:creationId xmlns:p14="http://schemas.microsoft.com/office/powerpoint/2010/main" val="305009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自动</a:t>
            </a:r>
            <a:r>
              <a:rPr lang="zh-CN" altLang="en-US" dirty="0"/>
              <a:t>问答</a:t>
            </a:r>
            <a:r>
              <a:rPr lang="en-US" altLang="zh-CN" dirty="0"/>
              <a:t>/</a:t>
            </a:r>
            <a:r>
              <a:rPr lang="zh-CN" altLang="en-US" dirty="0"/>
              <a:t>虚拟专家</a:t>
            </a:r>
            <a:br>
              <a:rPr lang="zh-CN" altLang="en-US" dirty="0"/>
            </a:br>
            <a:r>
              <a:rPr lang="zh-CN" altLang="en-US" sz="2000" dirty="0" smtClean="0"/>
              <a:t>（</a:t>
            </a:r>
            <a:r>
              <a:rPr lang="zh-CN" altLang="en-US" sz="1800" i="1" dirty="0"/>
              <a:t>以科技文献数据处理为例</a:t>
            </a:r>
            <a:r>
              <a:rPr lang="zh-CN" altLang="en-US" sz="2000" dirty="0" smtClean="0"/>
              <a:t>）</a:t>
            </a:r>
            <a:endParaRPr lang="zh-CN" altLang="en-US" sz="2000" dirty="0"/>
          </a:p>
        </p:txBody>
      </p:sp>
      <p:sp>
        <p:nvSpPr>
          <p:cNvPr id="4" name="内容占位符 2"/>
          <p:cNvSpPr>
            <a:spLocks noGrp="1"/>
          </p:cNvSpPr>
          <p:nvPr>
            <p:ph idx="1"/>
          </p:nvPr>
        </p:nvSpPr>
        <p:spPr>
          <a:xfrm>
            <a:off x="457200" y="1600200"/>
            <a:ext cx="8229600" cy="4709119"/>
          </a:xfrm>
        </p:spPr>
        <p:txBody>
          <a:bodyPr>
            <a:normAutofit/>
          </a:bodyPr>
          <a:lstStyle/>
          <a:p>
            <a:r>
              <a:rPr lang="zh-CN" altLang="en-US" dirty="0" smtClean="0">
                <a:latin typeface="微软雅黑" pitchFamily="34" charset="-122"/>
                <a:ea typeface="微软雅黑" pitchFamily="34" charset="-122"/>
              </a:rPr>
              <a:t>功能说明</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输入：问题描述</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输出：问题解或求解问题的路径</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系统框架</a:t>
            </a:r>
            <a:endParaRPr lang="zh-CN" altLang="en-US" dirty="0">
              <a:latin typeface="微软雅黑" pitchFamily="34" charset="-122"/>
              <a:ea typeface="微软雅黑" pitchFamily="34" charset="-122"/>
            </a:endParaRPr>
          </a:p>
        </p:txBody>
      </p:sp>
      <p:grpSp>
        <p:nvGrpSpPr>
          <p:cNvPr id="5" name="组合 4"/>
          <p:cNvGrpSpPr/>
          <p:nvPr/>
        </p:nvGrpSpPr>
        <p:grpSpPr>
          <a:xfrm>
            <a:off x="857224" y="4000504"/>
            <a:ext cx="7893899" cy="1928826"/>
            <a:chOff x="857224" y="4000504"/>
            <a:chExt cx="7893899" cy="1928826"/>
          </a:xfrm>
        </p:grpSpPr>
        <p:sp>
          <p:nvSpPr>
            <p:cNvPr id="6" name="圆角矩形 5"/>
            <p:cNvSpPr/>
            <p:nvPr/>
          </p:nvSpPr>
          <p:spPr>
            <a:xfrm>
              <a:off x="857224" y="4071942"/>
              <a:ext cx="1357322" cy="6429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问题描述</a:t>
              </a:r>
              <a:endParaRPr lang="zh-CN" altLang="en-US" dirty="0">
                <a:latin typeface="微软雅黑" pitchFamily="34" charset="-122"/>
                <a:ea typeface="微软雅黑" pitchFamily="34" charset="-122"/>
              </a:endParaRPr>
            </a:p>
          </p:txBody>
        </p:sp>
        <p:sp>
          <p:nvSpPr>
            <p:cNvPr id="7" name="矩形 6"/>
            <p:cNvSpPr/>
            <p:nvPr/>
          </p:nvSpPr>
          <p:spPr>
            <a:xfrm>
              <a:off x="2717042" y="4000504"/>
              <a:ext cx="1857388" cy="78581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问题分析算法</a:t>
              </a:r>
              <a:endParaRPr lang="zh-CN" altLang="en-US" dirty="0">
                <a:latin typeface="微软雅黑" pitchFamily="34" charset="-122"/>
                <a:ea typeface="微软雅黑" pitchFamily="34" charset="-122"/>
              </a:endParaRPr>
            </a:p>
          </p:txBody>
        </p:sp>
        <p:sp>
          <p:nvSpPr>
            <p:cNvPr id="8" name="矩形 7"/>
            <p:cNvSpPr/>
            <p:nvPr/>
          </p:nvSpPr>
          <p:spPr>
            <a:xfrm>
              <a:off x="5572132" y="5143512"/>
              <a:ext cx="1857388" cy="57150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检索结果</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聚类整合</a:t>
              </a:r>
              <a:endParaRPr lang="zh-CN" altLang="en-US" dirty="0">
                <a:latin typeface="微软雅黑" pitchFamily="34" charset="-122"/>
                <a:ea typeface="微软雅黑" pitchFamily="34" charset="-122"/>
              </a:endParaRPr>
            </a:p>
          </p:txBody>
        </p:sp>
        <p:sp>
          <p:nvSpPr>
            <p:cNvPr id="9" name="流程图: 多文档 8"/>
            <p:cNvSpPr/>
            <p:nvPr/>
          </p:nvSpPr>
          <p:spPr>
            <a:xfrm>
              <a:off x="1214414" y="5214950"/>
              <a:ext cx="1357322" cy="714380"/>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参考答案</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列表</a:t>
              </a:r>
              <a:endParaRPr lang="zh-CN" altLang="en-US" dirty="0">
                <a:latin typeface="微软雅黑" pitchFamily="34" charset="-122"/>
                <a:ea typeface="微软雅黑" pitchFamily="34" charset="-122"/>
              </a:endParaRPr>
            </a:p>
          </p:txBody>
        </p:sp>
        <p:sp>
          <p:nvSpPr>
            <p:cNvPr id="11" name="梯形 10"/>
            <p:cNvSpPr/>
            <p:nvPr/>
          </p:nvSpPr>
          <p:spPr>
            <a:xfrm rot="10800000" flipV="1">
              <a:off x="6858016" y="4000504"/>
              <a:ext cx="1893107" cy="857256"/>
            </a:xfrm>
            <a:prstGeom prst="trapezoi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信息检索系统</a:t>
              </a:r>
              <a:endParaRPr lang="zh-CN" altLang="en-US" dirty="0">
                <a:latin typeface="微软雅黑" pitchFamily="34" charset="-122"/>
                <a:ea typeface="微软雅黑" pitchFamily="34" charset="-122"/>
              </a:endParaRPr>
            </a:p>
          </p:txBody>
        </p:sp>
        <p:sp>
          <p:nvSpPr>
            <p:cNvPr id="12" name="圆角矩形 11"/>
            <p:cNvSpPr/>
            <p:nvPr/>
          </p:nvSpPr>
          <p:spPr>
            <a:xfrm>
              <a:off x="5072066" y="4071942"/>
              <a:ext cx="1357322" cy="6429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查询表达</a:t>
              </a:r>
              <a:endParaRPr lang="zh-CN" altLang="en-US" dirty="0">
                <a:latin typeface="微软雅黑" pitchFamily="34" charset="-122"/>
                <a:ea typeface="微软雅黑" pitchFamily="34" charset="-122"/>
              </a:endParaRPr>
            </a:p>
          </p:txBody>
        </p:sp>
        <p:sp>
          <p:nvSpPr>
            <p:cNvPr id="13" name="右箭头 12"/>
            <p:cNvSpPr/>
            <p:nvPr/>
          </p:nvSpPr>
          <p:spPr>
            <a:xfrm>
              <a:off x="2285984" y="4357694"/>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4" name="右箭头 13"/>
            <p:cNvSpPr/>
            <p:nvPr/>
          </p:nvSpPr>
          <p:spPr>
            <a:xfrm rot="10800000">
              <a:off x="5072066" y="5357826"/>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5" name="右箭头 14"/>
            <p:cNvSpPr/>
            <p:nvPr/>
          </p:nvSpPr>
          <p:spPr>
            <a:xfrm>
              <a:off x="6500826" y="4338012"/>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6" name="右箭头 15"/>
            <p:cNvSpPr/>
            <p:nvPr/>
          </p:nvSpPr>
          <p:spPr>
            <a:xfrm rot="8221266">
              <a:off x="7501725" y="5174655"/>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8" name="右箭头 17"/>
            <p:cNvSpPr/>
            <p:nvPr/>
          </p:nvSpPr>
          <p:spPr>
            <a:xfrm>
              <a:off x="4643438" y="4357694"/>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9" name="矩形 18"/>
            <p:cNvSpPr/>
            <p:nvPr/>
          </p:nvSpPr>
          <p:spPr>
            <a:xfrm>
              <a:off x="3143240" y="5143512"/>
              <a:ext cx="1857388" cy="57150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答案抽取</a:t>
              </a:r>
              <a:endParaRPr lang="zh-CN" altLang="en-US" dirty="0">
                <a:latin typeface="微软雅黑" pitchFamily="34" charset="-122"/>
                <a:ea typeface="微软雅黑" pitchFamily="34" charset="-122"/>
              </a:endParaRPr>
            </a:p>
          </p:txBody>
        </p:sp>
        <p:sp>
          <p:nvSpPr>
            <p:cNvPr id="20" name="右箭头 19"/>
            <p:cNvSpPr/>
            <p:nvPr/>
          </p:nvSpPr>
          <p:spPr>
            <a:xfrm rot="10800000">
              <a:off x="2714612" y="5357826"/>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Tree>
    <p:extLst>
      <p:ext uri="{BB962C8B-B14F-4D97-AF65-F5344CB8AC3E}">
        <p14:creationId xmlns:p14="http://schemas.microsoft.com/office/powerpoint/2010/main" val="227497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专家</a:t>
            </a:r>
            <a:r>
              <a:rPr lang="zh-CN" altLang="en-US" dirty="0"/>
              <a:t>网络</a:t>
            </a:r>
            <a:br>
              <a:rPr lang="zh-CN" altLang="en-US" dirty="0"/>
            </a:br>
            <a:r>
              <a:rPr lang="zh-CN" altLang="en-US" sz="2000" dirty="0" smtClean="0"/>
              <a:t>（</a:t>
            </a:r>
            <a:r>
              <a:rPr lang="zh-CN" altLang="en-US" sz="1800" i="1" dirty="0"/>
              <a:t>以科技文献数据处理为例</a:t>
            </a:r>
            <a:r>
              <a:rPr lang="zh-CN" altLang="en-US" sz="2000" dirty="0" smtClean="0"/>
              <a:t>）</a:t>
            </a:r>
            <a:endParaRPr lang="zh-CN" altLang="en-US" sz="2000" dirty="0"/>
          </a:p>
        </p:txBody>
      </p:sp>
      <p:sp>
        <p:nvSpPr>
          <p:cNvPr id="4" name="内容占位符 2"/>
          <p:cNvSpPr>
            <a:spLocks noGrp="1"/>
          </p:cNvSpPr>
          <p:nvPr>
            <p:ph idx="1"/>
          </p:nvPr>
        </p:nvSpPr>
        <p:spPr>
          <a:xfrm>
            <a:off x="457200" y="1600200"/>
            <a:ext cx="8229600" cy="4709119"/>
          </a:xfrm>
        </p:spPr>
        <p:txBody>
          <a:bodyPr>
            <a:normAutofit/>
          </a:bodyPr>
          <a:lstStyle/>
          <a:p>
            <a:r>
              <a:rPr lang="zh-CN" altLang="en-US" dirty="0" smtClean="0">
                <a:latin typeface="微软雅黑" pitchFamily="34" charset="-122"/>
                <a:ea typeface="微软雅黑" pitchFamily="34" charset="-122"/>
              </a:rPr>
              <a:t>功能说明</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输入：科技文献库</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输出：专家网络</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系统框架</a:t>
            </a:r>
            <a:endParaRPr lang="zh-CN" altLang="en-US" dirty="0">
              <a:latin typeface="微软雅黑" pitchFamily="34" charset="-122"/>
              <a:ea typeface="微软雅黑" pitchFamily="34" charset="-122"/>
            </a:endParaRPr>
          </a:p>
        </p:txBody>
      </p:sp>
      <p:pic>
        <p:nvPicPr>
          <p:cNvPr id="9220" name="Picture 4" descr="http://kmf.ac.cn/Portals/0/image007%286%29.jpg"/>
          <p:cNvPicPr>
            <a:picLocks noChangeAspect="1" noChangeArrowheads="1"/>
          </p:cNvPicPr>
          <p:nvPr/>
        </p:nvPicPr>
        <p:blipFill>
          <a:blip r:embed="rId3" cstate="print"/>
          <a:srcRect/>
          <a:stretch>
            <a:fillRect/>
          </a:stretch>
        </p:blipFill>
        <p:spPr bwMode="auto">
          <a:xfrm>
            <a:off x="4929190" y="1928802"/>
            <a:ext cx="3905250" cy="2714626"/>
          </a:xfrm>
          <a:prstGeom prst="rect">
            <a:avLst/>
          </a:prstGeom>
          <a:noFill/>
        </p:spPr>
      </p:pic>
      <p:grpSp>
        <p:nvGrpSpPr>
          <p:cNvPr id="21" name="组合 20"/>
          <p:cNvGrpSpPr/>
          <p:nvPr/>
        </p:nvGrpSpPr>
        <p:grpSpPr>
          <a:xfrm>
            <a:off x="571472" y="4857760"/>
            <a:ext cx="6357982" cy="1178727"/>
            <a:chOff x="571472" y="4857760"/>
            <a:chExt cx="6357982" cy="1178727"/>
          </a:xfrm>
        </p:grpSpPr>
        <p:grpSp>
          <p:nvGrpSpPr>
            <p:cNvPr id="6" name="组合 5"/>
            <p:cNvGrpSpPr/>
            <p:nvPr/>
          </p:nvGrpSpPr>
          <p:grpSpPr>
            <a:xfrm>
              <a:off x="2285984" y="4857760"/>
              <a:ext cx="4643470" cy="1178727"/>
              <a:chOff x="2285984" y="3607595"/>
              <a:chExt cx="4643470" cy="1178727"/>
            </a:xfrm>
          </p:grpSpPr>
          <p:sp>
            <p:nvSpPr>
              <p:cNvPr id="8" name="矩形 7"/>
              <p:cNvSpPr/>
              <p:nvPr/>
            </p:nvSpPr>
            <p:spPr>
              <a:xfrm>
                <a:off x="2717042" y="4000504"/>
                <a:ext cx="1857388" cy="78581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专家关系挖掘</a:t>
                </a:r>
                <a:endParaRPr lang="zh-CN" altLang="en-US" dirty="0">
                  <a:latin typeface="微软雅黑" pitchFamily="34" charset="-122"/>
                  <a:ea typeface="微软雅黑" pitchFamily="34" charset="-122"/>
                </a:endParaRPr>
              </a:p>
            </p:txBody>
          </p:sp>
          <p:sp>
            <p:nvSpPr>
              <p:cNvPr id="9" name="矩形 8"/>
              <p:cNvSpPr/>
              <p:nvPr/>
            </p:nvSpPr>
            <p:spPr>
              <a:xfrm>
                <a:off x="5072066" y="4107661"/>
                <a:ext cx="1857388" cy="57150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数据可视化</a:t>
                </a:r>
                <a:endParaRPr lang="zh-CN" altLang="en-US" dirty="0">
                  <a:latin typeface="微软雅黑" pitchFamily="34" charset="-122"/>
                  <a:ea typeface="微软雅黑" pitchFamily="34" charset="-122"/>
                </a:endParaRPr>
              </a:p>
            </p:txBody>
          </p:sp>
          <p:sp>
            <p:nvSpPr>
              <p:cNvPr id="13" name="右箭头 12"/>
              <p:cNvSpPr/>
              <p:nvPr/>
            </p:nvSpPr>
            <p:spPr>
              <a:xfrm>
                <a:off x="2285984" y="4357694"/>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5" name="右箭头 14"/>
              <p:cNvSpPr/>
              <p:nvPr/>
            </p:nvSpPr>
            <p:spPr>
              <a:xfrm rot="18871342">
                <a:off x="6643702" y="3714752"/>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7" name="右箭头 16"/>
              <p:cNvSpPr/>
              <p:nvPr/>
            </p:nvSpPr>
            <p:spPr>
              <a:xfrm>
                <a:off x="4643438" y="4357694"/>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
          <p:nvSpPr>
            <p:cNvPr id="20" name="流程图: 磁盘 19"/>
            <p:cNvSpPr/>
            <p:nvPr/>
          </p:nvSpPr>
          <p:spPr>
            <a:xfrm>
              <a:off x="571472" y="5214950"/>
              <a:ext cx="1571636" cy="785818"/>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科技文献库</a:t>
              </a:r>
              <a:endParaRPr lang="zh-CN" altLang="en-US" dirty="0">
                <a:latin typeface="微软雅黑" pitchFamily="34" charset="-122"/>
                <a:ea typeface="微软雅黑" pitchFamily="34" charset="-122"/>
              </a:endParaRPr>
            </a:p>
          </p:txBody>
        </p:sp>
      </p:grpSp>
    </p:spTree>
    <p:extLst>
      <p:ext uri="{BB962C8B-B14F-4D97-AF65-F5344CB8AC3E}">
        <p14:creationId xmlns:p14="http://schemas.microsoft.com/office/powerpoint/2010/main" val="1973100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kmf.ac.cn/Portals/0/image009%282%29.jpg"/>
          <p:cNvPicPr>
            <a:picLocks noChangeAspect="1" noChangeArrowheads="1"/>
          </p:cNvPicPr>
          <p:nvPr/>
        </p:nvPicPr>
        <p:blipFill>
          <a:blip r:embed="rId3" cstate="print"/>
          <a:srcRect/>
          <a:stretch>
            <a:fillRect/>
          </a:stretch>
        </p:blipFill>
        <p:spPr bwMode="auto">
          <a:xfrm>
            <a:off x="3962400" y="1500174"/>
            <a:ext cx="5181600" cy="3162301"/>
          </a:xfrm>
          <a:prstGeom prst="rect">
            <a:avLst/>
          </a:prstGeom>
          <a:noFill/>
        </p:spPr>
      </p:pic>
      <p:sp>
        <p:nvSpPr>
          <p:cNvPr id="2" name="标题 1"/>
          <p:cNvSpPr>
            <a:spLocks noGrp="1"/>
          </p:cNvSpPr>
          <p:nvPr>
            <p:ph type="title"/>
          </p:nvPr>
        </p:nvSpPr>
        <p:spPr/>
        <p:txBody>
          <a:bodyPr>
            <a:normAutofit/>
          </a:bodyPr>
          <a:lstStyle/>
          <a:p>
            <a:r>
              <a:rPr lang="zh-CN" altLang="en-US" dirty="0" smtClean="0"/>
              <a:t>知识</a:t>
            </a:r>
            <a:r>
              <a:rPr lang="zh-CN" altLang="en-US" dirty="0"/>
              <a:t>图谱</a:t>
            </a:r>
            <a:br>
              <a:rPr lang="zh-CN" altLang="en-US" dirty="0"/>
            </a:br>
            <a:r>
              <a:rPr lang="zh-CN" altLang="en-US" sz="2000" dirty="0" smtClean="0"/>
              <a:t>（</a:t>
            </a:r>
            <a:r>
              <a:rPr lang="zh-CN" altLang="en-US" sz="1800" i="1" dirty="0"/>
              <a:t>以科技文献数据处理为例</a:t>
            </a:r>
            <a:r>
              <a:rPr lang="zh-CN" altLang="en-US" sz="2000" dirty="0" smtClean="0"/>
              <a:t>）</a:t>
            </a:r>
            <a:endParaRPr lang="zh-CN" altLang="en-US" sz="2000" dirty="0"/>
          </a:p>
        </p:txBody>
      </p:sp>
      <p:sp>
        <p:nvSpPr>
          <p:cNvPr id="4" name="内容占位符 2"/>
          <p:cNvSpPr>
            <a:spLocks noGrp="1"/>
          </p:cNvSpPr>
          <p:nvPr>
            <p:ph idx="1"/>
          </p:nvPr>
        </p:nvSpPr>
        <p:spPr>
          <a:xfrm>
            <a:off x="457200" y="1600200"/>
            <a:ext cx="8229600" cy="4709119"/>
          </a:xfrm>
        </p:spPr>
        <p:txBody>
          <a:bodyPr>
            <a:normAutofit/>
          </a:bodyPr>
          <a:lstStyle/>
          <a:p>
            <a:r>
              <a:rPr lang="zh-CN" altLang="en-US" dirty="0" smtClean="0">
                <a:latin typeface="微软雅黑" pitchFamily="34" charset="-122"/>
                <a:ea typeface="微软雅黑" pitchFamily="34" charset="-122"/>
              </a:rPr>
              <a:t>功能说明</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输入：科技文献库</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输出：知识图谱</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系统框架</a:t>
            </a:r>
            <a:endParaRPr lang="zh-CN" altLang="en-US" dirty="0">
              <a:latin typeface="微软雅黑" pitchFamily="34" charset="-122"/>
              <a:ea typeface="微软雅黑" pitchFamily="34" charset="-122"/>
            </a:endParaRPr>
          </a:p>
        </p:txBody>
      </p:sp>
      <p:grpSp>
        <p:nvGrpSpPr>
          <p:cNvPr id="19" name="组合 18"/>
          <p:cNvGrpSpPr/>
          <p:nvPr/>
        </p:nvGrpSpPr>
        <p:grpSpPr>
          <a:xfrm>
            <a:off x="571472" y="4857760"/>
            <a:ext cx="6357982" cy="1178727"/>
            <a:chOff x="571472" y="4857760"/>
            <a:chExt cx="6357982" cy="1178727"/>
          </a:xfrm>
        </p:grpSpPr>
        <p:grpSp>
          <p:nvGrpSpPr>
            <p:cNvPr id="20" name="组合 5"/>
            <p:cNvGrpSpPr/>
            <p:nvPr/>
          </p:nvGrpSpPr>
          <p:grpSpPr>
            <a:xfrm>
              <a:off x="2285984" y="4857760"/>
              <a:ext cx="4643470" cy="1178727"/>
              <a:chOff x="2285984" y="3607595"/>
              <a:chExt cx="4643470" cy="1178727"/>
            </a:xfrm>
          </p:grpSpPr>
          <p:sp>
            <p:nvSpPr>
              <p:cNvPr id="22" name="矩形 21"/>
              <p:cNvSpPr/>
              <p:nvPr/>
            </p:nvSpPr>
            <p:spPr>
              <a:xfrm>
                <a:off x="2717042" y="4000504"/>
                <a:ext cx="1857388" cy="78581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术语关系挖掘</a:t>
                </a:r>
                <a:endParaRPr lang="zh-CN" altLang="en-US" dirty="0">
                  <a:latin typeface="微软雅黑" pitchFamily="34" charset="-122"/>
                  <a:ea typeface="微软雅黑" pitchFamily="34" charset="-122"/>
                </a:endParaRPr>
              </a:p>
            </p:txBody>
          </p:sp>
          <p:sp>
            <p:nvSpPr>
              <p:cNvPr id="23" name="矩形 22"/>
              <p:cNvSpPr/>
              <p:nvPr/>
            </p:nvSpPr>
            <p:spPr>
              <a:xfrm>
                <a:off x="5072066" y="4107661"/>
                <a:ext cx="1857388" cy="57150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数据可视化</a:t>
                </a:r>
                <a:endParaRPr lang="zh-CN" altLang="en-US" dirty="0">
                  <a:latin typeface="微软雅黑" pitchFamily="34" charset="-122"/>
                  <a:ea typeface="微软雅黑" pitchFamily="34" charset="-122"/>
                </a:endParaRPr>
              </a:p>
            </p:txBody>
          </p:sp>
          <p:sp>
            <p:nvSpPr>
              <p:cNvPr id="24" name="右箭头 23"/>
              <p:cNvSpPr/>
              <p:nvPr/>
            </p:nvSpPr>
            <p:spPr>
              <a:xfrm>
                <a:off x="2285984" y="4357694"/>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5" name="右箭头 24"/>
              <p:cNvSpPr/>
              <p:nvPr/>
            </p:nvSpPr>
            <p:spPr>
              <a:xfrm rot="18871342">
                <a:off x="6643702" y="3714752"/>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6" name="右箭头 25"/>
              <p:cNvSpPr/>
              <p:nvPr/>
            </p:nvSpPr>
            <p:spPr>
              <a:xfrm>
                <a:off x="4643438" y="4357694"/>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
          <p:nvSpPr>
            <p:cNvPr id="21" name="流程图: 磁盘 20"/>
            <p:cNvSpPr/>
            <p:nvPr/>
          </p:nvSpPr>
          <p:spPr>
            <a:xfrm>
              <a:off x="571472" y="5214950"/>
              <a:ext cx="1571636" cy="785818"/>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微软雅黑" pitchFamily="34" charset="-122"/>
                  <a:ea typeface="微软雅黑" pitchFamily="34" charset="-122"/>
                </a:rPr>
                <a:t>科技文献库</a:t>
              </a:r>
              <a:endParaRPr lang="zh-CN" altLang="en-US" dirty="0">
                <a:latin typeface="微软雅黑" pitchFamily="34" charset="-122"/>
                <a:ea typeface="微软雅黑" pitchFamily="34" charset="-122"/>
              </a:endParaRPr>
            </a:p>
          </p:txBody>
        </p:sp>
      </p:grpSp>
    </p:spTree>
    <p:extLst>
      <p:ext uri="{BB962C8B-B14F-4D97-AF65-F5344CB8AC3E}">
        <p14:creationId xmlns:p14="http://schemas.microsoft.com/office/powerpoint/2010/main" val="27193121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1243</TotalTime>
  <Words>931</Words>
  <Application>Microsoft Office PowerPoint</Application>
  <PresentationFormat>全屏显示(4:3)</PresentationFormat>
  <Paragraphs>139</Paragraphs>
  <Slides>17</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Lato</vt:lpstr>
      <vt:lpstr>宋体</vt:lpstr>
      <vt:lpstr>微软雅黑</vt:lpstr>
      <vt:lpstr>Arial</vt:lpstr>
      <vt:lpstr>Calibri</vt:lpstr>
      <vt:lpstr>Office 主题</vt:lpstr>
      <vt:lpstr>PowerPoint 演示文稿</vt:lpstr>
      <vt:lpstr>PowerPoint 演示文稿</vt:lpstr>
      <vt:lpstr>赛题概况</vt:lpstr>
      <vt:lpstr>功能分析 （举例,但不仅限于此）</vt:lpstr>
      <vt:lpstr>信息检索 （以科技文献数据处理为例）</vt:lpstr>
      <vt:lpstr>专家/知识推荐 （以科技文献数据处理为例）</vt:lpstr>
      <vt:lpstr>自动问答/虚拟专家 （以科技文献数据处理为例）</vt:lpstr>
      <vt:lpstr>专家网络 （以科技文献数据处理为例）</vt:lpstr>
      <vt:lpstr>知识图谱 （以科技文献数据处理为例）</vt:lpstr>
      <vt:lpstr>附录A：测试数据</vt:lpstr>
      <vt:lpstr>附录B：语言分析</vt:lpstr>
      <vt:lpstr>附录B：语言分析</vt:lpstr>
      <vt:lpstr>附录B：语言分析</vt:lpstr>
      <vt:lpstr>附录B：语言分析</vt:lpstr>
      <vt:lpstr>附录B：语言分析</vt:lpstr>
      <vt:lpstr>PowerPoint 演示文稿</vt:lpstr>
      <vt:lpstr>在线指导</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nlp</dc:creator>
  <cp:lastModifiedBy>huanhuan</cp:lastModifiedBy>
  <cp:revision>169</cp:revision>
  <dcterms:created xsi:type="dcterms:W3CDTF">2015-03-02T01:20:33Z</dcterms:created>
  <dcterms:modified xsi:type="dcterms:W3CDTF">2015-03-20T05:41:14Z</dcterms:modified>
</cp:coreProperties>
</file>