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67" r:id="rId5"/>
    <p:sldMasterId id="2147483668" r:id="rId6"/>
  </p:sldMasterIdLst>
  <p:notesMasterIdLst>
    <p:notesMasterId r:id="rId24"/>
  </p:notesMasterIdLst>
  <p:handoutMasterIdLst>
    <p:handoutMasterId r:id="rId25"/>
  </p:handoutMasterIdLst>
  <p:sldIdLst>
    <p:sldId id="299" r:id="rId7"/>
    <p:sldId id="316" r:id="rId8"/>
    <p:sldId id="319" r:id="rId9"/>
    <p:sldId id="337" r:id="rId10"/>
    <p:sldId id="335" r:id="rId11"/>
    <p:sldId id="336" r:id="rId12"/>
    <p:sldId id="341" r:id="rId13"/>
    <p:sldId id="342" r:id="rId14"/>
    <p:sldId id="338" r:id="rId15"/>
    <p:sldId id="339" r:id="rId16"/>
    <p:sldId id="340" r:id="rId17"/>
    <p:sldId id="354" r:id="rId18"/>
    <p:sldId id="343" r:id="rId19"/>
    <p:sldId id="355" r:id="rId20"/>
    <p:sldId id="344" r:id="rId21"/>
    <p:sldId id="356" r:id="rId22"/>
    <p:sldId id="334" r:id="rId23"/>
  </p:sldIdLst>
  <p:sldSz cx="9144000" cy="6858000" type="screen4x3"/>
  <p:notesSz cx="7035800" cy="9194800"/>
  <p:custDataLst>
    <p:tags r:id="rId26"/>
  </p:custDataLst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ctr" rtl="0" fontAlgn="base">
      <a:lnSpc>
        <a:spcPct val="80000"/>
      </a:lnSpc>
      <a:spcBef>
        <a:spcPct val="20000"/>
      </a:spcBef>
      <a:spcAft>
        <a:spcPct val="0"/>
      </a:spcAft>
      <a:buClr>
        <a:schemeClr val="hlink"/>
      </a:buClr>
      <a:defRPr sz="1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lnSpc>
        <a:spcPct val="80000"/>
      </a:lnSpc>
      <a:spcBef>
        <a:spcPct val="20000"/>
      </a:spcBef>
      <a:spcAft>
        <a:spcPct val="0"/>
      </a:spcAft>
      <a:buClr>
        <a:schemeClr val="hlink"/>
      </a:buClr>
      <a:defRPr sz="1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lnSpc>
        <a:spcPct val="80000"/>
      </a:lnSpc>
      <a:spcBef>
        <a:spcPct val="20000"/>
      </a:spcBef>
      <a:spcAft>
        <a:spcPct val="0"/>
      </a:spcAft>
      <a:buClr>
        <a:schemeClr val="hlink"/>
      </a:buClr>
      <a:defRPr sz="1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lnSpc>
        <a:spcPct val="80000"/>
      </a:lnSpc>
      <a:spcBef>
        <a:spcPct val="20000"/>
      </a:spcBef>
      <a:spcAft>
        <a:spcPct val="0"/>
      </a:spcAft>
      <a:buClr>
        <a:schemeClr val="hlink"/>
      </a:buClr>
      <a:defRPr sz="1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lnSpc>
        <a:spcPct val="80000"/>
      </a:lnSpc>
      <a:spcBef>
        <a:spcPct val="20000"/>
      </a:spcBef>
      <a:spcAft>
        <a:spcPct val="0"/>
      </a:spcAft>
      <a:buClr>
        <a:schemeClr val="hlink"/>
      </a:buClr>
      <a:defRPr sz="1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06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96">
          <p15:clr>
            <a:srgbClr val="A4A3A4"/>
          </p15:clr>
        </p15:guide>
        <p15:guide id="2" pos="221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  <a:srgbClr val="FF5050"/>
    <a:srgbClr val="339966"/>
    <a:srgbClr val="336600"/>
    <a:srgbClr val="996633"/>
    <a:srgbClr val="D0FECE"/>
    <a:srgbClr val="CCB6D2"/>
    <a:srgbClr val="4592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10" autoAdjust="0"/>
    <p:restoredTop sz="84238" autoAdjust="0"/>
  </p:normalViewPr>
  <p:slideViewPr>
    <p:cSldViewPr snapToObjects="1" showGuides="1">
      <p:cViewPr varScale="1">
        <p:scale>
          <a:sx n="98" d="100"/>
          <a:sy n="98" d="100"/>
        </p:scale>
        <p:origin x="2304" y="200"/>
      </p:cViewPr>
      <p:guideLst>
        <p:guide orient="horz" pos="1706"/>
        <p:guide pos="2880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 showGuides="1">
      <p:cViewPr>
        <p:scale>
          <a:sx n="75" d="100"/>
          <a:sy n="75" d="100"/>
        </p:scale>
        <p:origin x="-1278" y="960"/>
      </p:cViewPr>
      <p:guideLst>
        <p:guide orient="horz" pos="2896"/>
        <p:guide pos="221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notesMaster" Target="notesMasters/notesMaster1.xml"/><Relationship Id="rId25" Type="http://schemas.openxmlformats.org/officeDocument/2006/relationships/handoutMaster" Target="handoutMasters/handoutMaster1.xml"/><Relationship Id="rId26" Type="http://schemas.openxmlformats.org/officeDocument/2006/relationships/tags" Target="tags/tag1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customXml" Target="../customXml/item4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90988" cy="534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770" tIns="50884" rIns="101770" bIns="50884" numCol="1" anchor="t" anchorCtr="0" compatLnSpc="1">
            <a:prstTxWarp prst="textNoShape">
              <a:avLst/>
            </a:prstTxWarp>
          </a:bodyPr>
          <a:lstStyle>
            <a:lvl1pPr algn="l" defTabSz="1017588" eaLnBrk="0" hangingPunct="0">
              <a:lnSpc>
                <a:spcPct val="100000"/>
              </a:lnSpc>
              <a:spcBef>
                <a:spcPct val="0"/>
              </a:spcBef>
              <a:buClrTx/>
              <a:defRPr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ADF Java (Z16325) Module 6: Inheritance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238625" y="0"/>
            <a:ext cx="275272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649" tIns="48824" rIns="97649" bIns="48824" numCol="1" anchor="t" anchorCtr="0" compatLnSpc="1">
            <a:prstTxWarp prst="textNoShape">
              <a:avLst/>
            </a:prstTxWarp>
          </a:bodyPr>
          <a:lstStyle>
            <a:lvl1pPr algn="r" defTabSz="976313" eaLnBrk="0" hangingPunct="0">
              <a:lnSpc>
                <a:spcPct val="100000"/>
              </a:lnSpc>
              <a:spcBef>
                <a:spcPct val="0"/>
              </a:spcBef>
              <a:buClrTx/>
              <a:defRPr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M6 - Inheritance.ppt</a:t>
            </a:r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-11113" y="8823325"/>
            <a:ext cx="5448301" cy="382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1770" tIns="50884" rIns="101770" bIns="50884" anchor="b"/>
          <a:lstStyle/>
          <a:p>
            <a:pPr algn="l" defTabSz="1017588" eaLnBrk="0" hangingPunct="0">
              <a:lnSpc>
                <a:spcPct val="100000"/>
              </a:lnSpc>
              <a:spcBef>
                <a:spcPct val="0"/>
              </a:spcBef>
              <a:buClrTx/>
              <a:defRPr/>
            </a:pPr>
            <a:r>
              <a:rPr lang="en-US"/>
              <a:t>Copyright © 2011 Accenture All Rights Reserved.</a:t>
            </a:r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5532438" y="8823325"/>
            <a:ext cx="1450975" cy="382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1770" tIns="50884" rIns="101770" bIns="50884" anchor="b"/>
          <a:lstStyle/>
          <a:p>
            <a:pPr algn="r" defTabSz="1017588" eaLnBrk="0" hangingPunct="0">
              <a:lnSpc>
                <a:spcPct val="100000"/>
              </a:lnSpc>
              <a:spcBef>
                <a:spcPct val="0"/>
              </a:spcBef>
              <a:buClrTx/>
              <a:defRPr/>
            </a:pPr>
            <a:fld id="{C57B8998-CCCD-4A24-9A25-01EC2314AF15}" type="slidenum">
              <a:rPr lang="en-US"/>
              <a:pPr algn="r" defTabSz="1017588" eaLnBrk="0" hangingPunct="0">
                <a:lnSpc>
                  <a:spcPct val="100000"/>
                </a:lnSpc>
                <a:spcBef>
                  <a:spcPct val="0"/>
                </a:spcBef>
                <a:buClrTx/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1" name="Rectangle 9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90988" cy="534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770" tIns="50884" rIns="101770" bIns="50884" numCol="1" anchor="t" anchorCtr="0" compatLnSpc="1">
            <a:prstTxWarp prst="textNoShape">
              <a:avLst/>
            </a:prstTxWarp>
          </a:bodyPr>
          <a:lstStyle>
            <a:lvl1pPr algn="l" defTabSz="1017588" eaLnBrk="0" hangingPunct="0">
              <a:lnSpc>
                <a:spcPct val="100000"/>
              </a:lnSpc>
              <a:spcBef>
                <a:spcPct val="0"/>
              </a:spcBef>
              <a:buClrTx/>
              <a:defRPr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ADF Java (Z16325) Module 6: Inheritance</a:t>
            </a:r>
          </a:p>
        </p:txBody>
      </p:sp>
      <p:sp>
        <p:nvSpPr>
          <p:cNvPr id="18442" name="Rectangle 10"/>
          <p:cNvSpPr>
            <a:spLocks noGrp="1" noChangeArrowheads="1"/>
          </p:cNvSpPr>
          <p:nvPr>
            <p:ph type="dt" idx="1"/>
          </p:nvPr>
        </p:nvSpPr>
        <p:spPr bwMode="auto">
          <a:xfrm>
            <a:off x="4238625" y="0"/>
            <a:ext cx="275272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649" tIns="48824" rIns="97649" bIns="48824" numCol="1" anchor="t" anchorCtr="0" compatLnSpc="1">
            <a:prstTxWarp prst="textNoShape">
              <a:avLst/>
            </a:prstTxWarp>
          </a:bodyPr>
          <a:lstStyle>
            <a:lvl1pPr algn="r" defTabSz="976313" eaLnBrk="0" hangingPunct="0">
              <a:lnSpc>
                <a:spcPct val="100000"/>
              </a:lnSpc>
              <a:spcBef>
                <a:spcPct val="0"/>
              </a:spcBef>
              <a:buClrTx/>
              <a:defRPr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M6 - Inheritance.ppt</a:t>
            </a:r>
            <a:endParaRPr lang="en-US" dirty="0"/>
          </a:p>
        </p:txBody>
      </p:sp>
      <p:sp>
        <p:nvSpPr>
          <p:cNvPr id="18443" name="Rectangle 11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11113" y="8823325"/>
            <a:ext cx="5448301" cy="382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770" tIns="50884" rIns="101770" bIns="50884" numCol="1" anchor="b" anchorCtr="0" compatLnSpc="1">
            <a:prstTxWarp prst="textNoShape">
              <a:avLst/>
            </a:prstTxWarp>
          </a:bodyPr>
          <a:lstStyle>
            <a:lvl1pPr algn="l" defTabSz="1017588" eaLnBrk="0" hangingPunct="0">
              <a:lnSpc>
                <a:spcPct val="100000"/>
              </a:lnSpc>
              <a:spcBef>
                <a:spcPct val="0"/>
              </a:spcBef>
              <a:buClrTx/>
              <a:defRPr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Copyright © 2011 Accenture All Rights Reserved.</a:t>
            </a:r>
          </a:p>
        </p:txBody>
      </p:sp>
      <p:sp>
        <p:nvSpPr>
          <p:cNvPr id="18444" name="Rectangle 12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532438" y="8823325"/>
            <a:ext cx="1450975" cy="382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770" tIns="50884" rIns="101770" bIns="50884" numCol="1" anchor="b" anchorCtr="0" compatLnSpc="1">
            <a:prstTxWarp prst="textNoShape">
              <a:avLst/>
            </a:prstTxWarp>
          </a:bodyPr>
          <a:lstStyle>
            <a:lvl1pPr algn="r" defTabSz="1017588" eaLnBrk="0" hangingPunct="0">
              <a:lnSpc>
                <a:spcPct val="100000"/>
              </a:lnSpc>
              <a:spcBef>
                <a:spcPct val="0"/>
              </a:spcBef>
              <a:buClrTx/>
              <a:defRPr>
                <a:latin typeface="Arial" charset="0"/>
              </a:defRPr>
            </a:lvl1pPr>
          </a:lstStyle>
          <a:p>
            <a:pPr>
              <a:defRPr/>
            </a:pPr>
            <a:fld id="{F0ABADC2-3319-4C6B-9943-AA8E317AE2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30726" name="Rectangle 1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01713" y="774700"/>
            <a:ext cx="5097462" cy="38227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46" name="Rectangle 1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37687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7807" tIns="48046" rIns="97807" bIns="4804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9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ADF Java (Z16325) Module 6: Inheritance</a:t>
            </a:r>
          </a:p>
        </p:txBody>
      </p:sp>
      <p:sp>
        <p:nvSpPr>
          <p:cNvPr id="31747" name="Rectangle 10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smtClean="0"/>
              <a:t>M6 - Inheritance.ppt</a:t>
            </a:r>
          </a:p>
        </p:txBody>
      </p:sp>
      <p:sp>
        <p:nvSpPr>
          <p:cNvPr id="31748" name="Rectangle 11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Copyright © 2011 Accenture All Rights Reserved.</a:t>
            </a:r>
          </a:p>
        </p:txBody>
      </p:sp>
      <p:sp>
        <p:nvSpPr>
          <p:cNvPr id="31749" name="Rectangle 12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918C422-0BCB-447F-B4DC-A5C3DCA74832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31750" name="Rectangle 10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51" name="Rectangle 11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r>
              <a:rPr lang="en-US" b="1" dirty="0" smtClean="0"/>
              <a:t>Focus: </a:t>
            </a:r>
            <a:r>
              <a:rPr lang="en-US" dirty="0" smtClean="0"/>
              <a:t>Module 6: </a:t>
            </a:r>
            <a:r>
              <a:rPr lang="en-US" sz="1100" dirty="0" smtClean="0">
                <a:solidFill>
                  <a:srgbClr val="003300"/>
                </a:solidFill>
              </a:rPr>
              <a:t>Inheritance</a:t>
            </a:r>
            <a:endParaRPr lang="en-US" sz="1100" dirty="0" smtClean="0"/>
          </a:p>
          <a:p>
            <a:pPr eaLnBrk="1" hangingPunct="1"/>
            <a:endParaRPr lang="en-US" b="1" dirty="0" smtClean="0"/>
          </a:p>
          <a:p>
            <a:pPr eaLnBrk="1" hangingPunct="1"/>
            <a:r>
              <a:rPr lang="en-US" b="1" dirty="0" smtClean="0"/>
              <a:t>Key Message: </a:t>
            </a:r>
            <a:r>
              <a:rPr lang="en-US" dirty="0" smtClean="0"/>
              <a:t>This module introduces the concept of inheritance.</a:t>
            </a:r>
          </a:p>
          <a:p>
            <a:pPr eaLnBrk="1" hangingPunct="1"/>
            <a:endParaRPr lang="en-US" b="1" dirty="0" smtClean="0"/>
          </a:p>
          <a:p>
            <a:pPr eaLnBrk="1" hangingPunct="1"/>
            <a:r>
              <a:rPr lang="en-US" b="1" dirty="0" smtClean="0"/>
              <a:t>Transition: </a:t>
            </a:r>
            <a:r>
              <a:rPr lang="en-US" dirty="0" smtClean="0"/>
              <a:t>Let’s take a look at what we aim to learn in this module.</a:t>
            </a:r>
            <a:endParaRPr lang="en-US" b="1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9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ADF Java (Z16325) Module 6: Inheritance</a:t>
            </a:r>
          </a:p>
        </p:txBody>
      </p:sp>
      <p:sp>
        <p:nvSpPr>
          <p:cNvPr id="35843" name="Rectangle 10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smtClean="0"/>
              <a:t>M6 - Inheritance.ppt</a:t>
            </a:r>
          </a:p>
        </p:txBody>
      </p:sp>
      <p:sp>
        <p:nvSpPr>
          <p:cNvPr id="35844" name="Rectangle 11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Copyright © 2011 Accenture All Rights Reserved.</a:t>
            </a:r>
          </a:p>
        </p:txBody>
      </p:sp>
      <p:sp>
        <p:nvSpPr>
          <p:cNvPr id="35845" name="Rectangle 12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B96E5EF-118F-47BD-804B-AF9DA5CB930E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35846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7" name="Rectangle 5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r>
              <a:rPr lang="en-US" b="1" smtClean="0"/>
              <a:t>Key Message:</a:t>
            </a:r>
            <a:r>
              <a:rPr lang="en-US" smtClean="0"/>
              <a:t> NA</a:t>
            </a:r>
          </a:p>
        </p:txBody>
      </p:sp>
    </p:spTree>
    <p:extLst>
      <p:ext uri="{BB962C8B-B14F-4D97-AF65-F5344CB8AC3E}">
        <p14:creationId xmlns:p14="http://schemas.microsoft.com/office/powerpoint/2010/main" val="20981342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9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ADF Java (Z16325) Module 6: Inheritance</a:t>
            </a:r>
          </a:p>
        </p:txBody>
      </p:sp>
      <p:sp>
        <p:nvSpPr>
          <p:cNvPr id="35843" name="Rectangle 10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smtClean="0"/>
              <a:t>M6 - Inheritance.ppt</a:t>
            </a:r>
          </a:p>
        </p:txBody>
      </p:sp>
      <p:sp>
        <p:nvSpPr>
          <p:cNvPr id="35844" name="Rectangle 11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Copyright © 2011 Accenture All Rights Reserved.</a:t>
            </a:r>
          </a:p>
        </p:txBody>
      </p:sp>
      <p:sp>
        <p:nvSpPr>
          <p:cNvPr id="35845" name="Rectangle 12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B96E5EF-118F-47BD-804B-AF9DA5CB930E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35846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7" name="Rectangle 5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r>
              <a:rPr lang="en-US" b="1" smtClean="0"/>
              <a:t>Key Message:</a:t>
            </a:r>
            <a:r>
              <a:rPr lang="en-US" smtClean="0"/>
              <a:t> NA</a:t>
            </a:r>
          </a:p>
        </p:txBody>
      </p:sp>
    </p:spTree>
    <p:extLst>
      <p:ext uri="{BB962C8B-B14F-4D97-AF65-F5344CB8AC3E}">
        <p14:creationId xmlns:p14="http://schemas.microsoft.com/office/powerpoint/2010/main" val="1092520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9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ADF Java (Z16325) Module 6: Inheritance</a:t>
            </a:r>
          </a:p>
        </p:txBody>
      </p:sp>
      <p:sp>
        <p:nvSpPr>
          <p:cNvPr id="35843" name="Rectangle 10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smtClean="0"/>
              <a:t>M6 - Inheritance.ppt</a:t>
            </a:r>
          </a:p>
        </p:txBody>
      </p:sp>
      <p:sp>
        <p:nvSpPr>
          <p:cNvPr id="35844" name="Rectangle 11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Copyright © 2011 Accenture All Rights Reserved.</a:t>
            </a:r>
          </a:p>
        </p:txBody>
      </p:sp>
      <p:sp>
        <p:nvSpPr>
          <p:cNvPr id="35845" name="Rectangle 12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B96E5EF-118F-47BD-804B-AF9DA5CB930E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35846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7" name="Rectangle 5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r>
              <a:rPr lang="en-US" b="1" smtClean="0"/>
              <a:t>Key Message:</a:t>
            </a:r>
            <a:r>
              <a:rPr lang="en-US" smtClean="0"/>
              <a:t> NA</a:t>
            </a:r>
          </a:p>
        </p:txBody>
      </p:sp>
    </p:spTree>
    <p:extLst>
      <p:ext uri="{BB962C8B-B14F-4D97-AF65-F5344CB8AC3E}">
        <p14:creationId xmlns:p14="http://schemas.microsoft.com/office/powerpoint/2010/main" val="16796605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9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ADF Java (Z16325) Module 6: Inheritance</a:t>
            </a:r>
          </a:p>
        </p:txBody>
      </p:sp>
      <p:sp>
        <p:nvSpPr>
          <p:cNvPr id="35843" name="Rectangle 10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smtClean="0"/>
              <a:t>M6 - Inheritance.ppt</a:t>
            </a:r>
          </a:p>
        </p:txBody>
      </p:sp>
      <p:sp>
        <p:nvSpPr>
          <p:cNvPr id="35844" name="Rectangle 11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Copyright © 2011 Accenture All Rights Reserved.</a:t>
            </a:r>
          </a:p>
        </p:txBody>
      </p:sp>
      <p:sp>
        <p:nvSpPr>
          <p:cNvPr id="35845" name="Rectangle 12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B96E5EF-118F-47BD-804B-AF9DA5CB930E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35846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7" name="Rectangle 5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r>
              <a:rPr lang="en-US" b="1" dirty="0" smtClean="0"/>
              <a:t>Key Message:</a:t>
            </a:r>
            <a:r>
              <a:rPr lang="en-US" dirty="0" smtClean="0"/>
              <a:t> </a:t>
            </a:r>
            <a:r>
              <a:rPr lang="en-US" dirty="0" err="1" smtClean="0"/>
              <a:t>StoredSet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257145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9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ADF Java (Z16325) Module 6: Inheritance</a:t>
            </a:r>
          </a:p>
        </p:txBody>
      </p:sp>
      <p:sp>
        <p:nvSpPr>
          <p:cNvPr id="35843" name="Rectangle 10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smtClean="0"/>
              <a:t>M6 - Inheritance.ppt</a:t>
            </a:r>
          </a:p>
        </p:txBody>
      </p:sp>
      <p:sp>
        <p:nvSpPr>
          <p:cNvPr id="35844" name="Rectangle 11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Copyright © 2011 Accenture All Rights Reserved.</a:t>
            </a:r>
          </a:p>
        </p:txBody>
      </p:sp>
      <p:sp>
        <p:nvSpPr>
          <p:cNvPr id="35845" name="Rectangle 12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B96E5EF-118F-47BD-804B-AF9DA5CB930E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35846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7" name="Rectangle 5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r>
              <a:rPr lang="en-US" b="1" dirty="0" smtClean="0"/>
              <a:t>Key Message:</a:t>
            </a:r>
            <a:r>
              <a:rPr lang="en-US" dirty="0" smtClean="0"/>
              <a:t> </a:t>
            </a:r>
            <a:r>
              <a:rPr lang="en-US" dirty="0" err="1" smtClean="0"/>
              <a:t>StoredSet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482840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9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ADF Java (Z16325) Module 6: Inheritance</a:t>
            </a:r>
          </a:p>
        </p:txBody>
      </p:sp>
      <p:sp>
        <p:nvSpPr>
          <p:cNvPr id="35843" name="Rectangle 10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smtClean="0"/>
              <a:t>M6 - Inheritance.ppt</a:t>
            </a:r>
          </a:p>
        </p:txBody>
      </p:sp>
      <p:sp>
        <p:nvSpPr>
          <p:cNvPr id="35844" name="Rectangle 11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Copyright © 2011 Accenture All Rights Reserved.</a:t>
            </a:r>
          </a:p>
        </p:txBody>
      </p:sp>
      <p:sp>
        <p:nvSpPr>
          <p:cNvPr id="35845" name="Rectangle 12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B96E5EF-118F-47BD-804B-AF9DA5CB930E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35846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7" name="Rectangle 5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r>
              <a:rPr lang="en-US" b="1" smtClean="0"/>
              <a:t>Key Message:</a:t>
            </a:r>
            <a:r>
              <a:rPr lang="en-US" smtClean="0"/>
              <a:t> NA</a:t>
            </a:r>
          </a:p>
        </p:txBody>
      </p:sp>
    </p:spTree>
    <p:extLst>
      <p:ext uri="{BB962C8B-B14F-4D97-AF65-F5344CB8AC3E}">
        <p14:creationId xmlns:p14="http://schemas.microsoft.com/office/powerpoint/2010/main" val="8332283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9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ADF Java (Z16325) Module 6: Inheritance</a:t>
            </a:r>
          </a:p>
        </p:txBody>
      </p:sp>
      <p:sp>
        <p:nvSpPr>
          <p:cNvPr id="35843" name="Rectangle 10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smtClean="0"/>
              <a:t>M6 - Inheritance.ppt</a:t>
            </a:r>
          </a:p>
        </p:txBody>
      </p:sp>
      <p:sp>
        <p:nvSpPr>
          <p:cNvPr id="35844" name="Rectangle 11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Copyright © 2011 Accenture All Rights Reserved.</a:t>
            </a:r>
          </a:p>
        </p:txBody>
      </p:sp>
      <p:sp>
        <p:nvSpPr>
          <p:cNvPr id="35845" name="Rectangle 12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B96E5EF-118F-47BD-804B-AF9DA5CB930E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35846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7" name="Rectangle 5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r>
              <a:rPr lang="en-US" b="1" smtClean="0"/>
              <a:t>Key Message:</a:t>
            </a:r>
            <a:r>
              <a:rPr lang="en-US" smtClean="0"/>
              <a:t> NA</a:t>
            </a:r>
          </a:p>
        </p:txBody>
      </p:sp>
    </p:spTree>
    <p:extLst>
      <p:ext uri="{BB962C8B-B14F-4D97-AF65-F5344CB8AC3E}">
        <p14:creationId xmlns:p14="http://schemas.microsoft.com/office/powerpoint/2010/main" val="12332239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9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ADF Java (Z16325) Module 6: Inheritance</a:t>
            </a:r>
          </a:p>
        </p:txBody>
      </p:sp>
      <p:sp>
        <p:nvSpPr>
          <p:cNvPr id="58371" name="Rectangle 10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smtClean="0"/>
              <a:t>M6 - Inheritance.ppt</a:t>
            </a:r>
          </a:p>
        </p:txBody>
      </p:sp>
      <p:sp>
        <p:nvSpPr>
          <p:cNvPr id="58372" name="Rectangle 11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Copyright © 2011 Accenture All Rights Reserved.</a:t>
            </a:r>
          </a:p>
        </p:txBody>
      </p:sp>
      <p:sp>
        <p:nvSpPr>
          <p:cNvPr id="58373" name="Rectangle 12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06AC737-C704-47A9-9649-623E44CF1AAB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58374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5" name="Rectangle 5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>
              <a:spcBef>
                <a:spcPts val="363"/>
              </a:spcBef>
            </a:pPr>
            <a:r>
              <a:rPr lang="en-US" b="1" smtClean="0">
                <a:solidFill>
                  <a:srgbClr val="000000"/>
                </a:solidFill>
              </a:rPr>
              <a:t>Focus:</a:t>
            </a:r>
            <a:r>
              <a:rPr lang="en-US" smtClean="0">
                <a:solidFill>
                  <a:srgbClr val="000000"/>
                </a:solidFill>
              </a:rPr>
              <a:t> Questions and Comments</a:t>
            </a:r>
          </a:p>
          <a:p>
            <a:pPr eaLnBrk="1" hangingPunct="1">
              <a:spcBef>
                <a:spcPts val="363"/>
              </a:spcBef>
            </a:pPr>
            <a:endParaRPr lang="en-US" smtClean="0">
              <a:solidFill>
                <a:srgbClr val="000000"/>
              </a:solidFill>
            </a:endParaRPr>
          </a:p>
          <a:p>
            <a:pPr eaLnBrk="1" hangingPunct="1">
              <a:spcBef>
                <a:spcPts val="363"/>
              </a:spcBef>
            </a:pPr>
            <a:r>
              <a:rPr lang="en-US" b="1" smtClean="0">
                <a:solidFill>
                  <a:srgbClr val="000000"/>
                </a:solidFill>
              </a:rPr>
              <a:t>Key Message:</a:t>
            </a:r>
            <a:r>
              <a:rPr lang="en-US" smtClean="0">
                <a:solidFill>
                  <a:srgbClr val="000000"/>
                </a:solidFill>
              </a:rPr>
              <a:t> NA</a:t>
            </a:r>
          </a:p>
          <a:p>
            <a:pPr eaLnBrk="1" hangingPunct="1">
              <a:spcBef>
                <a:spcPts val="363"/>
              </a:spcBef>
            </a:pPr>
            <a:endParaRPr lang="en-US" smtClean="0">
              <a:solidFill>
                <a:srgbClr val="000000"/>
              </a:solidFill>
            </a:endParaRPr>
          </a:p>
          <a:p>
            <a:pPr eaLnBrk="1" hangingPunct="1">
              <a:spcBef>
                <a:spcPts val="363"/>
              </a:spcBef>
            </a:pPr>
            <a:r>
              <a:rPr lang="en-US" b="1" smtClean="0">
                <a:solidFill>
                  <a:srgbClr val="000000"/>
                </a:solidFill>
              </a:rPr>
              <a:t>Note to Instructor: </a:t>
            </a:r>
            <a:r>
              <a:rPr lang="en-US" smtClean="0">
                <a:solidFill>
                  <a:srgbClr val="000000"/>
                </a:solidFill>
              </a:rPr>
              <a:t>Ask participants for any questions or comments they may have.</a:t>
            </a:r>
          </a:p>
          <a:p>
            <a:pPr eaLnBrk="1" hangingPunct="1">
              <a:spcBef>
                <a:spcPts val="363"/>
              </a:spcBef>
            </a:pPr>
            <a:endParaRPr lang="en-US" smtClean="0">
              <a:solidFill>
                <a:srgbClr val="000000"/>
              </a:solidFill>
            </a:endParaRPr>
          </a:p>
          <a:p>
            <a:pPr eaLnBrk="1" hangingPunct="1">
              <a:spcBef>
                <a:spcPts val="363"/>
              </a:spcBef>
            </a:pPr>
            <a:r>
              <a:rPr lang="en-US" b="1" smtClean="0">
                <a:solidFill>
                  <a:srgbClr val="000000"/>
                </a:solidFill>
              </a:rPr>
              <a:t>Transition:</a:t>
            </a:r>
            <a:r>
              <a:rPr lang="en-US" smtClean="0">
                <a:solidFill>
                  <a:srgbClr val="000000"/>
                </a:solidFill>
              </a:rPr>
              <a:t> This brings us to the end of this module.</a:t>
            </a:r>
          </a:p>
          <a:p>
            <a:endParaRPr lang="en-IE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9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ADF Java (Z16325) Module 6: Inheritance</a:t>
            </a:r>
          </a:p>
        </p:txBody>
      </p:sp>
      <p:sp>
        <p:nvSpPr>
          <p:cNvPr id="33795" name="Rectangle 10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smtClean="0"/>
              <a:t>M6 - Inheritance.ppt</a:t>
            </a:r>
          </a:p>
        </p:txBody>
      </p:sp>
      <p:sp>
        <p:nvSpPr>
          <p:cNvPr id="33796" name="Rectangle 11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Copyright © 2011 Accenture All Rights Reserved.</a:t>
            </a:r>
          </a:p>
        </p:txBody>
      </p:sp>
      <p:sp>
        <p:nvSpPr>
          <p:cNvPr id="33797" name="Rectangle 12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23DFA6-77CD-4DDB-8AF0-6CAD7A560CF9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33798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9" name="Rectangle 5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r>
              <a:rPr lang="en-US" b="1" smtClean="0"/>
              <a:t>Key Message: </a:t>
            </a:r>
            <a:r>
              <a:rPr lang="en-US" smtClean="0"/>
              <a:t>NA</a:t>
            </a:r>
          </a:p>
          <a:p>
            <a:pPr eaLnBrk="1" hangingPunct="1"/>
            <a:endParaRPr lang="en-US" b="1" smtClean="0"/>
          </a:p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9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ADF Java (Z16325) Module 6: Inheritance</a:t>
            </a:r>
          </a:p>
        </p:txBody>
      </p:sp>
      <p:sp>
        <p:nvSpPr>
          <p:cNvPr id="35843" name="Rectangle 10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smtClean="0"/>
              <a:t>M6 - Inheritance.ppt</a:t>
            </a:r>
          </a:p>
        </p:txBody>
      </p:sp>
      <p:sp>
        <p:nvSpPr>
          <p:cNvPr id="35844" name="Rectangle 11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Copyright © 2011 Accenture All Rights Reserved.</a:t>
            </a:r>
          </a:p>
        </p:txBody>
      </p:sp>
      <p:sp>
        <p:nvSpPr>
          <p:cNvPr id="35845" name="Rectangle 12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B96E5EF-118F-47BD-804B-AF9DA5CB930E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35846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7" name="Rectangle 5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r>
              <a:rPr lang="en-US" b="1" smtClean="0"/>
              <a:t>Key Message:</a:t>
            </a:r>
            <a:r>
              <a:rPr lang="en-US" smtClean="0"/>
              <a:t> NA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9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ADF Java (Z16325) Module 6: Inheritance</a:t>
            </a:r>
          </a:p>
        </p:txBody>
      </p:sp>
      <p:sp>
        <p:nvSpPr>
          <p:cNvPr id="35843" name="Rectangle 10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smtClean="0"/>
              <a:t>M6 - Inheritance.ppt</a:t>
            </a:r>
          </a:p>
        </p:txBody>
      </p:sp>
      <p:sp>
        <p:nvSpPr>
          <p:cNvPr id="35844" name="Rectangle 11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Copyright © 2011 Accenture All Rights Reserved.</a:t>
            </a:r>
          </a:p>
        </p:txBody>
      </p:sp>
      <p:sp>
        <p:nvSpPr>
          <p:cNvPr id="35845" name="Rectangle 12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B96E5EF-118F-47BD-804B-AF9DA5CB930E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35846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7" name="Rectangle 5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r>
              <a:rPr lang="en-US" b="1" smtClean="0"/>
              <a:t>Key Message:</a:t>
            </a:r>
            <a:r>
              <a:rPr lang="en-US" smtClean="0"/>
              <a:t> NA</a:t>
            </a:r>
          </a:p>
        </p:txBody>
      </p:sp>
    </p:spTree>
    <p:extLst>
      <p:ext uri="{BB962C8B-B14F-4D97-AF65-F5344CB8AC3E}">
        <p14:creationId xmlns:p14="http://schemas.microsoft.com/office/powerpoint/2010/main" val="9292371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9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ADF Java (Z16325) Module 6: Inheritance</a:t>
            </a:r>
          </a:p>
        </p:txBody>
      </p:sp>
      <p:sp>
        <p:nvSpPr>
          <p:cNvPr id="35843" name="Rectangle 10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smtClean="0"/>
              <a:t>M6 - Inheritance.ppt</a:t>
            </a:r>
          </a:p>
        </p:txBody>
      </p:sp>
      <p:sp>
        <p:nvSpPr>
          <p:cNvPr id="35844" name="Rectangle 11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Copyright © 2011 Accenture All Rights Reserved.</a:t>
            </a:r>
          </a:p>
        </p:txBody>
      </p:sp>
      <p:sp>
        <p:nvSpPr>
          <p:cNvPr id="35845" name="Rectangle 12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B96E5EF-118F-47BD-804B-AF9DA5CB930E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35846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7" name="Rectangle 5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r>
              <a:rPr lang="en-US" b="1" smtClean="0"/>
              <a:t>Key Message:</a:t>
            </a:r>
            <a:r>
              <a:rPr lang="en-US" smtClean="0"/>
              <a:t> NA</a:t>
            </a:r>
          </a:p>
        </p:txBody>
      </p:sp>
    </p:spTree>
    <p:extLst>
      <p:ext uri="{BB962C8B-B14F-4D97-AF65-F5344CB8AC3E}">
        <p14:creationId xmlns:p14="http://schemas.microsoft.com/office/powerpoint/2010/main" val="17534934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9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ADF Java (Z16325) Module 6: Inheritance</a:t>
            </a:r>
          </a:p>
        </p:txBody>
      </p:sp>
      <p:sp>
        <p:nvSpPr>
          <p:cNvPr id="35843" name="Rectangle 10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smtClean="0"/>
              <a:t>M6 - Inheritance.ppt</a:t>
            </a:r>
          </a:p>
        </p:txBody>
      </p:sp>
      <p:sp>
        <p:nvSpPr>
          <p:cNvPr id="35844" name="Rectangle 11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Copyright © 2011 Accenture All Rights Reserved.</a:t>
            </a:r>
          </a:p>
        </p:txBody>
      </p:sp>
      <p:sp>
        <p:nvSpPr>
          <p:cNvPr id="35845" name="Rectangle 12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B96E5EF-118F-47BD-804B-AF9DA5CB930E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35846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7" name="Rectangle 5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r>
              <a:rPr lang="en-US" b="1" smtClean="0"/>
              <a:t>Key Message:</a:t>
            </a:r>
            <a:r>
              <a:rPr lang="en-US" smtClean="0"/>
              <a:t> NA</a:t>
            </a:r>
          </a:p>
        </p:txBody>
      </p:sp>
    </p:spTree>
    <p:extLst>
      <p:ext uri="{BB962C8B-B14F-4D97-AF65-F5344CB8AC3E}">
        <p14:creationId xmlns:p14="http://schemas.microsoft.com/office/powerpoint/2010/main" val="9902407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9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ADF Java (Z16325) Module 6: Inheritance</a:t>
            </a:r>
          </a:p>
        </p:txBody>
      </p:sp>
      <p:sp>
        <p:nvSpPr>
          <p:cNvPr id="35843" name="Rectangle 10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smtClean="0"/>
              <a:t>M6 - Inheritance.ppt</a:t>
            </a:r>
          </a:p>
        </p:txBody>
      </p:sp>
      <p:sp>
        <p:nvSpPr>
          <p:cNvPr id="35844" name="Rectangle 11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Copyright © 2011 Accenture All Rights Reserved.</a:t>
            </a:r>
          </a:p>
        </p:txBody>
      </p:sp>
      <p:sp>
        <p:nvSpPr>
          <p:cNvPr id="35845" name="Rectangle 12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B96E5EF-118F-47BD-804B-AF9DA5CB930E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35846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7" name="Rectangle 5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r>
              <a:rPr lang="en-US" b="1" smtClean="0"/>
              <a:t>Key Message:</a:t>
            </a:r>
            <a:r>
              <a:rPr lang="en-US" smtClean="0"/>
              <a:t> NA</a:t>
            </a:r>
          </a:p>
        </p:txBody>
      </p:sp>
    </p:spTree>
    <p:extLst>
      <p:ext uri="{BB962C8B-B14F-4D97-AF65-F5344CB8AC3E}">
        <p14:creationId xmlns:p14="http://schemas.microsoft.com/office/powerpoint/2010/main" val="20200051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9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ADF Java (Z16325) Module 6: Inheritance</a:t>
            </a:r>
          </a:p>
        </p:txBody>
      </p:sp>
      <p:sp>
        <p:nvSpPr>
          <p:cNvPr id="35843" name="Rectangle 10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smtClean="0"/>
              <a:t>M6 - Inheritance.ppt</a:t>
            </a:r>
          </a:p>
        </p:txBody>
      </p:sp>
      <p:sp>
        <p:nvSpPr>
          <p:cNvPr id="35844" name="Rectangle 11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Copyright © 2011 Accenture All Rights Reserved.</a:t>
            </a:r>
          </a:p>
        </p:txBody>
      </p:sp>
      <p:sp>
        <p:nvSpPr>
          <p:cNvPr id="35845" name="Rectangle 12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B96E5EF-118F-47BD-804B-AF9DA5CB930E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35846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7" name="Rectangle 5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r>
              <a:rPr lang="en-US" b="1" smtClean="0"/>
              <a:t>Key Message:</a:t>
            </a:r>
            <a:r>
              <a:rPr lang="en-US" smtClean="0"/>
              <a:t> NA</a:t>
            </a:r>
          </a:p>
        </p:txBody>
      </p:sp>
    </p:spTree>
    <p:extLst>
      <p:ext uri="{BB962C8B-B14F-4D97-AF65-F5344CB8AC3E}">
        <p14:creationId xmlns:p14="http://schemas.microsoft.com/office/powerpoint/2010/main" val="1048449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9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ADF Java (Z16325) Module 6: Inheritance</a:t>
            </a:r>
          </a:p>
        </p:txBody>
      </p:sp>
      <p:sp>
        <p:nvSpPr>
          <p:cNvPr id="35843" name="Rectangle 10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smtClean="0"/>
              <a:t>M6 - Inheritance.ppt</a:t>
            </a:r>
          </a:p>
        </p:txBody>
      </p:sp>
      <p:sp>
        <p:nvSpPr>
          <p:cNvPr id="35844" name="Rectangle 11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Copyright © 2011 Accenture All Rights Reserved.</a:t>
            </a:r>
          </a:p>
        </p:txBody>
      </p:sp>
      <p:sp>
        <p:nvSpPr>
          <p:cNvPr id="35845" name="Rectangle 12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B96E5EF-118F-47BD-804B-AF9DA5CB930E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35846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7" name="Rectangle 5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r>
              <a:rPr lang="en-US" b="1" smtClean="0"/>
              <a:t>Key Message:</a:t>
            </a:r>
            <a:r>
              <a:rPr lang="en-US" smtClean="0"/>
              <a:t> NA</a:t>
            </a:r>
          </a:p>
        </p:txBody>
      </p:sp>
    </p:spTree>
    <p:extLst>
      <p:ext uri="{BB962C8B-B14F-4D97-AF65-F5344CB8AC3E}">
        <p14:creationId xmlns:p14="http://schemas.microsoft.com/office/powerpoint/2010/main" val="5152281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C120F355-0E21-42AF-A1E3-02C7CE555D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3462F613-2B67-4E93-A1F6-FB05881846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96050" y="196850"/>
            <a:ext cx="2114550" cy="63563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196850"/>
            <a:ext cx="6191250" cy="63563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A9210305-CEC7-4CC0-BA30-D804F9F1B5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219200"/>
            <a:ext cx="41529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57700" y="1219200"/>
            <a:ext cx="41529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F195D9F8-7BE7-4E10-8F5A-35DFB3261D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96050" y="196850"/>
            <a:ext cx="2114550" cy="63563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196850"/>
            <a:ext cx="6191250" cy="63563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D79CABFE-F8DB-43FD-95F5-FA64922C66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219200"/>
            <a:ext cx="41529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57700" y="1219200"/>
            <a:ext cx="41529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14421670-7EB7-4429-A465-2500C168C0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E68FB887-403C-4B06-8D5E-E9E16CBD9D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FD60A907-7058-45D1-880D-E437DDDEC0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34A206CC-2CF3-4B3F-908F-CD52916A70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A0C9403D-8DCE-47CB-ADE5-6FFCCA5A9F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1F643F13-E60D-4142-8C1A-0F7DC8CB8F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2.jpeg"/><Relationship Id="rId14" Type="http://schemas.openxmlformats.org/officeDocument/2006/relationships/image" Target="../media/image1.png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96850"/>
            <a:ext cx="8153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219200"/>
            <a:ext cx="84582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8637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000"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82669852-28E8-4720-B4D1-59067C101F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86373" name="Rectangle 5"/>
          <p:cNvSpPr>
            <a:spLocks noChangeArrowheads="1"/>
          </p:cNvSpPr>
          <p:nvPr/>
        </p:nvSpPr>
        <p:spPr bwMode="auto">
          <a:xfrm>
            <a:off x="466725" y="6553200"/>
            <a:ext cx="2716213" cy="2254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marL="342900" indent="-342900" algn="l" eaLnBrk="0" hangingPunct="0">
              <a:lnSpc>
                <a:spcPct val="100000"/>
              </a:lnSpc>
              <a:buClr>
                <a:schemeClr val="tx1"/>
              </a:buClr>
              <a:defRPr/>
            </a:pPr>
            <a:r>
              <a:rPr lang="en-US" sz="900"/>
              <a:t>Copyright © 2011 Accenture All Rights Reserved. </a:t>
            </a:r>
          </a:p>
        </p:txBody>
      </p:sp>
      <p:pic>
        <p:nvPicPr>
          <p:cNvPr id="1030" name="Picture 6" descr="A4_Code_2 [Converted])pool blue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0" y="1139825"/>
            <a:ext cx="9140825" cy="3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66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6600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6600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6600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6600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FF6600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FF6600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FF6600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FF6600"/>
          </a:solidFill>
          <a:latin typeface="Arial" charset="0"/>
        </a:defRPr>
      </a:lvl9pPr>
    </p:titleStyle>
    <p:bodyStyle>
      <a:lvl1pPr marL="274638" indent="-27463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200">
          <a:solidFill>
            <a:srgbClr val="000000"/>
          </a:solidFill>
          <a:latin typeface="+mn-lt"/>
          <a:ea typeface="+mn-ea"/>
          <a:cs typeface="+mn-cs"/>
        </a:defRPr>
      </a:lvl1pPr>
      <a:lvl2pPr marL="550863" indent="-27463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rgbClr val="000000"/>
          </a:solidFill>
          <a:latin typeface="+mn-lt"/>
        </a:defRPr>
      </a:lvl2pPr>
      <a:lvl3pPr marL="808038" indent="-2555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rgbClr val="000000"/>
          </a:solidFill>
          <a:latin typeface="+mn-lt"/>
        </a:defRPr>
      </a:lvl3pPr>
      <a:lvl4pPr marL="1074738" indent="-2651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1600">
          <a:solidFill>
            <a:srgbClr val="000000"/>
          </a:solidFill>
          <a:latin typeface="+mn-lt"/>
        </a:defRPr>
      </a:lvl4pPr>
      <a:lvl5pPr marL="1358900" indent="-2825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rgbClr val="000000"/>
          </a:solidFill>
          <a:latin typeface="+mn-lt"/>
        </a:defRPr>
      </a:lvl5pPr>
      <a:lvl6pPr marL="1816100" indent="-282575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rgbClr val="000000"/>
          </a:solidFill>
          <a:latin typeface="+mn-lt"/>
        </a:defRPr>
      </a:lvl6pPr>
      <a:lvl7pPr marL="2273300" indent="-282575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rgbClr val="000000"/>
          </a:solidFill>
          <a:latin typeface="+mn-lt"/>
        </a:defRPr>
      </a:lvl7pPr>
      <a:lvl8pPr marL="2730500" indent="-282575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rgbClr val="000000"/>
          </a:solidFill>
          <a:latin typeface="+mn-lt"/>
        </a:defRPr>
      </a:lvl8pPr>
      <a:lvl9pPr marL="3187700" indent="-282575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14 laptopgirlside"/>
          <p:cNvPicPr>
            <a:picLocks noChangeAspect="1" noChangeArrowheads="1"/>
          </p:cNvPicPr>
          <p:nvPr/>
        </p:nvPicPr>
        <p:blipFill>
          <a:blip r:embed="rId13"/>
          <a:srcRect l="3226"/>
          <a:stretch>
            <a:fillRect/>
          </a:stretch>
        </p:blipFill>
        <p:spPr bwMode="auto">
          <a:xfrm>
            <a:off x="0" y="0"/>
            <a:ext cx="9144000" cy="686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419100" y="6553200"/>
            <a:ext cx="7500938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marL="342900" indent="-342900" algn="l" eaLnBrk="0" hangingPunct="0">
              <a:lnSpc>
                <a:spcPct val="100000"/>
              </a:lnSpc>
              <a:buClr>
                <a:schemeClr val="tx1"/>
              </a:buClr>
              <a:defRPr/>
            </a:pPr>
            <a:r>
              <a:rPr lang="en-US" sz="900" dirty="0"/>
              <a:t>Copyright </a:t>
            </a:r>
            <a:r>
              <a:rPr lang="en-US" sz="900"/>
              <a:t>© 2011 </a:t>
            </a:r>
            <a:r>
              <a:rPr lang="en-US" sz="900" dirty="0"/>
              <a:t>Accenture All Rights Reserved. Accenture, its logo, and Accenture High Performance Delivered are trademarks of Accenture.</a:t>
            </a:r>
          </a:p>
        </p:txBody>
      </p:sp>
      <p:pic>
        <p:nvPicPr>
          <p:cNvPr id="2052" name="Picture 7" descr="A4_Code_2 [Converted])pool blue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0" y="3425825"/>
            <a:ext cx="9140825" cy="3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9" descr="SigHPD_Sz3_2X_gray.png"/>
          <p:cNvPicPr>
            <a:picLocks noChangeAspect="1"/>
          </p:cNvPicPr>
          <p:nvPr userDrawn="1"/>
        </p:nvPicPr>
        <p:blipFill>
          <a:blip r:embed="rId15"/>
          <a:srcRect/>
          <a:stretch>
            <a:fillRect/>
          </a:stretch>
        </p:blipFill>
        <p:spPr bwMode="auto">
          <a:xfrm>
            <a:off x="533400" y="2478088"/>
            <a:ext cx="2743200" cy="143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96850"/>
            <a:ext cx="8153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219200"/>
            <a:ext cx="84582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66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6600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6600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6600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6600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6600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6600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6600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6600"/>
          </a:solidFill>
          <a:latin typeface="Arial" charset="0"/>
        </a:defRPr>
      </a:lvl9pPr>
    </p:titleStyle>
    <p:bodyStyle>
      <a:lvl1pPr marL="274638" indent="-27463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200">
          <a:solidFill>
            <a:srgbClr val="000000"/>
          </a:solidFill>
          <a:latin typeface="+mn-lt"/>
          <a:ea typeface="+mn-ea"/>
          <a:cs typeface="+mn-cs"/>
        </a:defRPr>
      </a:lvl1pPr>
      <a:lvl2pPr marL="550863" indent="-27463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rgbClr val="000000"/>
          </a:solidFill>
          <a:latin typeface="+mn-lt"/>
        </a:defRPr>
      </a:lvl2pPr>
      <a:lvl3pPr marL="808038" indent="-2555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rgbClr val="000000"/>
          </a:solidFill>
          <a:latin typeface="+mn-lt"/>
        </a:defRPr>
      </a:lvl3pPr>
      <a:lvl4pPr marL="1074738" indent="-2651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1600">
          <a:solidFill>
            <a:srgbClr val="000000"/>
          </a:solidFill>
          <a:latin typeface="+mn-lt"/>
        </a:defRPr>
      </a:lvl4pPr>
      <a:lvl5pPr marL="1358900" indent="-2825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rgbClr val="000000"/>
          </a:solidFill>
          <a:latin typeface="+mn-lt"/>
        </a:defRPr>
      </a:lvl5pPr>
      <a:lvl6pPr marL="1816100" indent="-2825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rgbClr val="000000"/>
          </a:solidFill>
          <a:latin typeface="+mn-lt"/>
        </a:defRPr>
      </a:lvl6pPr>
      <a:lvl7pPr marL="2273300" indent="-2825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rgbClr val="000000"/>
          </a:solidFill>
          <a:latin typeface="+mn-lt"/>
        </a:defRPr>
      </a:lvl7pPr>
      <a:lvl8pPr marL="2730500" indent="-2825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rgbClr val="000000"/>
          </a:solidFill>
          <a:latin typeface="+mn-lt"/>
        </a:defRPr>
      </a:lvl8pPr>
      <a:lvl9pPr marL="3187700" indent="-2825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tif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0"/>
          <p:cNvSpPr>
            <a:spLocks noChangeArrowheads="1"/>
          </p:cNvSpPr>
          <p:nvPr/>
        </p:nvSpPr>
        <p:spPr bwMode="auto">
          <a:xfrm>
            <a:off x="3495675" y="5027613"/>
            <a:ext cx="4246563" cy="858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 eaLnBrk="0" hangingPunct="0">
              <a:lnSpc>
                <a:spcPct val="100000"/>
              </a:lnSpc>
              <a:spcBef>
                <a:spcPct val="0"/>
              </a:spcBef>
              <a:buClrTx/>
            </a:pPr>
            <a:endParaRPr lang="en-US" sz="2000"/>
          </a:p>
        </p:txBody>
      </p:sp>
      <p:sp>
        <p:nvSpPr>
          <p:cNvPr id="3075" name="Rectangle 6"/>
          <p:cNvSpPr>
            <a:spLocks noChangeArrowheads="1"/>
          </p:cNvSpPr>
          <p:nvPr/>
        </p:nvSpPr>
        <p:spPr bwMode="white">
          <a:xfrm>
            <a:off x="2057400" y="381000"/>
            <a:ext cx="65532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 eaLnBrk="0" hangingPunct="0">
              <a:lnSpc>
                <a:spcPct val="90000"/>
              </a:lnSpc>
              <a:spcBef>
                <a:spcPct val="0"/>
              </a:spcBef>
              <a:buClrTx/>
            </a:pPr>
            <a:r>
              <a:rPr lang="en-US" sz="3200">
                <a:solidFill>
                  <a:schemeClr val="accent2"/>
                </a:solidFill>
              </a:rPr>
              <a:t>Application Delivery</a:t>
            </a:r>
            <a:br>
              <a:rPr lang="en-US" sz="3200">
                <a:solidFill>
                  <a:schemeClr val="accent2"/>
                </a:solidFill>
              </a:rPr>
            </a:br>
            <a:r>
              <a:rPr lang="en-US" sz="3200">
                <a:solidFill>
                  <a:schemeClr val="accent2"/>
                </a:solidFill>
              </a:rPr>
              <a:t>Fundamentals: Java </a:t>
            </a:r>
          </a:p>
        </p:txBody>
      </p:sp>
      <p:sp>
        <p:nvSpPr>
          <p:cNvPr id="3076" name="Rectangle 7"/>
          <p:cNvSpPr>
            <a:spLocks noChangeArrowheads="1"/>
          </p:cNvSpPr>
          <p:nvPr/>
        </p:nvSpPr>
        <p:spPr bwMode="white">
          <a:xfrm>
            <a:off x="2057400" y="1371600"/>
            <a:ext cx="6562725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 eaLnBrk="0" hangingPunct="0">
              <a:lnSpc>
                <a:spcPct val="90000"/>
              </a:lnSpc>
              <a:spcBef>
                <a:spcPct val="0"/>
              </a:spcBef>
              <a:buClr>
                <a:schemeClr val="tx1"/>
              </a:buClr>
            </a:pPr>
            <a:r>
              <a:rPr lang="en-US" sz="2000" dirty="0">
                <a:solidFill>
                  <a:srgbClr val="003300"/>
                </a:solidFill>
              </a:rPr>
              <a:t>Module 9</a:t>
            </a:r>
            <a:r>
              <a:rPr lang="en-US" sz="2000" dirty="0" smtClean="0">
                <a:solidFill>
                  <a:srgbClr val="003300"/>
                </a:solidFill>
              </a:rPr>
              <a:t>: Collections</a:t>
            </a:r>
            <a:endParaRPr lang="en-US" sz="2000" dirty="0">
              <a:solidFill>
                <a:srgbClr val="0033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3"/>
          <p:cNvSpPr txBox="1">
            <a:spLocks noGrp="1"/>
          </p:cNvSpPr>
          <p:nvPr/>
        </p:nvSpPr>
        <p:spPr bwMode="auto">
          <a:xfrm>
            <a:off x="7315200" y="6477000"/>
            <a:ext cx="1693863" cy="269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b"/>
          <a:lstStyle/>
          <a:p>
            <a:pPr algn="r" eaLnBrk="0" hangingPunct="0">
              <a:spcBef>
                <a:spcPct val="0"/>
              </a:spcBef>
              <a:buClrTx/>
            </a:pPr>
            <a:fld id="{CC28E4D0-330A-42A0-8BDE-FBBD753CB8BE}" type="slidenum">
              <a:rPr lang="en-US"/>
              <a:pPr algn="r" eaLnBrk="0" hangingPunct="0">
                <a:spcBef>
                  <a:spcPct val="0"/>
                </a:spcBef>
                <a:buClrTx/>
              </a:pPr>
              <a:t>10</a:t>
            </a:fld>
            <a:endParaRPr lang="en-US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/>
              <a:t> Generic Collections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-468560" y="908720"/>
            <a:ext cx="9612560" cy="5334000"/>
          </a:xfrm>
        </p:spPr>
        <p:txBody>
          <a:bodyPr lIns="90488" tIns="44450" rIns="90488" bIns="44450"/>
          <a:lstStyle/>
          <a:p>
            <a:pPr eaLnBrk="1" hangingPunct="1">
              <a:spcBef>
                <a:spcPct val="0"/>
              </a:spcBef>
              <a:buClrTx/>
            </a:pPr>
            <a:endParaRPr lang="en-GB" sz="2800" dirty="0" smtClean="0"/>
          </a:p>
          <a:p>
            <a:pPr lvl="1" eaLnBrk="1" hangingPunct="1">
              <a:spcBef>
                <a:spcPct val="0"/>
              </a:spcBef>
              <a:buClrTx/>
              <a:buFontTx/>
              <a:buNone/>
            </a:pPr>
            <a:r>
              <a:rPr lang="en-GB" sz="2800" dirty="0" smtClean="0"/>
              <a:t>	</a:t>
            </a:r>
            <a:r>
              <a:rPr lang="en-GB" sz="2800" dirty="0"/>
              <a:t>It is possible to generify the various Collection and Map types and subtypes in the Java collection API</a:t>
            </a:r>
            <a:r>
              <a:rPr lang="en-GB" sz="2800" dirty="0" smtClean="0"/>
              <a:t>.</a:t>
            </a:r>
          </a:p>
        </p:txBody>
      </p:sp>
      <p:sp>
        <p:nvSpPr>
          <p:cNvPr id="2" name="Rectangle 1"/>
          <p:cNvSpPr/>
          <p:nvPr/>
        </p:nvSpPr>
        <p:spPr>
          <a:xfrm>
            <a:off x="104371" y="2852936"/>
            <a:ext cx="8531503" cy="3877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Collection&lt;String&gt; </a:t>
            </a:r>
            <a:r>
              <a:rPr lang="en-US" sz="2400" dirty="0" err="1"/>
              <a:t>stringCollection</a:t>
            </a:r>
            <a:r>
              <a:rPr lang="en-US" sz="2400" dirty="0"/>
              <a:t> = new </a:t>
            </a:r>
            <a:r>
              <a:rPr lang="en-US" sz="2400" dirty="0" err="1"/>
              <a:t>HashSet</a:t>
            </a:r>
            <a:r>
              <a:rPr lang="en-US" sz="2400" dirty="0"/>
              <a:t>&lt;String&gt;();</a:t>
            </a:r>
          </a:p>
        </p:txBody>
      </p:sp>
    </p:spTree>
    <p:extLst>
      <p:ext uri="{BB962C8B-B14F-4D97-AF65-F5344CB8AC3E}">
        <p14:creationId xmlns:p14="http://schemas.microsoft.com/office/powerpoint/2010/main" val="7854187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3"/>
          <p:cNvSpPr txBox="1">
            <a:spLocks noGrp="1"/>
          </p:cNvSpPr>
          <p:nvPr/>
        </p:nvSpPr>
        <p:spPr bwMode="auto">
          <a:xfrm>
            <a:off x="7315200" y="6477000"/>
            <a:ext cx="1693863" cy="269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b"/>
          <a:lstStyle/>
          <a:p>
            <a:pPr algn="r" eaLnBrk="0" hangingPunct="0">
              <a:spcBef>
                <a:spcPct val="0"/>
              </a:spcBef>
              <a:buClrTx/>
            </a:pPr>
            <a:fld id="{CC28E4D0-330A-42A0-8BDE-FBBD753CB8BE}" type="slidenum">
              <a:rPr lang="en-US"/>
              <a:pPr algn="r" eaLnBrk="0" hangingPunct="0">
                <a:spcBef>
                  <a:spcPct val="0"/>
                </a:spcBef>
                <a:buClrTx/>
              </a:pPr>
              <a:t>11</a:t>
            </a:fld>
            <a:endParaRPr lang="en-US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/>
              <a:t>Java Collections - List</a:t>
            </a:r>
            <a:endParaRPr lang="en-US" dirty="0" smtClean="0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 lIns="90488" tIns="44450" rIns="90488" bIns="44450"/>
          <a:lstStyle/>
          <a:p>
            <a:pPr eaLnBrk="1" hangingPunct="1">
              <a:spcBef>
                <a:spcPct val="0"/>
              </a:spcBef>
              <a:buClrTx/>
            </a:pPr>
            <a:endParaRPr lang="en-GB" dirty="0" smtClean="0"/>
          </a:p>
          <a:p>
            <a:pPr lvl="1" eaLnBrk="1" hangingPunct="1">
              <a:spcBef>
                <a:spcPct val="0"/>
              </a:spcBef>
              <a:buClrTx/>
              <a:buFontTx/>
              <a:buNone/>
            </a:pPr>
            <a:r>
              <a:rPr lang="en-GB" sz="1800" dirty="0" smtClean="0"/>
              <a:t>	</a:t>
            </a:r>
            <a:endParaRPr lang="en-GB" sz="1800" dirty="0"/>
          </a:p>
          <a:p>
            <a:pPr lvl="1" eaLnBrk="1" hangingPunct="1">
              <a:spcBef>
                <a:spcPct val="0"/>
              </a:spcBef>
              <a:buClrTx/>
              <a:buNone/>
            </a:pPr>
            <a:endParaRPr lang="en-GB" sz="1800" dirty="0"/>
          </a:p>
          <a:p>
            <a:pPr lvl="1" eaLnBrk="1" hangingPunct="1">
              <a:spcBef>
                <a:spcPct val="0"/>
              </a:spcBef>
              <a:buClrTx/>
              <a:buNone/>
            </a:pPr>
            <a:endParaRPr lang="en-GB" sz="1800" dirty="0"/>
          </a:p>
          <a:p>
            <a:pPr lvl="1" eaLnBrk="1" hangingPunct="1">
              <a:spcBef>
                <a:spcPct val="0"/>
              </a:spcBef>
              <a:buClrTx/>
              <a:buFontTx/>
              <a:buNone/>
            </a:pPr>
            <a:endParaRPr lang="en-GB" sz="1800" dirty="0" smtClean="0"/>
          </a:p>
        </p:txBody>
      </p:sp>
      <p:sp>
        <p:nvSpPr>
          <p:cNvPr id="3" name="Rectangle 2"/>
          <p:cNvSpPr/>
          <p:nvPr/>
        </p:nvSpPr>
        <p:spPr>
          <a:xfrm>
            <a:off x="0" y="1219200"/>
            <a:ext cx="9144000" cy="11264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800" dirty="0" smtClean="0">
                <a:solidFill>
                  <a:srgbClr val="000000"/>
                </a:solidFill>
                <a:latin typeface="Fira Sans" charset="0"/>
              </a:rPr>
              <a:t>It </a:t>
            </a:r>
            <a:r>
              <a:rPr lang="en-US" sz="2800" dirty="0">
                <a:solidFill>
                  <a:srgbClr val="000000"/>
                </a:solidFill>
                <a:latin typeface="Fira Sans" charset="0"/>
              </a:rPr>
              <a:t>represents an ordered list of objects, meaning you can access the elements of a </a:t>
            </a:r>
            <a:r>
              <a:rPr lang="en-US" sz="2800" dirty="0"/>
              <a:t>List</a:t>
            </a:r>
            <a:r>
              <a:rPr lang="en-US" sz="2800" dirty="0">
                <a:solidFill>
                  <a:srgbClr val="000000"/>
                </a:solidFill>
                <a:latin typeface="Fira Sans" charset="0"/>
              </a:rPr>
              <a:t> in a specific order, and by an index too. You can also add the same element more than once to a </a:t>
            </a:r>
            <a:r>
              <a:rPr lang="en-US" sz="2800" dirty="0"/>
              <a:t>List</a:t>
            </a:r>
          </a:p>
        </p:txBody>
      </p:sp>
      <p:sp>
        <p:nvSpPr>
          <p:cNvPr id="4" name="Rectangle 3"/>
          <p:cNvSpPr/>
          <p:nvPr/>
        </p:nvSpPr>
        <p:spPr>
          <a:xfrm>
            <a:off x="251520" y="2564904"/>
            <a:ext cx="6480720" cy="386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500" dirty="0">
                <a:solidFill>
                  <a:schemeClr val="accent1"/>
                </a:solidFill>
              </a:rPr>
              <a:t>List </a:t>
            </a:r>
            <a:r>
              <a:rPr lang="en-US" sz="2500" dirty="0" err="1">
                <a:solidFill>
                  <a:schemeClr val="accent1"/>
                </a:solidFill>
              </a:rPr>
              <a:t>listA</a:t>
            </a:r>
            <a:r>
              <a:rPr lang="en-US" sz="2500" dirty="0">
                <a:solidFill>
                  <a:schemeClr val="accent1"/>
                </a:solidFill>
              </a:rPr>
              <a:t> = new </a:t>
            </a:r>
            <a:r>
              <a:rPr lang="en-US" sz="2500" dirty="0" err="1">
                <a:solidFill>
                  <a:schemeClr val="accent1"/>
                </a:solidFill>
              </a:rPr>
              <a:t>ArrayList</a:t>
            </a:r>
            <a:r>
              <a:rPr lang="en-US" sz="2500" dirty="0">
                <a:solidFill>
                  <a:schemeClr val="accent1"/>
                </a:solidFill>
              </a:rPr>
              <a:t>(); </a:t>
            </a:r>
            <a:endParaRPr lang="en-US" sz="2500" dirty="0" smtClean="0">
              <a:solidFill>
                <a:schemeClr val="accent1"/>
              </a:solidFill>
            </a:endParaRPr>
          </a:p>
          <a:p>
            <a:pPr algn="l"/>
            <a:endParaRPr lang="en-US" sz="2500" dirty="0" smtClean="0">
              <a:solidFill>
                <a:schemeClr val="accent1"/>
              </a:solidFill>
            </a:endParaRPr>
          </a:p>
          <a:p>
            <a:pPr algn="l"/>
            <a:r>
              <a:rPr lang="en-US" sz="2500" dirty="0" err="1" smtClean="0">
                <a:solidFill>
                  <a:schemeClr val="accent1"/>
                </a:solidFill>
              </a:rPr>
              <a:t>listA.add</a:t>
            </a:r>
            <a:r>
              <a:rPr lang="en-US" sz="2500" dirty="0" smtClean="0">
                <a:solidFill>
                  <a:schemeClr val="accent1"/>
                </a:solidFill>
              </a:rPr>
              <a:t>(15); </a:t>
            </a:r>
          </a:p>
          <a:p>
            <a:pPr algn="l"/>
            <a:r>
              <a:rPr lang="en-US" sz="2500" dirty="0" err="1" smtClean="0">
                <a:solidFill>
                  <a:schemeClr val="accent1"/>
                </a:solidFill>
              </a:rPr>
              <a:t>listA.add</a:t>
            </a:r>
            <a:r>
              <a:rPr lang="en-US" sz="2500" dirty="0">
                <a:solidFill>
                  <a:schemeClr val="accent1"/>
                </a:solidFill>
              </a:rPr>
              <a:t>("element 1"); </a:t>
            </a:r>
            <a:endParaRPr lang="en-US" sz="2500" dirty="0" smtClean="0">
              <a:solidFill>
                <a:schemeClr val="accent1"/>
              </a:solidFill>
            </a:endParaRPr>
          </a:p>
          <a:p>
            <a:pPr algn="l"/>
            <a:r>
              <a:rPr lang="en-US" sz="2500" dirty="0" err="1" smtClean="0">
                <a:solidFill>
                  <a:schemeClr val="accent1"/>
                </a:solidFill>
              </a:rPr>
              <a:t>listA.add</a:t>
            </a:r>
            <a:r>
              <a:rPr lang="en-US" sz="2500" dirty="0">
                <a:solidFill>
                  <a:schemeClr val="accent1"/>
                </a:solidFill>
              </a:rPr>
              <a:t>("element </a:t>
            </a:r>
            <a:r>
              <a:rPr lang="en-US" sz="2500" dirty="0" smtClean="0">
                <a:solidFill>
                  <a:schemeClr val="accent1"/>
                </a:solidFill>
              </a:rPr>
              <a:t>1"); </a:t>
            </a:r>
          </a:p>
          <a:p>
            <a:pPr algn="l"/>
            <a:endParaRPr lang="en-US" sz="2500" dirty="0" smtClean="0">
              <a:solidFill>
                <a:schemeClr val="accent1"/>
              </a:solidFill>
            </a:endParaRPr>
          </a:p>
          <a:p>
            <a:pPr algn="l"/>
            <a:r>
              <a:rPr lang="en-US" sz="2500" dirty="0" smtClean="0">
                <a:solidFill>
                  <a:schemeClr val="accent1"/>
                </a:solidFill>
              </a:rPr>
              <a:t>//</a:t>
            </a:r>
            <a:r>
              <a:rPr lang="en-US" sz="2500" dirty="0">
                <a:solidFill>
                  <a:schemeClr val="accent1"/>
                </a:solidFill>
              </a:rPr>
              <a:t>access via index </a:t>
            </a:r>
            <a:endParaRPr lang="en-US" sz="2500" dirty="0" smtClean="0">
              <a:solidFill>
                <a:schemeClr val="accent1"/>
              </a:solidFill>
            </a:endParaRPr>
          </a:p>
          <a:p>
            <a:pPr algn="l"/>
            <a:r>
              <a:rPr lang="en-US" sz="2500" dirty="0">
                <a:solidFill>
                  <a:schemeClr val="accent1"/>
                </a:solidFill>
              </a:rPr>
              <a:t>String element0 = (</a:t>
            </a:r>
            <a:r>
              <a:rPr lang="en-US" sz="2500" dirty="0" err="1">
                <a:solidFill>
                  <a:schemeClr val="accent1"/>
                </a:solidFill>
              </a:rPr>
              <a:t>Int</a:t>
            </a:r>
            <a:r>
              <a:rPr lang="en-US" sz="2500" dirty="0">
                <a:solidFill>
                  <a:schemeClr val="accent1"/>
                </a:solidFill>
              </a:rPr>
              <a:t>) </a:t>
            </a:r>
            <a:r>
              <a:rPr lang="en-US" sz="2500" dirty="0" err="1">
                <a:solidFill>
                  <a:schemeClr val="accent1"/>
                </a:solidFill>
              </a:rPr>
              <a:t>listA.get</a:t>
            </a:r>
            <a:r>
              <a:rPr lang="en-US" sz="2500" dirty="0">
                <a:solidFill>
                  <a:schemeClr val="accent1"/>
                </a:solidFill>
              </a:rPr>
              <a:t>(0); </a:t>
            </a:r>
          </a:p>
          <a:p>
            <a:pPr algn="l"/>
            <a:r>
              <a:rPr lang="en-US" sz="2500" dirty="0" smtClean="0">
                <a:solidFill>
                  <a:schemeClr val="accent1"/>
                </a:solidFill>
              </a:rPr>
              <a:t>String </a:t>
            </a:r>
            <a:r>
              <a:rPr lang="en-US" sz="2500" dirty="0">
                <a:solidFill>
                  <a:schemeClr val="accent1"/>
                </a:solidFill>
              </a:rPr>
              <a:t>element1 = </a:t>
            </a:r>
            <a:r>
              <a:rPr lang="en-US" sz="2500" dirty="0" err="1">
                <a:solidFill>
                  <a:schemeClr val="accent1"/>
                </a:solidFill>
              </a:rPr>
              <a:t>listA.get</a:t>
            </a:r>
            <a:r>
              <a:rPr lang="en-US" sz="2500" dirty="0">
                <a:solidFill>
                  <a:schemeClr val="accent1"/>
                </a:solidFill>
              </a:rPr>
              <a:t>(1); </a:t>
            </a:r>
            <a:endParaRPr lang="en-US" sz="2500" dirty="0" smtClean="0">
              <a:solidFill>
                <a:schemeClr val="accent1"/>
              </a:solidFill>
            </a:endParaRPr>
          </a:p>
          <a:p>
            <a:pPr algn="l"/>
            <a:r>
              <a:rPr lang="en-US" sz="2500" dirty="0" smtClean="0">
                <a:solidFill>
                  <a:schemeClr val="accent1"/>
                </a:solidFill>
              </a:rPr>
              <a:t>String </a:t>
            </a:r>
            <a:r>
              <a:rPr lang="en-US" sz="2500" dirty="0">
                <a:solidFill>
                  <a:schemeClr val="accent1"/>
                </a:solidFill>
              </a:rPr>
              <a:t>element3 = </a:t>
            </a:r>
            <a:r>
              <a:rPr lang="en-US" sz="2500" dirty="0" err="1">
                <a:solidFill>
                  <a:schemeClr val="accent1"/>
                </a:solidFill>
              </a:rPr>
              <a:t>listA.get</a:t>
            </a:r>
            <a:r>
              <a:rPr lang="en-US" sz="2500" dirty="0">
                <a:solidFill>
                  <a:schemeClr val="accent1"/>
                </a:solidFill>
              </a:rPr>
              <a:t>(2);</a:t>
            </a:r>
          </a:p>
        </p:txBody>
      </p:sp>
    </p:spTree>
    <p:extLst>
      <p:ext uri="{BB962C8B-B14F-4D97-AF65-F5344CB8AC3E}">
        <p14:creationId xmlns:p14="http://schemas.microsoft.com/office/powerpoint/2010/main" val="16610576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3"/>
          <p:cNvSpPr txBox="1">
            <a:spLocks noGrp="1"/>
          </p:cNvSpPr>
          <p:nvPr/>
        </p:nvSpPr>
        <p:spPr bwMode="auto">
          <a:xfrm>
            <a:off x="7315200" y="6477000"/>
            <a:ext cx="1693863" cy="269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b"/>
          <a:lstStyle/>
          <a:p>
            <a:pPr algn="r" eaLnBrk="0" hangingPunct="0">
              <a:spcBef>
                <a:spcPct val="0"/>
              </a:spcBef>
              <a:buClrTx/>
            </a:pPr>
            <a:fld id="{CC28E4D0-330A-42A0-8BDE-FBBD753CB8BE}" type="slidenum">
              <a:rPr lang="en-US"/>
              <a:pPr algn="r" eaLnBrk="0" hangingPunct="0">
                <a:spcBef>
                  <a:spcPct val="0"/>
                </a:spcBef>
                <a:buClrTx/>
              </a:pPr>
              <a:t>12</a:t>
            </a:fld>
            <a:endParaRPr lang="en-US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/>
              <a:t>Java Collections - List</a:t>
            </a:r>
            <a:endParaRPr lang="en-US" dirty="0" smtClean="0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9451" y="1187422"/>
            <a:ext cx="8458200" cy="5334000"/>
          </a:xfrm>
        </p:spPr>
        <p:txBody>
          <a:bodyPr lIns="90488" tIns="44450" rIns="90488" bIns="44450"/>
          <a:lstStyle/>
          <a:p>
            <a:pPr eaLnBrk="1" hangingPunct="1">
              <a:spcBef>
                <a:spcPct val="0"/>
              </a:spcBef>
              <a:buClrTx/>
            </a:pPr>
            <a:endParaRPr lang="en-GB" dirty="0" smtClean="0"/>
          </a:p>
          <a:p>
            <a:pPr lvl="1" eaLnBrk="1" hangingPunct="1">
              <a:spcBef>
                <a:spcPct val="0"/>
              </a:spcBef>
              <a:buClrTx/>
              <a:buFontTx/>
              <a:buNone/>
            </a:pPr>
            <a:r>
              <a:rPr lang="en-GB" sz="1800" dirty="0" smtClean="0"/>
              <a:t>	</a:t>
            </a:r>
            <a:endParaRPr lang="en-GB" sz="1800" dirty="0"/>
          </a:p>
          <a:p>
            <a:pPr lvl="1" eaLnBrk="1" hangingPunct="1">
              <a:spcBef>
                <a:spcPct val="0"/>
              </a:spcBef>
              <a:buClrTx/>
              <a:buNone/>
            </a:pPr>
            <a:endParaRPr lang="en-GB" sz="1800" dirty="0"/>
          </a:p>
          <a:p>
            <a:pPr lvl="1" eaLnBrk="1" hangingPunct="1">
              <a:spcBef>
                <a:spcPct val="0"/>
              </a:spcBef>
              <a:buClrTx/>
              <a:buNone/>
            </a:pPr>
            <a:endParaRPr lang="en-GB" sz="1800" dirty="0"/>
          </a:p>
          <a:p>
            <a:pPr lvl="1" eaLnBrk="1" hangingPunct="1">
              <a:spcBef>
                <a:spcPct val="0"/>
              </a:spcBef>
              <a:buClrTx/>
              <a:buFontTx/>
              <a:buNone/>
            </a:pPr>
            <a:endParaRPr lang="en-GB" sz="1800" dirty="0" smtClean="0"/>
          </a:p>
        </p:txBody>
      </p:sp>
      <p:sp>
        <p:nvSpPr>
          <p:cNvPr id="3" name="Rectangle 2"/>
          <p:cNvSpPr/>
          <p:nvPr/>
        </p:nvSpPr>
        <p:spPr>
          <a:xfrm>
            <a:off x="0" y="1219200"/>
            <a:ext cx="9144000" cy="11264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800" dirty="0" smtClean="0">
                <a:solidFill>
                  <a:srgbClr val="000000"/>
                </a:solidFill>
                <a:latin typeface="Fira Sans" charset="0"/>
              </a:rPr>
              <a:t>It </a:t>
            </a:r>
            <a:r>
              <a:rPr lang="en-US" sz="2800" dirty="0">
                <a:solidFill>
                  <a:srgbClr val="000000"/>
                </a:solidFill>
                <a:latin typeface="Fira Sans" charset="0"/>
              </a:rPr>
              <a:t>represents an ordered list of objects, meaning you can access the elements of a </a:t>
            </a:r>
            <a:r>
              <a:rPr lang="en-US" sz="2800" dirty="0"/>
              <a:t>List</a:t>
            </a:r>
            <a:r>
              <a:rPr lang="en-US" sz="2800" dirty="0">
                <a:solidFill>
                  <a:srgbClr val="000000"/>
                </a:solidFill>
                <a:latin typeface="Fira Sans" charset="0"/>
              </a:rPr>
              <a:t> in a specific order, and by an index too. You can also add the same element more than once to a </a:t>
            </a:r>
            <a:r>
              <a:rPr lang="en-US" sz="2800" dirty="0"/>
              <a:t>List</a:t>
            </a:r>
          </a:p>
        </p:txBody>
      </p:sp>
      <p:sp>
        <p:nvSpPr>
          <p:cNvPr id="4" name="Rectangle 3"/>
          <p:cNvSpPr/>
          <p:nvPr/>
        </p:nvSpPr>
        <p:spPr>
          <a:xfrm>
            <a:off x="251520" y="2564904"/>
            <a:ext cx="6480720" cy="386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500" dirty="0">
                <a:solidFill>
                  <a:schemeClr val="accent1"/>
                </a:solidFill>
              </a:rPr>
              <a:t>List </a:t>
            </a:r>
            <a:r>
              <a:rPr lang="en-US" sz="2500" dirty="0" err="1">
                <a:solidFill>
                  <a:schemeClr val="accent1"/>
                </a:solidFill>
              </a:rPr>
              <a:t>listA</a:t>
            </a:r>
            <a:r>
              <a:rPr lang="en-US" sz="2500" dirty="0">
                <a:solidFill>
                  <a:schemeClr val="accent1"/>
                </a:solidFill>
              </a:rPr>
              <a:t> = new </a:t>
            </a:r>
            <a:r>
              <a:rPr lang="en-US" sz="2500" dirty="0" err="1">
                <a:solidFill>
                  <a:schemeClr val="accent1"/>
                </a:solidFill>
              </a:rPr>
              <a:t>ArrayList</a:t>
            </a:r>
            <a:r>
              <a:rPr lang="en-US" sz="2500" dirty="0">
                <a:solidFill>
                  <a:schemeClr val="accent1"/>
                </a:solidFill>
              </a:rPr>
              <a:t>(); </a:t>
            </a:r>
            <a:endParaRPr lang="en-US" sz="2500" dirty="0" smtClean="0">
              <a:solidFill>
                <a:schemeClr val="accent1"/>
              </a:solidFill>
            </a:endParaRPr>
          </a:p>
          <a:p>
            <a:pPr algn="l"/>
            <a:endParaRPr lang="en-US" sz="2500" dirty="0" smtClean="0">
              <a:solidFill>
                <a:schemeClr val="accent1"/>
              </a:solidFill>
            </a:endParaRPr>
          </a:p>
          <a:p>
            <a:pPr algn="l"/>
            <a:r>
              <a:rPr lang="en-US" sz="2500" dirty="0" err="1" smtClean="0">
                <a:solidFill>
                  <a:schemeClr val="accent1"/>
                </a:solidFill>
              </a:rPr>
              <a:t>listA.add</a:t>
            </a:r>
            <a:r>
              <a:rPr lang="en-US" sz="2500" dirty="0" smtClean="0">
                <a:solidFill>
                  <a:schemeClr val="accent1"/>
                </a:solidFill>
              </a:rPr>
              <a:t>(15); </a:t>
            </a:r>
          </a:p>
          <a:p>
            <a:pPr algn="l"/>
            <a:r>
              <a:rPr lang="en-US" sz="2500" dirty="0" err="1" smtClean="0">
                <a:solidFill>
                  <a:schemeClr val="accent1"/>
                </a:solidFill>
              </a:rPr>
              <a:t>listA.add</a:t>
            </a:r>
            <a:r>
              <a:rPr lang="en-US" sz="2500" dirty="0">
                <a:solidFill>
                  <a:schemeClr val="accent1"/>
                </a:solidFill>
              </a:rPr>
              <a:t>("element 1"); </a:t>
            </a:r>
            <a:endParaRPr lang="en-US" sz="2500" dirty="0" smtClean="0">
              <a:solidFill>
                <a:schemeClr val="accent1"/>
              </a:solidFill>
            </a:endParaRPr>
          </a:p>
          <a:p>
            <a:pPr algn="l"/>
            <a:r>
              <a:rPr lang="en-US" sz="2500" dirty="0" err="1" smtClean="0">
                <a:solidFill>
                  <a:schemeClr val="accent1"/>
                </a:solidFill>
              </a:rPr>
              <a:t>listA.add</a:t>
            </a:r>
            <a:r>
              <a:rPr lang="en-US" sz="2500" dirty="0">
                <a:solidFill>
                  <a:schemeClr val="accent1"/>
                </a:solidFill>
              </a:rPr>
              <a:t>("element </a:t>
            </a:r>
            <a:r>
              <a:rPr lang="en-US" sz="2500" dirty="0" smtClean="0">
                <a:solidFill>
                  <a:schemeClr val="accent1"/>
                </a:solidFill>
              </a:rPr>
              <a:t>1"); </a:t>
            </a:r>
          </a:p>
          <a:p>
            <a:pPr algn="l"/>
            <a:endParaRPr lang="en-US" sz="2500" dirty="0" smtClean="0">
              <a:solidFill>
                <a:schemeClr val="accent1"/>
              </a:solidFill>
            </a:endParaRPr>
          </a:p>
          <a:p>
            <a:pPr algn="l"/>
            <a:r>
              <a:rPr lang="en-US" sz="2500" dirty="0" smtClean="0">
                <a:solidFill>
                  <a:schemeClr val="accent1"/>
                </a:solidFill>
              </a:rPr>
              <a:t>//</a:t>
            </a:r>
            <a:r>
              <a:rPr lang="en-US" sz="2500" dirty="0">
                <a:solidFill>
                  <a:schemeClr val="accent1"/>
                </a:solidFill>
              </a:rPr>
              <a:t>access via index </a:t>
            </a:r>
            <a:endParaRPr lang="en-US" sz="2500" dirty="0" smtClean="0">
              <a:solidFill>
                <a:schemeClr val="accent1"/>
              </a:solidFill>
            </a:endParaRPr>
          </a:p>
          <a:p>
            <a:pPr algn="l"/>
            <a:r>
              <a:rPr lang="en-US" sz="2500" dirty="0" smtClean="0">
                <a:solidFill>
                  <a:schemeClr val="accent1"/>
                </a:solidFill>
              </a:rPr>
              <a:t>String </a:t>
            </a:r>
            <a:r>
              <a:rPr lang="en-US" sz="2500" dirty="0">
                <a:solidFill>
                  <a:schemeClr val="accent1"/>
                </a:solidFill>
              </a:rPr>
              <a:t>element0 = </a:t>
            </a:r>
            <a:r>
              <a:rPr lang="en-US" sz="2500" dirty="0" smtClean="0">
                <a:solidFill>
                  <a:schemeClr val="accent1"/>
                </a:solidFill>
              </a:rPr>
              <a:t>(</a:t>
            </a:r>
            <a:r>
              <a:rPr lang="en-US" sz="2500" dirty="0" err="1" smtClean="0">
                <a:solidFill>
                  <a:schemeClr val="accent1"/>
                </a:solidFill>
              </a:rPr>
              <a:t>Int</a:t>
            </a:r>
            <a:r>
              <a:rPr lang="en-US" sz="2500" dirty="0" smtClean="0">
                <a:solidFill>
                  <a:schemeClr val="accent1"/>
                </a:solidFill>
              </a:rPr>
              <a:t>) </a:t>
            </a:r>
            <a:r>
              <a:rPr lang="en-US" sz="2500" dirty="0" err="1" smtClean="0">
                <a:solidFill>
                  <a:schemeClr val="accent1"/>
                </a:solidFill>
              </a:rPr>
              <a:t>listA.get</a:t>
            </a:r>
            <a:r>
              <a:rPr lang="en-US" sz="2500" dirty="0" smtClean="0">
                <a:solidFill>
                  <a:schemeClr val="accent1"/>
                </a:solidFill>
              </a:rPr>
              <a:t>(0</a:t>
            </a:r>
            <a:r>
              <a:rPr lang="en-US" sz="2500" dirty="0">
                <a:solidFill>
                  <a:schemeClr val="accent1"/>
                </a:solidFill>
              </a:rPr>
              <a:t>); </a:t>
            </a:r>
            <a:endParaRPr lang="en-US" sz="2500" dirty="0" smtClean="0">
              <a:solidFill>
                <a:schemeClr val="accent1"/>
              </a:solidFill>
            </a:endParaRPr>
          </a:p>
          <a:p>
            <a:pPr algn="l"/>
            <a:r>
              <a:rPr lang="en-US" sz="2500" dirty="0" smtClean="0">
                <a:solidFill>
                  <a:schemeClr val="accent1"/>
                </a:solidFill>
              </a:rPr>
              <a:t>String </a:t>
            </a:r>
            <a:r>
              <a:rPr lang="en-US" sz="2500" dirty="0">
                <a:solidFill>
                  <a:schemeClr val="accent1"/>
                </a:solidFill>
              </a:rPr>
              <a:t>element1 = </a:t>
            </a:r>
            <a:r>
              <a:rPr lang="en-US" sz="2500" dirty="0" err="1">
                <a:solidFill>
                  <a:schemeClr val="accent1"/>
                </a:solidFill>
              </a:rPr>
              <a:t>listA.get</a:t>
            </a:r>
            <a:r>
              <a:rPr lang="en-US" sz="2500" dirty="0">
                <a:solidFill>
                  <a:schemeClr val="accent1"/>
                </a:solidFill>
              </a:rPr>
              <a:t>(1); </a:t>
            </a:r>
            <a:endParaRPr lang="en-US" sz="2500" dirty="0" smtClean="0">
              <a:solidFill>
                <a:schemeClr val="accent1"/>
              </a:solidFill>
            </a:endParaRPr>
          </a:p>
          <a:p>
            <a:pPr algn="l"/>
            <a:r>
              <a:rPr lang="en-US" sz="2500" dirty="0" smtClean="0">
                <a:solidFill>
                  <a:schemeClr val="accent1"/>
                </a:solidFill>
              </a:rPr>
              <a:t>String </a:t>
            </a:r>
            <a:r>
              <a:rPr lang="en-US" sz="2500" dirty="0">
                <a:solidFill>
                  <a:schemeClr val="accent1"/>
                </a:solidFill>
              </a:rPr>
              <a:t>element3 = </a:t>
            </a:r>
            <a:r>
              <a:rPr lang="en-US" sz="2500" dirty="0" err="1">
                <a:solidFill>
                  <a:schemeClr val="accent1"/>
                </a:solidFill>
              </a:rPr>
              <a:t>listA.get</a:t>
            </a:r>
            <a:r>
              <a:rPr lang="en-US" sz="2500" dirty="0">
                <a:solidFill>
                  <a:schemeClr val="accent1"/>
                </a:solidFill>
              </a:rPr>
              <a:t>(2);</a:t>
            </a:r>
          </a:p>
        </p:txBody>
      </p:sp>
      <p:cxnSp>
        <p:nvCxnSpPr>
          <p:cNvPr id="5" name="Straight Arrow Connector 4"/>
          <p:cNvCxnSpPr/>
          <p:nvPr/>
        </p:nvCxnSpPr>
        <p:spPr bwMode="auto">
          <a:xfrm>
            <a:off x="5343299" y="5445224"/>
            <a:ext cx="936104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cxnSp>
        <p:nvCxnSpPr>
          <p:cNvPr id="9" name="Straight Arrow Connector 8"/>
          <p:cNvCxnSpPr/>
          <p:nvPr/>
        </p:nvCxnSpPr>
        <p:spPr bwMode="auto">
          <a:xfrm>
            <a:off x="4716016" y="5805264"/>
            <a:ext cx="936104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cxnSp>
        <p:nvCxnSpPr>
          <p:cNvPr id="10" name="Straight Arrow Connector 9"/>
          <p:cNvCxnSpPr/>
          <p:nvPr/>
        </p:nvCxnSpPr>
        <p:spPr bwMode="auto">
          <a:xfrm>
            <a:off x="4716016" y="6165304"/>
            <a:ext cx="936104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sp>
        <p:nvSpPr>
          <p:cNvPr id="6" name="Rectangle 5"/>
          <p:cNvSpPr/>
          <p:nvPr/>
        </p:nvSpPr>
        <p:spPr>
          <a:xfrm>
            <a:off x="6561093" y="5245169"/>
            <a:ext cx="5405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500" dirty="0" smtClean="0">
                <a:solidFill>
                  <a:schemeClr val="accent1"/>
                </a:solidFill>
              </a:rPr>
              <a:t>15</a:t>
            </a:r>
            <a:endParaRPr lang="en-US" sz="2500" dirty="0"/>
          </a:p>
        </p:txBody>
      </p:sp>
      <p:sp>
        <p:nvSpPr>
          <p:cNvPr id="12" name="Rectangle 11"/>
          <p:cNvSpPr/>
          <p:nvPr/>
        </p:nvSpPr>
        <p:spPr>
          <a:xfrm>
            <a:off x="6035306" y="5605209"/>
            <a:ext cx="159210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500" dirty="0">
                <a:solidFill>
                  <a:schemeClr val="accent1"/>
                </a:solidFill>
              </a:rPr>
              <a:t>element </a:t>
            </a:r>
            <a:r>
              <a:rPr lang="en-US" sz="2500" dirty="0" smtClean="0">
                <a:solidFill>
                  <a:schemeClr val="accent1"/>
                </a:solidFill>
              </a:rPr>
              <a:t>1</a:t>
            </a:r>
            <a:endParaRPr lang="en-US" sz="2500" dirty="0"/>
          </a:p>
        </p:txBody>
      </p:sp>
      <p:sp>
        <p:nvSpPr>
          <p:cNvPr id="13" name="Rectangle 12"/>
          <p:cNvSpPr/>
          <p:nvPr/>
        </p:nvSpPr>
        <p:spPr>
          <a:xfrm>
            <a:off x="6035306" y="5965249"/>
            <a:ext cx="159210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500" dirty="0">
                <a:solidFill>
                  <a:schemeClr val="accent1"/>
                </a:solidFill>
              </a:rPr>
              <a:t>element </a:t>
            </a:r>
            <a:r>
              <a:rPr lang="en-US" sz="2500" dirty="0" smtClean="0">
                <a:solidFill>
                  <a:schemeClr val="accent1"/>
                </a:solidFill>
              </a:rPr>
              <a:t>1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7920380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3"/>
          <p:cNvSpPr txBox="1">
            <a:spLocks noGrp="1"/>
          </p:cNvSpPr>
          <p:nvPr/>
        </p:nvSpPr>
        <p:spPr bwMode="auto">
          <a:xfrm>
            <a:off x="7315200" y="6477000"/>
            <a:ext cx="1693863" cy="269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b"/>
          <a:lstStyle/>
          <a:p>
            <a:pPr algn="r" eaLnBrk="0" hangingPunct="0">
              <a:spcBef>
                <a:spcPct val="0"/>
              </a:spcBef>
              <a:buClrTx/>
            </a:pPr>
            <a:fld id="{CC28E4D0-330A-42A0-8BDE-FBBD753CB8BE}" type="slidenum">
              <a:rPr lang="en-US"/>
              <a:pPr algn="r" eaLnBrk="0" hangingPunct="0">
                <a:spcBef>
                  <a:spcPct val="0"/>
                </a:spcBef>
                <a:buClrTx/>
              </a:pPr>
              <a:t>13</a:t>
            </a:fld>
            <a:endParaRPr lang="en-US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/>
              <a:t>Java Collections - Set</a:t>
            </a:r>
            <a:endParaRPr lang="en-US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4401257" y="796834"/>
            <a:ext cx="18473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0" y="1412776"/>
            <a:ext cx="9329797" cy="7848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2500" dirty="0">
                <a:solidFill>
                  <a:srgbClr val="000000"/>
                </a:solidFill>
                <a:latin typeface="Fira Sans" charset="0"/>
              </a:rPr>
              <a:t>It represents set of objects, meaning each element can only exists once </a:t>
            </a:r>
            <a:endParaRPr lang="en-US" sz="2500" dirty="0" smtClean="0">
              <a:solidFill>
                <a:srgbClr val="000000"/>
              </a:solidFill>
              <a:latin typeface="Fira Sans" charset="0"/>
            </a:endParaRPr>
          </a:p>
          <a:p>
            <a:pPr algn="l"/>
            <a:r>
              <a:rPr lang="en-US" sz="2500" dirty="0" smtClean="0">
                <a:solidFill>
                  <a:srgbClr val="000000"/>
                </a:solidFill>
                <a:latin typeface="Fira Sans" charset="0"/>
              </a:rPr>
              <a:t>in </a:t>
            </a:r>
            <a:r>
              <a:rPr lang="en-US" sz="2500" dirty="0">
                <a:solidFill>
                  <a:srgbClr val="000000"/>
                </a:solidFill>
                <a:latin typeface="Fira Sans" charset="0"/>
              </a:rPr>
              <a:t>a </a:t>
            </a:r>
            <a:r>
              <a:rPr lang="en-US" sz="2500" dirty="0"/>
              <a:t>Set</a:t>
            </a:r>
            <a:r>
              <a:rPr lang="en-US" sz="2500" dirty="0">
                <a:solidFill>
                  <a:srgbClr val="000000"/>
                </a:solidFill>
                <a:latin typeface="Fira Sans" charset="0"/>
              </a:rPr>
              <a:t>.</a:t>
            </a:r>
            <a:endParaRPr lang="en-US" sz="2500" dirty="0"/>
          </a:p>
        </p:txBody>
      </p:sp>
      <p:sp>
        <p:nvSpPr>
          <p:cNvPr id="8" name="Rectangle 7"/>
          <p:cNvSpPr/>
          <p:nvPr/>
        </p:nvSpPr>
        <p:spPr>
          <a:xfrm>
            <a:off x="251520" y="2564904"/>
            <a:ext cx="6480720" cy="386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500" dirty="0" smtClean="0">
                <a:solidFill>
                  <a:schemeClr val="accent1"/>
                </a:solidFill>
              </a:rPr>
              <a:t>Set </a:t>
            </a:r>
            <a:r>
              <a:rPr lang="en-US" sz="2500" dirty="0" err="1" smtClean="0">
                <a:solidFill>
                  <a:schemeClr val="accent1"/>
                </a:solidFill>
              </a:rPr>
              <a:t>setA</a:t>
            </a:r>
            <a:r>
              <a:rPr lang="en-US" sz="2500" dirty="0" smtClean="0">
                <a:solidFill>
                  <a:schemeClr val="accent1"/>
                </a:solidFill>
              </a:rPr>
              <a:t> </a:t>
            </a:r>
            <a:r>
              <a:rPr lang="en-US" sz="2500" dirty="0">
                <a:solidFill>
                  <a:schemeClr val="accent1"/>
                </a:solidFill>
              </a:rPr>
              <a:t>= new </a:t>
            </a:r>
            <a:r>
              <a:rPr lang="en-US" sz="2500" dirty="0" err="1" smtClean="0">
                <a:solidFill>
                  <a:schemeClr val="accent1"/>
                </a:solidFill>
              </a:rPr>
              <a:t>HashSet</a:t>
            </a:r>
            <a:r>
              <a:rPr lang="en-US" sz="2500" dirty="0" smtClean="0">
                <a:solidFill>
                  <a:schemeClr val="accent1"/>
                </a:solidFill>
              </a:rPr>
              <a:t>(); </a:t>
            </a:r>
          </a:p>
          <a:p>
            <a:pPr algn="l"/>
            <a:endParaRPr lang="en-US" sz="2500" dirty="0" smtClean="0">
              <a:solidFill>
                <a:schemeClr val="accent1"/>
              </a:solidFill>
            </a:endParaRPr>
          </a:p>
          <a:p>
            <a:pPr algn="l"/>
            <a:r>
              <a:rPr lang="en-US" sz="2500" dirty="0" err="1" smtClean="0">
                <a:solidFill>
                  <a:schemeClr val="accent1"/>
                </a:solidFill>
              </a:rPr>
              <a:t>setA.add</a:t>
            </a:r>
            <a:r>
              <a:rPr lang="en-US" sz="2500" dirty="0" smtClean="0">
                <a:solidFill>
                  <a:schemeClr val="accent1"/>
                </a:solidFill>
              </a:rPr>
              <a:t>("</a:t>
            </a:r>
            <a:r>
              <a:rPr lang="en-US" sz="2500" dirty="0">
                <a:solidFill>
                  <a:schemeClr val="accent1"/>
                </a:solidFill>
              </a:rPr>
              <a:t>element 0"); </a:t>
            </a:r>
            <a:endParaRPr lang="en-US" sz="2500" dirty="0" smtClean="0">
              <a:solidFill>
                <a:schemeClr val="accent1"/>
              </a:solidFill>
            </a:endParaRPr>
          </a:p>
          <a:p>
            <a:pPr algn="l"/>
            <a:r>
              <a:rPr lang="en-US" sz="2500" dirty="0" err="1" smtClean="0">
                <a:solidFill>
                  <a:schemeClr val="accent1"/>
                </a:solidFill>
              </a:rPr>
              <a:t>setA.add</a:t>
            </a:r>
            <a:r>
              <a:rPr lang="en-US" sz="2500" dirty="0">
                <a:solidFill>
                  <a:schemeClr val="accent1"/>
                </a:solidFill>
              </a:rPr>
              <a:t>("element 1"); </a:t>
            </a:r>
            <a:endParaRPr lang="en-US" sz="2500" dirty="0" smtClean="0">
              <a:solidFill>
                <a:schemeClr val="accent1"/>
              </a:solidFill>
            </a:endParaRPr>
          </a:p>
          <a:p>
            <a:pPr algn="l"/>
            <a:r>
              <a:rPr lang="en-US" sz="2500" dirty="0" err="1" smtClean="0">
                <a:solidFill>
                  <a:schemeClr val="accent1"/>
                </a:solidFill>
              </a:rPr>
              <a:t>setA.add</a:t>
            </a:r>
            <a:r>
              <a:rPr lang="en-US" sz="2500" dirty="0">
                <a:solidFill>
                  <a:schemeClr val="accent1"/>
                </a:solidFill>
              </a:rPr>
              <a:t>("element 2</a:t>
            </a:r>
            <a:r>
              <a:rPr lang="en-US" sz="2500" dirty="0" smtClean="0">
                <a:solidFill>
                  <a:schemeClr val="accent1"/>
                </a:solidFill>
              </a:rPr>
              <a:t>"); </a:t>
            </a:r>
          </a:p>
          <a:p>
            <a:pPr algn="l"/>
            <a:endParaRPr lang="en-US" sz="2500" dirty="0" smtClean="0">
              <a:solidFill>
                <a:schemeClr val="accent1"/>
              </a:solidFill>
            </a:endParaRPr>
          </a:p>
          <a:p>
            <a:pPr algn="l"/>
            <a:r>
              <a:rPr lang="en-US" sz="2500" dirty="0" smtClean="0">
                <a:solidFill>
                  <a:schemeClr val="accent1"/>
                </a:solidFill>
              </a:rPr>
              <a:t>//</a:t>
            </a:r>
            <a:r>
              <a:rPr lang="en-US" sz="2500" dirty="0">
                <a:solidFill>
                  <a:schemeClr val="accent1"/>
                </a:solidFill>
              </a:rPr>
              <a:t>access via index </a:t>
            </a:r>
            <a:endParaRPr lang="en-US" sz="2500" dirty="0" smtClean="0">
              <a:solidFill>
                <a:schemeClr val="accent1"/>
              </a:solidFill>
            </a:endParaRPr>
          </a:p>
          <a:p>
            <a:pPr algn="l"/>
            <a:r>
              <a:rPr lang="en-US" sz="2500" dirty="0" smtClean="0">
                <a:solidFill>
                  <a:schemeClr val="accent1"/>
                </a:solidFill>
              </a:rPr>
              <a:t>String </a:t>
            </a:r>
            <a:r>
              <a:rPr lang="en-US" sz="2500" dirty="0">
                <a:solidFill>
                  <a:schemeClr val="accent1"/>
                </a:solidFill>
              </a:rPr>
              <a:t>element0 = </a:t>
            </a:r>
            <a:r>
              <a:rPr lang="en-US" sz="2500" dirty="0" err="1" smtClean="0">
                <a:solidFill>
                  <a:schemeClr val="accent1"/>
                </a:solidFill>
              </a:rPr>
              <a:t>setA.get</a:t>
            </a:r>
            <a:r>
              <a:rPr lang="en-US" sz="2500" dirty="0" smtClean="0">
                <a:solidFill>
                  <a:schemeClr val="accent1"/>
                </a:solidFill>
              </a:rPr>
              <a:t>(0</a:t>
            </a:r>
            <a:r>
              <a:rPr lang="en-US" sz="2500" dirty="0">
                <a:solidFill>
                  <a:schemeClr val="accent1"/>
                </a:solidFill>
              </a:rPr>
              <a:t>); </a:t>
            </a:r>
            <a:endParaRPr lang="en-US" sz="2500" dirty="0" smtClean="0">
              <a:solidFill>
                <a:schemeClr val="accent1"/>
              </a:solidFill>
            </a:endParaRPr>
          </a:p>
          <a:p>
            <a:pPr algn="l"/>
            <a:r>
              <a:rPr lang="en-US" sz="2500" dirty="0" smtClean="0">
                <a:solidFill>
                  <a:schemeClr val="accent1"/>
                </a:solidFill>
              </a:rPr>
              <a:t>String </a:t>
            </a:r>
            <a:r>
              <a:rPr lang="en-US" sz="2500" dirty="0">
                <a:solidFill>
                  <a:schemeClr val="accent1"/>
                </a:solidFill>
              </a:rPr>
              <a:t>element1 = </a:t>
            </a:r>
            <a:r>
              <a:rPr lang="en-US" sz="2500" dirty="0" err="1" smtClean="0">
                <a:solidFill>
                  <a:schemeClr val="accent1"/>
                </a:solidFill>
              </a:rPr>
              <a:t>setA.get</a:t>
            </a:r>
            <a:r>
              <a:rPr lang="en-US" sz="2500" dirty="0" smtClean="0">
                <a:solidFill>
                  <a:schemeClr val="accent1"/>
                </a:solidFill>
              </a:rPr>
              <a:t>(1</a:t>
            </a:r>
            <a:r>
              <a:rPr lang="en-US" sz="2500" dirty="0">
                <a:solidFill>
                  <a:schemeClr val="accent1"/>
                </a:solidFill>
              </a:rPr>
              <a:t>); </a:t>
            </a:r>
            <a:endParaRPr lang="en-US" sz="2500" dirty="0" smtClean="0">
              <a:solidFill>
                <a:schemeClr val="accent1"/>
              </a:solidFill>
            </a:endParaRPr>
          </a:p>
          <a:p>
            <a:pPr algn="l"/>
            <a:r>
              <a:rPr lang="en-US" sz="2500" dirty="0" smtClean="0">
                <a:solidFill>
                  <a:schemeClr val="accent1"/>
                </a:solidFill>
              </a:rPr>
              <a:t>String </a:t>
            </a:r>
            <a:r>
              <a:rPr lang="en-US" sz="2500" dirty="0">
                <a:solidFill>
                  <a:schemeClr val="accent1"/>
                </a:solidFill>
              </a:rPr>
              <a:t>element3 = </a:t>
            </a:r>
            <a:r>
              <a:rPr lang="en-US" sz="2500" dirty="0" err="1" smtClean="0">
                <a:solidFill>
                  <a:schemeClr val="accent1"/>
                </a:solidFill>
              </a:rPr>
              <a:t>setA.get</a:t>
            </a:r>
            <a:r>
              <a:rPr lang="en-US" sz="2500" dirty="0" smtClean="0">
                <a:solidFill>
                  <a:schemeClr val="accent1"/>
                </a:solidFill>
              </a:rPr>
              <a:t>(2</a:t>
            </a:r>
            <a:r>
              <a:rPr lang="en-US" sz="2500" dirty="0">
                <a:solidFill>
                  <a:schemeClr val="accent1"/>
                </a:solidFill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7827816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3"/>
          <p:cNvSpPr txBox="1">
            <a:spLocks noGrp="1"/>
          </p:cNvSpPr>
          <p:nvPr/>
        </p:nvSpPr>
        <p:spPr bwMode="auto">
          <a:xfrm>
            <a:off x="7315200" y="6477000"/>
            <a:ext cx="1693863" cy="269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b"/>
          <a:lstStyle/>
          <a:p>
            <a:pPr algn="r" eaLnBrk="0" hangingPunct="0">
              <a:spcBef>
                <a:spcPct val="0"/>
              </a:spcBef>
              <a:buClrTx/>
            </a:pPr>
            <a:fld id="{CC28E4D0-330A-42A0-8BDE-FBBD753CB8BE}" type="slidenum">
              <a:rPr lang="en-US"/>
              <a:pPr algn="r" eaLnBrk="0" hangingPunct="0">
                <a:spcBef>
                  <a:spcPct val="0"/>
                </a:spcBef>
                <a:buClrTx/>
              </a:pPr>
              <a:t>14</a:t>
            </a:fld>
            <a:endParaRPr lang="en-US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/>
              <a:t>Java Collections - Set</a:t>
            </a:r>
            <a:endParaRPr lang="en-US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4401257" y="796834"/>
            <a:ext cx="18473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0" y="1412776"/>
            <a:ext cx="9329797" cy="7848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2500" dirty="0">
                <a:solidFill>
                  <a:srgbClr val="000000"/>
                </a:solidFill>
                <a:latin typeface="Fira Sans" charset="0"/>
              </a:rPr>
              <a:t>It represents set of objects, meaning each element can only exists once </a:t>
            </a:r>
            <a:endParaRPr lang="en-US" sz="2500" dirty="0" smtClean="0">
              <a:solidFill>
                <a:srgbClr val="000000"/>
              </a:solidFill>
              <a:latin typeface="Fira Sans" charset="0"/>
            </a:endParaRPr>
          </a:p>
          <a:p>
            <a:pPr algn="l"/>
            <a:r>
              <a:rPr lang="en-US" sz="2500" dirty="0" smtClean="0">
                <a:solidFill>
                  <a:srgbClr val="000000"/>
                </a:solidFill>
                <a:latin typeface="Fira Sans" charset="0"/>
              </a:rPr>
              <a:t>in </a:t>
            </a:r>
            <a:r>
              <a:rPr lang="en-US" sz="2500" dirty="0">
                <a:solidFill>
                  <a:srgbClr val="000000"/>
                </a:solidFill>
                <a:latin typeface="Fira Sans" charset="0"/>
              </a:rPr>
              <a:t>a </a:t>
            </a:r>
            <a:r>
              <a:rPr lang="en-US" sz="2500" dirty="0"/>
              <a:t>Set</a:t>
            </a:r>
            <a:r>
              <a:rPr lang="en-US" sz="2500" dirty="0">
                <a:solidFill>
                  <a:srgbClr val="000000"/>
                </a:solidFill>
                <a:latin typeface="Fira Sans" charset="0"/>
              </a:rPr>
              <a:t>.</a:t>
            </a:r>
            <a:endParaRPr lang="en-US" sz="2500" dirty="0"/>
          </a:p>
        </p:txBody>
      </p:sp>
      <p:sp>
        <p:nvSpPr>
          <p:cNvPr id="8" name="Rectangle 7"/>
          <p:cNvSpPr/>
          <p:nvPr/>
        </p:nvSpPr>
        <p:spPr>
          <a:xfrm>
            <a:off x="251520" y="2564904"/>
            <a:ext cx="6480720" cy="386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500" dirty="0" smtClean="0">
                <a:solidFill>
                  <a:schemeClr val="accent1"/>
                </a:solidFill>
              </a:rPr>
              <a:t>Set </a:t>
            </a:r>
            <a:r>
              <a:rPr lang="en-US" sz="2500" dirty="0" err="1" smtClean="0">
                <a:solidFill>
                  <a:schemeClr val="accent1"/>
                </a:solidFill>
              </a:rPr>
              <a:t>setA</a:t>
            </a:r>
            <a:r>
              <a:rPr lang="en-US" sz="2500" dirty="0" smtClean="0">
                <a:solidFill>
                  <a:schemeClr val="accent1"/>
                </a:solidFill>
              </a:rPr>
              <a:t> </a:t>
            </a:r>
            <a:r>
              <a:rPr lang="en-US" sz="2500" dirty="0">
                <a:solidFill>
                  <a:schemeClr val="accent1"/>
                </a:solidFill>
              </a:rPr>
              <a:t>= new </a:t>
            </a:r>
            <a:r>
              <a:rPr lang="en-US" sz="2500" dirty="0" err="1" smtClean="0">
                <a:solidFill>
                  <a:schemeClr val="accent1"/>
                </a:solidFill>
              </a:rPr>
              <a:t>HashSet</a:t>
            </a:r>
            <a:r>
              <a:rPr lang="en-US" sz="2500" dirty="0" smtClean="0">
                <a:solidFill>
                  <a:schemeClr val="accent1"/>
                </a:solidFill>
              </a:rPr>
              <a:t>(); </a:t>
            </a:r>
          </a:p>
          <a:p>
            <a:pPr algn="l"/>
            <a:endParaRPr lang="en-US" sz="2500" dirty="0" smtClean="0">
              <a:solidFill>
                <a:schemeClr val="accent1"/>
              </a:solidFill>
            </a:endParaRPr>
          </a:p>
          <a:p>
            <a:pPr algn="l"/>
            <a:r>
              <a:rPr lang="en-US" sz="2500" dirty="0" err="1" smtClean="0">
                <a:solidFill>
                  <a:schemeClr val="accent1"/>
                </a:solidFill>
              </a:rPr>
              <a:t>setA.add</a:t>
            </a:r>
            <a:r>
              <a:rPr lang="en-US" sz="2500" dirty="0" smtClean="0">
                <a:solidFill>
                  <a:schemeClr val="accent1"/>
                </a:solidFill>
              </a:rPr>
              <a:t>("</a:t>
            </a:r>
            <a:r>
              <a:rPr lang="en-US" sz="2500" dirty="0">
                <a:solidFill>
                  <a:schemeClr val="accent1"/>
                </a:solidFill>
              </a:rPr>
              <a:t>element 0"); </a:t>
            </a:r>
            <a:endParaRPr lang="en-US" sz="2500" dirty="0" smtClean="0">
              <a:solidFill>
                <a:schemeClr val="accent1"/>
              </a:solidFill>
            </a:endParaRPr>
          </a:p>
          <a:p>
            <a:pPr algn="l"/>
            <a:r>
              <a:rPr lang="en-US" sz="2500" dirty="0" err="1" smtClean="0">
                <a:solidFill>
                  <a:schemeClr val="accent1"/>
                </a:solidFill>
              </a:rPr>
              <a:t>setA.add</a:t>
            </a:r>
            <a:r>
              <a:rPr lang="en-US" sz="2500" dirty="0">
                <a:solidFill>
                  <a:schemeClr val="accent1"/>
                </a:solidFill>
              </a:rPr>
              <a:t>("element 1"); </a:t>
            </a:r>
            <a:endParaRPr lang="en-US" sz="2500" dirty="0" smtClean="0">
              <a:solidFill>
                <a:schemeClr val="accent1"/>
              </a:solidFill>
            </a:endParaRPr>
          </a:p>
          <a:p>
            <a:pPr algn="l"/>
            <a:r>
              <a:rPr lang="en-US" sz="2500" dirty="0" err="1" smtClean="0">
                <a:solidFill>
                  <a:schemeClr val="accent1"/>
                </a:solidFill>
              </a:rPr>
              <a:t>setA.add</a:t>
            </a:r>
            <a:r>
              <a:rPr lang="en-US" sz="2500" dirty="0">
                <a:solidFill>
                  <a:schemeClr val="accent1"/>
                </a:solidFill>
              </a:rPr>
              <a:t>("element 2</a:t>
            </a:r>
            <a:r>
              <a:rPr lang="en-US" sz="2500" dirty="0" smtClean="0">
                <a:solidFill>
                  <a:schemeClr val="accent1"/>
                </a:solidFill>
              </a:rPr>
              <a:t>"); </a:t>
            </a:r>
          </a:p>
          <a:p>
            <a:pPr algn="l"/>
            <a:endParaRPr lang="en-US" sz="2500" dirty="0" smtClean="0">
              <a:solidFill>
                <a:schemeClr val="accent1"/>
              </a:solidFill>
            </a:endParaRPr>
          </a:p>
          <a:p>
            <a:pPr algn="l"/>
            <a:r>
              <a:rPr lang="en-US" sz="2500" dirty="0" smtClean="0">
                <a:solidFill>
                  <a:schemeClr val="accent1"/>
                </a:solidFill>
              </a:rPr>
              <a:t>//</a:t>
            </a:r>
            <a:r>
              <a:rPr lang="en-US" sz="2500" dirty="0">
                <a:solidFill>
                  <a:schemeClr val="accent1"/>
                </a:solidFill>
              </a:rPr>
              <a:t>access via index </a:t>
            </a:r>
            <a:endParaRPr lang="en-US" sz="2500" dirty="0" smtClean="0">
              <a:solidFill>
                <a:schemeClr val="accent1"/>
              </a:solidFill>
            </a:endParaRPr>
          </a:p>
          <a:p>
            <a:pPr algn="l"/>
            <a:r>
              <a:rPr lang="en-US" sz="2500" dirty="0" smtClean="0">
                <a:solidFill>
                  <a:schemeClr val="accent1"/>
                </a:solidFill>
              </a:rPr>
              <a:t>String </a:t>
            </a:r>
            <a:r>
              <a:rPr lang="en-US" sz="2500" dirty="0">
                <a:solidFill>
                  <a:schemeClr val="accent1"/>
                </a:solidFill>
              </a:rPr>
              <a:t>element0 = </a:t>
            </a:r>
            <a:r>
              <a:rPr lang="en-US" sz="2500" dirty="0" err="1" smtClean="0">
                <a:solidFill>
                  <a:schemeClr val="accent1"/>
                </a:solidFill>
              </a:rPr>
              <a:t>setA.get</a:t>
            </a:r>
            <a:r>
              <a:rPr lang="en-US" sz="2500" dirty="0" smtClean="0">
                <a:solidFill>
                  <a:schemeClr val="accent1"/>
                </a:solidFill>
              </a:rPr>
              <a:t>(0</a:t>
            </a:r>
            <a:r>
              <a:rPr lang="en-US" sz="2500" dirty="0">
                <a:solidFill>
                  <a:schemeClr val="accent1"/>
                </a:solidFill>
              </a:rPr>
              <a:t>); </a:t>
            </a:r>
            <a:endParaRPr lang="en-US" sz="2500" dirty="0" smtClean="0">
              <a:solidFill>
                <a:schemeClr val="accent1"/>
              </a:solidFill>
            </a:endParaRPr>
          </a:p>
          <a:p>
            <a:pPr algn="l"/>
            <a:r>
              <a:rPr lang="en-US" sz="2500" dirty="0" smtClean="0">
                <a:solidFill>
                  <a:schemeClr val="accent1"/>
                </a:solidFill>
              </a:rPr>
              <a:t>String </a:t>
            </a:r>
            <a:r>
              <a:rPr lang="en-US" sz="2500" dirty="0">
                <a:solidFill>
                  <a:schemeClr val="accent1"/>
                </a:solidFill>
              </a:rPr>
              <a:t>element1 = </a:t>
            </a:r>
            <a:r>
              <a:rPr lang="en-US" sz="2500" dirty="0" err="1" smtClean="0">
                <a:solidFill>
                  <a:schemeClr val="accent1"/>
                </a:solidFill>
              </a:rPr>
              <a:t>setA.get</a:t>
            </a:r>
            <a:r>
              <a:rPr lang="en-US" sz="2500" dirty="0" smtClean="0">
                <a:solidFill>
                  <a:schemeClr val="accent1"/>
                </a:solidFill>
              </a:rPr>
              <a:t>(1</a:t>
            </a:r>
            <a:r>
              <a:rPr lang="en-US" sz="2500" dirty="0">
                <a:solidFill>
                  <a:schemeClr val="accent1"/>
                </a:solidFill>
              </a:rPr>
              <a:t>); </a:t>
            </a:r>
            <a:endParaRPr lang="en-US" sz="2500" dirty="0" smtClean="0">
              <a:solidFill>
                <a:schemeClr val="accent1"/>
              </a:solidFill>
            </a:endParaRPr>
          </a:p>
          <a:p>
            <a:pPr algn="l"/>
            <a:r>
              <a:rPr lang="en-US" sz="2500" dirty="0" smtClean="0">
                <a:solidFill>
                  <a:schemeClr val="accent1"/>
                </a:solidFill>
              </a:rPr>
              <a:t>String </a:t>
            </a:r>
            <a:r>
              <a:rPr lang="en-US" sz="2500" dirty="0">
                <a:solidFill>
                  <a:schemeClr val="accent1"/>
                </a:solidFill>
              </a:rPr>
              <a:t>element3 = </a:t>
            </a:r>
            <a:r>
              <a:rPr lang="en-US" sz="2500" dirty="0" err="1" smtClean="0">
                <a:solidFill>
                  <a:schemeClr val="accent1"/>
                </a:solidFill>
              </a:rPr>
              <a:t>setA.get</a:t>
            </a:r>
            <a:r>
              <a:rPr lang="en-US" sz="2500" dirty="0" smtClean="0">
                <a:solidFill>
                  <a:schemeClr val="accent1"/>
                </a:solidFill>
              </a:rPr>
              <a:t>(2</a:t>
            </a:r>
            <a:r>
              <a:rPr lang="en-US" sz="2500" dirty="0">
                <a:solidFill>
                  <a:schemeClr val="accent1"/>
                </a:solidFill>
              </a:rPr>
              <a:t>);</a:t>
            </a:r>
          </a:p>
        </p:txBody>
      </p:sp>
      <p:cxnSp>
        <p:nvCxnSpPr>
          <p:cNvPr id="9" name="Straight Arrow Connector 8"/>
          <p:cNvCxnSpPr/>
          <p:nvPr/>
        </p:nvCxnSpPr>
        <p:spPr bwMode="auto">
          <a:xfrm>
            <a:off x="4716016" y="5445224"/>
            <a:ext cx="936104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cxnSp>
        <p:nvCxnSpPr>
          <p:cNvPr id="10" name="Straight Arrow Connector 9"/>
          <p:cNvCxnSpPr/>
          <p:nvPr/>
        </p:nvCxnSpPr>
        <p:spPr bwMode="auto">
          <a:xfrm>
            <a:off x="4716016" y="5805264"/>
            <a:ext cx="936104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cxnSp>
        <p:nvCxnSpPr>
          <p:cNvPr id="11" name="Straight Arrow Connector 10"/>
          <p:cNvCxnSpPr/>
          <p:nvPr/>
        </p:nvCxnSpPr>
        <p:spPr bwMode="auto">
          <a:xfrm>
            <a:off x="4716016" y="6165304"/>
            <a:ext cx="936104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sp>
        <p:nvSpPr>
          <p:cNvPr id="12" name="Rectangle 11"/>
          <p:cNvSpPr/>
          <p:nvPr/>
        </p:nvSpPr>
        <p:spPr>
          <a:xfrm>
            <a:off x="6035307" y="5245169"/>
            <a:ext cx="159210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500" dirty="0">
                <a:solidFill>
                  <a:schemeClr val="accent1"/>
                </a:solidFill>
              </a:rPr>
              <a:t>element </a:t>
            </a:r>
            <a:r>
              <a:rPr lang="en-US" sz="2500" dirty="0" smtClean="0">
                <a:solidFill>
                  <a:schemeClr val="accent1"/>
                </a:solidFill>
              </a:rPr>
              <a:t>2</a:t>
            </a:r>
            <a:endParaRPr lang="en-US" sz="2500" dirty="0"/>
          </a:p>
        </p:txBody>
      </p:sp>
      <p:sp>
        <p:nvSpPr>
          <p:cNvPr id="13" name="Rectangle 12"/>
          <p:cNvSpPr/>
          <p:nvPr/>
        </p:nvSpPr>
        <p:spPr>
          <a:xfrm>
            <a:off x="6035306" y="5605209"/>
            <a:ext cx="159210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500" dirty="0">
                <a:solidFill>
                  <a:schemeClr val="accent1"/>
                </a:solidFill>
              </a:rPr>
              <a:t>element 0</a:t>
            </a:r>
            <a:endParaRPr lang="en-US" sz="2500" dirty="0"/>
          </a:p>
        </p:txBody>
      </p:sp>
      <p:sp>
        <p:nvSpPr>
          <p:cNvPr id="14" name="Rectangle 13"/>
          <p:cNvSpPr/>
          <p:nvPr/>
        </p:nvSpPr>
        <p:spPr>
          <a:xfrm>
            <a:off x="6035306" y="5965249"/>
            <a:ext cx="159210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500" dirty="0">
                <a:solidFill>
                  <a:schemeClr val="accent1"/>
                </a:solidFill>
              </a:rPr>
              <a:t>element </a:t>
            </a:r>
            <a:r>
              <a:rPr lang="en-US" sz="2500" dirty="0" smtClean="0">
                <a:solidFill>
                  <a:schemeClr val="accent1"/>
                </a:solidFill>
              </a:rPr>
              <a:t>1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4891661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3"/>
          <p:cNvSpPr txBox="1">
            <a:spLocks noGrp="1"/>
          </p:cNvSpPr>
          <p:nvPr/>
        </p:nvSpPr>
        <p:spPr bwMode="auto">
          <a:xfrm>
            <a:off x="7315200" y="6477000"/>
            <a:ext cx="1693863" cy="269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b"/>
          <a:lstStyle/>
          <a:p>
            <a:pPr algn="r" eaLnBrk="0" hangingPunct="0">
              <a:spcBef>
                <a:spcPct val="0"/>
              </a:spcBef>
              <a:buClrTx/>
            </a:pPr>
            <a:fld id="{CC28E4D0-330A-42A0-8BDE-FBBD753CB8BE}" type="slidenum">
              <a:rPr lang="en-US"/>
              <a:pPr algn="r" eaLnBrk="0" hangingPunct="0">
                <a:spcBef>
                  <a:spcPct val="0"/>
                </a:spcBef>
                <a:buClrTx/>
              </a:pPr>
              <a:t>15</a:t>
            </a:fld>
            <a:endParaRPr lang="en-US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/>
              <a:t>Java Collections - Map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 lIns="90488" tIns="44450" rIns="90488" bIns="44450"/>
          <a:lstStyle/>
          <a:p>
            <a:pPr eaLnBrk="1" hangingPunct="1">
              <a:spcBef>
                <a:spcPct val="0"/>
              </a:spcBef>
              <a:buClrTx/>
            </a:pPr>
            <a:endParaRPr lang="en-GB" dirty="0" smtClean="0"/>
          </a:p>
          <a:p>
            <a:pPr lvl="1" eaLnBrk="1" hangingPunct="1">
              <a:spcBef>
                <a:spcPct val="0"/>
              </a:spcBef>
              <a:buClrTx/>
              <a:buFontTx/>
              <a:buNone/>
            </a:pPr>
            <a:r>
              <a:rPr lang="en-GB" sz="1800" dirty="0" smtClean="0"/>
              <a:t>	</a:t>
            </a:r>
            <a:endParaRPr lang="en-GB" sz="1800" dirty="0"/>
          </a:p>
          <a:p>
            <a:pPr lvl="1" eaLnBrk="1" hangingPunct="1">
              <a:spcBef>
                <a:spcPct val="0"/>
              </a:spcBef>
              <a:buClrTx/>
              <a:buNone/>
            </a:pPr>
            <a:endParaRPr lang="en-GB" sz="1800" dirty="0"/>
          </a:p>
          <a:p>
            <a:pPr lvl="1" eaLnBrk="1" hangingPunct="1">
              <a:spcBef>
                <a:spcPct val="0"/>
              </a:spcBef>
              <a:buClrTx/>
              <a:buNone/>
            </a:pPr>
            <a:endParaRPr lang="en-GB" sz="1800" dirty="0"/>
          </a:p>
          <a:p>
            <a:pPr lvl="1" eaLnBrk="1" hangingPunct="1">
              <a:spcBef>
                <a:spcPct val="0"/>
              </a:spcBef>
              <a:buClrTx/>
              <a:buFontTx/>
              <a:buNone/>
            </a:pPr>
            <a:endParaRPr lang="en-GB" sz="180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4401257" y="796834"/>
            <a:ext cx="18473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90188" y="1412776"/>
            <a:ext cx="8991600" cy="14711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800" dirty="0">
                <a:solidFill>
                  <a:srgbClr val="000000"/>
                </a:solidFill>
                <a:latin typeface="Fira Sans" charset="0"/>
              </a:rPr>
              <a:t>The </a:t>
            </a:r>
            <a:r>
              <a:rPr lang="en-US" sz="2800" dirty="0" smtClean="0"/>
              <a:t>Map</a:t>
            </a:r>
            <a:r>
              <a:rPr lang="en-US" sz="2800" dirty="0">
                <a:solidFill>
                  <a:srgbClr val="000000"/>
                </a:solidFill>
                <a:latin typeface="Fira Sans" charset="0"/>
              </a:rPr>
              <a:t> interface represents a mapping between a key and a value. The </a:t>
            </a:r>
            <a:r>
              <a:rPr lang="en-US" sz="2800" dirty="0"/>
              <a:t>Map</a:t>
            </a:r>
            <a:r>
              <a:rPr lang="en-US" sz="2800" dirty="0">
                <a:solidFill>
                  <a:srgbClr val="000000"/>
                </a:solidFill>
                <a:latin typeface="Fira Sans" charset="0"/>
              </a:rPr>
              <a:t> interface is not a subtype of the </a:t>
            </a:r>
            <a:r>
              <a:rPr lang="en-US" sz="2800" dirty="0"/>
              <a:t>Collection</a:t>
            </a:r>
            <a:r>
              <a:rPr lang="en-US" sz="2800" dirty="0">
                <a:solidFill>
                  <a:srgbClr val="000000"/>
                </a:solidFill>
                <a:latin typeface="Fira Sans" charset="0"/>
              </a:rPr>
              <a:t> interface. Therefore it behaves a bit different from the rest of the collection types.</a:t>
            </a: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323528" y="3016161"/>
            <a:ext cx="7485943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800" dirty="0">
                <a:solidFill>
                  <a:schemeClr val="accent1"/>
                </a:solidFill>
              </a:rPr>
              <a:t>Map </a:t>
            </a:r>
            <a:r>
              <a:rPr lang="en-US" sz="2800" dirty="0" err="1">
                <a:solidFill>
                  <a:schemeClr val="accent1"/>
                </a:solidFill>
              </a:rPr>
              <a:t>mapA</a:t>
            </a:r>
            <a:r>
              <a:rPr lang="en-US" sz="2800" dirty="0">
                <a:solidFill>
                  <a:schemeClr val="accent1"/>
                </a:solidFill>
              </a:rPr>
              <a:t> = new </a:t>
            </a:r>
            <a:r>
              <a:rPr lang="en-US" sz="2800" dirty="0" err="1">
                <a:solidFill>
                  <a:schemeClr val="accent1"/>
                </a:solidFill>
              </a:rPr>
              <a:t>HashMap</a:t>
            </a:r>
            <a:r>
              <a:rPr lang="en-US" sz="2800" dirty="0">
                <a:solidFill>
                  <a:schemeClr val="accent1"/>
                </a:solidFill>
              </a:rPr>
              <a:t>(); </a:t>
            </a:r>
            <a:r>
              <a:rPr lang="en-US" sz="2800" dirty="0" err="1">
                <a:solidFill>
                  <a:schemeClr val="accent1"/>
                </a:solidFill>
              </a:rPr>
              <a:t>mapA.put</a:t>
            </a:r>
            <a:r>
              <a:rPr lang="en-US" sz="2800" dirty="0">
                <a:solidFill>
                  <a:schemeClr val="accent1"/>
                </a:solidFill>
              </a:rPr>
              <a:t>("key1", "element 1"); </a:t>
            </a:r>
            <a:r>
              <a:rPr lang="en-US" sz="2800" dirty="0" err="1">
                <a:solidFill>
                  <a:schemeClr val="accent1"/>
                </a:solidFill>
              </a:rPr>
              <a:t>mapA.put</a:t>
            </a:r>
            <a:r>
              <a:rPr lang="en-US" sz="2800" dirty="0">
                <a:solidFill>
                  <a:schemeClr val="accent1"/>
                </a:solidFill>
              </a:rPr>
              <a:t>("key2", "element 2"); </a:t>
            </a:r>
            <a:r>
              <a:rPr lang="en-US" sz="2800" dirty="0" err="1">
                <a:solidFill>
                  <a:schemeClr val="accent1"/>
                </a:solidFill>
              </a:rPr>
              <a:t>mapA.put</a:t>
            </a:r>
            <a:r>
              <a:rPr lang="en-US" sz="2800" dirty="0">
                <a:solidFill>
                  <a:schemeClr val="accent1"/>
                </a:solidFill>
              </a:rPr>
              <a:t>("key3", "element 3</a:t>
            </a:r>
            <a:r>
              <a:rPr lang="en-US" sz="2800" dirty="0" smtClean="0">
                <a:solidFill>
                  <a:schemeClr val="accent1"/>
                </a:solidFill>
              </a:rPr>
              <a:t>");</a:t>
            </a:r>
          </a:p>
          <a:p>
            <a:pPr algn="l"/>
            <a:endParaRPr lang="en-US" sz="2800" dirty="0" smtClean="0">
              <a:solidFill>
                <a:schemeClr val="accent1"/>
              </a:solidFill>
            </a:endParaRPr>
          </a:p>
          <a:p>
            <a:pPr algn="l"/>
            <a:r>
              <a:rPr lang="en-US" sz="2800" dirty="0" err="1" smtClean="0">
                <a:solidFill>
                  <a:schemeClr val="accent1"/>
                </a:solidFill>
              </a:rPr>
              <a:t>mapA.get</a:t>
            </a:r>
            <a:r>
              <a:rPr lang="en-US" sz="2800" dirty="0" smtClean="0">
                <a:solidFill>
                  <a:schemeClr val="accent1"/>
                </a:solidFill>
              </a:rPr>
              <a:t>(”key3”); // -&gt; element3</a:t>
            </a:r>
            <a:endParaRPr lang="en-US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48945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3"/>
          <p:cNvSpPr txBox="1">
            <a:spLocks noGrp="1"/>
          </p:cNvSpPr>
          <p:nvPr/>
        </p:nvSpPr>
        <p:spPr bwMode="auto">
          <a:xfrm>
            <a:off x="7315200" y="6477000"/>
            <a:ext cx="1693863" cy="269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b"/>
          <a:lstStyle/>
          <a:p>
            <a:pPr algn="r" eaLnBrk="0" hangingPunct="0">
              <a:spcBef>
                <a:spcPct val="0"/>
              </a:spcBef>
              <a:buClrTx/>
            </a:pPr>
            <a:fld id="{CC28E4D0-330A-42A0-8BDE-FBBD753CB8BE}" type="slidenum">
              <a:rPr lang="en-US"/>
              <a:pPr algn="r" eaLnBrk="0" hangingPunct="0">
                <a:spcBef>
                  <a:spcPct val="0"/>
                </a:spcBef>
                <a:buClrTx/>
              </a:pPr>
              <a:t>16</a:t>
            </a:fld>
            <a:endParaRPr lang="en-US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smtClean="0"/>
              <a:t>Map in real life</a:t>
            </a:r>
            <a:endParaRPr lang="en-US" dirty="0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 lIns="90488" tIns="44450" rIns="90488" bIns="44450"/>
          <a:lstStyle/>
          <a:p>
            <a:pPr eaLnBrk="1" hangingPunct="1">
              <a:spcBef>
                <a:spcPct val="0"/>
              </a:spcBef>
              <a:buClrTx/>
            </a:pPr>
            <a:endParaRPr lang="en-GB" dirty="0" smtClean="0"/>
          </a:p>
          <a:p>
            <a:pPr lvl="1" eaLnBrk="1" hangingPunct="1">
              <a:spcBef>
                <a:spcPct val="0"/>
              </a:spcBef>
              <a:buClrTx/>
              <a:buFontTx/>
              <a:buNone/>
            </a:pPr>
            <a:r>
              <a:rPr lang="en-GB" sz="1800" dirty="0" smtClean="0"/>
              <a:t>	</a:t>
            </a:r>
            <a:endParaRPr lang="en-GB" sz="1800" dirty="0"/>
          </a:p>
          <a:p>
            <a:pPr lvl="1" eaLnBrk="1" hangingPunct="1">
              <a:spcBef>
                <a:spcPct val="0"/>
              </a:spcBef>
              <a:buClrTx/>
              <a:buNone/>
            </a:pPr>
            <a:endParaRPr lang="en-GB" sz="1800" dirty="0"/>
          </a:p>
          <a:p>
            <a:pPr lvl="1" eaLnBrk="1" hangingPunct="1">
              <a:spcBef>
                <a:spcPct val="0"/>
              </a:spcBef>
              <a:buClrTx/>
              <a:buNone/>
            </a:pPr>
            <a:endParaRPr lang="en-GB" sz="1800" dirty="0"/>
          </a:p>
          <a:p>
            <a:pPr lvl="1" eaLnBrk="1" hangingPunct="1">
              <a:spcBef>
                <a:spcPct val="0"/>
              </a:spcBef>
              <a:buClrTx/>
              <a:buFontTx/>
              <a:buNone/>
            </a:pPr>
            <a:endParaRPr lang="en-GB" sz="180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4401257" y="796834"/>
            <a:ext cx="18473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2400" y="2564904"/>
            <a:ext cx="9820200" cy="307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200" dirty="0" err="1" smtClean="0">
                <a:solidFill>
                  <a:schemeClr val="accent1"/>
                </a:solidFill>
              </a:rPr>
              <a:t>webObject</a:t>
            </a:r>
            <a:r>
              <a:rPr lang="en-US" sz="2200" dirty="0" smtClean="0">
                <a:solidFill>
                  <a:schemeClr val="accent1"/>
                </a:solidFill>
              </a:rPr>
              <a:t> search = new </a:t>
            </a:r>
            <a:r>
              <a:rPr lang="en-US" sz="2200" dirty="0" err="1" smtClean="0">
                <a:solidFill>
                  <a:schemeClr val="accent1"/>
                </a:solidFill>
              </a:rPr>
              <a:t>webObject</a:t>
            </a:r>
            <a:r>
              <a:rPr lang="en-US" sz="2200" dirty="0" smtClean="0">
                <a:solidFill>
                  <a:schemeClr val="accent1"/>
                </a:solidFill>
              </a:rPr>
              <a:t>(“search”);</a:t>
            </a:r>
          </a:p>
          <a:p>
            <a:pPr algn="l"/>
            <a:r>
              <a:rPr lang="en-US" sz="2200" dirty="0" err="1">
                <a:solidFill>
                  <a:schemeClr val="accent1"/>
                </a:solidFill>
              </a:rPr>
              <a:t>webObject</a:t>
            </a:r>
            <a:r>
              <a:rPr lang="en-US" sz="2200" dirty="0">
                <a:solidFill>
                  <a:schemeClr val="accent1"/>
                </a:solidFill>
              </a:rPr>
              <a:t> </a:t>
            </a:r>
            <a:r>
              <a:rPr lang="en-US" sz="2200" dirty="0" smtClean="0">
                <a:solidFill>
                  <a:schemeClr val="accent1"/>
                </a:solidFill>
              </a:rPr>
              <a:t>menu = </a:t>
            </a:r>
            <a:r>
              <a:rPr lang="en-US" sz="2200" dirty="0">
                <a:solidFill>
                  <a:schemeClr val="accent1"/>
                </a:solidFill>
              </a:rPr>
              <a:t>new </a:t>
            </a:r>
            <a:r>
              <a:rPr lang="en-US" sz="2200" dirty="0" err="1" smtClean="0">
                <a:solidFill>
                  <a:schemeClr val="accent1"/>
                </a:solidFill>
              </a:rPr>
              <a:t>webObject</a:t>
            </a:r>
            <a:r>
              <a:rPr lang="en-US" sz="2200" dirty="0" smtClean="0">
                <a:solidFill>
                  <a:schemeClr val="accent1"/>
                </a:solidFill>
              </a:rPr>
              <a:t>(“menu”);</a:t>
            </a:r>
          </a:p>
          <a:p>
            <a:pPr algn="l"/>
            <a:r>
              <a:rPr lang="en-US" sz="2200" dirty="0" err="1" smtClean="0">
                <a:solidFill>
                  <a:schemeClr val="accent1"/>
                </a:solidFill>
              </a:rPr>
              <a:t>webObject</a:t>
            </a:r>
            <a:r>
              <a:rPr lang="en-US" sz="2200" dirty="0" smtClean="0">
                <a:solidFill>
                  <a:schemeClr val="accent1"/>
                </a:solidFill>
              </a:rPr>
              <a:t> </a:t>
            </a:r>
            <a:r>
              <a:rPr lang="en-US" sz="2200" dirty="0" err="1" smtClean="0">
                <a:solidFill>
                  <a:schemeClr val="accent1"/>
                </a:solidFill>
              </a:rPr>
              <a:t>signIn</a:t>
            </a:r>
            <a:r>
              <a:rPr lang="en-US" sz="2200" dirty="0" smtClean="0">
                <a:solidFill>
                  <a:schemeClr val="accent1"/>
                </a:solidFill>
              </a:rPr>
              <a:t> = new </a:t>
            </a:r>
            <a:r>
              <a:rPr lang="en-US" sz="2200" dirty="0" err="1" smtClean="0">
                <a:solidFill>
                  <a:schemeClr val="accent1"/>
                </a:solidFill>
              </a:rPr>
              <a:t>webObject</a:t>
            </a:r>
            <a:r>
              <a:rPr lang="en-US" sz="2200" dirty="0" smtClean="0">
                <a:solidFill>
                  <a:schemeClr val="accent1"/>
                </a:solidFill>
              </a:rPr>
              <a:t>(“sign in”);</a:t>
            </a:r>
            <a:endParaRPr lang="en-US" sz="2200" dirty="0">
              <a:solidFill>
                <a:schemeClr val="accent1"/>
              </a:solidFill>
            </a:endParaRPr>
          </a:p>
          <a:p>
            <a:pPr algn="l"/>
            <a:endParaRPr lang="en-US" sz="2200" dirty="0" smtClean="0">
              <a:solidFill>
                <a:schemeClr val="accent1"/>
              </a:solidFill>
            </a:endParaRPr>
          </a:p>
          <a:p>
            <a:pPr algn="l"/>
            <a:r>
              <a:rPr lang="en-US" sz="2200" dirty="0" smtClean="0">
                <a:solidFill>
                  <a:schemeClr val="accent1"/>
                </a:solidFill>
              </a:rPr>
              <a:t>Map&lt;String, </a:t>
            </a:r>
            <a:r>
              <a:rPr lang="en-US" sz="2200" dirty="0" err="1" smtClean="0">
                <a:solidFill>
                  <a:schemeClr val="accent1"/>
                </a:solidFill>
              </a:rPr>
              <a:t>webObject</a:t>
            </a:r>
            <a:r>
              <a:rPr lang="en-US" sz="2200" dirty="0" smtClean="0">
                <a:solidFill>
                  <a:schemeClr val="accent1"/>
                </a:solidFill>
              </a:rPr>
              <a:t>&gt; </a:t>
            </a:r>
            <a:r>
              <a:rPr lang="en-US" sz="2200" dirty="0" err="1" smtClean="0">
                <a:solidFill>
                  <a:schemeClr val="accent1"/>
                </a:solidFill>
              </a:rPr>
              <a:t>mapA</a:t>
            </a:r>
            <a:r>
              <a:rPr lang="en-US" sz="2200" dirty="0" smtClean="0">
                <a:solidFill>
                  <a:schemeClr val="accent1"/>
                </a:solidFill>
              </a:rPr>
              <a:t> = </a:t>
            </a:r>
            <a:r>
              <a:rPr lang="en-US" sz="2200" dirty="0">
                <a:solidFill>
                  <a:schemeClr val="accent1"/>
                </a:solidFill>
              </a:rPr>
              <a:t>new </a:t>
            </a:r>
            <a:r>
              <a:rPr lang="en-US" sz="2200" dirty="0" err="1">
                <a:solidFill>
                  <a:schemeClr val="accent1"/>
                </a:solidFill>
              </a:rPr>
              <a:t>HashMap</a:t>
            </a:r>
            <a:r>
              <a:rPr lang="en-US" sz="2200" dirty="0">
                <a:solidFill>
                  <a:schemeClr val="accent1"/>
                </a:solidFill>
              </a:rPr>
              <a:t>(String, </a:t>
            </a:r>
            <a:r>
              <a:rPr lang="en-US" sz="2200" dirty="0" err="1">
                <a:solidFill>
                  <a:schemeClr val="accent1"/>
                </a:solidFill>
              </a:rPr>
              <a:t>webObject</a:t>
            </a:r>
            <a:r>
              <a:rPr lang="en-US" sz="2200" dirty="0" smtClean="0">
                <a:solidFill>
                  <a:schemeClr val="accent1"/>
                </a:solidFill>
              </a:rPr>
              <a:t>); </a:t>
            </a:r>
          </a:p>
          <a:p>
            <a:pPr algn="l"/>
            <a:r>
              <a:rPr lang="en-US" sz="2200" dirty="0" err="1" smtClean="0">
                <a:solidFill>
                  <a:schemeClr val="accent1"/>
                </a:solidFill>
              </a:rPr>
              <a:t>mapA.put</a:t>
            </a:r>
            <a:r>
              <a:rPr lang="en-US" sz="2200" dirty="0" smtClean="0">
                <a:solidFill>
                  <a:schemeClr val="accent1"/>
                </a:solidFill>
              </a:rPr>
              <a:t>(”</a:t>
            </a:r>
            <a:r>
              <a:rPr lang="en-US" sz="2200" err="1" smtClean="0">
                <a:solidFill>
                  <a:schemeClr val="accent1"/>
                </a:solidFill>
              </a:rPr>
              <a:t>searchField</a:t>
            </a:r>
            <a:r>
              <a:rPr lang="en-US" sz="2200" smtClean="0">
                <a:solidFill>
                  <a:schemeClr val="accent1"/>
                </a:solidFill>
              </a:rPr>
              <a:t>", search</a:t>
            </a:r>
            <a:r>
              <a:rPr lang="en-US" sz="2200" dirty="0" smtClean="0">
                <a:solidFill>
                  <a:schemeClr val="accent1"/>
                </a:solidFill>
              </a:rPr>
              <a:t>); </a:t>
            </a:r>
          </a:p>
          <a:p>
            <a:pPr algn="l"/>
            <a:r>
              <a:rPr lang="en-US" sz="2200" dirty="0" err="1" smtClean="0">
                <a:solidFill>
                  <a:schemeClr val="accent1"/>
                </a:solidFill>
              </a:rPr>
              <a:t>mapA.put</a:t>
            </a:r>
            <a:r>
              <a:rPr lang="en-US" sz="2200" dirty="0" smtClean="0">
                <a:solidFill>
                  <a:schemeClr val="accent1"/>
                </a:solidFill>
              </a:rPr>
              <a:t>(”</a:t>
            </a:r>
            <a:r>
              <a:rPr lang="en-US" sz="2200" dirty="0" err="1" smtClean="0">
                <a:solidFill>
                  <a:schemeClr val="accent1"/>
                </a:solidFill>
              </a:rPr>
              <a:t>menuButton</a:t>
            </a:r>
            <a:r>
              <a:rPr lang="en-US" sz="2200" dirty="0" smtClean="0">
                <a:solidFill>
                  <a:schemeClr val="accent1"/>
                </a:solidFill>
              </a:rPr>
              <a:t>", menu);</a:t>
            </a:r>
          </a:p>
          <a:p>
            <a:pPr algn="l"/>
            <a:endParaRPr lang="en-US" sz="2200" dirty="0" smtClean="0">
              <a:solidFill>
                <a:schemeClr val="accent1"/>
              </a:solidFill>
            </a:endParaRPr>
          </a:p>
          <a:p>
            <a:pPr algn="l"/>
            <a:r>
              <a:rPr lang="en-US" sz="2200" dirty="0" err="1" smtClean="0">
                <a:solidFill>
                  <a:schemeClr val="accent1"/>
                </a:solidFill>
              </a:rPr>
              <a:t>mapA.get</a:t>
            </a:r>
            <a:r>
              <a:rPr lang="en-US" sz="2200" dirty="0" smtClean="0">
                <a:solidFill>
                  <a:schemeClr val="accent1"/>
                </a:solidFill>
              </a:rPr>
              <a:t>(“</a:t>
            </a:r>
            <a:r>
              <a:rPr lang="en-US" sz="2200" dirty="0" err="1">
                <a:solidFill>
                  <a:schemeClr val="accent1"/>
                </a:solidFill>
              </a:rPr>
              <a:t>menuButton</a:t>
            </a:r>
            <a:r>
              <a:rPr lang="en-US" sz="2200" dirty="0" smtClean="0">
                <a:solidFill>
                  <a:schemeClr val="accent1"/>
                </a:solidFill>
              </a:rPr>
              <a:t>”); // -&gt; </a:t>
            </a:r>
            <a:r>
              <a:rPr lang="en-US" sz="2200" dirty="0" err="1">
                <a:solidFill>
                  <a:schemeClr val="accent1"/>
                </a:solidFill>
              </a:rPr>
              <a:t>webObject</a:t>
            </a:r>
            <a:r>
              <a:rPr lang="en-US" sz="2200" dirty="0">
                <a:solidFill>
                  <a:schemeClr val="accent1"/>
                </a:solidFill>
              </a:rPr>
              <a:t> </a:t>
            </a:r>
            <a:r>
              <a:rPr lang="en-US" sz="2200" dirty="0" smtClean="0">
                <a:solidFill>
                  <a:schemeClr val="accent1"/>
                </a:solidFill>
              </a:rPr>
              <a:t>menu</a:t>
            </a:r>
            <a:endParaRPr lang="en-US" sz="2200" dirty="0">
              <a:solidFill>
                <a:schemeClr val="accent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9" y="1212668"/>
            <a:ext cx="9144000" cy="1352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769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3"/>
          <p:cNvSpPr txBox="1">
            <a:spLocks noGrp="1"/>
          </p:cNvSpPr>
          <p:nvPr/>
        </p:nvSpPr>
        <p:spPr bwMode="auto">
          <a:xfrm>
            <a:off x="7315200" y="6477000"/>
            <a:ext cx="1693863" cy="269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b"/>
          <a:lstStyle/>
          <a:p>
            <a:pPr algn="r" eaLnBrk="0" hangingPunct="0">
              <a:spcBef>
                <a:spcPct val="0"/>
              </a:spcBef>
              <a:buClrTx/>
            </a:pPr>
            <a:fld id="{8D4BE4FC-E8C3-4114-901D-34670A410219}" type="slidenum">
              <a:rPr lang="en-US"/>
              <a:pPr algn="r" eaLnBrk="0" hangingPunct="0">
                <a:spcBef>
                  <a:spcPct val="0"/>
                </a:spcBef>
                <a:buClrTx/>
              </a:pPr>
              <a:t>17</a:t>
            </a:fld>
            <a:endParaRPr lang="en-US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Questions and Comments</a:t>
            </a: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>
          <a:xfrm>
            <a:off x="161925" y="1295400"/>
            <a:ext cx="4410075" cy="5334000"/>
          </a:xfrm>
          <a:prstGeom prst="rect">
            <a:avLst/>
          </a:prstGeom>
        </p:spPr>
        <p:txBody>
          <a:bodyPr/>
          <a:lstStyle/>
          <a:p>
            <a:pPr marL="274638" indent="-274638" algn="l" eaLnBrk="0" hangingPunct="0">
              <a:lnSpc>
                <a:spcPct val="100000"/>
              </a:lnSpc>
              <a:buClr>
                <a:schemeClr val="tx1"/>
              </a:buClr>
              <a:buFontTx/>
              <a:buChar char="•"/>
              <a:defRPr/>
            </a:pPr>
            <a:r>
              <a:rPr lang="en-US" sz="2200" kern="0">
                <a:solidFill>
                  <a:srgbClr val="000000"/>
                </a:solidFill>
                <a:latin typeface="+mn-lt"/>
              </a:rPr>
              <a:t>What questions or comments </a:t>
            </a:r>
            <a:br>
              <a:rPr lang="en-US" sz="2200" kern="0">
                <a:solidFill>
                  <a:srgbClr val="000000"/>
                </a:solidFill>
                <a:latin typeface="+mn-lt"/>
              </a:rPr>
            </a:br>
            <a:r>
              <a:rPr lang="en-US" sz="2200" kern="0">
                <a:solidFill>
                  <a:srgbClr val="000000"/>
                </a:solidFill>
                <a:latin typeface="+mn-lt"/>
              </a:rPr>
              <a:t>do you have?</a:t>
            </a:r>
          </a:p>
        </p:txBody>
      </p:sp>
      <p:pic>
        <p:nvPicPr>
          <p:cNvPr id="29701" name="Picture 5" descr="5204101-sized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00600" y="1390650"/>
            <a:ext cx="4140200" cy="310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3"/>
          <p:cNvSpPr txBox="1">
            <a:spLocks noGrp="1"/>
          </p:cNvSpPr>
          <p:nvPr/>
        </p:nvSpPr>
        <p:spPr bwMode="auto">
          <a:xfrm>
            <a:off x="7315200" y="6477000"/>
            <a:ext cx="1693863" cy="269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b"/>
          <a:lstStyle/>
          <a:p>
            <a:pPr algn="r" eaLnBrk="0" hangingPunct="0">
              <a:spcBef>
                <a:spcPct val="0"/>
              </a:spcBef>
              <a:buClrTx/>
            </a:pPr>
            <a:fld id="{F12B05EF-AF44-4666-A99A-95005BD85BC9}" type="slidenum">
              <a:rPr lang="en-US"/>
              <a:pPr algn="r" eaLnBrk="0" hangingPunct="0">
                <a:spcBef>
                  <a:spcPct val="0"/>
                </a:spcBef>
                <a:buClrTx/>
              </a:pPr>
              <a:t>2</a:t>
            </a:fld>
            <a:endParaRPr lang="en-US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Module Objectives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1219200"/>
            <a:ext cx="6629400" cy="5334000"/>
          </a:xfrm>
        </p:spPr>
        <p:txBody>
          <a:bodyPr lIns="90488" tIns="44450" rIns="90488" bIns="44450"/>
          <a:lstStyle/>
          <a:p>
            <a:pPr marL="0" indent="0" eaLnBrk="1" hangingPunct="1">
              <a:buFontTx/>
              <a:buNone/>
              <a:defRPr/>
            </a:pPr>
            <a:r>
              <a:rPr lang="en-US" dirty="0" smtClean="0"/>
              <a:t>At the end of this module, participants will be able to:</a:t>
            </a:r>
          </a:p>
          <a:p>
            <a:pPr lvl="1" eaLnBrk="1" hangingPunct="1">
              <a:defRPr/>
            </a:pPr>
            <a:r>
              <a:rPr lang="en-US" dirty="0" smtClean="0"/>
              <a:t>Define collections</a:t>
            </a:r>
          </a:p>
          <a:p>
            <a:pPr lvl="1" eaLnBrk="1" hangingPunct="1">
              <a:defRPr/>
            </a:pPr>
            <a:r>
              <a:rPr lang="en-US" dirty="0" smtClean="0"/>
              <a:t>Explain List</a:t>
            </a:r>
          </a:p>
          <a:p>
            <a:pPr lvl="1" eaLnBrk="1" hangingPunct="1">
              <a:defRPr/>
            </a:pPr>
            <a:r>
              <a:rPr lang="en-US" dirty="0"/>
              <a:t>Explain </a:t>
            </a:r>
            <a:r>
              <a:rPr lang="en-US" dirty="0" smtClean="0"/>
              <a:t>Map</a:t>
            </a:r>
            <a:endParaRPr lang="en-US" dirty="0"/>
          </a:p>
          <a:p>
            <a:pPr lvl="1" eaLnBrk="1" hangingPunct="1">
              <a:defRPr/>
            </a:pPr>
            <a:r>
              <a:rPr lang="en-US" dirty="0"/>
              <a:t>Explain </a:t>
            </a:r>
            <a:r>
              <a:rPr lang="en-US" dirty="0" err="1" smtClean="0"/>
              <a:t>HashSets</a:t>
            </a:r>
            <a:endParaRPr lang="en-US" dirty="0"/>
          </a:p>
          <a:p>
            <a:pPr lvl="1" eaLnBrk="1" hangingPunct="1">
              <a:defRPr/>
            </a:pPr>
            <a:endParaRPr lang="en-US" dirty="0" smtClean="0"/>
          </a:p>
          <a:p>
            <a:pPr lvl="1"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buFontTx/>
              <a:buNone/>
              <a:defRPr/>
            </a:pPr>
            <a:endParaRPr lang="en-US" dirty="0" smtClean="0"/>
          </a:p>
          <a:p>
            <a:pPr eaLnBrk="1" hangingPunct="1">
              <a:defRPr/>
            </a:pPr>
            <a:endParaRPr lang="en-US" dirty="0" smtClean="0"/>
          </a:p>
        </p:txBody>
      </p:sp>
      <p:pic>
        <p:nvPicPr>
          <p:cNvPr id="5125" name="Picture 5" descr="objectives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81800" y="1358900"/>
            <a:ext cx="190500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3"/>
          <p:cNvSpPr txBox="1">
            <a:spLocks noGrp="1"/>
          </p:cNvSpPr>
          <p:nvPr/>
        </p:nvSpPr>
        <p:spPr bwMode="auto">
          <a:xfrm>
            <a:off x="7315200" y="6477000"/>
            <a:ext cx="1693863" cy="269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b"/>
          <a:lstStyle/>
          <a:p>
            <a:pPr algn="r" eaLnBrk="0" hangingPunct="0">
              <a:spcBef>
                <a:spcPct val="0"/>
              </a:spcBef>
              <a:buClrTx/>
            </a:pPr>
            <a:fld id="{CC28E4D0-330A-42A0-8BDE-FBBD753CB8BE}" type="slidenum">
              <a:rPr lang="en-US"/>
              <a:pPr algn="r" eaLnBrk="0" hangingPunct="0">
                <a:spcBef>
                  <a:spcPct val="0"/>
                </a:spcBef>
                <a:buClrTx/>
              </a:pPr>
              <a:t>3</a:t>
            </a:fld>
            <a:endParaRPr lang="en-US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Java Collections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 lIns="90488" tIns="44450" rIns="90488" bIns="44450"/>
          <a:lstStyle/>
          <a:p>
            <a:pPr eaLnBrk="1" hangingPunct="1">
              <a:spcBef>
                <a:spcPct val="0"/>
              </a:spcBef>
              <a:buClrTx/>
            </a:pPr>
            <a:endParaRPr lang="en-GB" dirty="0" smtClean="0"/>
          </a:p>
          <a:p>
            <a:pPr lvl="1" eaLnBrk="1" hangingPunct="1">
              <a:spcBef>
                <a:spcPct val="0"/>
              </a:spcBef>
              <a:buClrTx/>
              <a:buFontTx/>
              <a:buNone/>
            </a:pPr>
            <a:r>
              <a:rPr lang="en-GB" sz="1800" dirty="0" smtClean="0"/>
              <a:t>	</a:t>
            </a:r>
          </a:p>
          <a:p>
            <a:pPr lvl="1" eaLnBrk="1" hangingPunct="1">
              <a:spcBef>
                <a:spcPct val="0"/>
              </a:spcBef>
              <a:buClrTx/>
              <a:buFontTx/>
              <a:buNone/>
            </a:pPr>
            <a:endParaRPr lang="en-GB" sz="1800" dirty="0" smtClean="0"/>
          </a:p>
        </p:txBody>
      </p:sp>
      <p:sp>
        <p:nvSpPr>
          <p:cNvPr id="2" name="Rectangle 1"/>
          <p:cNvSpPr/>
          <p:nvPr/>
        </p:nvSpPr>
        <p:spPr>
          <a:xfrm>
            <a:off x="323528" y="1412777"/>
            <a:ext cx="842493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800" dirty="0">
                <a:solidFill>
                  <a:srgbClr val="000000"/>
                </a:solidFill>
                <a:latin typeface="Fira Sans" charset="0"/>
              </a:rPr>
              <a:t>The Java Collections API's provide Java developers with a set of classes and interfaces that makes it easier to handle collections of objects. </a:t>
            </a:r>
            <a:endParaRPr lang="en-US" sz="2800" dirty="0" smtClean="0">
              <a:solidFill>
                <a:srgbClr val="000000"/>
              </a:solidFill>
              <a:latin typeface="Fira Sans" charset="0"/>
            </a:endParaRPr>
          </a:p>
          <a:p>
            <a:pPr algn="l"/>
            <a:r>
              <a:rPr lang="en-US" sz="2800" dirty="0" smtClean="0">
                <a:solidFill>
                  <a:srgbClr val="000000"/>
                </a:solidFill>
                <a:latin typeface="Fira Sans" charset="0"/>
              </a:rPr>
              <a:t>In </a:t>
            </a:r>
            <a:r>
              <a:rPr lang="en-US" sz="2800" dirty="0">
                <a:solidFill>
                  <a:srgbClr val="000000"/>
                </a:solidFill>
                <a:latin typeface="Fira Sans" charset="0"/>
              </a:rPr>
              <a:t>a sense Collection's works a bit like arrays, except their size can change dynamically, and they have more advanced </a:t>
            </a:r>
            <a:r>
              <a:rPr lang="en-US" sz="2800" dirty="0" smtClean="0">
                <a:solidFill>
                  <a:srgbClr val="000000"/>
                </a:solidFill>
                <a:latin typeface="Fira Sans" charset="0"/>
              </a:rPr>
              <a:t>behavior </a:t>
            </a:r>
            <a:r>
              <a:rPr lang="en-US" sz="2800" dirty="0">
                <a:solidFill>
                  <a:srgbClr val="000000"/>
                </a:solidFill>
                <a:latin typeface="Fira Sans" charset="0"/>
              </a:rPr>
              <a:t>than arrays.</a:t>
            </a:r>
            <a:endParaRPr lang="en-US" sz="2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3"/>
          <p:cNvSpPr txBox="1">
            <a:spLocks noGrp="1"/>
          </p:cNvSpPr>
          <p:nvPr/>
        </p:nvSpPr>
        <p:spPr bwMode="auto">
          <a:xfrm>
            <a:off x="7315200" y="6477000"/>
            <a:ext cx="1693863" cy="269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b"/>
          <a:lstStyle/>
          <a:p>
            <a:pPr algn="r" eaLnBrk="0" hangingPunct="0">
              <a:spcBef>
                <a:spcPct val="0"/>
              </a:spcBef>
              <a:buClrTx/>
            </a:pPr>
            <a:fld id="{CC28E4D0-330A-42A0-8BDE-FBBD753CB8BE}" type="slidenum">
              <a:rPr lang="en-US"/>
              <a:pPr algn="r" eaLnBrk="0" hangingPunct="0">
                <a:spcBef>
                  <a:spcPct val="0"/>
                </a:spcBef>
                <a:buClrTx/>
              </a:pPr>
              <a:t>4</a:t>
            </a:fld>
            <a:endParaRPr lang="en-US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Collections types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 lIns="90488" tIns="44450" rIns="90488" bIns="44450"/>
          <a:lstStyle/>
          <a:p>
            <a:pPr eaLnBrk="1" hangingPunct="1">
              <a:spcBef>
                <a:spcPct val="0"/>
              </a:spcBef>
              <a:buClrTx/>
            </a:pPr>
            <a:endParaRPr lang="en-GB" dirty="0" smtClean="0"/>
          </a:p>
          <a:p>
            <a:pPr lvl="1" eaLnBrk="1" hangingPunct="1">
              <a:spcBef>
                <a:spcPct val="0"/>
              </a:spcBef>
              <a:buClrTx/>
              <a:buFontTx/>
              <a:buNone/>
            </a:pPr>
            <a:r>
              <a:rPr lang="en-GB" sz="1800" dirty="0" smtClean="0"/>
              <a:t>	</a:t>
            </a:r>
          </a:p>
          <a:p>
            <a:pPr lvl="1" eaLnBrk="1" hangingPunct="1">
              <a:spcBef>
                <a:spcPct val="0"/>
              </a:spcBef>
              <a:buClrTx/>
              <a:buFontTx/>
              <a:buNone/>
            </a:pPr>
            <a:endParaRPr lang="en-GB" sz="1800" dirty="0" smtClean="0"/>
          </a:p>
        </p:txBody>
      </p:sp>
      <p:sp>
        <p:nvSpPr>
          <p:cNvPr id="2" name="Rectangle 1"/>
          <p:cNvSpPr/>
          <p:nvPr/>
        </p:nvSpPr>
        <p:spPr>
          <a:xfrm>
            <a:off x="323528" y="1412776"/>
            <a:ext cx="6534472" cy="33670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800" dirty="0">
                <a:solidFill>
                  <a:srgbClr val="000000"/>
                </a:solidFill>
                <a:latin typeface="Fira Sans" charset="0"/>
              </a:rPr>
              <a:t>The following interfaces (collection types) extends the Collection interface:</a:t>
            </a:r>
          </a:p>
          <a:p>
            <a:pPr algn="l">
              <a:buFont typeface="Arial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Fira Sans" charset="0"/>
              </a:rPr>
              <a:t>List</a:t>
            </a:r>
          </a:p>
          <a:p>
            <a:pPr algn="l">
              <a:buFont typeface="Arial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Fira Sans" charset="0"/>
              </a:rPr>
              <a:t>Set</a:t>
            </a:r>
          </a:p>
          <a:p>
            <a:pPr algn="l">
              <a:buFont typeface="Arial" charset="0"/>
              <a:buChar char="•"/>
            </a:pPr>
            <a:r>
              <a:rPr lang="en-US" sz="2800" dirty="0" err="1">
                <a:solidFill>
                  <a:srgbClr val="000000"/>
                </a:solidFill>
                <a:latin typeface="Fira Sans" charset="0"/>
              </a:rPr>
              <a:t>SortedSet</a:t>
            </a:r>
            <a:endParaRPr lang="en-US" sz="2800" dirty="0">
              <a:solidFill>
                <a:srgbClr val="000000"/>
              </a:solidFill>
              <a:latin typeface="Fira Sans" charset="0"/>
            </a:endParaRPr>
          </a:p>
          <a:p>
            <a:pPr algn="l">
              <a:buFont typeface="Arial" charset="0"/>
              <a:buChar char="•"/>
            </a:pPr>
            <a:r>
              <a:rPr lang="en-US" sz="2800" dirty="0" err="1">
                <a:solidFill>
                  <a:srgbClr val="000000"/>
                </a:solidFill>
                <a:latin typeface="Fira Sans" charset="0"/>
              </a:rPr>
              <a:t>NavigableSet</a:t>
            </a:r>
            <a:endParaRPr lang="en-US" sz="2800" dirty="0">
              <a:solidFill>
                <a:srgbClr val="000000"/>
              </a:solidFill>
              <a:latin typeface="Fira Sans" charset="0"/>
            </a:endParaRPr>
          </a:p>
          <a:p>
            <a:pPr algn="l">
              <a:buFont typeface="Arial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Fira Sans" charset="0"/>
              </a:rPr>
              <a:t>Queue</a:t>
            </a:r>
          </a:p>
          <a:p>
            <a:pPr algn="l">
              <a:buFont typeface="Arial" charset="0"/>
              <a:buChar char="•"/>
            </a:pPr>
            <a:r>
              <a:rPr lang="en-US" sz="2800" dirty="0" err="1">
                <a:solidFill>
                  <a:srgbClr val="000000"/>
                </a:solidFill>
                <a:latin typeface="Fira Sans" charset="0"/>
              </a:rPr>
              <a:t>Deque</a:t>
            </a:r>
            <a:endParaRPr lang="en-US" sz="2800" dirty="0">
              <a:solidFill>
                <a:srgbClr val="000000"/>
              </a:solidFill>
              <a:latin typeface="Fira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50508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3"/>
          <p:cNvSpPr txBox="1">
            <a:spLocks noGrp="1"/>
          </p:cNvSpPr>
          <p:nvPr/>
        </p:nvSpPr>
        <p:spPr bwMode="auto">
          <a:xfrm>
            <a:off x="7315200" y="6477000"/>
            <a:ext cx="1693863" cy="269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b"/>
          <a:lstStyle/>
          <a:p>
            <a:pPr algn="r" eaLnBrk="0" hangingPunct="0">
              <a:spcBef>
                <a:spcPct val="0"/>
              </a:spcBef>
              <a:buClrTx/>
            </a:pPr>
            <a:fld id="{CC28E4D0-330A-42A0-8BDE-FBBD753CB8BE}" type="slidenum">
              <a:rPr lang="en-US"/>
              <a:pPr algn="r" eaLnBrk="0" hangingPunct="0">
                <a:spcBef>
                  <a:spcPct val="0"/>
                </a:spcBef>
                <a:buClrTx/>
              </a:pPr>
              <a:t>5</a:t>
            </a:fld>
            <a:endParaRPr lang="en-US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/>
              <a:t>Java </a:t>
            </a:r>
            <a:r>
              <a:rPr lang="en-US" dirty="0" smtClean="0"/>
              <a:t>Collections example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 lIns="90488" tIns="44450" rIns="90488" bIns="44450"/>
          <a:lstStyle/>
          <a:p>
            <a:pPr eaLnBrk="1" hangingPunct="1">
              <a:spcBef>
                <a:spcPct val="0"/>
              </a:spcBef>
              <a:buClrTx/>
            </a:pPr>
            <a:endParaRPr lang="en-GB" dirty="0" smtClean="0"/>
          </a:p>
          <a:p>
            <a:pPr lvl="1" eaLnBrk="1" hangingPunct="1">
              <a:spcBef>
                <a:spcPct val="0"/>
              </a:spcBef>
              <a:buClrTx/>
              <a:buFontTx/>
              <a:buNone/>
            </a:pPr>
            <a:r>
              <a:rPr lang="en-GB" sz="1800" dirty="0" smtClean="0"/>
              <a:t>	</a:t>
            </a:r>
          </a:p>
          <a:p>
            <a:pPr lvl="1" eaLnBrk="1" hangingPunct="1">
              <a:spcBef>
                <a:spcPct val="0"/>
              </a:spcBef>
              <a:buClrTx/>
              <a:buFontTx/>
              <a:buNone/>
            </a:pPr>
            <a:endParaRPr lang="en-GB" sz="18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9662" y="1235982"/>
            <a:ext cx="4422750" cy="5407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4245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3"/>
          <p:cNvSpPr txBox="1">
            <a:spLocks noGrp="1"/>
          </p:cNvSpPr>
          <p:nvPr/>
        </p:nvSpPr>
        <p:spPr bwMode="auto">
          <a:xfrm>
            <a:off x="7315200" y="6477000"/>
            <a:ext cx="1693863" cy="269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b"/>
          <a:lstStyle/>
          <a:p>
            <a:pPr algn="l" eaLnBrk="0" hangingPunct="0">
              <a:spcBef>
                <a:spcPct val="0"/>
              </a:spcBef>
              <a:buClrTx/>
            </a:pPr>
            <a:fld id="{CC28E4D0-330A-42A0-8BDE-FBBD753CB8BE}" type="slidenum">
              <a:rPr lang="en-US"/>
              <a:pPr algn="l" eaLnBrk="0" hangingPunct="0">
                <a:spcBef>
                  <a:spcPct val="0"/>
                </a:spcBef>
                <a:buClrTx/>
              </a:pPr>
              <a:t>6</a:t>
            </a:fld>
            <a:endParaRPr lang="en-US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/>
              <a:t>Java Collections - </a:t>
            </a:r>
            <a:r>
              <a:rPr lang="en-US" dirty="0" err="1"/>
              <a:t>Iterable</a:t>
            </a:r>
            <a:endParaRPr lang="en-US" dirty="0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 lIns="90488" tIns="44450" rIns="90488" bIns="44450"/>
          <a:lstStyle/>
          <a:p>
            <a:pPr eaLnBrk="1" hangingPunct="1">
              <a:spcBef>
                <a:spcPct val="0"/>
              </a:spcBef>
              <a:buClrTx/>
            </a:pPr>
            <a:endParaRPr lang="en-GB" dirty="0" smtClean="0"/>
          </a:p>
          <a:p>
            <a:pPr lvl="1" eaLnBrk="1" hangingPunct="1">
              <a:spcBef>
                <a:spcPct val="0"/>
              </a:spcBef>
              <a:buClrTx/>
              <a:buFontTx/>
              <a:buNone/>
            </a:pPr>
            <a:r>
              <a:rPr lang="en-GB" sz="1800" dirty="0" smtClean="0"/>
              <a:t>	</a:t>
            </a:r>
          </a:p>
          <a:p>
            <a:pPr lvl="1" eaLnBrk="1" hangingPunct="1">
              <a:spcBef>
                <a:spcPct val="0"/>
              </a:spcBef>
              <a:buClrTx/>
              <a:buFontTx/>
              <a:buNone/>
            </a:pPr>
            <a:endParaRPr lang="en-GB" sz="1800" dirty="0" smtClean="0"/>
          </a:p>
        </p:txBody>
      </p:sp>
      <p:sp>
        <p:nvSpPr>
          <p:cNvPr id="2" name="Rectangle 1"/>
          <p:cNvSpPr/>
          <p:nvPr/>
        </p:nvSpPr>
        <p:spPr>
          <a:xfrm>
            <a:off x="152400" y="1219200"/>
            <a:ext cx="773196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l">
              <a:buFont typeface="Arial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Fira Sans" charset="0"/>
              </a:rPr>
              <a:t>The </a:t>
            </a:r>
            <a:r>
              <a:rPr lang="en-US" sz="2800" dirty="0" err="1">
                <a:solidFill>
                  <a:srgbClr val="000000"/>
                </a:solidFill>
                <a:latin typeface="Fira Sans" charset="0"/>
              </a:rPr>
              <a:t>Iterable</a:t>
            </a:r>
            <a:r>
              <a:rPr lang="en-US" sz="2800" dirty="0">
                <a:solidFill>
                  <a:srgbClr val="000000"/>
                </a:solidFill>
                <a:latin typeface="Fira Sans" charset="0"/>
              </a:rPr>
              <a:t> interface (</a:t>
            </a:r>
            <a:r>
              <a:rPr lang="en-US" sz="2800" i="1" dirty="0" err="1">
                <a:solidFill>
                  <a:srgbClr val="000000"/>
                </a:solidFill>
                <a:latin typeface="Fira Sans" charset="0"/>
              </a:rPr>
              <a:t>java.lang.Iterable</a:t>
            </a:r>
            <a:r>
              <a:rPr lang="en-US" sz="2800" dirty="0">
                <a:solidFill>
                  <a:srgbClr val="000000"/>
                </a:solidFill>
                <a:latin typeface="Fira Sans" charset="0"/>
              </a:rPr>
              <a:t>) is one of the root interfaces of the Java collection classes. The Collection interface extends </a:t>
            </a:r>
            <a:r>
              <a:rPr lang="en-US" sz="2800" dirty="0" err="1">
                <a:solidFill>
                  <a:srgbClr val="000000"/>
                </a:solidFill>
                <a:latin typeface="Fira Sans" charset="0"/>
              </a:rPr>
              <a:t>Iterable</a:t>
            </a:r>
            <a:r>
              <a:rPr lang="en-US" sz="2800" dirty="0">
                <a:solidFill>
                  <a:srgbClr val="000000"/>
                </a:solidFill>
                <a:latin typeface="Fira Sans" charset="0"/>
              </a:rPr>
              <a:t>, so all subtypes of Collection also implement the </a:t>
            </a:r>
            <a:r>
              <a:rPr lang="en-US" sz="2800" dirty="0" err="1" smtClean="0">
                <a:solidFill>
                  <a:srgbClr val="000000"/>
                </a:solidFill>
                <a:latin typeface="Fira Sans" charset="0"/>
              </a:rPr>
              <a:t>Iterable</a:t>
            </a:r>
            <a:r>
              <a:rPr lang="en-US" sz="2800" dirty="0" smtClean="0">
                <a:solidFill>
                  <a:srgbClr val="000000"/>
                </a:solidFill>
                <a:latin typeface="Fira Sans" charset="0"/>
              </a:rPr>
              <a:t> interface</a:t>
            </a:r>
            <a:r>
              <a:rPr lang="en-US" sz="2800" dirty="0">
                <a:solidFill>
                  <a:srgbClr val="000000"/>
                </a:solidFill>
                <a:latin typeface="Fira Sans" charset="0"/>
              </a:rPr>
              <a:t>.</a:t>
            </a:r>
          </a:p>
          <a:p>
            <a:pPr algn="l"/>
            <a:endParaRPr lang="en-US" sz="2800" dirty="0">
              <a:solidFill>
                <a:srgbClr val="000000"/>
              </a:solidFill>
              <a:latin typeface="Fira Sans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2400" y="3655367"/>
            <a:ext cx="823602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l">
              <a:buFont typeface="Arial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Fira Sans" charset="0"/>
              </a:rPr>
              <a:t>The Collection interface just defines a set of methods (</a:t>
            </a:r>
            <a:r>
              <a:rPr lang="en-US" sz="2800" dirty="0" err="1">
                <a:solidFill>
                  <a:srgbClr val="000000"/>
                </a:solidFill>
                <a:latin typeface="Fira Sans" charset="0"/>
              </a:rPr>
              <a:t>behaviour</a:t>
            </a:r>
            <a:r>
              <a:rPr lang="en-US" sz="2800" dirty="0">
                <a:solidFill>
                  <a:srgbClr val="000000"/>
                </a:solidFill>
                <a:latin typeface="Fira Sans" charset="0"/>
              </a:rPr>
              <a:t>) that each of these Collection subtypes share. This makes it possible ignore what specific type of Collection you are using, and just treat it as a Collection.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470322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3"/>
          <p:cNvSpPr txBox="1">
            <a:spLocks noGrp="1"/>
          </p:cNvSpPr>
          <p:nvPr/>
        </p:nvSpPr>
        <p:spPr bwMode="auto">
          <a:xfrm>
            <a:off x="7315200" y="6477000"/>
            <a:ext cx="1693863" cy="269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b"/>
          <a:lstStyle/>
          <a:p>
            <a:pPr algn="r" eaLnBrk="0" hangingPunct="0">
              <a:spcBef>
                <a:spcPct val="0"/>
              </a:spcBef>
              <a:buClrTx/>
            </a:pPr>
            <a:fld id="{CC28E4D0-330A-42A0-8BDE-FBBD753CB8BE}" type="slidenum">
              <a:rPr lang="en-US"/>
              <a:pPr algn="r" eaLnBrk="0" hangingPunct="0">
                <a:spcBef>
                  <a:spcPct val="0"/>
                </a:spcBef>
                <a:buClrTx/>
              </a:pPr>
              <a:t>7</a:t>
            </a:fld>
            <a:endParaRPr lang="en-US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/>
              <a:t>Java Collections - </a:t>
            </a:r>
            <a:r>
              <a:rPr lang="en-US" dirty="0" err="1"/>
              <a:t>Iterable</a:t>
            </a:r>
            <a:endParaRPr lang="en-US" dirty="0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 lIns="90488" tIns="44450" rIns="90488" bIns="44450"/>
          <a:lstStyle/>
          <a:p>
            <a:pPr eaLnBrk="1" hangingPunct="1">
              <a:spcBef>
                <a:spcPct val="0"/>
              </a:spcBef>
              <a:buClrTx/>
            </a:pPr>
            <a:endParaRPr lang="en-GB" dirty="0" smtClean="0"/>
          </a:p>
          <a:p>
            <a:pPr lvl="1" eaLnBrk="1" hangingPunct="1">
              <a:spcBef>
                <a:spcPct val="0"/>
              </a:spcBef>
              <a:buClrTx/>
              <a:buFontTx/>
              <a:buNone/>
            </a:pPr>
            <a:r>
              <a:rPr lang="en-GB" sz="1800" dirty="0" smtClean="0"/>
              <a:t>	</a:t>
            </a:r>
          </a:p>
          <a:p>
            <a:pPr lvl="1" eaLnBrk="1" hangingPunct="1">
              <a:spcBef>
                <a:spcPct val="0"/>
              </a:spcBef>
              <a:buClrTx/>
              <a:buFontTx/>
              <a:buNone/>
            </a:pPr>
            <a:endParaRPr lang="en-GB" sz="1800" dirty="0" smtClean="0"/>
          </a:p>
        </p:txBody>
      </p:sp>
      <p:sp>
        <p:nvSpPr>
          <p:cNvPr id="2" name="Rectangle 1"/>
          <p:cNvSpPr/>
          <p:nvPr/>
        </p:nvSpPr>
        <p:spPr>
          <a:xfrm>
            <a:off x="152400" y="1219200"/>
            <a:ext cx="773196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l">
              <a:buFont typeface="Arial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Fira Sans" charset="0"/>
              </a:rPr>
              <a:t>The </a:t>
            </a:r>
            <a:r>
              <a:rPr lang="en-US" sz="2800" dirty="0" err="1">
                <a:solidFill>
                  <a:srgbClr val="000000"/>
                </a:solidFill>
                <a:latin typeface="Fira Sans" charset="0"/>
              </a:rPr>
              <a:t>Iterable</a:t>
            </a:r>
            <a:r>
              <a:rPr lang="en-US" sz="2800" dirty="0">
                <a:solidFill>
                  <a:srgbClr val="000000"/>
                </a:solidFill>
                <a:latin typeface="Fira Sans" charset="0"/>
              </a:rPr>
              <a:t> interface (</a:t>
            </a:r>
            <a:r>
              <a:rPr lang="en-US" sz="2800" i="1" dirty="0" err="1">
                <a:solidFill>
                  <a:srgbClr val="000000"/>
                </a:solidFill>
                <a:latin typeface="Fira Sans" charset="0"/>
              </a:rPr>
              <a:t>java.lang.Iterable</a:t>
            </a:r>
            <a:r>
              <a:rPr lang="en-US" sz="2800" dirty="0">
                <a:solidFill>
                  <a:srgbClr val="000000"/>
                </a:solidFill>
                <a:latin typeface="Fira Sans" charset="0"/>
              </a:rPr>
              <a:t>) is one of the root interfaces of the Java collection classes. The Collection interface extends </a:t>
            </a:r>
            <a:r>
              <a:rPr lang="en-US" sz="2800" dirty="0" err="1">
                <a:solidFill>
                  <a:srgbClr val="000000"/>
                </a:solidFill>
                <a:latin typeface="Fira Sans" charset="0"/>
              </a:rPr>
              <a:t>Iterable</a:t>
            </a:r>
            <a:r>
              <a:rPr lang="en-US" sz="2800" dirty="0">
                <a:solidFill>
                  <a:srgbClr val="000000"/>
                </a:solidFill>
                <a:latin typeface="Fira Sans" charset="0"/>
              </a:rPr>
              <a:t>, so all subtypes of Collection also implement the </a:t>
            </a:r>
            <a:r>
              <a:rPr lang="en-US" sz="2800" dirty="0" err="1" smtClean="0">
                <a:solidFill>
                  <a:srgbClr val="000000"/>
                </a:solidFill>
                <a:latin typeface="Fira Sans" charset="0"/>
              </a:rPr>
              <a:t>Iterable</a:t>
            </a:r>
            <a:r>
              <a:rPr lang="en-US" sz="2800" dirty="0" smtClean="0">
                <a:solidFill>
                  <a:srgbClr val="000000"/>
                </a:solidFill>
                <a:latin typeface="Fira Sans" charset="0"/>
              </a:rPr>
              <a:t> interface</a:t>
            </a:r>
            <a:r>
              <a:rPr lang="en-US" sz="2800" dirty="0">
                <a:solidFill>
                  <a:srgbClr val="000000"/>
                </a:solidFill>
                <a:latin typeface="Fira Sans" charset="0"/>
              </a:rPr>
              <a:t>.</a:t>
            </a:r>
          </a:p>
          <a:p>
            <a:pPr algn="l"/>
            <a:endParaRPr lang="en-US" sz="2800" dirty="0">
              <a:solidFill>
                <a:srgbClr val="000000"/>
              </a:solidFill>
              <a:latin typeface="Fira Sans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400" y="3212976"/>
            <a:ext cx="4572000" cy="2708434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sz="2500" dirty="0" smtClean="0">
                <a:solidFill>
                  <a:schemeClr val="accent1"/>
                </a:solidFill>
              </a:rPr>
              <a:t>List list = new </a:t>
            </a:r>
            <a:r>
              <a:rPr lang="en-US" sz="2500" dirty="0" err="1" smtClean="0">
                <a:solidFill>
                  <a:schemeClr val="accent1"/>
                </a:solidFill>
              </a:rPr>
              <a:t>ArrayList</a:t>
            </a:r>
            <a:r>
              <a:rPr lang="en-US" sz="2500" dirty="0" smtClean="0">
                <a:solidFill>
                  <a:schemeClr val="accent1"/>
                </a:solidFill>
              </a:rPr>
              <a:t>();  </a:t>
            </a:r>
          </a:p>
          <a:p>
            <a:pPr algn="l"/>
            <a:r>
              <a:rPr lang="en-US" sz="2500" dirty="0" smtClean="0">
                <a:solidFill>
                  <a:schemeClr val="accent1"/>
                </a:solidFill>
              </a:rPr>
              <a:t>for(</a:t>
            </a:r>
            <a:r>
              <a:rPr lang="en-US" sz="2500" dirty="0" err="1" smtClean="0">
                <a:solidFill>
                  <a:schemeClr val="accent1"/>
                </a:solidFill>
              </a:rPr>
              <a:t>int</a:t>
            </a:r>
            <a:r>
              <a:rPr lang="en-US" sz="2500" dirty="0" smtClean="0">
                <a:solidFill>
                  <a:schemeClr val="accent1"/>
                </a:solidFill>
              </a:rPr>
              <a:t> </a:t>
            </a:r>
            <a:r>
              <a:rPr lang="en-US" sz="2500" dirty="0" err="1" smtClean="0">
                <a:solidFill>
                  <a:schemeClr val="accent1"/>
                </a:solidFill>
              </a:rPr>
              <a:t>i</a:t>
            </a:r>
            <a:r>
              <a:rPr lang="en-US" sz="2500" dirty="0" smtClean="0">
                <a:solidFill>
                  <a:schemeClr val="accent1"/>
                </a:solidFill>
              </a:rPr>
              <a:t>=0; </a:t>
            </a:r>
            <a:r>
              <a:rPr lang="en-US" sz="2500" dirty="0" err="1" smtClean="0">
                <a:solidFill>
                  <a:schemeClr val="accent1"/>
                </a:solidFill>
              </a:rPr>
              <a:t>i</a:t>
            </a:r>
            <a:r>
              <a:rPr lang="en-US" sz="2500" dirty="0" smtClean="0">
                <a:solidFill>
                  <a:schemeClr val="accent1"/>
                </a:solidFill>
              </a:rPr>
              <a:t>&lt;</a:t>
            </a:r>
            <a:r>
              <a:rPr lang="en-US" sz="2500" dirty="0" err="1" smtClean="0">
                <a:solidFill>
                  <a:schemeClr val="accent1"/>
                </a:solidFill>
              </a:rPr>
              <a:t>list.size</a:t>
            </a:r>
            <a:r>
              <a:rPr lang="en-US" sz="2500" dirty="0" smtClean="0">
                <a:solidFill>
                  <a:schemeClr val="accent1"/>
                </a:solidFill>
              </a:rPr>
              <a:t>; </a:t>
            </a:r>
            <a:r>
              <a:rPr lang="en-US" sz="2500" dirty="0" err="1" smtClean="0">
                <a:solidFill>
                  <a:schemeClr val="accent1"/>
                </a:solidFill>
              </a:rPr>
              <a:t>i</a:t>
            </a:r>
            <a:r>
              <a:rPr lang="en-US" sz="2500" dirty="0" smtClean="0">
                <a:solidFill>
                  <a:schemeClr val="accent1"/>
                </a:solidFill>
              </a:rPr>
              <a:t>++)</a:t>
            </a:r>
            <a:endParaRPr lang="en-US" sz="2500" dirty="0">
              <a:solidFill>
                <a:schemeClr val="accent1"/>
              </a:solidFill>
            </a:endParaRPr>
          </a:p>
          <a:p>
            <a:pPr algn="l"/>
            <a:r>
              <a:rPr lang="en-US" sz="2500" dirty="0">
                <a:solidFill>
                  <a:schemeClr val="accent1"/>
                </a:solidFill>
              </a:rPr>
              <a:t>{ </a:t>
            </a:r>
          </a:p>
          <a:p>
            <a:pPr algn="l"/>
            <a:r>
              <a:rPr lang="en-US" sz="2500" dirty="0" smtClean="0">
                <a:solidFill>
                  <a:schemeClr val="accent1"/>
                </a:solidFill>
              </a:rPr>
              <a:t>	Object o = </a:t>
            </a:r>
            <a:r>
              <a:rPr lang="en-US" sz="2500" dirty="0" err="1" smtClean="0">
                <a:solidFill>
                  <a:schemeClr val="accent1"/>
                </a:solidFill>
              </a:rPr>
              <a:t>list.get</a:t>
            </a:r>
            <a:r>
              <a:rPr lang="en-US" sz="2500" dirty="0" smtClean="0">
                <a:solidFill>
                  <a:schemeClr val="accent1"/>
                </a:solidFill>
              </a:rPr>
              <a:t>(</a:t>
            </a:r>
            <a:r>
              <a:rPr lang="en-US" sz="2500" dirty="0" err="1" smtClean="0">
                <a:solidFill>
                  <a:schemeClr val="accent1"/>
                </a:solidFill>
              </a:rPr>
              <a:t>i</a:t>
            </a:r>
            <a:r>
              <a:rPr lang="en-US" sz="2500" dirty="0" smtClean="0">
                <a:solidFill>
                  <a:schemeClr val="accent1"/>
                </a:solidFill>
              </a:rPr>
              <a:t>);</a:t>
            </a:r>
          </a:p>
          <a:p>
            <a:pPr algn="l"/>
            <a:r>
              <a:rPr lang="en-US" sz="2500" dirty="0" smtClean="0">
                <a:solidFill>
                  <a:schemeClr val="accent1"/>
                </a:solidFill>
              </a:rPr>
              <a:t>	//</a:t>
            </a:r>
            <a:r>
              <a:rPr lang="en-US" sz="2500" dirty="0">
                <a:solidFill>
                  <a:schemeClr val="accent1"/>
                </a:solidFill>
              </a:rPr>
              <a:t>do something o; </a:t>
            </a:r>
          </a:p>
          <a:p>
            <a:pPr algn="l"/>
            <a:r>
              <a:rPr lang="en-US" sz="2500" dirty="0">
                <a:solidFill>
                  <a:schemeClr val="accent1"/>
                </a:solidFill>
              </a:rPr>
              <a:t>	// o -&gt; </a:t>
            </a:r>
            <a:r>
              <a:rPr lang="en-US" sz="2500" dirty="0" err="1">
                <a:solidFill>
                  <a:schemeClr val="accent1"/>
                </a:solidFill>
              </a:rPr>
              <a:t>list.get</a:t>
            </a:r>
            <a:r>
              <a:rPr lang="en-US" sz="2500" dirty="0">
                <a:solidFill>
                  <a:schemeClr val="accent1"/>
                </a:solidFill>
              </a:rPr>
              <a:t>(</a:t>
            </a:r>
            <a:r>
              <a:rPr lang="en-US" sz="2500" dirty="0" err="1">
                <a:solidFill>
                  <a:schemeClr val="accent1"/>
                </a:solidFill>
              </a:rPr>
              <a:t>i</a:t>
            </a:r>
            <a:r>
              <a:rPr lang="en-US" sz="2500" dirty="0">
                <a:solidFill>
                  <a:schemeClr val="accent1"/>
                </a:solidFill>
              </a:rPr>
              <a:t>);</a:t>
            </a:r>
          </a:p>
          <a:p>
            <a:pPr algn="l"/>
            <a:r>
              <a:rPr lang="en-US" sz="2500" dirty="0">
                <a:solidFill>
                  <a:schemeClr val="accent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352912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3"/>
          <p:cNvSpPr txBox="1">
            <a:spLocks noGrp="1"/>
          </p:cNvSpPr>
          <p:nvPr/>
        </p:nvSpPr>
        <p:spPr bwMode="auto">
          <a:xfrm>
            <a:off x="7315200" y="6477000"/>
            <a:ext cx="1693863" cy="269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b"/>
          <a:lstStyle/>
          <a:p>
            <a:pPr algn="r" eaLnBrk="0" hangingPunct="0">
              <a:spcBef>
                <a:spcPct val="0"/>
              </a:spcBef>
              <a:buClrTx/>
            </a:pPr>
            <a:fld id="{CC28E4D0-330A-42A0-8BDE-FBBD753CB8BE}" type="slidenum">
              <a:rPr lang="en-US"/>
              <a:pPr algn="r" eaLnBrk="0" hangingPunct="0">
                <a:spcBef>
                  <a:spcPct val="0"/>
                </a:spcBef>
                <a:buClrTx/>
              </a:pPr>
              <a:t>8</a:t>
            </a:fld>
            <a:endParaRPr lang="en-US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/>
              <a:t>Java Collections - </a:t>
            </a:r>
            <a:r>
              <a:rPr lang="en-US" dirty="0" err="1"/>
              <a:t>Iterable</a:t>
            </a:r>
            <a:endParaRPr lang="en-US" dirty="0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 lIns="90488" tIns="44450" rIns="90488" bIns="44450"/>
          <a:lstStyle/>
          <a:p>
            <a:pPr eaLnBrk="1" hangingPunct="1">
              <a:spcBef>
                <a:spcPct val="0"/>
              </a:spcBef>
              <a:buClrTx/>
            </a:pPr>
            <a:endParaRPr lang="en-GB" dirty="0" smtClean="0"/>
          </a:p>
          <a:p>
            <a:pPr lvl="1" eaLnBrk="1" hangingPunct="1">
              <a:spcBef>
                <a:spcPct val="0"/>
              </a:spcBef>
              <a:buClrTx/>
              <a:buFontTx/>
              <a:buNone/>
            </a:pPr>
            <a:r>
              <a:rPr lang="en-GB" sz="1800" dirty="0" smtClean="0"/>
              <a:t>	</a:t>
            </a:r>
          </a:p>
          <a:p>
            <a:pPr lvl="1" eaLnBrk="1" hangingPunct="1">
              <a:spcBef>
                <a:spcPct val="0"/>
              </a:spcBef>
              <a:buClrTx/>
              <a:buFontTx/>
              <a:buNone/>
            </a:pPr>
            <a:endParaRPr lang="en-GB" sz="1800" dirty="0" smtClean="0"/>
          </a:p>
        </p:txBody>
      </p:sp>
      <p:sp>
        <p:nvSpPr>
          <p:cNvPr id="2" name="Rectangle 1"/>
          <p:cNvSpPr/>
          <p:nvPr/>
        </p:nvSpPr>
        <p:spPr>
          <a:xfrm>
            <a:off x="152400" y="1219200"/>
            <a:ext cx="773196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l">
              <a:buFont typeface="Arial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Fira Sans" charset="0"/>
              </a:rPr>
              <a:t>The </a:t>
            </a:r>
            <a:r>
              <a:rPr lang="en-US" sz="2800" dirty="0" err="1">
                <a:solidFill>
                  <a:srgbClr val="000000"/>
                </a:solidFill>
                <a:latin typeface="Fira Sans" charset="0"/>
              </a:rPr>
              <a:t>Iterable</a:t>
            </a:r>
            <a:r>
              <a:rPr lang="en-US" sz="2800" dirty="0">
                <a:solidFill>
                  <a:srgbClr val="000000"/>
                </a:solidFill>
                <a:latin typeface="Fira Sans" charset="0"/>
              </a:rPr>
              <a:t> interface (</a:t>
            </a:r>
            <a:r>
              <a:rPr lang="en-US" sz="2800" i="1" dirty="0" err="1">
                <a:solidFill>
                  <a:srgbClr val="000000"/>
                </a:solidFill>
                <a:latin typeface="Fira Sans" charset="0"/>
              </a:rPr>
              <a:t>java.lang.Iterable</a:t>
            </a:r>
            <a:r>
              <a:rPr lang="en-US" sz="2800" dirty="0">
                <a:solidFill>
                  <a:srgbClr val="000000"/>
                </a:solidFill>
                <a:latin typeface="Fira Sans" charset="0"/>
              </a:rPr>
              <a:t>) is one of the root interfaces of the Java collection classes. The Collection interface extends </a:t>
            </a:r>
            <a:r>
              <a:rPr lang="en-US" sz="2800" dirty="0" err="1">
                <a:solidFill>
                  <a:srgbClr val="000000"/>
                </a:solidFill>
                <a:latin typeface="Fira Sans" charset="0"/>
              </a:rPr>
              <a:t>Iterable</a:t>
            </a:r>
            <a:r>
              <a:rPr lang="en-US" sz="2800" dirty="0">
                <a:solidFill>
                  <a:srgbClr val="000000"/>
                </a:solidFill>
                <a:latin typeface="Fira Sans" charset="0"/>
              </a:rPr>
              <a:t>, so all subtypes of Collection also implement the </a:t>
            </a:r>
            <a:r>
              <a:rPr lang="en-US" sz="2800" dirty="0" err="1" smtClean="0">
                <a:solidFill>
                  <a:srgbClr val="000000"/>
                </a:solidFill>
                <a:latin typeface="Fira Sans" charset="0"/>
              </a:rPr>
              <a:t>Iterable</a:t>
            </a:r>
            <a:r>
              <a:rPr lang="en-US" sz="2800" dirty="0" smtClean="0">
                <a:solidFill>
                  <a:srgbClr val="000000"/>
                </a:solidFill>
                <a:latin typeface="Fira Sans" charset="0"/>
              </a:rPr>
              <a:t> interface</a:t>
            </a:r>
            <a:r>
              <a:rPr lang="en-US" sz="2800" dirty="0">
                <a:solidFill>
                  <a:srgbClr val="000000"/>
                </a:solidFill>
                <a:latin typeface="Fira Sans" charset="0"/>
              </a:rPr>
              <a:t>.</a:t>
            </a:r>
          </a:p>
          <a:p>
            <a:pPr algn="l"/>
            <a:endParaRPr lang="en-US" sz="2800" dirty="0">
              <a:solidFill>
                <a:srgbClr val="000000"/>
              </a:solidFill>
              <a:latin typeface="Fira Sans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466853" y="3212976"/>
            <a:ext cx="4401295" cy="23237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500" dirty="0">
                <a:solidFill>
                  <a:schemeClr val="accent1"/>
                </a:solidFill>
              </a:rPr>
              <a:t>List list = new </a:t>
            </a:r>
            <a:r>
              <a:rPr lang="en-US" sz="2500" dirty="0" err="1">
                <a:solidFill>
                  <a:schemeClr val="accent1"/>
                </a:solidFill>
              </a:rPr>
              <a:t>ArrayList</a:t>
            </a:r>
            <a:r>
              <a:rPr lang="en-US" sz="2500" dirty="0">
                <a:solidFill>
                  <a:schemeClr val="accent1"/>
                </a:solidFill>
              </a:rPr>
              <a:t>();  </a:t>
            </a:r>
          </a:p>
          <a:p>
            <a:pPr algn="l"/>
            <a:r>
              <a:rPr lang="en-US" sz="2500" dirty="0">
                <a:solidFill>
                  <a:schemeClr val="accent1"/>
                </a:solidFill>
              </a:rPr>
              <a:t>for(Object o : list)</a:t>
            </a:r>
          </a:p>
          <a:p>
            <a:pPr algn="l"/>
            <a:r>
              <a:rPr lang="en-US" sz="2500" dirty="0">
                <a:solidFill>
                  <a:schemeClr val="accent1"/>
                </a:solidFill>
              </a:rPr>
              <a:t>{ </a:t>
            </a:r>
          </a:p>
          <a:p>
            <a:pPr algn="l"/>
            <a:r>
              <a:rPr lang="en-US" sz="2500" dirty="0">
                <a:solidFill>
                  <a:schemeClr val="accent1"/>
                </a:solidFill>
              </a:rPr>
              <a:t>	//do something o; </a:t>
            </a:r>
          </a:p>
          <a:p>
            <a:pPr algn="l"/>
            <a:r>
              <a:rPr lang="en-US" sz="2500" dirty="0">
                <a:solidFill>
                  <a:schemeClr val="accent1"/>
                </a:solidFill>
              </a:rPr>
              <a:t>	// o -&gt; </a:t>
            </a:r>
            <a:r>
              <a:rPr lang="en-US" sz="2500" dirty="0" err="1">
                <a:solidFill>
                  <a:schemeClr val="accent1"/>
                </a:solidFill>
              </a:rPr>
              <a:t>list.get</a:t>
            </a:r>
            <a:r>
              <a:rPr lang="en-US" sz="2500" dirty="0">
                <a:solidFill>
                  <a:schemeClr val="accent1"/>
                </a:solidFill>
              </a:rPr>
              <a:t>(</a:t>
            </a:r>
            <a:r>
              <a:rPr lang="en-US" sz="2500" dirty="0" err="1">
                <a:solidFill>
                  <a:schemeClr val="accent1"/>
                </a:solidFill>
              </a:rPr>
              <a:t>i</a:t>
            </a:r>
            <a:r>
              <a:rPr lang="en-US" sz="2500" dirty="0">
                <a:solidFill>
                  <a:schemeClr val="accent1"/>
                </a:solidFill>
              </a:rPr>
              <a:t>);</a:t>
            </a:r>
          </a:p>
          <a:p>
            <a:pPr algn="l"/>
            <a:r>
              <a:rPr lang="en-US" sz="2500" dirty="0">
                <a:solidFill>
                  <a:schemeClr val="accent1"/>
                </a:solidFill>
              </a:rPr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152400" y="3212976"/>
            <a:ext cx="4572000" cy="2708434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sz="2500" dirty="0" smtClean="0">
                <a:solidFill>
                  <a:schemeClr val="accent1"/>
                </a:solidFill>
              </a:rPr>
              <a:t>List list = new </a:t>
            </a:r>
            <a:r>
              <a:rPr lang="en-US" sz="2500" dirty="0" err="1" smtClean="0">
                <a:solidFill>
                  <a:schemeClr val="accent1"/>
                </a:solidFill>
              </a:rPr>
              <a:t>ArrayList</a:t>
            </a:r>
            <a:r>
              <a:rPr lang="en-US" sz="2500" dirty="0" smtClean="0">
                <a:solidFill>
                  <a:schemeClr val="accent1"/>
                </a:solidFill>
              </a:rPr>
              <a:t>();  </a:t>
            </a:r>
          </a:p>
          <a:p>
            <a:pPr algn="l"/>
            <a:r>
              <a:rPr lang="en-US" sz="2500" dirty="0" smtClean="0">
                <a:solidFill>
                  <a:schemeClr val="accent1"/>
                </a:solidFill>
              </a:rPr>
              <a:t>for(</a:t>
            </a:r>
            <a:r>
              <a:rPr lang="en-US" sz="2500" dirty="0" err="1" smtClean="0">
                <a:solidFill>
                  <a:schemeClr val="accent1"/>
                </a:solidFill>
              </a:rPr>
              <a:t>int</a:t>
            </a:r>
            <a:r>
              <a:rPr lang="en-US" sz="2500" dirty="0" smtClean="0">
                <a:solidFill>
                  <a:schemeClr val="accent1"/>
                </a:solidFill>
              </a:rPr>
              <a:t> </a:t>
            </a:r>
            <a:r>
              <a:rPr lang="en-US" sz="2500" dirty="0" err="1" smtClean="0">
                <a:solidFill>
                  <a:schemeClr val="accent1"/>
                </a:solidFill>
              </a:rPr>
              <a:t>i</a:t>
            </a:r>
            <a:r>
              <a:rPr lang="en-US" sz="2500" dirty="0" smtClean="0">
                <a:solidFill>
                  <a:schemeClr val="accent1"/>
                </a:solidFill>
              </a:rPr>
              <a:t>=0; </a:t>
            </a:r>
            <a:r>
              <a:rPr lang="en-US" sz="2500" dirty="0" err="1" smtClean="0">
                <a:solidFill>
                  <a:schemeClr val="accent1"/>
                </a:solidFill>
              </a:rPr>
              <a:t>i</a:t>
            </a:r>
            <a:r>
              <a:rPr lang="en-US" sz="2500" dirty="0" smtClean="0">
                <a:solidFill>
                  <a:schemeClr val="accent1"/>
                </a:solidFill>
              </a:rPr>
              <a:t>&lt;</a:t>
            </a:r>
            <a:r>
              <a:rPr lang="en-US" sz="2500" dirty="0" err="1" smtClean="0">
                <a:solidFill>
                  <a:schemeClr val="accent1"/>
                </a:solidFill>
              </a:rPr>
              <a:t>list.size</a:t>
            </a:r>
            <a:r>
              <a:rPr lang="en-US" sz="2500" dirty="0" smtClean="0">
                <a:solidFill>
                  <a:schemeClr val="accent1"/>
                </a:solidFill>
              </a:rPr>
              <a:t>; </a:t>
            </a:r>
            <a:r>
              <a:rPr lang="en-US" sz="2500" dirty="0" err="1" smtClean="0">
                <a:solidFill>
                  <a:schemeClr val="accent1"/>
                </a:solidFill>
              </a:rPr>
              <a:t>i</a:t>
            </a:r>
            <a:r>
              <a:rPr lang="en-US" sz="2500" dirty="0" smtClean="0">
                <a:solidFill>
                  <a:schemeClr val="accent1"/>
                </a:solidFill>
              </a:rPr>
              <a:t>++)</a:t>
            </a:r>
            <a:endParaRPr lang="en-US" sz="2500" dirty="0">
              <a:solidFill>
                <a:schemeClr val="accent1"/>
              </a:solidFill>
            </a:endParaRPr>
          </a:p>
          <a:p>
            <a:pPr algn="l"/>
            <a:r>
              <a:rPr lang="en-US" sz="2500" dirty="0">
                <a:solidFill>
                  <a:schemeClr val="accent1"/>
                </a:solidFill>
              </a:rPr>
              <a:t>{ </a:t>
            </a:r>
          </a:p>
          <a:p>
            <a:pPr algn="l"/>
            <a:r>
              <a:rPr lang="en-US" sz="2500" dirty="0" smtClean="0">
                <a:solidFill>
                  <a:schemeClr val="accent1"/>
                </a:solidFill>
              </a:rPr>
              <a:t>	Object o = </a:t>
            </a:r>
            <a:r>
              <a:rPr lang="en-US" sz="2500" dirty="0" err="1" smtClean="0">
                <a:solidFill>
                  <a:schemeClr val="accent1"/>
                </a:solidFill>
              </a:rPr>
              <a:t>list.get</a:t>
            </a:r>
            <a:r>
              <a:rPr lang="en-US" sz="2500" dirty="0" smtClean="0">
                <a:solidFill>
                  <a:schemeClr val="accent1"/>
                </a:solidFill>
              </a:rPr>
              <a:t>(</a:t>
            </a:r>
            <a:r>
              <a:rPr lang="en-US" sz="2500" dirty="0" err="1" smtClean="0">
                <a:solidFill>
                  <a:schemeClr val="accent1"/>
                </a:solidFill>
              </a:rPr>
              <a:t>i</a:t>
            </a:r>
            <a:r>
              <a:rPr lang="en-US" sz="2500" dirty="0" smtClean="0">
                <a:solidFill>
                  <a:schemeClr val="accent1"/>
                </a:solidFill>
              </a:rPr>
              <a:t>);</a:t>
            </a:r>
          </a:p>
          <a:p>
            <a:pPr algn="l"/>
            <a:r>
              <a:rPr lang="en-US" sz="2500" dirty="0" smtClean="0">
                <a:solidFill>
                  <a:schemeClr val="accent1"/>
                </a:solidFill>
              </a:rPr>
              <a:t>	//</a:t>
            </a:r>
            <a:r>
              <a:rPr lang="en-US" sz="2500" dirty="0">
                <a:solidFill>
                  <a:schemeClr val="accent1"/>
                </a:solidFill>
              </a:rPr>
              <a:t>do something o; </a:t>
            </a:r>
          </a:p>
          <a:p>
            <a:pPr algn="l"/>
            <a:r>
              <a:rPr lang="en-US" sz="2500" dirty="0">
                <a:solidFill>
                  <a:schemeClr val="accent1"/>
                </a:solidFill>
              </a:rPr>
              <a:t>	// o -&gt; </a:t>
            </a:r>
            <a:r>
              <a:rPr lang="en-US" sz="2500" dirty="0" err="1">
                <a:solidFill>
                  <a:schemeClr val="accent1"/>
                </a:solidFill>
              </a:rPr>
              <a:t>list.get</a:t>
            </a:r>
            <a:r>
              <a:rPr lang="en-US" sz="2500" dirty="0">
                <a:solidFill>
                  <a:schemeClr val="accent1"/>
                </a:solidFill>
              </a:rPr>
              <a:t>(</a:t>
            </a:r>
            <a:r>
              <a:rPr lang="en-US" sz="2500" dirty="0" err="1">
                <a:solidFill>
                  <a:schemeClr val="accent1"/>
                </a:solidFill>
              </a:rPr>
              <a:t>i</a:t>
            </a:r>
            <a:r>
              <a:rPr lang="en-US" sz="2500" dirty="0">
                <a:solidFill>
                  <a:schemeClr val="accent1"/>
                </a:solidFill>
              </a:rPr>
              <a:t>);</a:t>
            </a:r>
          </a:p>
          <a:p>
            <a:pPr algn="l"/>
            <a:r>
              <a:rPr lang="en-US" sz="2500" dirty="0">
                <a:solidFill>
                  <a:schemeClr val="accent1"/>
                </a:solidFill>
              </a:rPr>
              <a:t>}</a:t>
            </a:r>
          </a:p>
        </p:txBody>
      </p:sp>
      <p:cxnSp>
        <p:nvCxnSpPr>
          <p:cNvPr id="6" name="Straight Connector 5"/>
          <p:cNvCxnSpPr/>
          <p:nvPr/>
        </p:nvCxnSpPr>
        <p:spPr bwMode="auto">
          <a:xfrm>
            <a:off x="4211960" y="2708920"/>
            <a:ext cx="0" cy="403795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6571436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3"/>
          <p:cNvSpPr txBox="1">
            <a:spLocks noGrp="1"/>
          </p:cNvSpPr>
          <p:nvPr/>
        </p:nvSpPr>
        <p:spPr bwMode="auto">
          <a:xfrm>
            <a:off x="7315200" y="6477000"/>
            <a:ext cx="1693863" cy="269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b"/>
          <a:lstStyle/>
          <a:p>
            <a:pPr algn="r" eaLnBrk="0" hangingPunct="0">
              <a:spcBef>
                <a:spcPct val="0"/>
              </a:spcBef>
              <a:buClrTx/>
            </a:pPr>
            <a:fld id="{CC28E4D0-330A-42A0-8BDE-FBBD753CB8BE}" type="slidenum">
              <a:rPr lang="en-US"/>
              <a:pPr algn="r" eaLnBrk="0" hangingPunct="0">
                <a:spcBef>
                  <a:spcPct val="0"/>
                </a:spcBef>
                <a:buClrTx/>
              </a:pPr>
              <a:t>9</a:t>
            </a:fld>
            <a:endParaRPr lang="en-US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Collections methods 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 lIns="90488" tIns="44450" rIns="90488" bIns="44450"/>
          <a:lstStyle/>
          <a:p>
            <a:pPr eaLnBrk="1" hangingPunct="1">
              <a:spcBef>
                <a:spcPct val="0"/>
              </a:spcBef>
              <a:buClrTx/>
            </a:pPr>
            <a:r>
              <a:rPr lang="en-GB" dirty="0" smtClean="0"/>
              <a:t>Add</a:t>
            </a:r>
          </a:p>
          <a:p>
            <a:pPr lvl="1" eaLnBrk="1" hangingPunct="1">
              <a:spcBef>
                <a:spcPct val="0"/>
              </a:spcBef>
              <a:buClrTx/>
            </a:pPr>
            <a:r>
              <a:rPr lang="en-GB" dirty="0" err="1" smtClean="0">
                <a:solidFill>
                  <a:schemeClr val="accent1"/>
                </a:solidFill>
              </a:rPr>
              <a:t>collection.add</a:t>
            </a:r>
            <a:r>
              <a:rPr lang="en-GB" dirty="0" smtClean="0">
                <a:solidFill>
                  <a:schemeClr val="accent1"/>
                </a:solidFill>
              </a:rPr>
              <a:t>(“</a:t>
            </a:r>
            <a:r>
              <a:rPr lang="en-GB" dirty="0" smtClean="0">
                <a:solidFill>
                  <a:srgbClr val="009900"/>
                </a:solidFill>
              </a:rPr>
              <a:t>I am a part of collection</a:t>
            </a:r>
            <a:r>
              <a:rPr lang="en-GB" dirty="0" smtClean="0">
                <a:solidFill>
                  <a:schemeClr val="accent1"/>
                </a:solidFill>
              </a:rPr>
              <a:t>”);</a:t>
            </a:r>
            <a:endParaRPr lang="en-GB" dirty="0" smtClean="0"/>
          </a:p>
          <a:p>
            <a:pPr eaLnBrk="1" hangingPunct="1">
              <a:spcBef>
                <a:spcPct val="0"/>
              </a:spcBef>
              <a:buClrTx/>
            </a:pPr>
            <a:r>
              <a:rPr lang="en-GB" dirty="0" smtClean="0"/>
              <a:t>Remove</a:t>
            </a:r>
          </a:p>
          <a:p>
            <a:pPr lvl="1" eaLnBrk="1" hangingPunct="1">
              <a:spcBef>
                <a:spcPct val="0"/>
              </a:spcBef>
              <a:buClrTx/>
            </a:pPr>
            <a:r>
              <a:rPr lang="en-GB" dirty="0" err="1" smtClean="0">
                <a:solidFill>
                  <a:schemeClr val="accent1"/>
                </a:solidFill>
              </a:rPr>
              <a:t>collection.remove</a:t>
            </a:r>
            <a:r>
              <a:rPr lang="en-GB" dirty="0" smtClean="0">
                <a:solidFill>
                  <a:schemeClr val="accent1"/>
                </a:solidFill>
              </a:rPr>
              <a:t>(1);</a:t>
            </a:r>
            <a:endParaRPr lang="en-GB" dirty="0" smtClean="0"/>
          </a:p>
          <a:p>
            <a:pPr eaLnBrk="1" hangingPunct="1">
              <a:spcBef>
                <a:spcPct val="0"/>
              </a:spcBef>
              <a:buClrTx/>
            </a:pPr>
            <a:r>
              <a:rPr lang="en-GB" dirty="0" err="1" smtClean="0"/>
              <a:t>AddAll</a:t>
            </a:r>
            <a:endParaRPr lang="en-GB" dirty="0" smtClean="0"/>
          </a:p>
          <a:p>
            <a:pPr marL="531813" lvl="2" eaLnBrk="1" hangingPunct="1">
              <a:spcBef>
                <a:spcPct val="0"/>
              </a:spcBef>
              <a:buClrTx/>
            </a:pPr>
            <a:r>
              <a:rPr lang="en-GB" dirty="0" err="1" smtClean="0">
                <a:solidFill>
                  <a:schemeClr val="accent1"/>
                </a:solidFill>
              </a:rPr>
              <a:t>collection.addAll</a:t>
            </a:r>
            <a:r>
              <a:rPr lang="en-GB" dirty="0" smtClean="0">
                <a:solidFill>
                  <a:schemeClr val="accent1"/>
                </a:solidFill>
              </a:rPr>
              <a:t>(List);</a:t>
            </a:r>
            <a:endParaRPr lang="en-GB" dirty="0" smtClean="0"/>
          </a:p>
          <a:p>
            <a:pPr eaLnBrk="1" hangingPunct="1">
              <a:spcBef>
                <a:spcPct val="0"/>
              </a:spcBef>
              <a:buClrTx/>
            </a:pPr>
            <a:r>
              <a:rPr lang="en-GB" dirty="0" err="1" smtClean="0"/>
              <a:t>RemoveAll</a:t>
            </a:r>
            <a:endParaRPr lang="en-GB" dirty="0" smtClean="0"/>
          </a:p>
          <a:p>
            <a:pPr marL="541338" lvl="3" indent="-274638" eaLnBrk="1" hangingPunct="1">
              <a:spcBef>
                <a:spcPct val="0"/>
              </a:spcBef>
              <a:buClrTx/>
            </a:pPr>
            <a:r>
              <a:rPr lang="en-GB" dirty="0" err="1" smtClean="0">
                <a:solidFill>
                  <a:schemeClr val="accent1"/>
                </a:solidFill>
              </a:rPr>
              <a:t>collection.removeAll</a:t>
            </a:r>
            <a:r>
              <a:rPr lang="en-GB" dirty="0" smtClean="0">
                <a:solidFill>
                  <a:schemeClr val="accent1"/>
                </a:solidFill>
              </a:rPr>
              <a:t>(List);</a:t>
            </a:r>
            <a:endParaRPr lang="en-GB" dirty="0" smtClean="0"/>
          </a:p>
          <a:p>
            <a:pPr eaLnBrk="1" hangingPunct="1">
              <a:spcBef>
                <a:spcPct val="0"/>
              </a:spcBef>
              <a:buClrTx/>
            </a:pPr>
            <a:r>
              <a:rPr lang="en-GB" dirty="0" err="1" smtClean="0"/>
              <a:t>RetainAll</a:t>
            </a:r>
            <a:endParaRPr lang="en-GB" dirty="0" smtClean="0"/>
          </a:p>
          <a:p>
            <a:pPr lvl="1" eaLnBrk="1" hangingPunct="1">
              <a:spcBef>
                <a:spcPct val="0"/>
              </a:spcBef>
              <a:buClrTx/>
            </a:pPr>
            <a:r>
              <a:rPr lang="en-GB" dirty="0" err="1" smtClean="0"/>
              <a:t>Oposite</a:t>
            </a:r>
            <a:r>
              <a:rPr lang="en-GB" dirty="0" smtClean="0"/>
              <a:t> to </a:t>
            </a:r>
            <a:r>
              <a:rPr lang="en-GB" dirty="0" err="1" smtClean="0"/>
              <a:t>RemoveAll</a:t>
            </a:r>
            <a:endParaRPr lang="en-GB" dirty="0" smtClean="0"/>
          </a:p>
          <a:p>
            <a:pPr eaLnBrk="1" hangingPunct="1">
              <a:spcBef>
                <a:spcPct val="0"/>
              </a:spcBef>
              <a:buClrTx/>
            </a:pPr>
            <a:r>
              <a:rPr lang="en-GB" dirty="0" smtClean="0"/>
              <a:t>Contains</a:t>
            </a:r>
          </a:p>
          <a:p>
            <a:pPr lvl="1" eaLnBrk="1" hangingPunct="1">
              <a:spcBef>
                <a:spcPct val="0"/>
              </a:spcBef>
              <a:buClrTx/>
            </a:pPr>
            <a:r>
              <a:rPr lang="en-GB" dirty="0" smtClean="0"/>
              <a:t>True/false</a:t>
            </a:r>
          </a:p>
          <a:p>
            <a:pPr lvl="1" eaLnBrk="1" hangingPunct="1">
              <a:spcBef>
                <a:spcPct val="0"/>
              </a:spcBef>
              <a:buClrTx/>
            </a:pPr>
            <a:r>
              <a:rPr lang="en-GB" dirty="0" err="1" smtClean="0">
                <a:solidFill>
                  <a:schemeClr val="accent1"/>
                </a:solidFill>
              </a:rPr>
              <a:t>collection.contains</a:t>
            </a:r>
            <a:r>
              <a:rPr lang="en-GB" dirty="0" smtClean="0">
                <a:solidFill>
                  <a:schemeClr val="accent1"/>
                </a:solidFill>
              </a:rPr>
              <a:t>(“</a:t>
            </a:r>
            <a:r>
              <a:rPr lang="en-GB" dirty="0">
                <a:solidFill>
                  <a:srgbClr val="009900"/>
                </a:solidFill>
              </a:rPr>
              <a:t>I am a part of collection</a:t>
            </a:r>
            <a:r>
              <a:rPr lang="en-GB" dirty="0" smtClean="0">
                <a:solidFill>
                  <a:schemeClr val="accent1"/>
                </a:solidFill>
              </a:rPr>
              <a:t>”);</a:t>
            </a:r>
            <a:endParaRPr lang="en-GB" dirty="0" smtClean="0"/>
          </a:p>
          <a:p>
            <a:pPr eaLnBrk="1" hangingPunct="1">
              <a:spcBef>
                <a:spcPct val="0"/>
              </a:spcBef>
              <a:buClrTx/>
            </a:pPr>
            <a:r>
              <a:rPr lang="en-GB" dirty="0" err="1" smtClean="0"/>
              <a:t>ContainsAll</a:t>
            </a:r>
            <a:endParaRPr lang="en-GB" dirty="0" smtClean="0"/>
          </a:p>
          <a:p>
            <a:pPr lvl="1" eaLnBrk="1" hangingPunct="1">
              <a:spcBef>
                <a:spcPct val="0"/>
              </a:spcBef>
              <a:buClrTx/>
            </a:pPr>
            <a:r>
              <a:rPr lang="en-GB" dirty="0" err="1" smtClean="0">
                <a:solidFill>
                  <a:schemeClr val="accent1"/>
                </a:solidFill>
              </a:rPr>
              <a:t>collection.containsAll</a:t>
            </a:r>
            <a:r>
              <a:rPr lang="en-GB" dirty="0" smtClean="0">
                <a:solidFill>
                  <a:schemeClr val="accent1"/>
                </a:solidFill>
              </a:rPr>
              <a:t>(List);</a:t>
            </a:r>
            <a:endParaRPr lang="en-GB" dirty="0" smtClean="0"/>
          </a:p>
          <a:p>
            <a:pPr eaLnBrk="1" hangingPunct="1">
              <a:spcBef>
                <a:spcPct val="0"/>
              </a:spcBef>
              <a:buClrTx/>
            </a:pPr>
            <a:r>
              <a:rPr lang="en-GB" dirty="0" smtClean="0"/>
              <a:t>Size</a:t>
            </a:r>
          </a:p>
          <a:p>
            <a:pPr lvl="1" eaLnBrk="1" hangingPunct="1">
              <a:spcBef>
                <a:spcPct val="0"/>
              </a:spcBef>
              <a:buClrTx/>
            </a:pPr>
            <a:r>
              <a:rPr lang="en-GB" dirty="0" err="1" smtClean="0">
                <a:solidFill>
                  <a:schemeClr val="accent1"/>
                </a:solidFill>
              </a:rPr>
              <a:t>collection.size</a:t>
            </a:r>
            <a:r>
              <a:rPr lang="en-GB" dirty="0" smtClean="0">
                <a:solidFill>
                  <a:schemeClr val="accent1"/>
                </a:solidFill>
              </a:rPr>
              <a:t>; </a:t>
            </a:r>
            <a:r>
              <a:rPr lang="en-GB" dirty="0" smtClean="0">
                <a:solidFill>
                  <a:schemeClr val="tx1"/>
                </a:solidFill>
              </a:rPr>
              <a:t>Return </a:t>
            </a:r>
            <a:r>
              <a:rPr lang="en-GB" dirty="0" err="1" smtClean="0">
                <a:solidFill>
                  <a:schemeClr val="tx1"/>
                </a:solidFill>
              </a:rPr>
              <a:t>int</a:t>
            </a:r>
            <a:r>
              <a:rPr lang="en-GB" dirty="0" smtClean="0">
                <a:solidFill>
                  <a:schemeClr val="tx1"/>
                </a:solidFill>
              </a:rPr>
              <a:t> = count of elements.</a:t>
            </a:r>
            <a:r>
              <a:rPr lang="en-GB" sz="1800" dirty="0" smtClean="0"/>
              <a:t>	</a:t>
            </a:r>
          </a:p>
          <a:p>
            <a:pPr lvl="1" eaLnBrk="1" hangingPunct="1">
              <a:spcBef>
                <a:spcPct val="0"/>
              </a:spcBef>
              <a:buClrTx/>
              <a:buFontTx/>
              <a:buNone/>
            </a:pPr>
            <a:endParaRPr lang="en-GB" sz="1800" dirty="0" smtClean="0"/>
          </a:p>
        </p:txBody>
      </p:sp>
    </p:spTree>
    <p:extLst>
      <p:ext uri="{BB962C8B-B14F-4D97-AF65-F5344CB8AC3E}">
        <p14:creationId xmlns:p14="http://schemas.microsoft.com/office/powerpoint/2010/main" val="11876822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1_ATS Branded_v3">
  <a:themeElements>
    <a:clrScheme name="1_ATS Branded_v3 1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0099CC"/>
      </a:accent1>
      <a:accent2>
        <a:srgbClr val="FF6600"/>
      </a:accent2>
      <a:accent3>
        <a:srgbClr val="FFFFFF"/>
      </a:accent3>
      <a:accent4>
        <a:srgbClr val="000000"/>
      </a:accent4>
      <a:accent5>
        <a:srgbClr val="AACAE2"/>
      </a:accent5>
      <a:accent6>
        <a:srgbClr val="E75C00"/>
      </a:accent6>
      <a:hlink>
        <a:srgbClr val="663399"/>
      </a:hlink>
      <a:folHlink>
        <a:srgbClr val="FF3366"/>
      </a:folHlink>
    </a:clrScheme>
    <a:fontScheme name="1_ATS Branded_v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dash"/>
          <a:round/>
          <a:headEnd type="none" w="med" len="med"/>
          <a:tailEnd type="triangle" w="med" len="med"/>
        </a:ln>
        <a:effectLst/>
      </a:spPr>
      <a:bodyPr vert="horz" wrap="none" lIns="90488" tIns="44450" rIns="90488" bIns="44450" numCol="1" anchor="ctr" anchorCtr="0" compatLnSpc="1">
        <a:prstTxWarp prst="textNoShape">
          <a:avLst/>
        </a:prstTxWarp>
      </a:bodyPr>
      <a:lstStyle>
        <a:defPPr marL="342900" marR="0" indent="-342900" algn="ctr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>
            <a:schemeClr val="hlink"/>
          </a:buClr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dash"/>
          <a:round/>
          <a:headEnd type="none" w="med" len="med"/>
          <a:tailEnd type="triangle" w="med" len="med"/>
        </a:ln>
        <a:effectLst/>
      </a:spPr>
      <a:bodyPr vert="horz" wrap="none" lIns="90488" tIns="44450" rIns="90488" bIns="44450" numCol="1" anchor="ctr" anchorCtr="0" compatLnSpc="1">
        <a:prstTxWarp prst="textNoShape">
          <a:avLst/>
        </a:prstTxWarp>
      </a:bodyPr>
      <a:lstStyle>
        <a:defPPr marL="342900" marR="0" indent="-342900" algn="ctr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>
            <a:schemeClr val="hlink"/>
          </a:buClr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ATS Branded_v3 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0099CC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AACAE2"/>
        </a:accent5>
        <a:accent6>
          <a:srgbClr val="E75C00"/>
        </a:accent6>
        <a:hlink>
          <a:srgbClr val="663399"/>
        </a:hlink>
        <a:folHlink>
          <a:srgbClr val="FF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ATS Branded_v3">
  <a:themeElements>
    <a:clrScheme name="2_ATS Branded_v3 1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0099CC"/>
      </a:accent1>
      <a:accent2>
        <a:srgbClr val="FF6600"/>
      </a:accent2>
      <a:accent3>
        <a:srgbClr val="FFFFFF"/>
      </a:accent3>
      <a:accent4>
        <a:srgbClr val="000000"/>
      </a:accent4>
      <a:accent5>
        <a:srgbClr val="AACAE2"/>
      </a:accent5>
      <a:accent6>
        <a:srgbClr val="E75C00"/>
      </a:accent6>
      <a:hlink>
        <a:srgbClr val="663399"/>
      </a:hlink>
      <a:folHlink>
        <a:srgbClr val="FF3366"/>
      </a:folHlink>
    </a:clrScheme>
    <a:fontScheme name="2_ATS Branded_v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dash"/>
          <a:round/>
          <a:headEnd type="none" w="med" len="med"/>
          <a:tailEnd type="triangle" w="med" len="med"/>
        </a:ln>
        <a:effectLst/>
      </a:spPr>
      <a:bodyPr vert="horz" wrap="none" lIns="90488" tIns="44450" rIns="90488" bIns="44450" numCol="1" anchor="ctr" anchorCtr="0" compatLnSpc="1">
        <a:prstTxWarp prst="textNoShape">
          <a:avLst/>
        </a:prstTxWarp>
      </a:bodyPr>
      <a:lstStyle>
        <a:defPPr marL="342900" marR="0" indent="-342900" algn="ctr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>
            <a:schemeClr val="hlink"/>
          </a:buClr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dash"/>
          <a:round/>
          <a:headEnd type="none" w="med" len="med"/>
          <a:tailEnd type="triangle" w="med" len="med"/>
        </a:ln>
        <a:effectLst/>
      </a:spPr>
      <a:bodyPr vert="horz" wrap="none" lIns="90488" tIns="44450" rIns="90488" bIns="44450" numCol="1" anchor="ctr" anchorCtr="0" compatLnSpc="1">
        <a:prstTxWarp prst="textNoShape">
          <a:avLst/>
        </a:prstTxWarp>
      </a:bodyPr>
      <a:lstStyle>
        <a:defPPr marL="342900" marR="0" indent="-342900" algn="ctr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>
            <a:schemeClr val="hlink"/>
          </a:buClr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2_ATS Branded_v3 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0099CC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AACAE2"/>
        </a:accent5>
        <a:accent6>
          <a:srgbClr val="E75C00"/>
        </a:accent6>
        <a:hlink>
          <a:srgbClr val="663399"/>
        </a:hlink>
        <a:folHlink>
          <a:srgbClr val="FF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39FBBAE7E8A6041B015497CD9CE9DFF" ma:contentTypeVersion="0" ma:contentTypeDescription="Create a new document." ma:contentTypeScope="" ma:versionID="d7f210b90b21fa24711230aba76a334b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LongProperties xmlns="http://schemas.microsoft.com/office/2006/metadata/longProperties"/>
</file>

<file path=customXml/item4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0556F921-F38E-4815-AE6B-CF208F40811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796618B0-A2D1-4835-AD3D-FCDCF1DDBF7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CC78AFB-148F-4547-8CAB-E6C5C64A88F9}">
  <ds:schemaRefs>
    <ds:schemaRef ds:uri="http://schemas.microsoft.com/office/2006/metadata/longProperties"/>
  </ds:schemaRefs>
</ds:datastoreItem>
</file>

<file path=customXml/itemProps4.xml><?xml version="1.0" encoding="utf-8"?>
<ds:datastoreItem xmlns:ds="http://schemas.openxmlformats.org/officeDocument/2006/customXml" ds:itemID="{3D17A46F-A02B-4A9C-8B0D-BB67797D00C1}">
  <ds:schemaRefs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14350</TotalTime>
  <Words>1117</Words>
  <Application>Microsoft Macintosh PowerPoint</Application>
  <PresentationFormat>On-screen Show (4:3)</PresentationFormat>
  <Paragraphs>281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Fira Sans</vt:lpstr>
      <vt:lpstr>Arial</vt:lpstr>
      <vt:lpstr>1_ATS Branded_v3</vt:lpstr>
      <vt:lpstr>2_ATS Branded_v3</vt:lpstr>
      <vt:lpstr>PowerPoint Presentation</vt:lpstr>
      <vt:lpstr>Module Objectives</vt:lpstr>
      <vt:lpstr>Java Collections</vt:lpstr>
      <vt:lpstr>Collections types</vt:lpstr>
      <vt:lpstr>Java Collections example</vt:lpstr>
      <vt:lpstr>Java Collections - Iterable</vt:lpstr>
      <vt:lpstr>Java Collections - Iterable</vt:lpstr>
      <vt:lpstr>Java Collections - Iterable</vt:lpstr>
      <vt:lpstr>Collections methods </vt:lpstr>
      <vt:lpstr> Generic Collections</vt:lpstr>
      <vt:lpstr>Java Collections - List</vt:lpstr>
      <vt:lpstr>Java Collections - List</vt:lpstr>
      <vt:lpstr>Java Collections - Set</vt:lpstr>
      <vt:lpstr>Java Collections - Set</vt:lpstr>
      <vt:lpstr>Java Collections - Map</vt:lpstr>
      <vt:lpstr>Map in real life</vt:lpstr>
      <vt:lpstr>Questions and Comments</vt:lpstr>
    </vt:vector>
  </TitlesOfParts>
  <Manager>Reggie Reyes</Manager>
  <Company>Accenture</Company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Method Calling</dc:title>
  <dc:subject>Java Developer School</dc:subject>
  <dc:creator>jody c salas</dc:creator>
  <dc:description/>
  <cp:lastModifiedBy>Pletenev, Konstantin</cp:lastModifiedBy>
  <cp:revision>1539</cp:revision>
  <cp:lastPrinted>2000-08-10T20:43:38Z</cp:lastPrinted>
  <dcterms:created xsi:type="dcterms:W3CDTF">2001-03-14T15:15:32Z</dcterms:created>
  <dcterms:modified xsi:type="dcterms:W3CDTF">2017-07-31T18:47:00Z</dcterms:modified>
  <cp:category>Presentation Designs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Url">
    <vt:lpwstr/>
  </property>
  <property fmtid="{D5CDD505-2E9C-101B-9397-08002B2CF9AE}" pid="3" name="_SourceUrl">
    <vt:lpwstr/>
  </property>
  <property fmtid="{D5CDD505-2E9C-101B-9397-08002B2CF9AE}" pid="4" name="xd_ProgID">
    <vt:lpwstr/>
  </property>
  <property fmtid="{D5CDD505-2E9C-101B-9397-08002B2CF9AE}" pid="5" name="CheckoutUser">
    <vt:lpwstr/>
  </property>
  <property fmtid="{D5CDD505-2E9C-101B-9397-08002B2CF9AE}" pid="6" name="Order">
    <vt:lpwstr/>
  </property>
  <property fmtid="{D5CDD505-2E9C-101B-9397-08002B2CF9AE}" pid="7" name="MetaInfo">
    <vt:lpwstr/>
  </property>
  <property fmtid="{D5CDD505-2E9C-101B-9397-08002B2CF9AE}" pid="8" name="ContentType">
    <vt:lpwstr>Document</vt:lpwstr>
  </property>
  <property fmtid="{D5CDD505-2E9C-101B-9397-08002B2CF9AE}" pid="9" name="ContentTypeId">
    <vt:lpwstr>0x010100139FBBAE7E8A6041B015497CD9CE9DFF</vt:lpwstr>
  </property>
</Properties>
</file>