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Lst>
  <p:notesMasterIdLst>
    <p:notesMasterId r:id="rId46"/>
  </p:notesMasterIdLst>
  <p:handoutMasterIdLst>
    <p:handoutMasterId r:id="rId47"/>
  </p:handoutMasterIdLst>
  <p:sldIdLst>
    <p:sldId id="314" r:id="rId7"/>
    <p:sldId id="315" r:id="rId8"/>
    <p:sldId id="316" r:id="rId9"/>
    <p:sldId id="317"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51" r:id="rId26"/>
    <p:sldId id="352" r:id="rId27"/>
    <p:sldId id="35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4" r:id="rId45"/>
  </p:sldIdLst>
  <p:sldSz cx="9144000" cy="6858000" type="screen4x3"/>
  <p:notesSz cx="7035800" cy="9194800"/>
  <p:custDataLst>
    <p:tags r:id="rId48"/>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FF"/>
    <a:srgbClr val="0099FF"/>
    <a:srgbClr val="AA7138"/>
    <a:srgbClr val="FFFFFF"/>
    <a:srgbClr val="339966"/>
    <a:srgbClr val="336600"/>
    <a:srgbClr val="B2B2B2"/>
    <a:srgbClr val="77777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2" autoAdjust="0"/>
    <p:restoredTop sz="67895" autoAdjust="0"/>
  </p:normalViewPr>
  <p:slideViewPr>
    <p:cSldViewPr snapToObjects="1" showGuides="1">
      <p:cViewPr varScale="1">
        <p:scale>
          <a:sx n="45" d="100"/>
          <a:sy n="45" d="100"/>
        </p:scale>
        <p:origin x="-1158" y="-10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75" d="100"/>
          <a:sy n="75" d="100"/>
        </p:scale>
        <p:origin x="-1278" y="1140"/>
      </p:cViewPr>
      <p:guideLst>
        <p:guide orient="horz" pos="2896"/>
        <p:guide pos="221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3433F-BC74-47D5-9B06-AA8384506E87}" type="doc">
      <dgm:prSet loTypeId="urn:microsoft.com/office/officeart/2005/8/layout/chevron1" loCatId="process" qsTypeId="urn:microsoft.com/office/officeart/2005/8/quickstyle/simple2" qsCatId="simple" csTypeId="urn:microsoft.com/office/officeart/2005/8/colors/colorful5" csCatId="colorful" phldr="1"/>
      <dgm:spPr/>
    </dgm:pt>
    <dgm:pt modelId="{12E1EEA6-4B5D-4333-9E35-BEF2E1D3436F}">
      <dgm:prSet phldrT="[Text]" custT="1"/>
      <dgm:spPr>
        <a:solidFill>
          <a:schemeClr val="accent5"/>
        </a:solidFill>
      </dgm:spPr>
      <dgm:t>
        <a:bodyPr/>
        <a:lstStyle/>
        <a:p>
          <a:r>
            <a:rPr lang="en-US" sz="2000" dirty="0" smtClean="0">
              <a:solidFill>
                <a:schemeClr val="tx1"/>
              </a:solidFill>
            </a:rPr>
            <a:t>Right-click Test Case class in the “Package Explorer”</a:t>
          </a:r>
          <a:endParaRPr lang="en-GB" sz="2000" dirty="0">
            <a:solidFill>
              <a:schemeClr val="tx1"/>
            </a:solidFill>
          </a:endParaRPr>
        </a:p>
      </dgm:t>
    </dgm:pt>
    <dgm:pt modelId="{26443DBA-3979-444E-8336-DD97DC72C0AF}" type="parTrans" cxnId="{EBC5BEC2-F261-4A19-BE59-3151A86D1CF7}">
      <dgm:prSet/>
      <dgm:spPr/>
      <dgm:t>
        <a:bodyPr/>
        <a:lstStyle/>
        <a:p>
          <a:endParaRPr lang="en-GB"/>
        </a:p>
      </dgm:t>
    </dgm:pt>
    <dgm:pt modelId="{A7A9E722-5159-44B8-89A7-CB4B6BBF220E}" type="sibTrans" cxnId="{EBC5BEC2-F261-4A19-BE59-3151A86D1CF7}">
      <dgm:prSet/>
      <dgm:spPr/>
      <dgm:t>
        <a:bodyPr/>
        <a:lstStyle/>
        <a:p>
          <a:endParaRPr lang="en-GB"/>
        </a:p>
      </dgm:t>
    </dgm:pt>
    <dgm:pt modelId="{807B7C1A-C3CE-487B-945D-89C3C4FB9D66}">
      <dgm:prSet custT="1"/>
      <dgm:spPr>
        <a:solidFill>
          <a:schemeClr val="accent2">
            <a:lumMod val="60000"/>
            <a:lumOff val="40000"/>
          </a:schemeClr>
        </a:solidFill>
      </dgm:spPr>
      <dgm:t>
        <a:bodyPr/>
        <a:lstStyle/>
        <a:p>
          <a:r>
            <a:rPr lang="en-US" sz="2000" smtClean="0">
              <a:solidFill>
                <a:schemeClr val="tx1"/>
              </a:solidFill>
            </a:rPr>
            <a:t>Select “Unit Test”</a:t>
          </a:r>
          <a:endParaRPr lang="en-US" sz="2000" dirty="0" smtClean="0">
            <a:solidFill>
              <a:schemeClr val="tx1"/>
            </a:solidFill>
          </a:endParaRPr>
        </a:p>
      </dgm:t>
    </dgm:pt>
    <dgm:pt modelId="{B88D7C70-9DBF-430B-A570-4E6D5DC04FA7}" type="parTrans" cxnId="{64DA4978-623B-4BE0-9B33-2609985F9AA9}">
      <dgm:prSet/>
      <dgm:spPr/>
      <dgm:t>
        <a:bodyPr/>
        <a:lstStyle/>
        <a:p>
          <a:endParaRPr lang="en-GB"/>
        </a:p>
      </dgm:t>
    </dgm:pt>
    <dgm:pt modelId="{544C9B33-CC2D-485F-9D27-E2F777DA1DF6}" type="sibTrans" cxnId="{64DA4978-623B-4BE0-9B33-2609985F9AA9}">
      <dgm:prSet/>
      <dgm:spPr/>
      <dgm:t>
        <a:bodyPr/>
        <a:lstStyle/>
        <a:p>
          <a:endParaRPr lang="en-GB"/>
        </a:p>
      </dgm:t>
    </dgm:pt>
    <dgm:pt modelId="{92542D84-8286-4EF4-AD4B-CB4ACC2D4D83}">
      <dgm:prSet phldrT="[Text]" custT="1"/>
      <dgm:spPr>
        <a:solidFill>
          <a:srgbClr val="92D050"/>
        </a:solidFill>
      </dgm:spPr>
      <dgm:t>
        <a:bodyPr/>
        <a:lstStyle/>
        <a:p>
          <a:r>
            <a:rPr lang="en-US" sz="2000" smtClean="0">
              <a:solidFill>
                <a:schemeClr val="tx1"/>
              </a:solidFill>
            </a:rPr>
            <a:t>Choose “Run As”</a:t>
          </a:r>
          <a:endParaRPr lang="en-GB" sz="2000" dirty="0">
            <a:solidFill>
              <a:schemeClr val="tx1"/>
            </a:solidFill>
          </a:endParaRPr>
        </a:p>
      </dgm:t>
    </dgm:pt>
    <dgm:pt modelId="{3DF47D61-267C-4D7E-9216-737A48408F18}" type="parTrans" cxnId="{CC632484-BE44-49C0-A776-59D5A138A731}">
      <dgm:prSet/>
      <dgm:spPr/>
      <dgm:t>
        <a:bodyPr/>
        <a:lstStyle/>
        <a:p>
          <a:endParaRPr lang="en-GB"/>
        </a:p>
      </dgm:t>
    </dgm:pt>
    <dgm:pt modelId="{53F4E904-0A3B-4F92-92B3-8E3692235EA0}" type="sibTrans" cxnId="{CC632484-BE44-49C0-A776-59D5A138A731}">
      <dgm:prSet/>
      <dgm:spPr/>
      <dgm:t>
        <a:bodyPr/>
        <a:lstStyle/>
        <a:p>
          <a:endParaRPr lang="en-GB"/>
        </a:p>
      </dgm:t>
    </dgm:pt>
    <dgm:pt modelId="{F5626F5D-F4B8-4B64-BB48-BBE3DA2F4A5A}" type="pres">
      <dgm:prSet presAssocID="{D853433F-BC74-47D5-9B06-AA8384506E87}" presName="Name0" presStyleCnt="0">
        <dgm:presLayoutVars>
          <dgm:dir/>
          <dgm:animLvl val="lvl"/>
          <dgm:resizeHandles val="exact"/>
        </dgm:presLayoutVars>
      </dgm:prSet>
      <dgm:spPr/>
    </dgm:pt>
    <dgm:pt modelId="{C8E0D55D-C439-4A07-A97E-12561ED8CC13}" type="pres">
      <dgm:prSet presAssocID="{12E1EEA6-4B5D-4333-9E35-BEF2E1D3436F}" presName="parTxOnly" presStyleLbl="node1" presStyleIdx="0" presStyleCnt="3" custScaleX="221550" custScaleY="167653" custLinFactX="6759" custLinFactNeighborX="100000">
        <dgm:presLayoutVars>
          <dgm:chMax val="0"/>
          <dgm:chPref val="0"/>
          <dgm:bulletEnabled val="1"/>
        </dgm:presLayoutVars>
      </dgm:prSet>
      <dgm:spPr/>
      <dgm:t>
        <a:bodyPr/>
        <a:lstStyle/>
        <a:p>
          <a:endParaRPr lang="en-GB"/>
        </a:p>
      </dgm:t>
    </dgm:pt>
    <dgm:pt modelId="{17891696-42D3-49D7-ADAE-1CD702E8DED2}" type="pres">
      <dgm:prSet presAssocID="{A7A9E722-5159-44B8-89A7-CB4B6BBF220E}" presName="parTxOnlySpace" presStyleCnt="0"/>
      <dgm:spPr/>
    </dgm:pt>
    <dgm:pt modelId="{A24D9BAF-90ED-4C3D-B1F2-7D3D058428FC}" type="pres">
      <dgm:prSet presAssocID="{92542D84-8286-4EF4-AD4B-CB4ACC2D4D83}" presName="parTxOnly" presStyleLbl="node1" presStyleIdx="1" presStyleCnt="3" custScaleX="163902" custScaleY="173933" custLinFactNeighborX="8022">
        <dgm:presLayoutVars>
          <dgm:chMax val="0"/>
          <dgm:chPref val="0"/>
          <dgm:bulletEnabled val="1"/>
        </dgm:presLayoutVars>
      </dgm:prSet>
      <dgm:spPr/>
      <dgm:t>
        <a:bodyPr/>
        <a:lstStyle/>
        <a:p>
          <a:endParaRPr lang="en-US"/>
        </a:p>
      </dgm:t>
    </dgm:pt>
    <dgm:pt modelId="{D4E5ABC6-F3CF-4ABD-B9FF-AAB21637027C}" type="pres">
      <dgm:prSet presAssocID="{53F4E904-0A3B-4F92-92B3-8E3692235EA0}" presName="parTxOnlySpace" presStyleCnt="0"/>
      <dgm:spPr/>
    </dgm:pt>
    <dgm:pt modelId="{D02AD76D-D756-42B6-B812-1B81196F0460}" type="pres">
      <dgm:prSet presAssocID="{807B7C1A-C3CE-487B-945D-89C3C4FB9D66}" presName="parTxOnly" presStyleLbl="node1" presStyleIdx="2" presStyleCnt="3" custScaleX="167757" custScaleY="167653" custLinFactX="-3796" custLinFactNeighborX="-100000">
        <dgm:presLayoutVars>
          <dgm:chMax val="0"/>
          <dgm:chPref val="0"/>
          <dgm:bulletEnabled val="1"/>
        </dgm:presLayoutVars>
      </dgm:prSet>
      <dgm:spPr/>
      <dgm:t>
        <a:bodyPr/>
        <a:lstStyle/>
        <a:p>
          <a:endParaRPr lang="en-US"/>
        </a:p>
      </dgm:t>
    </dgm:pt>
  </dgm:ptLst>
  <dgm:cxnLst>
    <dgm:cxn modelId="{EBC5BEC2-F261-4A19-BE59-3151A86D1CF7}" srcId="{D853433F-BC74-47D5-9B06-AA8384506E87}" destId="{12E1EEA6-4B5D-4333-9E35-BEF2E1D3436F}" srcOrd="0" destOrd="0" parTransId="{26443DBA-3979-444E-8336-DD97DC72C0AF}" sibTransId="{A7A9E722-5159-44B8-89A7-CB4B6BBF220E}"/>
    <dgm:cxn modelId="{64DA4978-623B-4BE0-9B33-2609985F9AA9}" srcId="{D853433F-BC74-47D5-9B06-AA8384506E87}" destId="{807B7C1A-C3CE-487B-945D-89C3C4FB9D66}" srcOrd="2" destOrd="0" parTransId="{B88D7C70-9DBF-430B-A570-4E6D5DC04FA7}" sibTransId="{544C9B33-CC2D-485F-9D27-E2F777DA1DF6}"/>
    <dgm:cxn modelId="{45E9B1D8-148A-4ED3-87DC-08869C3E1A01}" type="presOf" srcId="{807B7C1A-C3CE-487B-945D-89C3C4FB9D66}" destId="{D02AD76D-D756-42B6-B812-1B81196F0460}" srcOrd="0" destOrd="0" presId="urn:microsoft.com/office/officeart/2005/8/layout/chevron1"/>
    <dgm:cxn modelId="{CC632484-BE44-49C0-A776-59D5A138A731}" srcId="{D853433F-BC74-47D5-9B06-AA8384506E87}" destId="{92542D84-8286-4EF4-AD4B-CB4ACC2D4D83}" srcOrd="1" destOrd="0" parTransId="{3DF47D61-267C-4D7E-9216-737A48408F18}" sibTransId="{53F4E904-0A3B-4F92-92B3-8E3692235EA0}"/>
    <dgm:cxn modelId="{9DD15667-CF1A-47AD-93D6-D2CF36F4602C}" type="presOf" srcId="{12E1EEA6-4B5D-4333-9E35-BEF2E1D3436F}" destId="{C8E0D55D-C439-4A07-A97E-12561ED8CC13}" srcOrd="0" destOrd="0" presId="urn:microsoft.com/office/officeart/2005/8/layout/chevron1"/>
    <dgm:cxn modelId="{85D161BD-41DB-4EEB-B878-E115794ABA60}" type="presOf" srcId="{D853433F-BC74-47D5-9B06-AA8384506E87}" destId="{F5626F5D-F4B8-4B64-BB48-BBE3DA2F4A5A}" srcOrd="0" destOrd="0" presId="urn:microsoft.com/office/officeart/2005/8/layout/chevron1"/>
    <dgm:cxn modelId="{FB5B1993-B00C-4A88-8E30-0F80735C2CDD}" type="presOf" srcId="{92542D84-8286-4EF4-AD4B-CB4ACC2D4D83}" destId="{A24D9BAF-90ED-4C3D-B1F2-7D3D058428FC}" srcOrd="0" destOrd="0" presId="urn:microsoft.com/office/officeart/2005/8/layout/chevron1"/>
    <dgm:cxn modelId="{34502718-710C-4203-A5EE-0E2055F50BFE}" type="presParOf" srcId="{F5626F5D-F4B8-4B64-BB48-BBE3DA2F4A5A}" destId="{C8E0D55D-C439-4A07-A97E-12561ED8CC13}" srcOrd="0" destOrd="0" presId="urn:microsoft.com/office/officeart/2005/8/layout/chevron1"/>
    <dgm:cxn modelId="{AD503E02-3B0B-46EE-9312-0F53D6DA51EC}" type="presParOf" srcId="{F5626F5D-F4B8-4B64-BB48-BBE3DA2F4A5A}" destId="{17891696-42D3-49D7-ADAE-1CD702E8DED2}" srcOrd="1" destOrd="0" presId="urn:microsoft.com/office/officeart/2005/8/layout/chevron1"/>
    <dgm:cxn modelId="{54B530D8-3B6E-4401-B0FE-23B6E38DFA43}" type="presParOf" srcId="{F5626F5D-F4B8-4B64-BB48-BBE3DA2F4A5A}" destId="{A24D9BAF-90ED-4C3D-B1F2-7D3D058428FC}" srcOrd="2" destOrd="0" presId="urn:microsoft.com/office/officeart/2005/8/layout/chevron1"/>
    <dgm:cxn modelId="{519DFF47-25DB-4F09-88CF-FEC5D5E8D63E}" type="presParOf" srcId="{F5626F5D-F4B8-4B64-BB48-BBE3DA2F4A5A}" destId="{D4E5ABC6-F3CF-4ABD-B9FF-AAB21637027C}" srcOrd="3" destOrd="0" presId="urn:microsoft.com/office/officeart/2005/8/layout/chevron1"/>
    <dgm:cxn modelId="{6BD2DEE5-7CC7-4AAA-92C2-30A120D60682}" type="presParOf" srcId="{F5626F5D-F4B8-4B64-BB48-BBE3DA2F4A5A}" destId="{D02AD76D-D756-42B6-B812-1B81196F0460}" srcOrd="4" destOrd="0" presId="urn:microsoft.com/office/officeart/2005/8/layout/chevron1"/>
  </dgm:cxnLst>
  <dgm:bg/>
  <dgm:whole/>
</dgm:dataModel>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a:t>
            </a:r>
            <a:r>
              <a:rPr lang="en-US" smtClean="0"/>
              <a:t>17: </a:t>
            </a:r>
            <a:r>
              <a:rPr lang="en-US"/>
              <a:t>Unit Testing</a:t>
            </a:r>
          </a:p>
        </p:txBody>
      </p:sp>
      <p:sp>
        <p:nvSpPr>
          <p:cNvPr id="30723" name="Rectangle 3"/>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M17 - Unit Testing.ppt</a:t>
            </a:r>
          </a:p>
        </p:txBody>
      </p:sp>
      <p:sp>
        <p:nvSpPr>
          <p:cNvPr id="30724" name="Rectangle 4"/>
          <p:cNvSpPr>
            <a:spLocks noChangeArrowheads="1"/>
          </p:cNvSpPr>
          <p:nvPr/>
        </p:nvSpPr>
        <p:spPr bwMode="auto">
          <a:xfrm>
            <a:off x="-11113" y="8823325"/>
            <a:ext cx="5448301" cy="382588"/>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532438" y="8823325"/>
            <a:ext cx="1450975" cy="382588"/>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896C0552-8409-494B-81A3-95B50BEC44EC}" type="slidenum">
              <a:rPr lang="en-US">
                <a:latin typeface="Arial" charset="0"/>
              </a:rPr>
              <a:pPr algn="r" defTabSz="1017588" eaLnBrk="0" hangingPunct="0">
                <a:lnSpc>
                  <a:spcPct val="100000"/>
                </a:lnSpc>
                <a:spcBef>
                  <a:spcPct val="0"/>
                </a:spcBef>
                <a:buClrTx/>
                <a:defRPr/>
              </a:pPr>
              <a:t>‹#›</a:t>
            </a:fld>
            <a:endParaRPr lang="en-US">
              <a:latin typeface="Arial"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17: Unit Testing</a:t>
            </a:r>
          </a:p>
        </p:txBody>
      </p:sp>
      <p:sp>
        <p:nvSpPr>
          <p:cNvPr id="18442" name="Rectangle 10"/>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M17 - Unit Testing.ppt</a:t>
            </a:r>
          </a:p>
        </p:txBody>
      </p:sp>
      <p:sp>
        <p:nvSpPr>
          <p:cNvPr id="18443" name="Rectangle 11"/>
          <p:cNvSpPr>
            <a:spLocks noGrp="1" noChangeArrowheads="1"/>
          </p:cNvSpPr>
          <p:nvPr>
            <p:ph type="ftr" sz="quarter" idx="4"/>
          </p:nvPr>
        </p:nvSpPr>
        <p:spPr bwMode="auto">
          <a:xfrm>
            <a:off x="-11113" y="8823325"/>
            <a:ext cx="5448301"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532438" y="8823325"/>
            <a:ext cx="1450975"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4DF22DC1-708C-499E-ACCE-7E2B2FD979C7}" type="slidenum">
              <a:rPr lang="en-US"/>
              <a:pPr>
                <a:defRPr/>
              </a:pPr>
              <a:t>‹#›</a:t>
            </a:fld>
            <a:endParaRPr lang="en-US"/>
          </a:p>
        </p:txBody>
      </p:sp>
      <p:sp>
        <p:nvSpPr>
          <p:cNvPr id="43014" name="Rectangle 13"/>
          <p:cNvSpPr>
            <a:spLocks noChangeAspect="1" noChangeArrowheads="1" noTextEdit="1"/>
          </p:cNvSpPr>
          <p:nvPr>
            <p:ph type="sldImg" idx="2"/>
          </p:nvPr>
        </p:nvSpPr>
        <p:spPr bwMode="auto">
          <a:xfrm>
            <a:off x="1001713" y="774700"/>
            <a:ext cx="5097462" cy="3822700"/>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46150" y="4860925"/>
            <a:ext cx="5207000" cy="3768725"/>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44035"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
        <p:nvSpPr>
          <p:cNvPr id="440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4037" name="Rectangle 12"/>
          <p:cNvSpPr>
            <a:spLocks noGrp="1" noChangeArrowheads="1"/>
          </p:cNvSpPr>
          <p:nvPr>
            <p:ph type="sldNum" sz="quarter" idx="5"/>
          </p:nvPr>
        </p:nvSpPr>
        <p:spPr>
          <a:noFill/>
        </p:spPr>
        <p:txBody>
          <a:bodyPr/>
          <a:lstStyle/>
          <a:p>
            <a:fld id="{C7BFD8C1-8634-43F4-86FA-91DE1A17B181}" type="slidenum">
              <a:rPr lang="en-US" smtClean="0">
                <a:latin typeface="Arial" pitchFamily="34" charset="0"/>
              </a:rPr>
              <a:pPr/>
              <a:t>1</a:t>
            </a:fld>
            <a:endParaRPr lang="en-US" smtClean="0">
              <a:latin typeface="Arial" pitchFamily="34" charset="0"/>
            </a:endParaRPr>
          </a:p>
        </p:txBody>
      </p:sp>
      <p:sp>
        <p:nvSpPr>
          <p:cNvPr id="44038" name="Rectangle 4"/>
          <p:cNvSpPr>
            <a:spLocks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pPr eaLnBrk="1" hangingPunct="1"/>
            <a:r>
              <a:rPr lang="en-US" b="1" smtClean="0">
                <a:latin typeface="Arial" pitchFamily="34" charset="0"/>
              </a:rPr>
              <a:t>Focus: </a:t>
            </a:r>
            <a:r>
              <a:rPr lang="en-US" smtClean="0">
                <a:latin typeface="Arial" pitchFamily="34" charset="0"/>
              </a:rPr>
              <a:t>Module 17: </a:t>
            </a:r>
            <a:r>
              <a:rPr lang="en-US" sz="1100" smtClean="0">
                <a:solidFill>
                  <a:srgbClr val="003300"/>
                </a:solidFill>
                <a:latin typeface="Arial" pitchFamily="34" charset="0"/>
              </a:rPr>
              <a:t>Unit Testing</a:t>
            </a:r>
            <a:endParaRPr lang="en-US" sz="1100" smtClean="0">
              <a:latin typeface="Arial" pitchFamily="34" charset="0"/>
            </a:endParaRPr>
          </a:p>
          <a:p>
            <a:pPr eaLnBrk="1" hangingPunct="1"/>
            <a:endParaRPr lang="en-US" b="1" smtClean="0">
              <a:latin typeface="Arial" pitchFamily="34" charset="0"/>
            </a:endParaRPr>
          </a:p>
          <a:p>
            <a:pPr eaLnBrk="1" hangingPunct="1"/>
            <a:r>
              <a:rPr lang="en-US" b="1" smtClean="0">
                <a:latin typeface="Arial" pitchFamily="34" charset="0"/>
              </a:rPr>
              <a:t>Content: </a:t>
            </a:r>
            <a:r>
              <a:rPr lang="en-US" smtClean="0">
                <a:latin typeface="Arial" pitchFamily="34" charset="0"/>
              </a:rPr>
              <a:t>This module introduces the concept of unit testing.</a:t>
            </a:r>
          </a:p>
          <a:p>
            <a:pPr eaLnBrk="1" hangingPunct="1"/>
            <a:endParaRPr lang="en-US" b="1" smtClean="0">
              <a:latin typeface="Arial" pitchFamily="34" charset="0"/>
            </a:endParaRPr>
          </a:p>
          <a:p>
            <a:pPr eaLnBrk="1" hangingPunct="1"/>
            <a:r>
              <a:rPr lang="en-US" b="1" smtClean="0">
                <a:latin typeface="Arial" pitchFamily="34" charset="0"/>
              </a:rPr>
              <a:t>Transition: </a:t>
            </a:r>
            <a:r>
              <a:rPr lang="en-US" smtClean="0">
                <a:latin typeface="Arial" pitchFamily="34" charset="0"/>
              </a:rPr>
              <a:t>Let’s take a look at what we aim to learn in this module.</a:t>
            </a:r>
            <a:endParaRPr lang="en-US" b="1"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3251" name="Rectangle 12"/>
          <p:cNvSpPr>
            <a:spLocks noGrp="1" noChangeArrowheads="1"/>
          </p:cNvSpPr>
          <p:nvPr>
            <p:ph type="sldNum" sz="quarter" idx="5"/>
          </p:nvPr>
        </p:nvSpPr>
        <p:spPr>
          <a:noFill/>
        </p:spPr>
        <p:txBody>
          <a:bodyPr/>
          <a:lstStyle/>
          <a:p>
            <a:fld id="{4F7ECB15-9FB5-4BB5-8132-81B4B0A86AF0}" type="slidenum">
              <a:rPr lang="en-US" smtClean="0">
                <a:latin typeface="Arial" pitchFamily="34" charset="0"/>
              </a:rPr>
              <a:pPr/>
              <a:t>10</a:t>
            </a:fld>
            <a:endParaRPr lang="en-US" smtClean="0">
              <a:latin typeface="Arial" pitchFamily="34" charset="0"/>
            </a:endParaRPr>
          </a:p>
        </p:txBody>
      </p:sp>
      <p:sp>
        <p:nvSpPr>
          <p:cNvPr id="53252" name="Rectangle 4"/>
          <p:cNvSpPr>
            <a:spLocks noChangeAspect="1" noChangeArrowheads="1" noTextEdit="1"/>
          </p:cNvSpPr>
          <p:nvPr>
            <p:ph type="sldImg"/>
          </p:nvPr>
        </p:nvSpPr>
        <p:spPr>
          <a:ln/>
        </p:spPr>
      </p:sp>
      <p:sp>
        <p:nvSpPr>
          <p:cNvPr id="53253" name="Rectangle 5"/>
          <p:cNvSpPr>
            <a:spLocks noGrp="1" noChangeArrowheads="1"/>
          </p:cNvSpPr>
          <p:nvPr>
            <p:ph type="body" idx="1"/>
          </p:nvPr>
        </p:nvSpPr>
        <p:spPr>
          <a:noFill/>
          <a:ln w="9525"/>
        </p:spPr>
        <p:txBody>
          <a:bodyPr/>
          <a:lstStyle/>
          <a:p>
            <a:r>
              <a:rPr lang="en-US" b="1" smtClean="0">
                <a:latin typeface="Arial" pitchFamily="34" charset="0"/>
              </a:rPr>
              <a:t>Key message: </a:t>
            </a:r>
            <a:endParaRPr lang="en-US" smtClean="0">
              <a:latin typeface="Arial" pitchFamily="34" charset="0"/>
            </a:endParaRPr>
          </a:p>
          <a:p>
            <a:r>
              <a:rPr lang="en-US" smtClean="0">
                <a:latin typeface="Arial" pitchFamily="34" charset="0"/>
              </a:rPr>
              <a:t>Test Conditions and Expected Results – Done by the Detail Designer – Outlines the test conditions for the unit test. Expected results are also clearly defined in this document.</a:t>
            </a:r>
          </a:p>
          <a:p>
            <a:r>
              <a:rPr lang="en-US" smtClean="0">
                <a:latin typeface="Arial" pitchFamily="34" charset="0"/>
              </a:rPr>
              <a:t>Test Cycle Control Sheet – Done by the Detail Designer – Distribute all of the test conditions into appropriate test cycles. Testing operation constraints can be explained in this document.</a:t>
            </a:r>
          </a:p>
          <a:p>
            <a:r>
              <a:rPr lang="en-US" smtClean="0">
                <a:latin typeface="Arial" pitchFamily="34" charset="0"/>
              </a:rPr>
              <a:t>Test Data – Done by the Detail Designer – Contains the representative data to fulfill the test conditions and test cycle requirements.</a:t>
            </a:r>
          </a:p>
          <a:p>
            <a:r>
              <a:rPr lang="en-US" smtClean="0">
                <a:latin typeface="Arial" pitchFamily="34" charset="0"/>
              </a:rPr>
              <a:t>Test Drivers / Media Programs Document – Done by the Detail Designer – Need to prepare the media program and corresponding comments for the unfinished related parts of other programs.</a:t>
            </a:r>
          </a:p>
          <a:p>
            <a:r>
              <a:rPr lang="en-US" smtClean="0">
                <a:latin typeface="Arial" pitchFamily="34" charset="0"/>
              </a:rPr>
              <a:t>Test Environment Document – Done by the detail Designer – The unit test can be conducted in a development environment or an independent Unit Testing environment. </a:t>
            </a:r>
          </a:p>
          <a:p>
            <a:endParaRPr lang="en-US" smtClean="0">
              <a:latin typeface="Arial" pitchFamily="34" charset="0"/>
            </a:endParaRPr>
          </a:p>
        </p:txBody>
      </p:sp>
      <p:sp>
        <p:nvSpPr>
          <p:cNvPr id="53254"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3255"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4275" name="Rectangle 12"/>
          <p:cNvSpPr>
            <a:spLocks noGrp="1" noChangeArrowheads="1"/>
          </p:cNvSpPr>
          <p:nvPr>
            <p:ph type="sldNum" sz="quarter" idx="5"/>
          </p:nvPr>
        </p:nvSpPr>
        <p:spPr>
          <a:noFill/>
        </p:spPr>
        <p:txBody>
          <a:bodyPr/>
          <a:lstStyle/>
          <a:p>
            <a:fld id="{386AC328-AA09-42F7-9015-84E2D391DC28}" type="slidenum">
              <a:rPr lang="en-US" smtClean="0">
                <a:latin typeface="Arial" pitchFamily="34" charset="0"/>
              </a:rPr>
              <a:pPr/>
              <a:t>11</a:t>
            </a:fld>
            <a:endParaRPr lang="en-US" smtClean="0">
              <a:latin typeface="Arial" pitchFamily="34" charset="0"/>
            </a:endParaRPr>
          </a:p>
        </p:txBody>
      </p:sp>
      <p:sp>
        <p:nvSpPr>
          <p:cNvPr id="54276" name="Rectangle 4"/>
          <p:cNvSpPr>
            <a:spLocks noChangeAspect="1" noChangeArrowheads="1" noTextEdit="1"/>
          </p:cNvSpPr>
          <p:nvPr>
            <p:ph type="sldImg"/>
          </p:nvPr>
        </p:nvSpPr>
        <p:spPr>
          <a:ln/>
        </p:spPr>
      </p:sp>
      <p:sp>
        <p:nvSpPr>
          <p:cNvPr id="54277" name="Rectangle 5"/>
          <p:cNvSpPr>
            <a:spLocks noGrp="1" noChangeArrowheads="1"/>
          </p:cNvSpPr>
          <p:nvPr>
            <p:ph type="body" idx="1"/>
          </p:nvPr>
        </p:nvSpPr>
        <p:spPr>
          <a:noFill/>
          <a:ln w="9525"/>
        </p:spPr>
        <p:txBody>
          <a:bodyPr/>
          <a:lstStyle/>
          <a:p>
            <a:r>
              <a:rPr lang="en-US" b="1" smtClean="0">
                <a:latin typeface="Arial" pitchFamily="34" charset="0"/>
              </a:rPr>
              <a:t>Key message:</a:t>
            </a:r>
            <a:endParaRPr lang="en-US" smtClean="0">
              <a:latin typeface="Arial" pitchFamily="34" charset="0"/>
            </a:endParaRPr>
          </a:p>
          <a:p>
            <a:r>
              <a:rPr lang="en-US" smtClean="0">
                <a:latin typeface="Arial" pitchFamily="34" charset="0"/>
              </a:rPr>
              <a:t>All deliverables are created during the detailed design phase by the detail designer and are constantly updated during the other phases of development. The Test Actual Result (TAR) is created during the unit test phase, usually by the developer, as it is only in this phase where results can be acquired.</a:t>
            </a:r>
          </a:p>
        </p:txBody>
      </p:sp>
      <p:sp>
        <p:nvSpPr>
          <p:cNvPr id="54278"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4279"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5299" name="Rectangle 12"/>
          <p:cNvSpPr>
            <a:spLocks noGrp="1" noChangeArrowheads="1"/>
          </p:cNvSpPr>
          <p:nvPr>
            <p:ph type="sldNum" sz="quarter" idx="5"/>
          </p:nvPr>
        </p:nvSpPr>
        <p:spPr>
          <a:noFill/>
        </p:spPr>
        <p:txBody>
          <a:bodyPr/>
          <a:lstStyle/>
          <a:p>
            <a:fld id="{2512301A-C6E4-4641-B31A-8DF8251E59DF}" type="slidenum">
              <a:rPr lang="en-US" smtClean="0">
                <a:latin typeface="Arial" pitchFamily="34" charset="0"/>
              </a:rPr>
              <a:pPr/>
              <a:t>12</a:t>
            </a:fld>
            <a:endParaRPr lang="en-US" smtClean="0">
              <a:latin typeface="Arial" pitchFamily="34" charset="0"/>
            </a:endParaRPr>
          </a:p>
        </p:txBody>
      </p:sp>
      <p:sp>
        <p:nvSpPr>
          <p:cNvPr id="55300" name="Rectangle 4"/>
          <p:cNvSpPr>
            <a:spLocks noChangeAspect="1" noChangeArrowheads="1" noTextEdit="1"/>
          </p:cNvSpPr>
          <p:nvPr>
            <p:ph type="sldImg"/>
          </p:nvPr>
        </p:nvSpPr>
        <p:spPr>
          <a:ln/>
        </p:spPr>
      </p:sp>
      <p:sp>
        <p:nvSpPr>
          <p:cNvPr id="55301" name="Rectangle 5"/>
          <p:cNvSpPr>
            <a:spLocks noGrp="1" noChangeArrowheads="1"/>
          </p:cNvSpPr>
          <p:nvPr>
            <p:ph type="body" idx="1"/>
          </p:nvPr>
        </p:nvSpPr>
        <p:spPr>
          <a:noFill/>
          <a:ln w="9525"/>
        </p:spPr>
        <p:txBody>
          <a:bodyPr/>
          <a:lstStyle/>
          <a:p>
            <a:r>
              <a:rPr lang="en-US" b="1" smtClean="0">
                <a:latin typeface="Arial" pitchFamily="34" charset="0"/>
              </a:rPr>
              <a:t>Notes to Instructor:</a:t>
            </a:r>
          </a:p>
          <a:p>
            <a:r>
              <a:rPr lang="en-US" smtClean="0">
                <a:latin typeface="Arial" pitchFamily="34" charset="0"/>
              </a:rPr>
              <a:t>Explain the limitations of unit testing. </a:t>
            </a:r>
          </a:p>
        </p:txBody>
      </p:sp>
      <p:sp>
        <p:nvSpPr>
          <p:cNvPr id="55302"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5303"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6323" name="Rectangle 12"/>
          <p:cNvSpPr>
            <a:spLocks noGrp="1" noChangeArrowheads="1"/>
          </p:cNvSpPr>
          <p:nvPr>
            <p:ph type="sldNum" sz="quarter" idx="5"/>
          </p:nvPr>
        </p:nvSpPr>
        <p:spPr>
          <a:noFill/>
        </p:spPr>
        <p:txBody>
          <a:bodyPr/>
          <a:lstStyle/>
          <a:p>
            <a:fld id="{3C61F352-8181-4AD4-BA0B-8EFBC58191AF}" type="slidenum">
              <a:rPr lang="en-US" smtClean="0">
                <a:latin typeface="Arial" pitchFamily="34" charset="0"/>
              </a:rPr>
              <a:pPr/>
              <a:t>13</a:t>
            </a:fld>
            <a:endParaRPr lang="en-US" smtClean="0">
              <a:latin typeface="Arial" pitchFamily="34" charset="0"/>
            </a:endParaRPr>
          </a:p>
        </p:txBody>
      </p:sp>
      <p:sp>
        <p:nvSpPr>
          <p:cNvPr id="56324" name="Rectangle 4"/>
          <p:cNvSpPr>
            <a:spLocks noChangeAspect="1" noChangeArrowheads="1" noTextEdit="1"/>
          </p:cNvSpPr>
          <p:nvPr>
            <p:ph type="sldImg"/>
          </p:nvPr>
        </p:nvSpPr>
        <p:spPr>
          <a:ln/>
        </p:spPr>
      </p:sp>
      <p:sp>
        <p:nvSpPr>
          <p:cNvPr id="56325" name="Rectangle 5"/>
          <p:cNvSpPr>
            <a:spLocks noGrp="1" noChangeArrowheads="1"/>
          </p:cNvSpPr>
          <p:nvPr>
            <p:ph type="body" idx="1"/>
          </p:nvPr>
        </p:nvSpPr>
        <p:spPr>
          <a:noFill/>
          <a:ln w="9525"/>
        </p:spPr>
        <p:txBody>
          <a:bodyPr/>
          <a:lstStyle/>
          <a:p>
            <a:r>
              <a:rPr lang="en-US" b="1" smtClean="0">
                <a:latin typeface="Arial" pitchFamily="34" charset="0"/>
              </a:rPr>
              <a:t>Notes to Instructor:</a:t>
            </a:r>
          </a:p>
          <a:p>
            <a:r>
              <a:rPr lang="en-US" smtClean="0">
                <a:latin typeface="Arial" pitchFamily="34" charset="0"/>
              </a:rPr>
              <a:t>Explain the conditions for unit testing.</a:t>
            </a:r>
          </a:p>
          <a:p>
            <a:endParaRPr lang="en-US" smtClean="0">
              <a:latin typeface="Arial" pitchFamily="34" charset="0"/>
            </a:endParaRPr>
          </a:p>
        </p:txBody>
      </p:sp>
      <p:sp>
        <p:nvSpPr>
          <p:cNvPr id="56326"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6327"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7347" name="Rectangle 12"/>
          <p:cNvSpPr>
            <a:spLocks noGrp="1" noChangeArrowheads="1"/>
          </p:cNvSpPr>
          <p:nvPr>
            <p:ph type="sldNum" sz="quarter" idx="5"/>
          </p:nvPr>
        </p:nvSpPr>
        <p:spPr>
          <a:noFill/>
        </p:spPr>
        <p:txBody>
          <a:bodyPr/>
          <a:lstStyle/>
          <a:p>
            <a:fld id="{2737A5B5-4A28-4F60-ACC5-333075C00CE1}" type="slidenum">
              <a:rPr lang="en-US" smtClean="0">
                <a:latin typeface="Arial" pitchFamily="34" charset="0"/>
              </a:rPr>
              <a:pPr/>
              <a:t>14</a:t>
            </a:fld>
            <a:endParaRPr lang="en-US" smtClean="0">
              <a:latin typeface="Arial" pitchFamily="34" charset="0"/>
            </a:endParaRPr>
          </a:p>
        </p:txBody>
      </p:sp>
      <p:sp>
        <p:nvSpPr>
          <p:cNvPr id="57348" name="Rectangle 4"/>
          <p:cNvSpPr>
            <a:spLocks noChangeAspect="1" noChangeArrowheads="1" noTextEdit="1"/>
          </p:cNvSpPr>
          <p:nvPr>
            <p:ph type="sldImg"/>
          </p:nvPr>
        </p:nvSpPr>
        <p:spPr>
          <a:ln/>
        </p:spPr>
      </p:sp>
      <p:sp>
        <p:nvSpPr>
          <p:cNvPr id="57349" name="Rectangle 5"/>
          <p:cNvSpPr>
            <a:spLocks noGrp="1" noChangeArrowheads="1"/>
          </p:cNvSpPr>
          <p:nvPr>
            <p:ph type="body" idx="1"/>
          </p:nvPr>
        </p:nvSpPr>
        <p:spPr>
          <a:noFill/>
          <a:ln w="9525"/>
        </p:spPr>
        <p:txBody>
          <a:bodyPr/>
          <a:lstStyle/>
          <a:p>
            <a:r>
              <a:rPr lang="en-US" b="1" smtClean="0">
                <a:latin typeface="Arial" pitchFamily="34" charset="0"/>
              </a:rPr>
              <a:t>Notes to Instructor:</a:t>
            </a:r>
          </a:p>
          <a:p>
            <a:r>
              <a:rPr lang="en-US" smtClean="0">
                <a:latin typeface="Arial" pitchFamily="34" charset="0"/>
              </a:rPr>
              <a:t>Explain the branch coverage principle of test condition.</a:t>
            </a:r>
          </a:p>
          <a:p>
            <a:endParaRPr lang="en-US" smtClean="0">
              <a:latin typeface="Arial" pitchFamily="34" charset="0"/>
            </a:endParaRPr>
          </a:p>
        </p:txBody>
      </p:sp>
      <p:sp>
        <p:nvSpPr>
          <p:cNvPr id="57350"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7351"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8371" name="Rectangle 12"/>
          <p:cNvSpPr>
            <a:spLocks noGrp="1" noChangeArrowheads="1"/>
          </p:cNvSpPr>
          <p:nvPr>
            <p:ph type="sldNum" sz="quarter" idx="5"/>
          </p:nvPr>
        </p:nvSpPr>
        <p:spPr>
          <a:noFill/>
        </p:spPr>
        <p:txBody>
          <a:bodyPr/>
          <a:lstStyle/>
          <a:p>
            <a:fld id="{325D64A9-CC87-4D52-9446-1CC0E2792C18}" type="slidenum">
              <a:rPr lang="en-US" smtClean="0">
                <a:latin typeface="Arial" pitchFamily="34" charset="0"/>
              </a:rPr>
              <a:pPr/>
              <a:t>15</a:t>
            </a:fld>
            <a:endParaRPr lang="en-US" smtClean="0">
              <a:latin typeface="Arial" pitchFamily="34" charset="0"/>
            </a:endParaRPr>
          </a:p>
        </p:txBody>
      </p:sp>
      <p:sp>
        <p:nvSpPr>
          <p:cNvPr id="58372" name="Rectangle 4"/>
          <p:cNvSpPr>
            <a:spLocks noChangeAspect="1" noChangeArrowheads="1" noTextEdit="1"/>
          </p:cNvSpPr>
          <p:nvPr>
            <p:ph type="sldImg"/>
          </p:nvPr>
        </p:nvSpPr>
        <p:spPr>
          <a:ln/>
        </p:spPr>
      </p:sp>
      <p:sp>
        <p:nvSpPr>
          <p:cNvPr id="58373" name="Rectangle 5"/>
          <p:cNvSpPr>
            <a:spLocks noGrp="1" noChangeArrowheads="1"/>
          </p:cNvSpPr>
          <p:nvPr>
            <p:ph type="body" idx="1"/>
          </p:nvPr>
        </p:nvSpPr>
        <p:spPr>
          <a:noFill/>
          <a:ln w="9525"/>
        </p:spPr>
        <p:txBody>
          <a:bodyPr/>
          <a:lstStyle/>
          <a:p>
            <a:r>
              <a:rPr lang="en-US" b="1" smtClean="0">
                <a:latin typeface="Arial" pitchFamily="34" charset="0"/>
              </a:rPr>
              <a:t>Notes to Instructor:</a:t>
            </a:r>
          </a:p>
          <a:p>
            <a:r>
              <a:rPr lang="en-US" smtClean="0">
                <a:latin typeface="Arial" pitchFamily="34" charset="0"/>
              </a:rPr>
              <a:t>Explain the condition coverage principle of test condition.</a:t>
            </a:r>
          </a:p>
        </p:txBody>
      </p:sp>
      <p:sp>
        <p:nvSpPr>
          <p:cNvPr id="58374"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8375"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9395" name="Rectangle 12"/>
          <p:cNvSpPr>
            <a:spLocks noGrp="1" noChangeArrowheads="1"/>
          </p:cNvSpPr>
          <p:nvPr>
            <p:ph type="sldNum" sz="quarter" idx="5"/>
          </p:nvPr>
        </p:nvSpPr>
        <p:spPr>
          <a:noFill/>
        </p:spPr>
        <p:txBody>
          <a:bodyPr/>
          <a:lstStyle/>
          <a:p>
            <a:fld id="{B2F732AD-9803-4507-B19B-C8C1CF216581}" type="slidenum">
              <a:rPr lang="en-US" smtClean="0">
                <a:latin typeface="Arial" pitchFamily="34" charset="0"/>
              </a:rPr>
              <a:pPr/>
              <a:t>16</a:t>
            </a:fld>
            <a:endParaRPr lang="en-US" smtClean="0">
              <a:latin typeface="Arial" pitchFamily="34" charset="0"/>
            </a:endParaRPr>
          </a:p>
        </p:txBody>
      </p:sp>
      <p:sp>
        <p:nvSpPr>
          <p:cNvPr id="59396" name="Rectangle 4"/>
          <p:cNvSpPr>
            <a:spLocks noChangeAspect="1" noChangeArrowheads="1" noTextEdit="1"/>
          </p:cNvSpPr>
          <p:nvPr>
            <p:ph type="sldImg"/>
          </p:nvPr>
        </p:nvSpPr>
        <p:spPr>
          <a:ln/>
        </p:spPr>
      </p:sp>
      <p:sp>
        <p:nvSpPr>
          <p:cNvPr id="59397" name="Rectangle 5"/>
          <p:cNvSpPr>
            <a:spLocks noGrp="1" noChangeArrowheads="1"/>
          </p:cNvSpPr>
          <p:nvPr>
            <p:ph type="body" idx="1"/>
          </p:nvPr>
        </p:nvSpPr>
        <p:spPr>
          <a:noFill/>
          <a:ln w="9525"/>
        </p:spPr>
        <p:txBody>
          <a:bodyPr/>
          <a:lstStyle/>
          <a:p>
            <a:r>
              <a:rPr lang="en-US" b="1" smtClean="0">
                <a:latin typeface="Arial" pitchFamily="34" charset="0"/>
              </a:rPr>
              <a:t>Focus: </a:t>
            </a:r>
            <a:r>
              <a:rPr lang="en-US" smtClean="0">
                <a:latin typeface="Arial" pitchFamily="34" charset="0"/>
              </a:rPr>
              <a:t>Writing Test Conditions (cont.)</a:t>
            </a:r>
          </a:p>
          <a:p>
            <a:endParaRPr lang="en-US" smtClean="0">
              <a:latin typeface="Arial" pitchFamily="34" charset="0"/>
            </a:endParaRPr>
          </a:p>
          <a:p>
            <a:r>
              <a:rPr lang="en-US" b="1" smtClean="0">
                <a:latin typeface="Arial" pitchFamily="34" charset="0"/>
              </a:rPr>
              <a:t>Content: </a:t>
            </a:r>
            <a:r>
              <a:rPr lang="en-US" smtClean="0">
                <a:latin typeface="Arial" pitchFamily="34" charset="0"/>
              </a:rPr>
              <a:t>NA</a:t>
            </a:r>
          </a:p>
          <a:p>
            <a:endParaRPr lang="en-US" smtClean="0">
              <a:latin typeface="Arial" pitchFamily="34" charset="0"/>
            </a:endParaRPr>
          </a:p>
          <a:p>
            <a:r>
              <a:rPr lang="en-US" b="1" smtClean="0">
                <a:latin typeface="Arial" pitchFamily="34" charset="0"/>
              </a:rPr>
              <a:t>Notes to Instructor:</a:t>
            </a:r>
          </a:p>
          <a:p>
            <a:r>
              <a:rPr lang="en-US" smtClean="0">
                <a:latin typeface="Arial" pitchFamily="34" charset="0"/>
              </a:rPr>
              <a:t>Explain the loop coverage principle of test condition.</a:t>
            </a:r>
          </a:p>
          <a:p>
            <a:endParaRPr lang="en-US" smtClean="0">
              <a:latin typeface="Arial" pitchFamily="34" charset="0"/>
            </a:endParaRPr>
          </a:p>
          <a:p>
            <a:r>
              <a:rPr lang="en-US" b="1" smtClean="0">
                <a:latin typeface="Arial" pitchFamily="34" charset="0"/>
              </a:rPr>
              <a:t>Transition:</a:t>
            </a:r>
          </a:p>
          <a:p>
            <a:r>
              <a:rPr lang="en-US" smtClean="0">
                <a:latin typeface="Arial" pitchFamily="34" charset="0"/>
              </a:rPr>
              <a:t>Let’s learn the interface, logic path and other types of principles of test conditions.</a:t>
            </a:r>
          </a:p>
          <a:p>
            <a:endParaRPr lang="en-US" smtClean="0">
              <a:latin typeface="Arial" pitchFamily="34" charset="0"/>
            </a:endParaRPr>
          </a:p>
        </p:txBody>
      </p:sp>
      <p:sp>
        <p:nvSpPr>
          <p:cNvPr id="59398"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9399"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0419" name="Rectangle 12"/>
          <p:cNvSpPr>
            <a:spLocks noGrp="1" noChangeArrowheads="1"/>
          </p:cNvSpPr>
          <p:nvPr>
            <p:ph type="sldNum" sz="quarter" idx="5"/>
          </p:nvPr>
        </p:nvSpPr>
        <p:spPr>
          <a:noFill/>
        </p:spPr>
        <p:txBody>
          <a:bodyPr/>
          <a:lstStyle/>
          <a:p>
            <a:fld id="{C925AAA2-4A39-48AC-847E-E17F84ECED8A}" type="slidenum">
              <a:rPr lang="en-US" smtClean="0">
                <a:latin typeface="Arial" pitchFamily="34" charset="0"/>
              </a:rPr>
              <a:pPr/>
              <a:t>17</a:t>
            </a:fld>
            <a:endParaRPr lang="en-US" smtClean="0">
              <a:latin typeface="Arial" pitchFamily="34" charset="0"/>
            </a:endParaRPr>
          </a:p>
        </p:txBody>
      </p:sp>
      <p:sp>
        <p:nvSpPr>
          <p:cNvPr id="60420" name="Rectangle 4"/>
          <p:cNvSpPr>
            <a:spLocks noChangeAspect="1" noChangeArrowheads="1" noTextEdit="1"/>
          </p:cNvSpPr>
          <p:nvPr>
            <p:ph type="sldImg"/>
          </p:nvPr>
        </p:nvSpPr>
        <p:spPr>
          <a:ln/>
        </p:spPr>
      </p:sp>
      <p:sp>
        <p:nvSpPr>
          <p:cNvPr id="60421" name="Rectangle 5"/>
          <p:cNvSpPr>
            <a:spLocks noGrp="1" noChangeArrowheads="1"/>
          </p:cNvSpPr>
          <p:nvPr>
            <p:ph type="body" idx="1"/>
          </p:nvPr>
        </p:nvSpPr>
        <p:spPr>
          <a:noFill/>
          <a:ln w="9525"/>
        </p:spPr>
        <p:txBody>
          <a:bodyPr/>
          <a:lstStyle/>
          <a:p>
            <a:r>
              <a:rPr lang="en-US" b="1" smtClean="0">
                <a:latin typeface="Arial" pitchFamily="34" charset="0"/>
              </a:rPr>
              <a:t>Notes to Instructor:</a:t>
            </a:r>
          </a:p>
          <a:p>
            <a:r>
              <a:rPr lang="en-US" smtClean="0">
                <a:latin typeface="Arial" pitchFamily="34" charset="0"/>
              </a:rPr>
              <a:t>Explain the interface coverage, logic path coverage and other types of coverage principles of test condition.</a:t>
            </a:r>
          </a:p>
          <a:p>
            <a:endParaRPr lang="en-US" smtClean="0">
              <a:latin typeface="Arial" pitchFamily="34" charset="0"/>
            </a:endParaRPr>
          </a:p>
          <a:p>
            <a:r>
              <a:rPr lang="en-US" b="1" smtClean="0">
                <a:latin typeface="Arial" pitchFamily="34" charset="0"/>
              </a:rPr>
              <a:t>Transition:</a:t>
            </a:r>
          </a:p>
          <a:p>
            <a:r>
              <a:rPr lang="en-US" smtClean="0">
                <a:latin typeface="Arial" pitchFamily="34" charset="0"/>
              </a:rPr>
              <a:t>Let’s learn about the jUnit as a testing tool.</a:t>
            </a:r>
          </a:p>
          <a:p>
            <a:endParaRPr lang="en-US" smtClean="0">
              <a:latin typeface="Arial" pitchFamily="34" charset="0"/>
            </a:endParaRPr>
          </a:p>
        </p:txBody>
      </p:sp>
      <p:sp>
        <p:nvSpPr>
          <p:cNvPr id="60422"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0423"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1443" name="Rectangle 12"/>
          <p:cNvSpPr>
            <a:spLocks noGrp="1" noChangeArrowheads="1"/>
          </p:cNvSpPr>
          <p:nvPr>
            <p:ph type="sldNum" sz="quarter" idx="5"/>
          </p:nvPr>
        </p:nvSpPr>
        <p:spPr>
          <a:noFill/>
        </p:spPr>
        <p:txBody>
          <a:bodyPr/>
          <a:lstStyle/>
          <a:p>
            <a:fld id="{5BF09EF9-35AA-4333-9E94-1ECD5D4B4FC0}" type="slidenum">
              <a:rPr lang="en-US" smtClean="0">
                <a:latin typeface="Arial" pitchFamily="34" charset="0"/>
              </a:rPr>
              <a:pPr/>
              <a:t>18</a:t>
            </a:fld>
            <a:endParaRPr lang="en-US" smtClean="0">
              <a:latin typeface="Arial" pitchFamily="34" charset="0"/>
            </a:endParaRPr>
          </a:p>
        </p:txBody>
      </p:sp>
      <p:sp>
        <p:nvSpPr>
          <p:cNvPr id="61444" name="Rectangle 4"/>
          <p:cNvSpPr>
            <a:spLocks noChangeAspect="1" noChangeArrowheads="1" noTextEdit="1"/>
          </p:cNvSpPr>
          <p:nvPr>
            <p:ph type="sldImg"/>
          </p:nvPr>
        </p:nvSpPr>
        <p:spPr>
          <a:ln/>
        </p:spPr>
      </p:sp>
      <p:sp>
        <p:nvSpPr>
          <p:cNvPr id="61445" name="Rectangle 5"/>
          <p:cNvSpPr>
            <a:spLocks noGrp="1" noChangeArrowheads="1"/>
          </p:cNvSpPr>
          <p:nvPr>
            <p:ph type="body" idx="1"/>
          </p:nvPr>
        </p:nvSpPr>
        <p:spPr>
          <a:noFill/>
          <a:ln w="9525"/>
        </p:spPr>
        <p:txBody>
          <a:bodyPr/>
          <a:lstStyle/>
          <a:p>
            <a:r>
              <a:rPr lang="en-US" b="1" smtClean="0">
                <a:latin typeface="Arial" pitchFamily="34" charset="0"/>
              </a:rPr>
              <a:t>Notes to Instructor:</a:t>
            </a:r>
          </a:p>
          <a:p>
            <a:r>
              <a:rPr lang="en-US" smtClean="0">
                <a:latin typeface="Arial" pitchFamily="34" charset="0"/>
              </a:rPr>
              <a:t>Explain the JUnit tool in detail.</a:t>
            </a:r>
          </a:p>
        </p:txBody>
      </p:sp>
      <p:sp>
        <p:nvSpPr>
          <p:cNvPr id="61446"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1447"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2467" name="Rectangle 12"/>
          <p:cNvSpPr>
            <a:spLocks noGrp="1" noChangeArrowheads="1"/>
          </p:cNvSpPr>
          <p:nvPr>
            <p:ph type="sldNum" sz="quarter" idx="5"/>
          </p:nvPr>
        </p:nvSpPr>
        <p:spPr>
          <a:noFill/>
        </p:spPr>
        <p:txBody>
          <a:bodyPr/>
          <a:lstStyle/>
          <a:p>
            <a:fld id="{252368EA-829A-4ED0-9C28-0B2EBD056ED1}" type="slidenum">
              <a:rPr lang="en-US" smtClean="0">
                <a:latin typeface="Arial" pitchFamily="34" charset="0"/>
              </a:rPr>
              <a:pPr/>
              <a:t>19</a:t>
            </a:fld>
            <a:endParaRPr lang="en-US" smtClean="0">
              <a:latin typeface="Arial" pitchFamily="34" charset="0"/>
            </a:endParaRPr>
          </a:p>
        </p:txBody>
      </p:sp>
      <p:sp>
        <p:nvSpPr>
          <p:cNvPr id="62468" name="Rectangle 4"/>
          <p:cNvSpPr>
            <a:spLocks noChangeAspect="1" noChangeArrowheads="1" noTextEdit="1"/>
          </p:cNvSpPr>
          <p:nvPr>
            <p:ph type="sldImg"/>
          </p:nvPr>
        </p:nvSpPr>
        <p:spPr>
          <a:ln/>
        </p:spPr>
      </p:sp>
      <p:sp>
        <p:nvSpPr>
          <p:cNvPr id="6246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Writing tests with JUnit, allows you to spend less time debugging and provides assurance that the changes you made to your code will actually work. This confidence allows you to be more aggressive about refactoring code and adding new features</a:t>
            </a:r>
          </a:p>
          <a:p>
            <a:r>
              <a:rPr lang="en-US" smtClean="0">
                <a:latin typeface="Arial" pitchFamily="34" charset="0"/>
              </a:rPr>
              <a:t>Testing isn’t fun if you have to manually compare the expected and actual result of tests, and it slows you down. JUnit tests can be run automatically and can check their own results. When you run tests, you get simple and immediate visual feedback as to whether the tests passed or failed. There's no need to manually comb through a report of test results. </a:t>
            </a:r>
          </a:p>
          <a:p>
            <a:r>
              <a:rPr lang="en-US" smtClean="0">
                <a:latin typeface="Arial" pitchFamily="34" charset="0"/>
              </a:rPr>
              <a:t>Here are just a few reasons to use JUnit: </a:t>
            </a:r>
          </a:p>
          <a:p>
            <a:r>
              <a:rPr lang="en-US" smtClean="0">
                <a:latin typeface="Arial" pitchFamily="34" charset="0"/>
              </a:rPr>
              <a:t>JUnit tests allow you to write code faster while increasing quality. </a:t>
            </a:r>
          </a:p>
          <a:p>
            <a:r>
              <a:rPr lang="en-US" smtClean="0">
                <a:latin typeface="Arial" pitchFamily="34" charset="0"/>
              </a:rPr>
              <a:t>Yes, I know, it sounds counter-intuitive, but it's true! Writing tests with JUnit, allows you to spend less time debugging and provides assurance that the changes you made to your code will actually work. This confidence allows you to be more aggressive about refactoring code and adding new features.</a:t>
            </a:r>
          </a:p>
        </p:txBody>
      </p:sp>
      <p:sp>
        <p:nvSpPr>
          <p:cNvPr id="62470"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2471"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59" name="Rectangle 12"/>
          <p:cNvSpPr>
            <a:spLocks noGrp="1" noChangeArrowheads="1"/>
          </p:cNvSpPr>
          <p:nvPr>
            <p:ph type="sldNum" sz="quarter" idx="5"/>
          </p:nvPr>
        </p:nvSpPr>
        <p:spPr>
          <a:noFill/>
        </p:spPr>
        <p:txBody>
          <a:bodyPr/>
          <a:lstStyle/>
          <a:p>
            <a:fld id="{5D4D93D9-CEF3-4492-A249-D6A010188B23}" type="slidenum">
              <a:rPr lang="en-US" smtClean="0">
                <a:latin typeface="Arial" pitchFamily="34" charset="0"/>
              </a:rPr>
              <a:pPr/>
              <a:t>2</a:t>
            </a:fld>
            <a:endParaRPr lang="en-US" smtClean="0">
              <a:latin typeface="Arial" pitchFamily="34" charset="0"/>
            </a:endParaRPr>
          </a:p>
        </p:txBody>
      </p:sp>
      <p:sp>
        <p:nvSpPr>
          <p:cNvPr id="45060" name="Rectangle 4"/>
          <p:cNvSpPr>
            <a:spLocks noChangeAspect="1" noChangeArrowheads="1" noTextEdit="1"/>
          </p:cNvSpPr>
          <p:nvPr>
            <p:ph type="sldImg"/>
          </p:nvPr>
        </p:nvSpPr>
        <p:spPr>
          <a:ln/>
        </p:spPr>
      </p:sp>
      <p:sp>
        <p:nvSpPr>
          <p:cNvPr id="45061"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Open the MIT Faculty Video on Testing – Aims, Pitfalls and Strategies, and play it on the screen in the front of the class.</a:t>
            </a:r>
          </a:p>
          <a:p>
            <a:endParaRPr lang="en-US" smtClean="0">
              <a:latin typeface="Arial" pitchFamily="34" charset="0"/>
            </a:endParaRPr>
          </a:p>
        </p:txBody>
      </p:sp>
      <p:sp>
        <p:nvSpPr>
          <p:cNvPr id="45062"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45063"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3491" name="Rectangle 12"/>
          <p:cNvSpPr>
            <a:spLocks noGrp="1" noChangeArrowheads="1"/>
          </p:cNvSpPr>
          <p:nvPr>
            <p:ph type="sldNum" sz="quarter" idx="5"/>
          </p:nvPr>
        </p:nvSpPr>
        <p:spPr>
          <a:noFill/>
        </p:spPr>
        <p:txBody>
          <a:bodyPr/>
          <a:lstStyle/>
          <a:p>
            <a:fld id="{E9D61131-A642-48BA-B0BD-EC914DC1251C}" type="slidenum">
              <a:rPr lang="en-US" smtClean="0">
                <a:latin typeface="Arial" pitchFamily="34" charset="0"/>
              </a:rPr>
              <a:pPr/>
              <a:t>20</a:t>
            </a:fld>
            <a:endParaRPr lang="en-US" smtClean="0">
              <a:latin typeface="Arial" pitchFamily="34" charset="0"/>
            </a:endParaRPr>
          </a:p>
        </p:txBody>
      </p:sp>
      <p:sp>
        <p:nvSpPr>
          <p:cNvPr id="63492" name="Rectangle 2"/>
          <p:cNvSpPr>
            <a:spLocks noChangeAspect="1" noChangeArrowheads="1" noTextEdit="1"/>
          </p:cNvSpPr>
          <p:nvPr>
            <p:ph type="sldImg"/>
          </p:nvPr>
        </p:nvSpPr>
        <p:spPr>
          <a:ln/>
        </p:spPr>
      </p:sp>
      <p:sp>
        <p:nvSpPr>
          <p:cNvPr id="63493" name="Rectangle 3"/>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Writing tests should be simple - that's the point! If writing tests is too complex or takes too much time, there's no incentive to start writing tests in the first place. </a:t>
            </a:r>
          </a:p>
          <a:p>
            <a:r>
              <a:rPr lang="en-US" smtClean="0">
                <a:latin typeface="Arial" pitchFamily="34" charset="0"/>
              </a:rPr>
              <a:t>Without tests, it's easy to become paranoid about refactoring or adding new features because you don't know what might break as a result. With a comprehensive test suite, you can quickly run the tests after changing the code and gain assurances that your changes didn't break anything. If a bug is detected while running tests, the source code is fresh in your mind, so the bug is easily found. </a:t>
            </a:r>
          </a:p>
          <a:p>
            <a:r>
              <a:rPr lang="en-US" smtClean="0">
                <a:latin typeface="Arial" pitchFamily="34" charset="0"/>
              </a:rPr>
              <a:t>With JUnit, you can quickly write tests that exercise your code and incrementally add tests as the software grows</a:t>
            </a:r>
          </a:p>
          <a:p>
            <a:r>
              <a:rPr lang="en-US" smtClean="0">
                <a:latin typeface="Arial" pitchFamily="34" charset="0"/>
              </a:rPr>
              <a:t>Once you've written some tests, you want to run them quickly and frequently without disrupting the creative design and development process. With JUnit, running tests is as easy and fast as running a compiler on your code. In fact, you should run your tests every time you run the compiler. The compiler tests the syntax of the code and the tests validate the integrity of the code</a:t>
            </a:r>
          </a:p>
          <a:p>
            <a:r>
              <a:rPr lang="en-US" smtClean="0">
                <a:latin typeface="Arial" pitchFamily="34" charset="0"/>
              </a:rPr>
              <a:t>JUnit tests check their own results and provide immediate feedback. </a:t>
            </a:r>
          </a:p>
          <a:p>
            <a:r>
              <a:rPr lang="en-US" smtClean="0">
                <a:latin typeface="Arial" pitchFamily="34" charset="0"/>
              </a:rPr>
              <a:t>JUnit is elegantly simple. </a:t>
            </a:r>
          </a:p>
          <a:p>
            <a:endParaRPr lang="en-US" smtClean="0">
              <a:latin typeface="Arial" pitchFamily="34" charset="0"/>
            </a:endParaRPr>
          </a:p>
        </p:txBody>
      </p:sp>
      <p:sp>
        <p:nvSpPr>
          <p:cNvPr id="63494"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3495"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4515" name="Rectangle 12"/>
          <p:cNvSpPr>
            <a:spLocks noGrp="1" noChangeArrowheads="1"/>
          </p:cNvSpPr>
          <p:nvPr>
            <p:ph type="sldNum" sz="quarter" idx="5"/>
          </p:nvPr>
        </p:nvSpPr>
        <p:spPr>
          <a:noFill/>
        </p:spPr>
        <p:txBody>
          <a:bodyPr/>
          <a:lstStyle/>
          <a:p>
            <a:fld id="{8FC56A9C-E32C-47C1-AB18-D431F25FB5A9}" type="slidenum">
              <a:rPr lang="en-US" smtClean="0">
                <a:latin typeface="Arial" pitchFamily="34" charset="0"/>
              </a:rPr>
              <a:pPr/>
              <a:t>21</a:t>
            </a:fld>
            <a:endParaRPr lang="en-US" smtClean="0">
              <a:latin typeface="Arial" pitchFamily="34" charset="0"/>
            </a:endParaRPr>
          </a:p>
        </p:txBody>
      </p:sp>
      <p:sp>
        <p:nvSpPr>
          <p:cNvPr id="64516" name="Rectangle 2"/>
          <p:cNvSpPr>
            <a:spLocks noChangeAspect="1" noChangeArrowheads="1" noTextEdit="1"/>
          </p:cNvSpPr>
          <p:nvPr>
            <p:ph type="sldImg"/>
          </p:nvPr>
        </p:nvSpPr>
        <p:spPr>
          <a:ln/>
        </p:spPr>
      </p:sp>
      <p:sp>
        <p:nvSpPr>
          <p:cNvPr id="64517" name="Rectangle 3"/>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JUnit tests can be composed into a hierarchy of test suites. </a:t>
            </a:r>
          </a:p>
          <a:p>
            <a:r>
              <a:rPr lang="en-US" smtClean="0">
                <a:latin typeface="Arial" pitchFamily="34" charset="0"/>
              </a:rPr>
              <a:t>JUnit tests can be organized into test suites containing test cases and even other test suites. The composite behavior of JUnit tests allows you to assemble collections of tests and automatically regression test the entire test suite all at once. You can also run the tests for any layer within the test suite hierarchy. </a:t>
            </a:r>
          </a:p>
          <a:p>
            <a:r>
              <a:rPr lang="en-US" smtClean="0">
                <a:latin typeface="Arial" pitchFamily="34" charset="0"/>
              </a:rPr>
              <a:t>Writing JUnit tests are inexpensive. </a:t>
            </a:r>
          </a:p>
          <a:p>
            <a:r>
              <a:rPr lang="en-US" smtClean="0">
                <a:latin typeface="Arial" pitchFamily="34" charset="0"/>
              </a:rPr>
              <a:t>Using the JUnit testing framework, you can write tests cheaply and enjoy the convenience offered by the testing framework. Writing a test is as simple as writing a method that exercises the code to be tested and defining the expected result. The framework provides the context for running the test automatically and as part of a collection of other tests. This small investment in testing will continue to pay you back in time and quality. </a:t>
            </a:r>
          </a:p>
          <a:p>
            <a:r>
              <a:rPr lang="en-US" smtClean="0">
                <a:latin typeface="Arial" pitchFamily="34" charset="0"/>
              </a:rPr>
              <a:t>JUnit tests increase the stability of software. </a:t>
            </a:r>
          </a:p>
          <a:p>
            <a:r>
              <a:rPr lang="en-US" smtClean="0">
                <a:latin typeface="Arial" pitchFamily="34" charset="0"/>
              </a:rPr>
              <a:t>The fewer tests you write, the less stable your code becomes. Tests validate the stability of the software and instill confidence that changes haven't caused a ripple-effect through the software. The tests form the glue of the structural integrity of the software. </a:t>
            </a:r>
          </a:p>
        </p:txBody>
      </p:sp>
      <p:sp>
        <p:nvSpPr>
          <p:cNvPr id="64518"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4519"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5539" name="Rectangle 12"/>
          <p:cNvSpPr>
            <a:spLocks noGrp="1" noChangeArrowheads="1"/>
          </p:cNvSpPr>
          <p:nvPr>
            <p:ph type="sldNum" sz="quarter" idx="5"/>
          </p:nvPr>
        </p:nvSpPr>
        <p:spPr>
          <a:noFill/>
        </p:spPr>
        <p:txBody>
          <a:bodyPr/>
          <a:lstStyle/>
          <a:p>
            <a:fld id="{D0B7BAFF-C8F4-4DE5-86F7-69652C455BDF}" type="slidenum">
              <a:rPr lang="en-US" smtClean="0">
                <a:latin typeface="Arial" pitchFamily="34" charset="0"/>
              </a:rPr>
              <a:pPr/>
              <a:t>22</a:t>
            </a:fld>
            <a:endParaRPr lang="en-US" smtClean="0">
              <a:latin typeface="Arial" pitchFamily="34" charset="0"/>
            </a:endParaRPr>
          </a:p>
        </p:txBody>
      </p:sp>
      <p:sp>
        <p:nvSpPr>
          <p:cNvPr id="65540" name="Rectangle 2"/>
          <p:cNvSpPr>
            <a:spLocks noChangeAspect="1" noChangeArrowheads="1" noTextEdit="1"/>
          </p:cNvSpPr>
          <p:nvPr>
            <p:ph type="sldImg"/>
          </p:nvPr>
        </p:nvSpPr>
        <p:spPr>
          <a:ln/>
        </p:spPr>
      </p:sp>
      <p:sp>
        <p:nvSpPr>
          <p:cNvPr id="65541" name="Rectangle 3"/>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JUnit tests are developer tests. </a:t>
            </a:r>
          </a:p>
          <a:p>
            <a:r>
              <a:rPr lang="en-US" smtClean="0">
                <a:latin typeface="Arial" pitchFamily="34" charset="0"/>
              </a:rPr>
              <a:t>JUnit tests are highly localized tests written to improve a developer's productivity and code quality. Unlike functional tests, which treat the system as a black box and ensures that the software works as a whole, unit tests are written to test the fundamental building blocks of the system from the inside out.</a:t>
            </a:r>
          </a:p>
          <a:p>
            <a:r>
              <a:rPr lang="en-US" smtClean="0">
                <a:latin typeface="Arial" pitchFamily="34" charset="0"/>
              </a:rPr>
              <a:t>Developers write and own the JUnit tests. When a development iteration is complete, the tests are promoted as part and parcel of the delivered product as a way of communicating, "Here's my deliverable and the tests which validate it." </a:t>
            </a:r>
          </a:p>
          <a:p>
            <a:r>
              <a:rPr lang="en-US" smtClean="0">
                <a:latin typeface="Arial" pitchFamily="34" charset="0"/>
              </a:rPr>
              <a:t>JUnit tests are written in Java. </a:t>
            </a:r>
          </a:p>
          <a:p>
            <a:r>
              <a:rPr lang="en-US" smtClean="0">
                <a:latin typeface="Arial" pitchFamily="34" charset="0"/>
              </a:rPr>
              <a:t>Testing Java software using Java tests forms a seamless bond between the test and the code under test. The tests become an extension to the overall software and code can be refactored from the tests into the software under test. The Java compiler helps the testing process by performing static syntax checking of the unit tests and ensuring that the software interface contracts are being obeyed</a:t>
            </a:r>
          </a:p>
          <a:p>
            <a:r>
              <a:rPr lang="en-US" smtClean="0">
                <a:latin typeface="Arial" pitchFamily="34" charset="0"/>
              </a:rPr>
              <a:t>JUnit is free! </a:t>
            </a:r>
          </a:p>
        </p:txBody>
      </p:sp>
      <p:sp>
        <p:nvSpPr>
          <p:cNvPr id="65542"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5543"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6563" name="Rectangle 12"/>
          <p:cNvSpPr>
            <a:spLocks noGrp="1" noChangeArrowheads="1"/>
          </p:cNvSpPr>
          <p:nvPr>
            <p:ph type="sldNum" sz="quarter" idx="5"/>
          </p:nvPr>
        </p:nvSpPr>
        <p:spPr>
          <a:noFill/>
        </p:spPr>
        <p:txBody>
          <a:bodyPr/>
          <a:lstStyle/>
          <a:p>
            <a:fld id="{2B901AD4-979A-4C4C-8507-F5B30E0E9B62}" type="slidenum">
              <a:rPr lang="en-US" smtClean="0">
                <a:latin typeface="Arial" pitchFamily="34" charset="0"/>
              </a:rPr>
              <a:pPr/>
              <a:t>23</a:t>
            </a:fld>
            <a:endParaRPr lang="en-US" smtClean="0">
              <a:latin typeface="Arial" pitchFamily="34" charset="0"/>
            </a:endParaRPr>
          </a:p>
        </p:txBody>
      </p:sp>
      <p:sp>
        <p:nvSpPr>
          <p:cNvPr id="66564" name="Rectangle 4"/>
          <p:cNvSpPr>
            <a:spLocks noChangeAspect="1" noChangeArrowheads="1" noTextEdit="1"/>
          </p:cNvSpPr>
          <p:nvPr>
            <p:ph type="sldImg"/>
          </p:nvPr>
        </p:nvSpPr>
        <p:spPr>
          <a:ln/>
        </p:spPr>
      </p:sp>
      <p:sp>
        <p:nvSpPr>
          <p:cNvPr id="66565" name="Rectangle 5"/>
          <p:cNvSpPr>
            <a:spLocks noGrp="1" noChangeArrowheads="1"/>
          </p:cNvSpPr>
          <p:nvPr>
            <p:ph type="body" idx="1"/>
          </p:nvPr>
        </p:nvSpPr>
        <p:spPr>
          <a:noFill/>
          <a:ln w="9525"/>
        </p:spPr>
        <p:txBody>
          <a:bodyPr/>
          <a:lstStyle/>
          <a:p>
            <a:r>
              <a:rPr lang="en-US" smtClean="0">
                <a:latin typeface="Arial" pitchFamily="34" charset="0"/>
              </a:rPr>
              <a:t>Key message:</a:t>
            </a:r>
          </a:p>
          <a:p>
            <a:r>
              <a:rPr lang="en-US" smtClean="0">
                <a:latin typeface="Arial" pitchFamily="34" charset="0"/>
              </a:rPr>
              <a:t>Here are some tips for creating test cases.</a:t>
            </a:r>
          </a:p>
        </p:txBody>
      </p:sp>
      <p:sp>
        <p:nvSpPr>
          <p:cNvPr id="66566"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6567"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7587" name="Rectangle 12"/>
          <p:cNvSpPr>
            <a:spLocks noGrp="1" noChangeArrowheads="1"/>
          </p:cNvSpPr>
          <p:nvPr>
            <p:ph type="sldNum" sz="quarter" idx="5"/>
          </p:nvPr>
        </p:nvSpPr>
        <p:spPr>
          <a:noFill/>
        </p:spPr>
        <p:txBody>
          <a:bodyPr/>
          <a:lstStyle/>
          <a:p>
            <a:fld id="{D4AB6EF4-8A6B-46B2-86B9-77AA53A40F70}" type="slidenum">
              <a:rPr lang="en-US" smtClean="0">
                <a:latin typeface="Arial" pitchFamily="34" charset="0"/>
              </a:rPr>
              <a:pPr/>
              <a:t>24</a:t>
            </a:fld>
            <a:endParaRPr lang="en-US" smtClean="0">
              <a:latin typeface="Arial" pitchFamily="34" charset="0"/>
            </a:endParaRPr>
          </a:p>
        </p:txBody>
      </p:sp>
      <p:sp>
        <p:nvSpPr>
          <p:cNvPr id="67588" name="Rectangle 4"/>
          <p:cNvSpPr>
            <a:spLocks noChangeAspect="1" noChangeArrowheads="1" noTextEdit="1"/>
          </p:cNvSpPr>
          <p:nvPr>
            <p:ph type="sldImg"/>
          </p:nvPr>
        </p:nvSpPr>
        <p:spPr>
          <a:ln/>
        </p:spPr>
      </p:sp>
      <p:sp>
        <p:nvSpPr>
          <p:cNvPr id="67589"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Explain the two samples in detail.</a:t>
            </a:r>
          </a:p>
          <a:p>
            <a:endParaRPr lang="en-US" smtClean="0">
              <a:latin typeface="Arial" pitchFamily="34" charset="0"/>
            </a:endParaRPr>
          </a:p>
        </p:txBody>
      </p:sp>
      <p:sp>
        <p:nvSpPr>
          <p:cNvPr id="67590"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7591"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8611" name="Rectangle 12"/>
          <p:cNvSpPr>
            <a:spLocks noGrp="1" noChangeArrowheads="1"/>
          </p:cNvSpPr>
          <p:nvPr>
            <p:ph type="sldNum" sz="quarter" idx="5"/>
          </p:nvPr>
        </p:nvSpPr>
        <p:spPr>
          <a:noFill/>
        </p:spPr>
        <p:txBody>
          <a:bodyPr/>
          <a:lstStyle/>
          <a:p>
            <a:fld id="{5F01B5D9-F402-4180-B40B-AFF264A7853A}" type="slidenum">
              <a:rPr lang="en-US" smtClean="0">
                <a:latin typeface="Arial" pitchFamily="34" charset="0"/>
              </a:rPr>
              <a:pPr/>
              <a:t>25</a:t>
            </a:fld>
            <a:endParaRPr lang="en-US" smtClean="0">
              <a:latin typeface="Arial" pitchFamily="34" charset="0"/>
            </a:endParaRPr>
          </a:p>
        </p:txBody>
      </p:sp>
      <p:sp>
        <p:nvSpPr>
          <p:cNvPr id="68612" name="Rectangle 4"/>
          <p:cNvSpPr>
            <a:spLocks noChangeAspect="1" noChangeArrowheads="1" noTextEdit="1"/>
          </p:cNvSpPr>
          <p:nvPr>
            <p:ph type="sldImg"/>
          </p:nvPr>
        </p:nvSpPr>
        <p:spPr>
          <a:ln/>
        </p:spPr>
      </p:sp>
      <p:sp>
        <p:nvSpPr>
          <p:cNvPr id="6861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Some commonly used Assert Methods are:</a:t>
            </a:r>
          </a:p>
          <a:p>
            <a:r>
              <a:rPr lang="en-US" smtClean="0">
                <a:latin typeface="Arial" pitchFamily="34" charset="0"/>
              </a:rPr>
              <a:t>assertTrue(boolean)</a:t>
            </a:r>
          </a:p>
          <a:p>
            <a:pPr lvl="1"/>
            <a:r>
              <a:rPr lang="en-US" smtClean="0">
                <a:latin typeface="Arial" pitchFamily="34" charset="0"/>
              </a:rPr>
              <a:t>You can supply any boolean expression to this method</a:t>
            </a:r>
          </a:p>
          <a:p>
            <a:pPr lvl="1"/>
            <a:r>
              <a:rPr lang="en-US" smtClean="0">
                <a:latin typeface="Arial" pitchFamily="34" charset="0"/>
              </a:rPr>
              <a:t>As long as the boolean expression is evaluated as true, the method reports success</a:t>
            </a:r>
          </a:p>
          <a:p>
            <a:pPr lvl="1"/>
            <a:r>
              <a:rPr lang="en-US" smtClean="0">
                <a:latin typeface="Arial" pitchFamily="34" charset="0"/>
              </a:rPr>
              <a:t>If the condition you want to check is evaluated as false, simply prepend the "!" negation operator to your parenthesized expression</a:t>
            </a:r>
          </a:p>
          <a:p>
            <a:r>
              <a:rPr lang="en-US" smtClean="0">
                <a:latin typeface="Arial" pitchFamily="34" charset="0"/>
              </a:rPr>
              <a:t>assertTrue(String, boolean)</a:t>
            </a:r>
          </a:p>
          <a:p>
            <a:pPr lvl="1"/>
            <a:r>
              <a:rPr lang="en-US" smtClean="0">
                <a:latin typeface="Arial" pitchFamily="34" charset="0"/>
              </a:rPr>
              <a:t>Same as the first form of assertTrue, except that the supplied String is printed if the assertion fails</a:t>
            </a:r>
          </a:p>
          <a:p>
            <a:pPr lvl="1"/>
            <a:r>
              <a:rPr lang="en-US" smtClean="0">
                <a:latin typeface="Arial" pitchFamily="34" charset="0"/>
              </a:rPr>
              <a:t>Most methods have a version of this form with a message string</a:t>
            </a:r>
          </a:p>
          <a:p>
            <a:r>
              <a:rPr lang="en-US" smtClean="0">
                <a:latin typeface="Arial" pitchFamily="34" charset="0"/>
              </a:rPr>
              <a:t>assertEquals(Object, Object)</a:t>
            </a:r>
          </a:p>
          <a:p>
            <a:pPr lvl="1"/>
            <a:r>
              <a:rPr lang="en-US" smtClean="0">
                <a:latin typeface="Arial" pitchFamily="34" charset="0"/>
              </a:rPr>
              <a:t>Compares the two objects you pass in using the equals( ) method</a:t>
            </a:r>
          </a:p>
          <a:p>
            <a:r>
              <a:rPr lang="en-US" smtClean="0">
                <a:latin typeface="Arial" pitchFamily="34" charset="0"/>
              </a:rPr>
              <a:t>assertNull(Object)</a:t>
            </a:r>
          </a:p>
          <a:p>
            <a:pPr lvl="1"/>
            <a:r>
              <a:rPr lang="en-US" smtClean="0">
                <a:latin typeface="Arial" pitchFamily="34" charset="0"/>
              </a:rPr>
              <a:t>Succeeds if the Object reference passed in is null. There is also an assertNotNull method</a:t>
            </a:r>
          </a:p>
          <a:p>
            <a:r>
              <a:rPr lang="en-US" smtClean="0">
                <a:latin typeface="Arial" pitchFamily="34" charset="0"/>
              </a:rPr>
              <a:t>fail(String)</a:t>
            </a:r>
          </a:p>
          <a:p>
            <a:pPr lvl="1"/>
            <a:r>
              <a:rPr lang="en-US" smtClean="0">
                <a:latin typeface="Arial" pitchFamily="34" charset="0"/>
              </a:rPr>
              <a:t>Causes the test to fail, printing out the supplied String</a:t>
            </a:r>
          </a:p>
          <a:p>
            <a:endParaRPr lang="en-US" smtClean="0">
              <a:latin typeface="Arial" pitchFamily="34" charset="0"/>
            </a:endParaRPr>
          </a:p>
        </p:txBody>
      </p:sp>
      <p:sp>
        <p:nvSpPr>
          <p:cNvPr id="68614"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8615"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9635" name="Rectangle 12"/>
          <p:cNvSpPr>
            <a:spLocks noGrp="1" noChangeArrowheads="1"/>
          </p:cNvSpPr>
          <p:nvPr>
            <p:ph type="sldNum" sz="quarter" idx="5"/>
          </p:nvPr>
        </p:nvSpPr>
        <p:spPr>
          <a:noFill/>
        </p:spPr>
        <p:txBody>
          <a:bodyPr/>
          <a:lstStyle/>
          <a:p>
            <a:fld id="{5DA0A6A8-1374-4E93-B74A-72F27747245E}" type="slidenum">
              <a:rPr lang="en-US" smtClean="0">
                <a:latin typeface="Arial" pitchFamily="34" charset="0"/>
              </a:rPr>
              <a:pPr/>
              <a:t>26</a:t>
            </a:fld>
            <a:endParaRPr lang="en-US" smtClean="0">
              <a:latin typeface="Arial" pitchFamily="34" charset="0"/>
            </a:endParaRPr>
          </a:p>
        </p:txBody>
      </p:sp>
      <p:sp>
        <p:nvSpPr>
          <p:cNvPr id="69636" name="Rectangle 4"/>
          <p:cNvSpPr>
            <a:spLocks noChangeAspect="1" noChangeArrowheads="1" noTextEdit="1"/>
          </p:cNvSpPr>
          <p:nvPr>
            <p:ph type="sldImg"/>
          </p:nvPr>
        </p:nvSpPr>
        <p:spPr>
          <a:ln/>
        </p:spPr>
      </p:sp>
      <p:sp>
        <p:nvSpPr>
          <p:cNvPr id="69637" name="Rectangle 5"/>
          <p:cNvSpPr>
            <a:spLocks noGrp="1" noChangeArrowheads="1"/>
          </p:cNvSpPr>
          <p:nvPr>
            <p:ph type="body" idx="1"/>
          </p:nvPr>
        </p:nvSpPr>
        <p:spPr>
          <a:noFill/>
          <a:ln w="9525"/>
        </p:spPr>
        <p:txBody>
          <a:bodyPr/>
          <a:lstStyle/>
          <a:p>
            <a:r>
              <a:rPr lang="en-US" b="1" smtClean="0">
                <a:latin typeface="Arial" pitchFamily="34" charset="0"/>
              </a:rPr>
              <a:t>Notes to Instructor:</a:t>
            </a:r>
          </a:p>
          <a:p>
            <a:r>
              <a:rPr lang="en-US" smtClean="0">
                <a:latin typeface="Arial" pitchFamily="34" charset="0"/>
              </a:rPr>
              <a:t>Explain the above sample and the short JUnit test that does the same function as the code on top in detail.</a:t>
            </a:r>
          </a:p>
        </p:txBody>
      </p:sp>
      <p:sp>
        <p:nvSpPr>
          <p:cNvPr id="69638"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69639"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0659" name="Rectangle 12"/>
          <p:cNvSpPr>
            <a:spLocks noGrp="1" noChangeArrowheads="1"/>
          </p:cNvSpPr>
          <p:nvPr>
            <p:ph type="sldNum" sz="quarter" idx="5"/>
          </p:nvPr>
        </p:nvSpPr>
        <p:spPr>
          <a:noFill/>
        </p:spPr>
        <p:txBody>
          <a:bodyPr/>
          <a:lstStyle/>
          <a:p>
            <a:fld id="{C3769490-3BD7-424B-9A83-A2AF9F4CAF75}" type="slidenum">
              <a:rPr lang="en-US" smtClean="0">
                <a:latin typeface="Arial" pitchFamily="34" charset="0"/>
              </a:rPr>
              <a:pPr/>
              <a:t>27</a:t>
            </a:fld>
            <a:endParaRPr lang="en-US" smtClean="0">
              <a:latin typeface="Arial" pitchFamily="34" charset="0"/>
            </a:endParaRPr>
          </a:p>
        </p:txBody>
      </p:sp>
      <p:sp>
        <p:nvSpPr>
          <p:cNvPr id="70660" name="Rectangle 4"/>
          <p:cNvSpPr>
            <a:spLocks noChangeAspect="1" noChangeArrowheads="1" noTextEdit="1"/>
          </p:cNvSpPr>
          <p:nvPr>
            <p:ph type="sldImg"/>
          </p:nvPr>
        </p:nvSpPr>
        <p:spPr>
          <a:ln/>
        </p:spPr>
      </p:sp>
      <p:sp>
        <p:nvSpPr>
          <p:cNvPr id="70661"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 green bar indicates that the code being tested has passed all test cases in the JUnit.</a:t>
            </a:r>
          </a:p>
          <a:p>
            <a:endParaRPr lang="en-US" smtClean="0">
              <a:latin typeface="Arial" pitchFamily="34" charset="0"/>
            </a:endParaRPr>
          </a:p>
          <a:p>
            <a:r>
              <a:rPr lang="en-US" smtClean="0">
                <a:latin typeface="Arial" pitchFamily="34" charset="0"/>
              </a:rPr>
              <a:t>On the contrary, a red bar indicates that the code being tested has failed one or more test cases. It is best to review both the code and test cases before making changes as the source of the problem may not be the source code itself, but rather typos or incorrect logic in the test cases themselves.</a:t>
            </a:r>
          </a:p>
        </p:txBody>
      </p:sp>
      <p:sp>
        <p:nvSpPr>
          <p:cNvPr id="70662"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0663"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1683" name="Rectangle 12"/>
          <p:cNvSpPr>
            <a:spLocks noGrp="1" noChangeArrowheads="1"/>
          </p:cNvSpPr>
          <p:nvPr>
            <p:ph type="sldNum" sz="quarter" idx="5"/>
          </p:nvPr>
        </p:nvSpPr>
        <p:spPr>
          <a:noFill/>
        </p:spPr>
        <p:txBody>
          <a:bodyPr/>
          <a:lstStyle/>
          <a:p>
            <a:fld id="{480ED5ED-5536-45DE-93FD-8A294E5232AA}" type="slidenum">
              <a:rPr lang="en-US" smtClean="0">
                <a:latin typeface="Arial" pitchFamily="34" charset="0"/>
              </a:rPr>
              <a:pPr/>
              <a:t>28</a:t>
            </a:fld>
            <a:endParaRPr lang="en-US" smtClean="0">
              <a:latin typeface="Arial" pitchFamily="34" charset="0"/>
            </a:endParaRPr>
          </a:p>
        </p:txBody>
      </p:sp>
      <p:sp>
        <p:nvSpPr>
          <p:cNvPr id="71684" name="Rectangle 2"/>
          <p:cNvSpPr>
            <a:spLocks noChangeAspect="1" noChangeArrowheads="1" noTextEdit="1"/>
          </p:cNvSpPr>
          <p:nvPr>
            <p:ph type="sldImg"/>
          </p:nvPr>
        </p:nvSpPr>
        <p:spPr>
          <a:ln/>
        </p:spPr>
      </p:sp>
      <p:sp>
        <p:nvSpPr>
          <p:cNvPr id="71685" name="Rectangle 3"/>
          <p:cNvSpPr>
            <a:spLocks noGrp="1" noChangeArrowheads="1"/>
          </p:cNvSpPr>
          <p:nvPr>
            <p:ph type="body" idx="1"/>
          </p:nvPr>
        </p:nvSpPr>
        <p:spPr>
          <a:noFill/>
          <a:ln w="9525"/>
        </p:spPr>
        <p:txBody>
          <a:bodyPr/>
          <a:lstStyle/>
          <a:p>
            <a:r>
              <a:rPr lang="en-US" b="1" smtClean="0">
                <a:latin typeface="Arial" pitchFamily="34" charset="0"/>
              </a:rPr>
              <a:t>Key message:</a:t>
            </a:r>
            <a:endParaRPr lang="en-US" smtClean="0">
              <a:latin typeface="Arial" pitchFamily="34" charset="0"/>
            </a:endParaRPr>
          </a:p>
          <a:p>
            <a:r>
              <a:rPr lang="en-US" smtClean="0">
                <a:latin typeface="Arial" pitchFamily="34" charset="0"/>
              </a:rPr>
              <a:t>Explain how to write a test case in JUnit in detail.</a:t>
            </a:r>
            <a:endParaRPr lang="en-US" b="1" smtClean="0">
              <a:latin typeface="Arial" pitchFamily="34" charset="0"/>
            </a:endParaRPr>
          </a:p>
        </p:txBody>
      </p:sp>
      <p:sp>
        <p:nvSpPr>
          <p:cNvPr id="71686"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1687"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2707" name="Rectangle 12"/>
          <p:cNvSpPr>
            <a:spLocks noGrp="1" noChangeArrowheads="1"/>
          </p:cNvSpPr>
          <p:nvPr>
            <p:ph type="sldNum" sz="quarter" idx="5"/>
          </p:nvPr>
        </p:nvSpPr>
        <p:spPr>
          <a:noFill/>
        </p:spPr>
        <p:txBody>
          <a:bodyPr/>
          <a:lstStyle/>
          <a:p>
            <a:fld id="{D24F407A-D72D-42AE-880E-743137415496}" type="slidenum">
              <a:rPr lang="en-US" smtClean="0">
                <a:latin typeface="Arial" pitchFamily="34" charset="0"/>
              </a:rPr>
              <a:pPr/>
              <a:t>29</a:t>
            </a:fld>
            <a:endParaRPr lang="en-US" smtClean="0">
              <a:latin typeface="Arial" pitchFamily="34" charset="0"/>
            </a:endParaRPr>
          </a:p>
        </p:txBody>
      </p:sp>
      <p:sp>
        <p:nvSpPr>
          <p:cNvPr id="72708" name="Rectangle 2"/>
          <p:cNvSpPr>
            <a:spLocks noChangeAspect="1" noChangeArrowheads="1" noTextEdit="1"/>
          </p:cNvSpPr>
          <p:nvPr>
            <p:ph type="sldImg"/>
          </p:nvPr>
        </p:nvSpPr>
        <p:spPr>
          <a:ln/>
        </p:spPr>
      </p:sp>
      <p:sp>
        <p:nvSpPr>
          <p:cNvPr id="72709" name="Rectangle 3"/>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Explain how to execute test cases.</a:t>
            </a:r>
          </a:p>
        </p:txBody>
      </p:sp>
      <p:sp>
        <p:nvSpPr>
          <p:cNvPr id="72710"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2711"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6083" name="Rectangle 12"/>
          <p:cNvSpPr>
            <a:spLocks noGrp="1" noChangeArrowheads="1"/>
          </p:cNvSpPr>
          <p:nvPr>
            <p:ph type="sldNum" sz="quarter" idx="5"/>
          </p:nvPr>
        </p:nvSpPr>
        <p:spPr>
          <a:noFill/>
        </p:spPr>
        <p:txBody>
          <a:bodyPr/>
          <a:lstStyle/>
          <a:p>
            <a:fld id="{A71A058B-FD07-4986-9122-975DFDE3D560}" type="slidenum">
              <a:rPr lang="en-US" smtClean="0">
                <a:latin typeface="Arial" pitchFamily="34" charset="0"/>
              </a:rPr>
              <a:pPr/>
              <a:t>3</a:t>
            </a:fld>
            <a:endParaRPr lang="en-US" smtClean="0">
              <a:latin typeface="Arial" pitchFamily="34" charset="0"/>
            </a:endParaRPr>
          </a:p>
        </p:txBody>
      </p:sp>
      <p:sp>
        <p:nvSpPr>
          <p:cNvPr id="46084" name="Rectangle 4"/>
          <p:cNvSpPr>
            <a:spLocks noChangeAspect="1" noChangeArrowheads="1" noTextEdit="1"/>
          </p:cNvSpPr>
          <p:nvPr>
            <p:ph type="sldImg"/>
          </p:nvPr>
        </p:nvSpPr>
        <p:spPr>
          <a:ln/>
        </p:spPr>
      </p:sp>
      <p:sp>
        <p:nvSpPr>
          <p:cNvPr id="46085" name="Rectangle 5"/>
          <p:cNvSpPr>
            <a:spLocks noGrp="1" noChangeArrowheads="1"/>
          </p:cNvSpPr>
          <p:nvPr>
            <p:ph type="body" idx="1"/>
          </p:nvPr>
        </p:nvSpPr>
        <p:spPr>
          <a:noFill/>
          <a:ln w="9525"/>
        </p:spPr>
        <p:txBody>
          <a:bodyPr/>
          <a:lstStyle/>
          <a:p>
            <a:pPr eaLnBrk="1" hangingPunct="1"/>
            <a:r>
              <a:rPr lang="en-US" b="1" smtClean="0">
                <a:latin typeface="Arial" pitchFamily="34" charset="0"/>
              </a:rPr>
              <a:t>Key message:</a:t>
            </a:r>
          </a:p>
          <a:p>
            <a:pPr eaLnBrk="1" hangingPunct="1"/>
            <a:r>
              <a:rPr lang="en-US" smtClean="0">
                <a:latin typeface="Arial" pitchFamily="34" charset="0"/>
              </a:rPr>
              <a:t>Briefly review the module learning objectives with participants and ask if they have any questions.</a:t>
            </a:r>
          </a:p>
          <a:p>
            <a:pPr eaLnBrk="1" hangingPunct="1"/>
            <a:endParaRPr lang="en-US" b="1" smtClean="0">
              <a:latin typeface="Arial" pitchFamily="34" charset="0"/>
            </a:endParaRPr>
          </a:p>
        </p:txBody>
      </p:sp>
      <p:sp>
        <p:nvSpPr>
          <p:cNvPr id="46086"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46087"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3731" name="Rectangle 12"/>
          <p:cNvSpPr>
            <a:spLocks noGrp="1" noChangeArrowheads="1"/>
          </p:cNvSpPr>
          <p:nvPr>
            <p:ph type="sldNum" sz="quarter" idx="5"/>
          </p:nvPr>
        </p:nvSpPr>
        <p:spPr>
          <a:noFill/>
        </p:spPr>
        <p:txBody>
          <a:bodyPr/>
          <a:lstStyle/>
          <a:p>
            <a:fld id="{AF09DB2B-2D9F-4479-BC44-BB385781EC29}" type="slidenum">
              <a:rPr lang="en-US" smtClean="0">
                <a:latin typeface="Arial" pitchFamily="34" charset="0"/>
              </a:rPr>
              <a:pPr/>
              <a:t>30</a:t>
            </a:fld>
            <a:endParaRPr lang="en-US" smtClean="0">
              <a:latin typeface="Arial" pitchFamily="34" charset="0"/>
            </a:endParaRPr>
          </a:p>
        </p:txBody>
      </p:sp>
      <p:sp>
        <p:nvSpPr>
          <p:cNvPr id="73732" name="Rectangle 2"/>
          <p:cNvSpPr>
            <a:spLocks noChangeAspect="1" noChangeArrowheads="1" noTextEdit="1"/>
          </p:cNvSpPr>
          <p:nvPr>
            <p:ph type="sldImg"/>
          </p:nvPr>
        </p:nvSpPr>
        <p:spPr>
          <a:ln/>
        </p:spPr>
      </p:sp>
      <p:sp>
        <p:nvSpPr>
          <p:cNvPr id="73733" name="Rectangle 3"/>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Explain how to initiate test cases. </a:t>
            </a:r>
          </a:p>
        </p:txBody>
      </p:sp>
      <p:sp>
        <p:nvSpPr>
          <p:cNvPr id="73734"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3735"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4755" name="Rectangle 12"/>
          <p:cNvSpPr>
            <a:spLocks noGrp="1" noChangeArrowheads="1"/>
          </p:cNvSpPr>
          <p:nvPr>
            <p:ph type="sldNum" sz="quarter" idx="5"/>
          </p:nvPr>
        </p:nvSpPr>
        <p:spPr>
          <a:noFill/>
        </p:spPr>
        <p:txBody>
          <a:bodyPr/>
          <a:lstStyle/>
          <a:p>
            <a:fld id="{D630936D-1B21-41C1-9904-232F2E9667B1}" type="slidenum">
              <a:rPr lang="en-US" smtClean="0">
                <a:latin typeface="Arial" pitchFamily="34" charset="0"/>
              </a:rPr>
              <a:pPr/>
              <a:t>31</a:t>
            </a:fld>
            <a:endParaRPr lang="en-US" smtClean="0">
              <a:latin typeface="Arial" pitchFamily="34" charset="0"/>
            </a:endParaRPr>
          </a:p>
        </p:txBody>
      </p:sp>
      <p:sp>
        <p:nvSpPr>
          <p:cNvPr id="74756" name="Rectangle 4"/>
          <p:cNvSpPr>
            <a:spLocks noChangeAspect="1" noChangeArrowheads="1" noTextEdit="1"/>
          </p:cNvSpPr>
          <p:nvPr>
            <p:ph type="sldImg"/>
          </p:nvPr>
        </p:nvSpPr>
        <p:spPr>
          <a:ln/>
        </p:spPr>
      </p:sp>
      <p:sp>
        <p:nvSpPr>
          <p:cNvPr id="7475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Use working source code from the path sef.module18.sample.MyCalculator.java to see its working.</a:t>
            </a:r>
          </a:p>
          <a:p>
            <a:endParaRPr lang="en-US" smtClean="0">
              <a:latin typeface="Arial" pitchFamily="34" charset="0"/>
            </a:endParaRPr>
          </a:p>
        </p:txBody>
      </p:sp>
      <p:sp>
        <p:nvSpPr>
          <p:cNvPr id="74758"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4759"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5779" name="Rectangle 12"/>
          <p:cNvSpPr>
            <a:spLocks noGrp="1" noChangeArrowheads="1"/>
          </p:cNvSpPr>
          <p:nvPr>
            <p:ph type="sldNum" sz="quarter" idx="5"/>
          </p:nvPr>
        </p:nvSpPr>
        <p:spPr>
          <a:noFill/>
        </p:spPr>
        <p:txBody>
          <a:bodyPr/>
          <a:lstStyle/>
          <a:p>
            <a:fld id="{EEE4EB04-B426-482C-83BA-CFB068D92903}" type="slidenum">
              <a:rPr lang="en-US" smtClean="0">
                <a:latin typeface="Arial" pitchFamily="34" charset="0"/>
              </a:rPr>
              <a:pPr/>
              <a:t>32</a:t>
            </a:fld>
            <a:endParaRPr lang="en-US" smtClean="0">
              <a:latin typeface="Arial" pitchFamily="34" charset="0"/>
            </a:endParaRPr>
          </a:p>
        </p:txBody>
      </p:sp>
      <p:sp>
        <p:nvSpPr>
          <p:cNvPr id="75780" name="Rectangle 4"/>
          <p:cNvSpPr>
            <a:spLocks noChangeAspect="1" noChangeArrowheads="1" noTextEdit="1"/>
          </p:cNvSpPr>
          <p:nvPr>
            <p:ph type="sldImg"/>
          </p:nvPr>
        </p:nvSpPr>
        <p:spPr>
          <a:ln/>
        </p:spPr>
      </p:sp>
      <p:sp>
        <p:nvSpPr>
          <p:cNvPr id="75781"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Use working source code from:</a:t>
            </a:r>
          </a:p>
          <a:p>
            <a:r>
              <a:rPr lang="en-US" smtClean="0">
                <a:latin typeface="Arial" pitchFamily="34" charset="0"/>
              </a:rPr>
              <a:t>sef.module18.sample.MyCalculatorTest.java</a:t>
            </a:r>
          </a:p>
          <a:p>
            <a:endParaRPr lang="en-US" smtClean="0">
              <a:latin typeface="Arial" pitchFamily="34" charset="0"/>
            </a:endParaRPr>
          </a:p>
          <a:p>
            <a:r>
              <a:rPr lang="en-US" smtClean="0">
                <a:latin typeface="Arial" pitchFamily="34" charset="0"/>
              </a:rPr>
              <a:t>Though it is not necessary to show this, but it might help to give students an idea that even the smallest code, needs a great amount of test cases depending on the data type and logic of the code. This test case may NOT cover all possible scenarios, it might be a good exercise for the students to identify other scenarios, including scenarios that can not be detected by test cases.</a:t>
            </a:r>
          </a:p>
        </p:txBody>
      </p:sp>
      <p:sp>
        <p:nvSpPr>
          <p:cNvPr id="75782"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5783"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6803" name="Rectangle 12"/>
          <p:cNvSpPr>
            <a:spLocks noGrp="1" noChangeArrowheads="1"/>
          </p:cNvSpPr>
          <p:nvPr>
            <p:ph type="sldNum" sz="quarter" idx="5"/>
          </p:nvPr>
        </p:nvSpPr>
        <p:spPr>
          <a:noFill/>
        </p:spPr>
        <p:txBody>
          <a:bodyPr/>
          <a:lstStyle/>
          <a:p>
            <a:fld id="{30B31627-E66A-4B90-930F-932C4EC74C15}" type="slidenum">
              <a:rPr lang="en-US" smtClean="0">
                <a:latin typeface="Arial" pitchFamily="34" charset="0"/>
              </a:rPr>
              <a:pPr/>
              <a:t>33</a:t>
            </a:fld>
            <a:endParaRPr lang="en-US" smtClean="0">
              <a:latin typeface="Arial" pitchFamily="34" charset="0"/>
            </a:endParaRPr>
          </a:p>
        </p:txBody>
      </p:sp>
      <p:sp>
        <p:nvSpPr>
          <p:cNvPr id="76804" name="Rectangle 2"/>
          <p:cNvSpPr>
            <a:spLocks noChangeAspect="1" noChangeArrowheads="1" noTextEdit="1"/>
          </p:cNvSpPr>
          <p:nvPr>
            <p:ph type="sldImg"/>
          </p:nvPr>
        </p:nvSpPr>
        <p:spPr>
          <a:ln/>
        </p:spPr>
      </p:sp>
      <p:sp>
        <p:nvSpPr>
          <p:cNvPr id="76805" name="Rectangle 3"/>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Explain the test method for 'sef.module18.sample.MyCalculator.getSum(int, int)'</a:t>
            </a:r>
          </a:p>
          <a:p>
            <a:endParaRPr lang="en-US" smtClean="0">
              <a:latin typeface="Arial" pitchFamily="34" charset="0"/>
            </a:endParaRPr>
          </a:p>
        </p:txBody>
      </p:sp>
      <p:sp>
        <p:nvSpPr>
          <p:cNvPr id="76806"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6807"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7827" name="Rectangle 12"/>
          <p:cNvSpPr>
            <a:spLocks noGrp="1" noChangeArrowheads="1"/>
          </p:cNvSpPr>
          <p:nvPr>
            <p:ph type="sldNum" sz="quarter" idx="5"/>
          </p:nvPr>
        </p:nvSpPr>
        <p:spPr>
          <a:noFill/>
        </p:spPr>
        <p:txBody>
          <a:bodyPr/>
          <a:lstStyle/>
          <a:p>
            <a:fld id="{B9D0F4E5-28E8-4C0E-B891-9D0D168ED559}" type="slidenum">
              <a:rPr lang="en-US" smtClean="0">
                <a:latin typeface="Arial" pitchFamily="34" charset="0"/>
              </a:rPr>
              <a:pPr/>
              <a:t>34</a:t>
            </a:fld>
            <a:endParaRPr lang="en-US" smtClean="0">
              <a:latin typeface="Arial" pitchFamily="34" charset="0"/>
            </a:endParaRPr>
          </a:p>
        </p:txBody>
      </p:sp>
      <p:sp>
        <p:nvSpPr>
          <p:cNvPr id="77828" name="Rectangle 2"/>
          <p:cNvSpPr>
            <a:spLocks noChangeAspect="1" noChangeArrowheads="1" noTextEdit="1"/>
          </p:cNvSpPr>
          <p:nvPr>
            <p:ph type="sldImg"/>
          </p:nvPr>
        </p:nvSpPr>
        <p:spPr>
          <a:ln/>
        </p:spPr>
      </p:sp>
      <p:sp>
        <p:nvSpPr>
          <p:cNvPr id="77829" name="Rectangle 3"/>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Explain the test method for 'sef.module18.sample.MyCalculator.getDifference(int, int)'</a:t>
            </a:r>
          </a:p>
        </p:txBody>
      </p:sp>
      <p:sp>
        <p:nvSpPr>
          <p:cNvPr id="77830"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7831"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8851" name="Rectangle 12"/>
          <p:cNvSpPr>
            <a:spLocks noGrp="1" noChangeArrowheads="1"/>
          </p:cNvSpPr>
          <p:nvPr>
            <p:ph type="sldNum" sz="quarter" idx="5"/>
          </p:nvPr>
        </p:nvSpPr>
        <p:spPr>
          <a:noFill/>
        </p:spPr>
        <p:txBody>
          <a:bodyPr/>
          <a:lstStyle/>
          <a:p>
            <a:fld id="{51DFD7E8-E7EB-417F-864E-E9718EC81D0B}" type="slidenum">
              <a:rPr lang="en-US" smtClean="0">
                <a:latin typeface="Arial" pitchFamily="34" charset="0"/>
              </a:rPr>
              <a:pPr/>
              <a:t>35</a:t>
            </a:fld>
            <a:endParaRPr lang="en-US" smtClean="0">
              <a:latin typeface="Arial" pitchFamily="34" charset="0"/>
            </a:endParaRPr>
          </a:p>
        </p:txBody>
      </p:sp>
      <p:sp>
        <p:nvSpPr>
          <p:cNvPr id="78852" name="Rectangle 2"/>
          <p:cNvSpPr>
            <a:spLocks noChangeAspect="1" noChangeArrowheads="1" noTextEdit="1"/>
          </p:cNvSpPr>
          <p:nvPr>
            <p:ph type="sldImg"/>
          </p:nvPr>
        </p:nvSpPr>
        <p:spPr>
          <a:ln/>
        </p:spPr>
      </p:sp>
      <p:sp>
        <p:nvSpPr>
          <p:cNvPr id="78853" name="Rectangle 3"/>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Explain the test method for 'sef.module18.sample.MyCalculator.getProduct(double, double)'</a:t>
            </a:r>
          </a:p>
        </p:txBody>
      </p:sp>
      <p:sp>
        <p:nvSpPr>
          <p:cNvPr id="78854"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8855"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9875" name="Rectangle 12"/>
          <p:cNvSpPr>
            <a:spLocks noGrp="1" noChangeArrowheads="1"/>
          </p:cNvSpPr>
          <p:nvPr>
            <p:ph type="sldNum" sz="quarter" idx="5"/>
          </p:nvPr>
        </p:nvSpPr>
        <p:spPr>
          <a:noFill/>
        </p:spPr>
        <p:txBody>
          <a:bodyPr/>
          <a:lstStyle/>
          <a:p>
            <a:fld id="{0E5DD469-1EF0-4289-BA8B-F40453DC5F34}" type="slidenum">
              <a:rPr lang="en-US" smtClean="0">
                <a:latin typeface="Arial" pitchFamily="34" charset="0"/>
              </a:rPr>
              <a:pPr/>
              <a:t>36</a:t>
            </a:fld>
            <a:endParaRPr lang="en-US" smtClean="0">
              <a:latin typeface="Arial" pitchFamily="34" charset="0"/>
            </a:endParaRPr>
          </a:p>
        </p:txBody>
      </p:sp>
      <p:sp>
        <p:nvSpPr>
          <p:cNvPr id="79876" name="Rectangle 2"/>
          <p:cNvSpPr>
            <a:spLocks noChangeAspect="1" noChangeArrowheads="1" noTextEdit="1"/>
          </p:cNvSpPr>
          <p:nvPr>
            <p:ph type="sldImg"/>
          </p:nvPr>
        </p:nvSpPr>
        <p:spPr>
          <a:ln/>
        </p:spPr>
      </p:sp>
      <p:sp>
        <p:nvSpPr>
          <p:cNvPr id="79877" name="Rectangle 3"/>
          <p:cNvSpPr>
            <a:spLocks noGrp="1" noChangeArrowheads="1"/>
          </p:cNvSpPr>
          <p:nvPr>
            <p:ph type="body" idx="1"/>
          </p:nvPr>
        </p:nvSpPr>
        <p:spPr>
          <a:noFill/>
          <a:ln w="9525"/>
        </p:spPr>
        <p:txBody>
          <a:bodyPr/>
          <a:lstStyle/>
          <a:p>
            <a:r>
              <a:rPr lang="en-US" b="1" smtClean="0">
                <a:latin typeface="Arial" pitchFamily="34" charset="0"/>
              </a:rPr>
              <a:t>Key message:</a:t>
            </a:r>
          </a:p>
          <a:p>
            <a:pPr marL="0" lvl="1"/>
            <a:r>
              <a:rPr lang="en-US" smtClean="0">
                <a:latin typeface="Arial" pitchFamily="34" charset="0"/>
              </a:rPr>
              <a:t>Explain the </a:t>
            </a:r>
            <a:r>
              <a:rPr lang="en-US" sz="1200" smtClean="0">
                <a:latin typeface="Arial" pitchFamily="34" charset="0"/>
              </a:rPr>
              <a:t>test method for 'sef.module18.sample.MyCalculator.getQuotient(double, double)'</a:t>
            </a:r>
          </a:p>
          <a:p>
            <a:pPr marL="0" lvl="1"/>
            <a:endParaRPr lang="en-US" smtClean="0">
              <a:latin typeface="Arial" pitchFamily="34" charset="0"/>
            </a:endParaRPr>
          </a:p>
        </p:txBody>
      </p:sp>
      <p:sp>
        <p:nvSpPr>
          <p:cNvPr id="79878"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79879"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0899" name="Rectangle 12"/>
          <p:cNvSpPr>
            <a:spLocks noGrp="1" noChangeArrowheads="1"/>
          </p:cNvSpPr>
          <p:nvPr>
            <p:ph type="sldNum" sz="quarter" idx="5"/>
          </p:nvPr>
        </p:nvSpPr>
        <p:spPr>
          <a:noFill/>
        </p:spPr>
        <p:txBody>
          <a:bodyPr/>
          <a:lstStyle/>
          <a:p>
            <a:fld id="{DC8BC2C9-ABE7-4E65-9866-3CF02A6F3507}" type="slidenum">
              <a:rPr lang="en-US" smtClean="0">
                <a:latin typeface="Arial" pitchFamily="34" charset="0"/>
              </a:rPr>
              <a:pPr/>
              <a:t>37</a:t>
            </a:fld>
            <a:endParaRPr lang="en-US" smtClean="0">
              <a:latin typeface="Arial" pitchFamily="34" charset="0"/>
            </a:endParaRPr>
          </a:p>
        </p:txBody>
      </p:sp>
      <p:sp>
        <p:nvSpPr>
          <p:cNvPr id="80900" name="Rectangle 4"/>
          <p:cNvSpPr>
            <a:spLocks noChangeAspect="1" noChangeArrowheads="1" noTextEdit="1"/>
          </p:cNvSpPr>
          <p:nvPr>
            <p:ph type="sldImg"/>
          </p:nvPr>
        </p:nvSpPr>
        <p:spPr>
          <a:ln/>
        </p:spPr>
      </p:sp>
      <p:sp>
        <p:nvSpPr>
          <p:cNvPr id="8090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457200" indent="-457200" eaLnBrk="1" hangingPunct="1">
              <a:lnSpc>
                <a:spcPct val="90000"/>
              </a:lnSpc>
              <a:buFontTx/>
              <a:buAutoNum type="arabicParenR"/>
              <a:defRPr/>
            </a:pPr>
            <a:r>
              <a:rPr lang="en-US" sz="1800" dirty="0" smtClean="0"/>
              <a:t>Open your SEF workspace in Eclipse.</a:t>
            </a:r>
          </a:p>
          <a:p>
            <a:pPr marL="457200" indent="-457200" eaLnBrk="1" hangingPunct="1">
              <a:lnSpc>
                <a:spcPct val="90000"/>
              </a:lnSpc>
              <a:buFontTx/>
              <a:buAutoNum type="arabicParenR"/>
              <a:defRPr/>
            </a:pPr>
            <a:r>
              <a:rPr lang="en-US" sz="1800" dirty="0" smtClean="0"/>
              <a:t>In the package explorer, navigate to the following package </a:t>
            </a:r>
            <a:r>
              <a:rPr lang="en-US" sz="1800" b="1" dirty="0" smtClean="0"/>
              <a:t>sef.module17.activity.</a:t>
            </a:r>
          </a:p>
          <a:p>
            <a:pPr marL="457200" indent="-457200" eaLnBrk="1" hangingPunct="1">
              <a:lnSpc>
                <a:spcPct val="90000"/>
              </a:lnSpc>
              <a:buFontTx/>
              <a:buAutoNum type="arabicParenR"/>
              <a:defRPr/>
            </a:pPr>
            <a:r>
              <a:rPr lang="en-US" sz="1800" dirty="0" smtClean="0"/>
              <a:t>Open the following class:</a:t>
            </a:r>
          </a:p>
          <a:p>
            <a:pPr marL="876300" lvl="1" indent="-600075" eaLnBrk="1" hangingPunct="1">
              <a:lnSpc>
                <a:spcPct val="90000"/>
              </a:lnSpc>
              <a:defRPr/>
            </a:pPr>
            <a:r>
              <a:rPr lang="en-US" sz="1600" b="1" dirty="0" smtClean="0"/>
              <a:t>	EmployeeJDBC.java</a:t>
            </a:r>
          </a:p>
          <a:p>
            <a:pPr marL="457200" indent="-457200" eaLnBrk="1" hangingPunct="1">
              <a:lnSpc>
                <a:spcPct val="90000"/>
              </a:lnSpc>
              <a:buFontTx/>
              <a:buAutoNum type="arabicParenR"/>
              <a:defRPr/>
            </a:pPr>
            <a:r>
              <a:rPr lang="en-US" sz="1800" dirty="0" smtClean="0"/>
              <a:t>Create TCERs for this class. Base your TCERs on the methods written in this class.  Ensure that all scenarios are covered.</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p>
          <a:p>
            <a:pPr marL="228600" indent="-228600">
              <a:buFont typeface="+mj-lt"/>
              <a:buAutoNum type="arabicPeriod"/>
              <a:defRPr/>
            </a:pPr>
            <a:endParaRPr lang="en-US" dirty="0" smtClean="0"/>
          </a:p>
          <a:p>
            <a:pPr>
              <a:defRPr/>
            </a:pPr>
            <a:endParaRPr lang="en-US" dirty="0" smtClean="0"/>
          </a:p>
        </p:txBody>
      </p:sp>
      <p:sp>
        <p:nvSpPr>
          <p:cNvPr id="80902"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80903"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1923" name="Rectangle 12"/>
          <p:cNvSpPr>
            <a:spLocks noGrp="1" noChangeArrowheads="1"/>
          </p:cNvSpPr>
          <p:nvPr>
            <p:ph type="sldNum" sz="quarter" idx="5"/>
          </p:nvPr>
        </p:nvSpPr>
        <p:spPr>
          <a:noFill/>
        </p:spPr>
        <p:txBody>
          <a:bodyPr/>
          <a:lstStyle/>
          <a:p>
            <a:fld id="{E44874D2-194B-4C3F-93CA-6C0330B418A1}" type="slidenum">
              <a:rPr lang="en-US" smtClean="0">
                <a:latin typeface="Arial" pitchFamily="34" charset="0"/>
              </a:rPr>
              <a:pPr/>
              <a:t>38</a:t>
            </a:fld>
            <a:endParaRPr lang="en-US" smtClean="0">
              <a:latin typeface="Arial" pitchFamily="34" charset="0"/>
            </a:endParaRPr>
          </a:p>
        </p:txBody>
      </p:sp>
      <p:sp>
        <p:nvSpPr>
          <p:cNvPr id="81924" name="Rectangle 4"/>
          <p:cNvSpPr>
            <a:spLocks noChangeAspect="1" noChangeArrowheads="1" noTextEdit="1"/>
          </p:cNvSpPr>
          <p:nvPr>
            <p:ph type="sldImg"/>
          </p:nvPr>
        </p:nvSpPr>
        <p:spPr>
          <a:ln/>
        </p:spPr>
      </p:sp>
      <p:sp>
        <p:nvSpPr>
          <p:cNvPr id="8192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a:defRPr/>
            </a:pPr>
            <a:r>
              <a:rPr lang="en-US" dirty="0" smtClean="0"/>
              <a:t>The students should create test methods to cover both positive and negative scenarios.  </a:t>
            </a:r>
          </a:p>
          <a:p>
            <a:pPr>
              <a:defRPr/>
            </a:pPr>
            <a:r>
              <a:rPr lang="en-US" dirty="0" smtClean="0"/>
              <a:t>Example test methods:  </a:t>
            </a:r>
          </a:p>
          <a:p>
            <a:pPr lvl="1">
              <a:defRPr/>
            </a:pPr>
            <a:r>
              <a:rPr lang="en-US" dirty="0" err="1" smtClean="0"/>
              <a:t>testFindEmployeebyId_MatchFound</a:t>
            </a:r>
            <a:endParaRPr lang="en-US" dirty="0" smtClean="0"/>
          </a:p>
          <a:p>
            <a:pPr lvl="1">
              <a:defRPr/>
            </a:pPr>
            <a:r>
              <a:rPr lang="en-US" dirty="0" err="1" smtClean="0"/>
              <a:t>testFindEmployeebyId_NoMatchFound</a:t>
            </a:r>
            <a:endParaRPr lang="en-US" dirty="0" smtClean="0"/>
          </a:p>
          <a:p>
            <a:pPr lvl="1">
              <a:defRPr/>
            </a:pPr>
            <a:endParaRPr lang="en-US" dirty="0" smtClean="0"/>
          </a:p>
          <a:p>
            <a:pPr marL="457200" indent="-457200" eaLnBrk="1" hangingPunct="1">
              <a:lnSpc>
                <a:spcPct val="90000"/>
              </a:lnSpc>
              <a:buFontTx/>
              <a:buAutoNum type="arabicParenR"/>
              <a:defRPr/>
            </a:pPr>
            <a:r>
              <a:rPr lang="en-US" sz="1800" dirty="0" smtClean="0"/>
              <a:t>Open your SEF workspace in Eclipse.</a:t>
            </a:r>
          </a:p>
          <a:p>
            <a:pPr marL="457200" indent="-457200" eaLnBrk="1" hangingPunct="1">
              <a:lnSpc>
                <a:spcPct val="90000"/>
              </a:lnSpc>
              <a:buFontTx/>
              <a:buAutoNum type="arabicParenR"/>
              <a:defRPr/>
            </a:pPr>
            <a:r>
              <a:rPr lang="en-US" sz="1800" dirty="0" smtClean="0"/>
              <a:t>In the package explorer, navigate to the following package </a:t>
            </a:r>
            <a:r>
              <a:rPr lang="en-US" sz="1800" b="1" dirty="0" smtClean="0"/>
              <a:t>sef.module17.activity.</a:t>
            </a:r>
          </a:p>
          <a:p>
            <a:pPr marL="457200" indent="-457200" eaLnBrk="1" hangingPunct="1">
              <a:lnSpc>
                <a:spcPct val="90000"/>
              </a:lnSpc>
              <a:buFontTx/>
              <a:buAutoNum type="arabicParenR"/>
              <a:defRPr/>
            </a:pPr>
            <a:r>
              <a:rPr lang="en-US" sz="1800" dirty="0" smtClean="0"/>
              <a:t>Create </a:t>
            </a:r>
            <a:r>
              <a:rPr lang="en-US" sz="1800" dirty="0" err="1" smtClean="0"/>
              <a:t>JUnit</a:t>
            </a:r>
            <a:r>
              <a:rPr lang="en-US" sz="1800" dirty="0" smtClean="0"/>
              <a:t> Test Cases for </a:t>
            </a:r>
            <a:r>
              <a:rPr lang="en-US" sz="1800" b="1" dirty="0" smtClean="0"/>
              <a:t>EmployeeJDBC.java</a:t>
            </a:r>
            <a:r>
              <a:rPr lang="en-US" sz="1800" dirty="0" smtClean="0"/>
              <a:t>:</a:t>
            </a:r>
          </a:p>
          <a:p>
            <a:pPr marL="876300" lvl="1" indent="-600075" eaLnBrk="1" hangingPunct="1">
              <a:lnSpc>
                <a:spcPct val="90000"/>
              </a:lnSpc>
              <a:buFontTx/>
              <a:buChar char="•"/>
              <a:defRPr/>
            </a:pPr>
            <a:r>
              <a:rPr lang="en-US" sz="1800" dirty="0" smtClean="0"/>
              <a:t>Based on the TCERs you created in activity part 1, create the test methods.</a:t>
            </a:r>
          </a:p>
          <a:p>
            <a:pPr marL="457200" indent="-457200" eaLnBrk="1" hangingPunct="1">
              <a:lnSpc>
                <a:spcPct val="90000"/>
              </a:lnSpc>
              <a:buFontTx/>
              <a:buAutoNum type="arabicParenR"/>
              <a:defRPr/>
            </a:pPr>
            <a:r>
              <a:rPr lang="en-US" sz="1800" dirty="0" smtClean="0"/>
              <a:t>Right click on the Test class, select ‘Run As’-&gt;’</a:t>
            </a:r>
            <a:r>
              <a:rPr lang="en-US" sz="1800" dirty="0" err="1" smtClean="0"/>
              <a:t>JUnit</a:t>
            </a:r>
            <a:r>
              <a:rPr lang="en-US" sz="1800" dirty="0" smtClean="0"/>
              <a:t> Test’ and hope for a green bar! </a:t>
            </a:r>
          </a:p>
          <a:p>
            <a:pPr marL="457200" indent="-457200" eaLnBrk="1" hangingPunct="1">
              <a:lnSpc>
                <a:spcPct val="90000"/>
              </a:lnSpc>
              <a:buFontTx/>
              <a:buAutoNum type="arabicParenR"/>
              <a:defRPr/>
            </a:pPr>
            <a:r>
              <a:rPr lang="en-US" sz="1800" dirty="0" smtClean="0"/>
              <a:t>If the </a:t>
            </a:r>
            <a:r>
              <a:rPr lang="en-US" sz="1800" dirty="0" err="1" smtClean="0"/>
              <a:t>JUnit</a:t>
            </a:r>
            <a:r>
              <a:rPr lang="en-US" sz="1800" dirty="0" smtClean="0"/>
              <a:t> test returns a red, check your code and keep working on it until you get a green bar.</a:t>
            </a:r>
          </a:p>
          <a:p>
            <a:pPr>
              <a:defRPr/>
            </a:pPr>
            <a:endParaRPr lang="en-US" dirty="0" smtClean="0"/>
          </a:p>
        </p:txBody>
      </p:sp>
      <p:sp>
        <p:nvSpPr>
          <p:cNvPr id="81926"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81927"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hdr" sz="quarter"/>
          </p:nvPr>
        </p:nvSpPr>
        <p:spPr>
          <a:noFill/>
        </p:spPr>
        <p:txBody>
          <a:bodyPr/>
          <a:lstStyle/>
          <a:p>
            <a:r>
              <a:rPr lang="en-US" smtClean="0">
                <a:latin typeface="Arial" pitchFamily="34" charset="0"/>
              </a:rPr>
              <a:t>Insert Course Name (insert course # within these parentheses)</a:t>
            </a:r>
          </a:p>
          <a:p>
            <a:r>
              <a:rPr lang="en-US" smtClean="0">
                <a:latin typeface="Arial" pitchFamily="34" charset="0"/>
              </a:rPr>
              <a:t>Module 1: Name</a:t>
            </a:r>
          </a:p>
        </p:txBody>
      </p:sp>
      <p:sp>
        <p:nvSpPr>
          <p:cNvPr id="82947" name="Rectangle 5"/>
          <p:cNvSpPr>
            <a:spLocks noGrp="1" noChangeArrowheads="1"/>
          </p:cNvSpPr>
          <p:nvPr>
            <p:ph type="ftr" sz="quarter" idx="4"/>
          </p:nvPr>
        </p:nvSpPr>
        <p:spPr>
          <a:noFill/>
        </p:spPr>
        <p:txBody>
          <a:bodyPr/>
          <a:lstStyle/>
          <a:p>
            <a:r>
              <a:rPr lang="en-US" smtClean="0">
                <a:latin typeface="Arial" pitchFamily="34" charset="0"/>
              </a:rPr>
              <a:t>Copyright © 2010 Accenture All Rights Reserved.</a:t>
            </a:r>
          </a:p>
        </p:txBody>
      </p:sp>
      <p:sp>
        <p:nvSpPr>
          <p:cNvPr id="82948" name="Rectangle 6"/>
          <p:cNvSpPr>
            <a:spLocks noGrp="1" noChangeArrowheads="1"/>
          </p:cNvSpPr>
          <p:nvPr>
            <p:ph type="sldNum" sz="quarter" idx="5"/>
          </p:nvPr>
        </p:nvSpPr>
        <p:spPr>
          <a:noFill/>
        </p:spPr>
        <p:txBody>
          <a:bodyPr/>
          <a:lstStyle/>
          <a:p>
            <a:fld id="{AF2857D2-80A5-4F90-8D3F-EBA05E7857D9}" type="slidenum">
              <a:rPr lang="en-US" smtClean="0">
                <a:latin typeface="Arial" pitchFamily="34" charset="0"/>
              </a:rPr>
              <a:pPr/>
              <a:t>39</a:t>
            </a:fld>
            <a:endParaRPr lang="en-US" smtClean="0">
              <a:latin typeface="Arial" pitchFamily="34" charset="0"/>
            </a:endParaRPr>
          </a:p>
        </p:txBody>
      </p:sp>
      <p:sp>
        <p:nvSpPr>
          <p:cNvPr id="82949" name="Rectangle 2"/>
          <p:cNvSpPr>
            <a:spLocks noChangeArrowheads="1" noTextEdit="1"/>
          </p:cNvSpPr>
          <p:nvPr>
            <p:ph type="sldImg"/>
          </p:nvPr>
        </p:nvSpPr>
        <p:spPr>
          <a:ln/>
        </p:spPr>
      </p:sp>
      <p:sp>
        <p:nvSpPr>
          <p:cNvPr id="82950" name="Rectangle 3"/>
          <p:cNvSpPr>
            <a:spLocks noGrp="1" noChangeArrowheads="1"/>
          </p:cNvSpPr>
          <p:nvPr>
            <p:ph type="body" idx="1"/>
          </p:nvPr>
        </p:nvSpPr>
        <p:spPr>
          <a:ln w="9525"/>
        </p:spPr>
        <p:txBody>
          <a:bodyPr/>
          <a:lstStyle/>
          <a:p>
            <a:pPr marL="228600" indent="-228600" eaLnBrk="1" hangingPunct="1">
              <a:defRPr/>
            </a:pPr>
            <a:r>
              <a:rPr lang="en-US" b="1" dirty="0" smtClean="0"/>
              <a:t> 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IE" dirty="0" smtClean="0">
              <a:latin typeface="Arial" pitchFamily="34" charset="0"/>
            </a:endParaRPr>
          </a:p>
          <a:p>
            <a:pPr marL="342900" indent="-228600">
              <a:buFont typeface="Wingdings" pitchFamily="2" charset="2"/>
              <a:buChar char="§"/>
              <a:defRPr/>
            </a:pPr>
            <a:r>
              <a:rPr lang="en-IN" dirty="0" smtClean="0"/>
              <a:t>Ask participants for any questions or comments they may have.</a:t>
            </a:r>
          </a:p>
          <a:p>
            <a:pPr marL="342900" indent="-228600">
              <a:buFont typeface="Wingdings" pitchFamily="2" charset="2"/>
              <a:buChar char="§"/>
              <a:defRPr/>
            </a:pPr>
            <a:r>
              <a:rPr lang="en-US" dirty="0" smtClean="0"/>
              <a:t>With this, we have completed this module!</a:t>
            </a:r>
          </a:p>
          <a:p>
            <a:pPr>
              <a:defRPr/>
            </a:pPr>
            <a:endParaRPr lang="en-IE" dirty="0" smtClean="0">
              <a:latin typeface="Arial" pitchFamily="34" charset="0"/>
            </a:endParaRPr>
          </a:p>
          <a:p>
            <a:pPr eaLnBrk="1" hangingPunct="1">
              <a:defRPr/>
            </a:pP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7107" name="Rectangle 12"/>
          <p:cNvSpPr>
            <a:spLocks noGrp="1" noChangeArrowheads="1"/>
          </p:cNvSpPr>
          <p:nvPr>
            <p:ph type="sldNum" sz="quarter" idx="5"/>
          </p:nvPr>
        </p:nvSpPr>
        <p:spPr>
          <a:noFill/>
        </p:spPr>
        <p:txBody>
          <a:bodyPr/>
          <a:lstStyle/>
          <a:p>
            <a:fld id="{E4718F2B-85D3-4014-B129-45153C8BE306}" type="slidenum">
              <a:rPr lang="en-US" smtClean="0">
                <a:latin typeface="Arial" pitchFamily="34" charset="0"/>
              </a:rPr>
              <a:pPr/>
              <a:t>4</a:t>
            </a:fld>
            <a:endParaRPr lang="en-US" smtClean="0">
              <a:latin typeface="Arial" pitchFamily="34" charset="0"/>
            </a:endParaRPr>
          </a:p>
        </p:txBody>
      </p:sp>
      <p:sp>
        <p:nvSpPr>
          <p:cNvPr id="47108" name="Rectangle 4"/>
          <p:cNvSpPr>
            <a:spLocks noChangeAspect="1" noChangeArrowheads="1" noTextEdit="1"/>
          </p:cNvSpPr>
          <p:nvPr>
            <p:ph type="sldImg"/>
          </p:nvPr>
        </p:nvSpPr>
        <p:spPr>
          <a:ln/>
        </p:spPr>
      </p:sp>
      <p:sp>
        <p:nvSpPr>
          <p:cNvPr id="4710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In the real world, unit tests are also known as component test. </a:t>
            </a:r>
          </a:p>
          <a:p>
            <a:endParaRPr lang="en-US" smtClean="0">
              <a:latin typeface="Arial" pitchFamily="34" charset="0"/>
            </a:endParaRPr>
          </a:p>
        </p:txBody>
      </p:sp>
      <p:sp>
        <p:nvSpPr>
          <p:cNvPr id="47110"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47111"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8131" name="Rectangle 12"/>
          <p:cNvSpPr>
            <a:spLocks noGrp="1" noChangeArrowheads="1"/>
          </p:cNvSpPr>
          <p:nvPr>
            <p:ph type="sldNum" sz="quarter" idx="5"/>
          </p:nvPr>
        </p:nvSpPr>
        <p:spPr>
          <a:noFill/>
        </p:spPr>
        <p:txBody>
          <a:bodyPr/>
          <a:lstStyle/>
          <a:p>
            <a:fld id="{4FE5BE8E-12F2-4A3B-8A02-4ECF9E5462C0}" type="slidenum">
              <a:rPr lang="en-US" smtClean="0">
                <a:latin typeface="Arial" pitchFamily="34" charset="0"/>
              </a:rPr>
              <a:pPr/>
              <a:t>5</a:t>
            </a:fld>
            <a:endParaRPr lang="en-US" smtClean="0">
              <a:latin typeface="Arial" pitchFamily="34" charset="0"/>
            </a:endParaRPr>
          </a:p>
        </p:txBody>
      </p:sp>
      <p:sp>
        <p:nvSpPr>
          <p:cNvPr id="48132" name="Rectangle 4"/>
          <p:cNvSpPr>
            <a:spLocks noChangeAspect="1" noChangeArrowheads="1" noTextEdit="1"/>
          </p:cNvSpPr>
          <p:nvPr>
            <p:ph type="sldImg"/>
          </p:nvPr>
        </p:nvSpPr>
        <p:spPr>
          <a:ln/>
        </p:spPr>
      </p:sp>
      <p:sp>
        <p:nvSpPr>
          <p:cNvPr id="4813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Unit Testing/ Component Testing is usually done during the build phase of the application as it is being used by the developer to detect errors and other problems early on during the development of the application.</a:t>
            </a:r>
          </a:p>
        </p:txBody>
      </p:sp>
      <p:sp>
        <p:nvSpPr>
          <p:cNvPr id="48134"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48135"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9155" name="Rectangle 12"/>
          <p:cNvSpPr>
            <a:spLocks noGrp="1" noChangeArrowheads="1"/>
          </p:cNvSpPr>
          <p:nvPr>
            <p:ph type="sldNum" sz="quarter" idx="5"/>
          </p:nvPr>
        </p:nvSpPr>
        <p:spPr>
          <a:noFill/>
        </p:spPr>
        <p:txBody>
          <a:bodyPr/>
          <a:lstStyle/>
          <a:p>
            <a:fld id="{443CEEBB-91C3-43E9-9061-73A948327A7A}" type="slidenum">
              <a:rPr lang="en-US" smtClean="0">
                <a:latin typeface="Arial" pitchFamily="34" charset="0"/>
              </a:rPr>
              <a:pPr/>
              <a:t>6</a:t>
            </a:fld>
            <a:endParaRPr lang="en-US" smtClean="0">
              <a:latin typeface="Arial" pitchFamily="34" charset="0"/>
            </a:endParaRPr>
          </a:p>
        </p:txBody>
      </p:sp>
      <p:sp>
        <p:nvSpPr>
          <p:cNvPr id="49156" name="Rectangle 4"/>
          <p:cNvSpPr>
            <a:spLocks noChangeAspect="1" noChangeArrowheads="1" noTextEdit="1"/>
          </p:cNvSpPr>
          <p:nvPr>
            <p:ph type="sldImg"/>
          </p:nvPr>
        </p:nvSpPr>
        <p:spPr>
          <a:ln/>
        </p:spPr>
      </p:sp>
      <p:sp>
        <p:nvSpPr>
          <p:cNvPr id="4915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Unit test should cover all of the source code, although it is highly improbable and difficult to achieve but it is still ideal.</a:t>
            </a:r>
          </a:p>
        </p:txBody>
      </p:sp>
      <p:sp>
        <p:nvSpPr>
          <p:cNvPr id="49158"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49159"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0179" name="Rectangle 12"/>
          <p:cNvSpPr>
            <a:spLocks noGrp="1" noChangeArrowheads="1"/>
          </p:cNvSpPr>
          <p:nvPr>
            <p:ph type="sldNum" sz="quarter" idx="5"/>
          </p:nvPr>
        </p:nvSpPr>
        <p:spPr>
          <a:noFill/>
        </p:spPr>
        <p:txBody>
          <a:bodyPr/>
          <a:lstStyle/>
          <a:p>
            <a:fld id="{91DC9344-E5A1-4D49-98B2-679CBFC32C87}" type="slidenum">
              <a:rPr lang="en-US" smtClean="0">
                <a:latin typeface="Arial" pitchFamily="34" charset="0"/>
              </a:rPr>
              <a:pPr/>
              <a:t>7</a:t>
            </a:fld>
            <a:endParaRPr lang="en-US" smtClean="0">
              <a:latin typeface="Arial" pitchFamily="34" charset="0"/>
            </a:endParaRPr>
          </a:p>
        </p:txBody>
      </p:sp>
      <p:sp>
        <p:nvSpPr>
          <p:cNvPr id="50180" name="Rectangle 2"/>
          <p:cNvSpPr>
            <a:spLocks noChangeAspect="1" noChangeArrowheads="1" noTextEdit="1"/>
          </p:cNvSpPr>
          <p:nvPr>
            <p:ph type="sldImg"/>
          </p:nvPr>
        </p:nvSpPr>
        <p:spPr>
          <a:ln/>
        </p:spPr>
      </p:sp>
      <p:sp>
        <p:nvSpPr>
          <p:cNvPr id="50181" name="Rectangle 3"/>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Unit testing can be used for newly generated/developed code as well as for change or modified code.</a:t>
            </a:r>
          </a:p>
        </p:txBody>
      </p:sp>
      <p:sp>
        <p:nvSpPr>
          <p:cNvPr id="50182"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0183"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1203" name="Rectangle 12"/>
          <p:cNvSpPr>
            <a:spLocks noGrp="1" noChangeArrowheads="1"/>
          </p:cNvSpPr>
          <p:nvPr>
            <p:ph type="sldNum" sz="quarter" idx="5"/>
          </p:nvPr>
        </p:nvSpPr>
        <p:spPr>
          <a:noFill/>
        </p:spPr>
        <p:txBody>
          <a:bodyPr/>
          <a:lstStyle/>
          <a:p>
            <a:fld id="{7AE44DD0-A2FE-4667-B4D0-0137FF66D717}" type="slidenum">
              <a:rPr lang="en-US" smtClean="0">
                <a:latin typeface="Arial" pitchFamily="34" charset="0"/>
              </a:rPr>
              <a:pPr/>
              <a:t>8</a:t>
            </a:fld>
            <a:endParaRPr lang="en-US" smtClean="0">
              <a:latin typeface="Arial" pitchFamily="34" charset="0"/>
            </a:endParaRPr>
          </a:p>
        </p:txBody>
      </p:sp>
      <p:sp>
        <p:nvSpPr>
          <p:cNvPr id="51204" name="Rectangle 4"/>
          <p:cNvSpPr>
            <a:spLocks noChangeAspect="1" noChangeArrowheads="1" noTextEdit="1"/>
          </p:cNvSpPr>
          <p:nvPr>
            <p:ph type="sldImg"/>
          </p:nvPr>
        </p:nvSpPr>
        <p:spPr>
          <a:ln/>
        </p:spPr>
      </p:sp>
      <p:sp>
        <p:nvSpPr>
          <p:cNvPr id="5120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One of the most frequently used unit testing technique is called white-box testing.</a:t>
            </a:r>
          </a:p>
        </p:txBody>
      </p:sp>
      <p:sp>
        <p:nvSpPr>
          <p:cNvPr id="51206"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1207"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2227" name="Rectangle 12"/>
          <p:cNvSpPr>
            <a:spLocks noGrp="1" noChangeArrowheads="1"/>
          </p:cNvSpPr>
          <p:nvPr>
            <p:ph type="sldNum" sz="quarter" idx="5"/>
          </p:nvPr>
        </p:nvSpPr>
        <p:spPr>
          <a:noFill/>
        </p:spPr>
        <p:txBody>
          <a:bodyPr/>
          <a:lstStyle/>
          <a:p>
            <a:fld id="{53B01C69-67F8-4B12-926A-DCB92D10912B}" type="slidenum">
              <a:rPr lang="en-US" smtClean="0">
                <a:latin typeface="Arial" pitchFamily="34" charset="0"/>
              </a:rPr>
              <a:pPr/>
              <a:t>9</a:t>
            </a:fld>
            <a:endParaRPr lang="en-US" smtClean="0">
              <a:latin typeface="Arial" pitchFamily="34" charset="0"/>
            </a:endParaRPr>
          </a:p>
        </p:txBody>
      </p:sp>
      <p:sp>
        <p:nvSpPr>
          <p:cNvPr id="52228" name="Rectangle 4"/>
          <p:cNvSpPr>
            <a:spLocks noChangeAspect="1" noChangeArrowheads="1" noTextEdit="1"/>
          </p:cNvSpPr>
          <p:nvPr>
            <p:ph type="sldImg"/>
          </p:nvPr>
        </p:nvSpPr>
        <p:spPr>
          <a:ln/>
        </p:spPr>
      </p:sp>
      <p:sp>
        <p:nvSpPr>
          <p:cNvPr id="52229" name="Rectangle 5"/>
          <p:cNvSpPr>
            <a:spLocks noGrp="1" noChangeArrowheads="1"/>
          </p:cNvSpPr>
          <p:nvPr>
            <p:ph type="body" idx="1"/>
          </p:nvPr>
        </p:nvSpPr>
        <p:spPr>
          <a:noFill/>
          <a:ln w="9525"/>
        </p:spPr>
        <p:txBody>
          <a:bodyPr/>
          <a:lstStyle/>
          <a:p>
            <a:r>
              <a:rPr lang="en-US" b="1" smtClean="0">
                <a:latin typeface="Arial" pitchFamily="34" charset="0"/>
              </a:rPr>
              <a:t>Notes to Instructor:</a:t>
            </a:r>
          </a:p>
          <a:p>
            <a:r>
              <a:rPr lang="en-US" smtClean="0">
                <a:latin typeface="Arial" pitchFamily="34" charset="0"/>
              </a:rPr>
              <a:t>Explain the benefits and the phases of unit testing in detail.</a:t>
            </a:r>
          </a:p>
        </p:txBody>
      </p:sp>
      <p:sp>
        <p:nvSpPr>
          <p:cNvPr id="52230" name="Rectangle 9"/>
          <p:cNvSpPr>
            <a:spLocks noGrp="1" noChangeArrowheads="1"/>
          </p:cNvSpPr>
          <p:nvPr>
            <p:ph type="hdr" sz="quarter"/>
          </p:nvPr>
        </p:nvSpPr>
        <p:spPr>
          <a:noFill/>
        </p:spPr>
        <p:txBody>
          <a:bodyPr/>
          <a:lstStyle/>
          <a:p>
            <a:r>
              <a:rPr lang="en-US" smtClean="0">
                <a:latin typeface="Arial" pitchFamily="34" charset="0"/>
              </a:rPr>
              <a:t>ADF Java (Z16325) Module 17: Unit Testing</a:t>
            </a:r>
          </a:p>
        </p:txBody>
      </p:sp>
      <p:sp>
        <p:nvSpPr>
          <p:cNvPr id="52231" name="Rectangle 10"/>
          <p:cNvSpPr>
            <a:spLocks noGrp="1" noChangeArrowheads="1"/>
          </p:cNvSpPr>
          <p:nvPr>
            <p:ph type="dt" sz="quarter" idx="1"/>
          </p:nvPr>
        </p:nvSpPr>
        <p:spPr>
          <a:noFill/>
        </p:spPr>
        <p:txBody>
          <a:bodyPr/>
          <a:lstStyle/>
          <a:p>
            <a:r>
              <a:rPr lang="en-US" smtClean="0">
                <a:latin typeface="Arial" pitchFamily="34" charset="0"/>
              </a:rPr>
              <a:t>M17 - Unit Testing.ppt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2E2D4DBF-B7C2-4DC0-8CA3-C9E938B20CA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F86E2C82-C45F-4E6A-B108-B62AA74D9F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143F2F9-5BA8-42AD-A258-33B0076085E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96850"/>
            <a:ext cx="81534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219200"/>
            <a:ext cx="8458200" cy="5334000"/>
          </a:xfrm>
        </p:spPr>
        <p:txBody>
          <a:bodyPr/>
          <a:lstStyle/>
          <a:p>
            <a:pPr lvl="0"/>
            <a:endParaRPr lang="en-US" noProof="0" smtClean="0"/>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B14B7641-0633-44BA-B733-74B5A755772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DBCDA737-0200-4961-80D1-6A88725859E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C4DF429B-3736-4A1B-9EF5-57ADDAB7F22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A55CC993-3F85-4310-B39E-2671BFE29D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3AA3200C-E279-4377-BE60-CB76B6F1E92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A7554748-525B-4EE4-9A01-7ADCA29B6C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B85440DF-D0F8-46EC-8D4A-71241C7B5EC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B7D8AD44-5739-4454-A624-ACE782543A8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1C96E5DB-19E8-4E1C-85FD-B1D399704E8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B648974F-8E1F-433D-BD97-0C3424F697AC}"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4"/>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latin typeface="Arial" charset="0"/>
              </a:rPr>
              <a:t>Copyright </a:t>
            </a:r>
            <a:r>
              <a:rPr lang="en-US" sz="900">
                <a:latin typeface="Arial" charset="0"/>
              </a:rPr>
              <a:t>© 2011 </a:t>
            </a:r>
            <a:r>
              <a:rPr lang="en-US" sz="900" dirty="0">
                <a:latin typeface="Arial" charset="0"/>
              </a:rPr>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a:p>
        </p:txBody>
      </p:sp>
      <p:sp>
        <p:nvSpPr>
          <p:cNvPr id="3075" name="Rectangle 6"/>
          <p:cNvSpPr>
            <a:spLocks noChangeArrowheads="1"/>
          </p:cNvSpPr>
          <p:nvPr/>
        </p:nvSpPr>
        <p:spPr bwMode="white">
          <a:xfrm>
            <a:off x="2057400" y="381000"/>
            <a:ext cx="6553200" cy="914400"/>
          </a:xfrm>
          <a:prstGeom prst="rect">
            <a:avLst/>
          </a:prstGeom>
          <a:noFill/>
          <a:ln w="9525">
            <a:noFill/>
            <a:miter lim="800000"/>
            <a:headEnd/>
            <a:tailEnd/>
          </a:ln>
        </p:spPr>
        <p:txBody>
          <a:bodyPr/>
          <a:lstStyle/>
          <a:p>
            <a:pPr algn="l" eaLnBrk="0" hangingPunct="0">
              <a:lnSpc>
                <a:spcPct val="90000"/>
              </a:lnSpc>
              <a:spcBef>
                <a:spcPct val="0"/>
              </a:spcBef>
              <a:buClrTx/>
            </a:pPr>
            <a:r>
              <a:rPr lang="en-US" sz="3200">
                <a:solidFill>
                  <a:schemeClr val="accent2"/>
                </a:solidFill>
              </a:rPr>
              <a:t>Application Delivery</a:t>
            </a:r>
            <a:br>
              <a:rPr lang="en-US" sz="3200">
                <a:solidFill>
                  <a:schemeClr val="accent2"/>
                </a:solidFill>
              </a:rPr>
            </a:br>
            <a:r>
              <a:rPr lang="en-US" sz="3200">
                <a:solidFill>
                  <a:schemeClr val="accent2"/>
                </a:solidFill>
              </a:rPr>
              <a:t>Fundamentals: Java </a:t>
            </a:r>
          </a:p>
        </p:txBody>
      </p:sp>
      <p:sp>
        <p:nvSpPr>
          <p:cNvPr id="3076" name="Rectangle 7"/>
          <p:cNvSpPr>
            <a:spLocks noChangeArrowheads="1"/>
          </p:cNvSpPr>
          <p:nvPr/>
        </p:nvSpPr>
        <p:spPr bwMode="white">
          <a:xfrm>
            <a:off x="2057400" y="1371600"/>
            <a:ext cx="6562725" cy="863600"/>
          </a:xfrm>
          <a:prstGeom prst="rect">
            <a:avLst/>
          </a:prstGeom>
          <a:noFill/>
          <a:ln w="9525">
            <a:noFill/>
            <a:miter lim="800000"/>
            <a:headEnd/>
            <a:tailEnd/>
          </a:ln>
        </p:spPr>
        <p:txBody>
          <a:bodyPr/>
          <a:lstStyle/>
          <a:p>
            <a:pPr algn="l" eaLnBrk="0" hangingPunct="0">
              <a:lnSpc>
                <a:spcPct val="90000"/>
              </a:lnSpc>
              <a:spcBef>
                <a:spcPct val="0"/>
              </a:spcBef>
              <a:buClr>
                <a:schemeClr val="tx1"/>
              </a:buClr>
            </a:pPr>
            <a:r>
              <a:rPr lang="en-US" sz="2000">
                <a:solidFill>
                  <a:srgbClr val="003300"/>
                </a:solidFill>
              </a:rPr>
              <a:t>Module 17: Unit Testing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p:txBody>
          <a:bodyPr/>
          <a:lstStyle/>
          <a:p>
            <a:pPr eaLnBrk="1" hangingPunct="1"/>
            <a:r>
              <a:rPr lang="en-US" smtClean="0"/>
              <a:t>Unit Testing Deliverables</a:t>
            </a:r>
          </a:p>
          <a:p>
            <a:pPr lvl="1" eaLnBrk="1" hangingPunct="1"/>
            <a:r>
              <a:rPr lang="en-US" smtClean="0"/>
              <a:t>Test Conditions and Expected Results</a:t>
            </a:r>
          </a:p>
          <a:p>
            <a:pPr lvl="1" eaLnBrk="1" hangingPunct="1"/>
            <a:r>
              <a:rPr lang="en-US" smtClean="0"/>
              <a:t>Test Cycle Control Sheet</a:t>
            </a:r>
          </a:p>
          <a:p>
            <a:pPr lvl="1" eaLnBrk="1" hangingPunct="1"/>
            <a:r>
              <a:rPr lang="en-US" smtClean="0"/>
              <a:t>Test Data</a:t>
            </a:r>
          </a:p>
          <a:p>
            <a:pPr lvl="1" eaLnBrk="1" hangingPunct="1"/>
            <a:r>
              <a:rPr lang="en-US" smtClean="0"/>
              <a:t>Test Drivers / Media Programs Document</a:t>
            </a:r>
          </a:p>
          <a:p>
            <a:pPr lvl="1" eaLnBrk="1" hangingPunct="1"/>
            <a:r>
              <a:rPr lang="en-US" smtClean="0"/>
              <a:t>Test Environment Document</a:t>
            </a:r>
          </a:p>
          <a:p>
            <a:pPr lvl="1" eaLnBrk="1" hangingPunct="1"/>
            <a:endParaRPr lang="en-US" smtClean="0"/>
          </a:p>
          <a:p>
            <a:pPr eaLnBrk="1" hangingPunct="1"/>
            <a:endParaRPr lang="en-US" smtClean="0"/>
          </a:p>
        </p:txBody>
      </p:sp>
      <p:sp>
        <p:nvSpPr>
          <p:cNvPr id="12291" name="Rectangle 3"/>
          <p:cNvSpPr>
            <a:spLocks noGrp="1" noChangeArrowheads="1"/>
          </p:cNvSpPr>
          <p:nvPr>
            <p:ph type="title"/>
          </p:nvPr>
        </p:nvSpPr>
        <p:spPr>
          <a:xfrm>
            <a:off x="457200" y="196850"/>
            <a:ext cx="8401050" cy="914400"/>
          </a:xfrm>
          <a:noFill/>
        </p:spPr>
        <p:txBody>
          <a:bodyPr/>
          <a:lstStyle/>
          <a:p>
            <a:pPr eaLnBrk="1" hangingPunct="1"/>
            <a:r>
              <a:rPr lang="en-US" smtClean="0"/>
              <a:t>Overview of Unit Testing Concepts (cont.)</a:t>
            </a:r>
          </a:p>
        </p:txBody>
      </p:sp>
      <p:sp>
        <p:nvSpPr>
          <p:cNvPr id="12292" name="Slide Number Placeholder 3"/>
          <p:cNvSpPr>
            <a:spLocks noGrp="1"/>
          </p:cNvSpPr>
          <p:nvPr>
            <p:ph type="sldNum" sz="quarter" idx="10"/>
          </p:nvPr>
        </p:nvSpPr>
        <p:spPr>
          <a:noFill/>
        </p:spPr>
        <p:txBody>
          <a:bodyPr/>
          <a:lstStyle/>
          <a:p>
            <a:endParaRPr lang="en-US" smtClean="0">
              <a:latin typeface="Arial" pitchFamily="34" charset="0"/>
            </a:endParaRPr>
          </a:p>
          <a:p>
            <a:fld id="{59BA2CBA-9F44-495D-9ADF-39CB76C00C50}" type="slidenum">
              <a:rPr lang="en-US" smtClean="0">
                <a:latin typeface="Arial" pitchFamily="34" charset="0"/>
              </a:rPr>
              <a:pPr/>
              <a:t>10</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22" name="Group 2"/>
          <p:cNvGraphicFramePr>
            <a:graphicFrameLocks noGrp="1"/>
          </p:cNvGraphicFramePr>
          <p:nvPr>
            <p:ph idx="1"/>
          </p:nvPr>
        </p:nvGraphicFramePr>
        <p:xfrm>
          <a:off x="152400" y="1484313"/>
          <a:ext cx="8458200" cy="4913312"/>
        </p:xfrm>
        <a:graphic>
          <a:graphicData uri="http://schemas.openxmlformats.org/drawingml/2006/table">
            <a:tbl>
              <a:tblPr/>
              <a:tblGrid>
                <a:gridCol w="3482975"/>
                <a:gridCol w="2139950"/>
                <a:gridCol w="1343025"/>
                <a:gridCol w="1492250"/>
              </a:tblGrid>
              <a:tr h="6480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cs typeface="Times New Roman" pitchFamily="18" charset="0"/>
                        </a:rPr>
                        <a:t>Deliverables</a:t>
                      </a:r>
                      <a:endParaRPr kumimoji="0" lang="en-US" sz="3600" b="0" i="0" u="none" strike="noStrike" cap="none" normalizeH="0" baseline="0" dirty="0" smtClean="0">
                        <a:ln>
                          <a:noFill/>
                        </a:ln>
                        <a:solidFill>
                          <a:schemeClr val="bg1"/>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cs typeface="Times New Roman" pitchFamily="18" charset="0"/>
                        </a:rPr>
                        <a:t>Detailed Design Phase</a:t>
                      </a:r>
                      <a:endParaRPr kumimoji="0" lang="en-US" sz="3600" b="0" i="0" u="none" strike="noStrike" cap="none" normalizeH="0" baseline="0" smtClean="0">
                        <a:ln>
                          <a:noFill/>
                        </a:ln>
                        <a:solidFill>
                          <a:schemeClr val="bg1"/>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cs typeface="Times New Roman" pitchFamily="18" charset="0"/>
                        </a:rPr>
                        <a:t>Coding Phase</a:t>
                      </a:r>
                      <a:endParaRPr kumimoji="0" lang="en-US" sz="3600" b="0" i="0" u="none" strike="noStrike" cap="none" normalizeH="0" baseline="0" smtClean="0">
                        <a:ln>
                          <a:noFill/>
                        </a:ln>
                        <a:solidFill>
                          <a:schemeClr val="bg1"/>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cs typeface="Times New Roman" pitchFamily="18" charset="0"/>
                        </a:rPr>
                        <a:t>Unit Test Phase</a:t>
                      </a:r>
                      <a:endParaRPr kumimoji="0" lang="en-US" sz="3600" b="0" i="0" u="none" strike="noStrike" cap="none" normalizeH="0" baseline="0" dirty="0" smtClean="0">
                        <a:ln>
                          <a:noFill/>
                        </a:ln>
                        <a:solidFill>
                          <a:schemeClr val="bg1"/>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chemeClr val="accent1"/>
                    </a:solidFill>
                  </a:tcPr>
                </a:tc>
              </a:tr>
              <a:tr h="809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Test Conditions and Expected Results</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Created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Updated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Updated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661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Test Cycle Control Sheet</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Created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Updated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Updated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661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Test Data Document</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Created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Updated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Times New Roman" pitchFamily="18" charset="0"/>
                        </a:rPr>
                        <a:t>Updated</a:t>
                      </a:r>
                      <a:endParaRPr kumimoji="0" lang="en-US" sz="3600" b="0" i="0" u="none" strike="noStrike" cap="none" normalizeH="0" baseline="0" dirty="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808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Test Driver / Media Program Document</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Created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Updated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Updated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661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Test Actual Result</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 </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 </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Created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661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Times New Roman" pitchFamily="18" charset="0"/>
                        </a:rPr>
                        <a:t>Test Environment Document</a:t>
                      </a:r>
                      <a:endParaRPr kumimoji="0" lang="en-US" sz="3600" b="0" i="0" u="none" strike="noStrike" cap="none" normalizeH="0" baseline="0" dirty="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Created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Times New Roman" pitchFamily="18" charset="0"/>
                        </a:rPr>
                        <a:t>Updated</a:t>
                      </a:r>
                      <a:endParaRPr kumimoji="0" lang="en-US" sz="3600" b="0" i="0" u="none" strike="noStrike" cap="none" normalizeH="0" baseline="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Times New Roman" pitchFamily="18" charset="0"/>
                        </a:rPr>
                        <a:t>Updated</a:t>
                      </a:r>
                      <a:endParaRPr kumimoji="0" lang="en-US" sz="3600" b="0" i="0" u="none" strike="noStrike" cap="none" normalizeH="0" baseline="0" dirty="0" smtClean="0">
                        <a:ln>
                          <a:noFill/>
                        </a:ln>
                        <a:solidFill>
                          <a:srgbClr val="000000"/>
                        </a:solidFill>
                        <a:effectLst/>
                        <a:latin typeface="Arial" charset="0"/>
                      </a:endParaRPr>
                    </a:p>
                  </a:txBody>
                  <a:tcPr marL="90488" marR="90488" marT="44450" marB="44450" anchor="b"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356" name="Rectangle 44"/>
          <p:cNvSpPr>
            <a:spLocks noGrp="1" noChangeArrowheads="1"/>
          </p:cNvSpPr>
          <p:nvPr>
            <p:ph type="title"/>
          </p:nvPr>
        </p:nvSpPr>
        <p:spPr>
          <a:xfrm>
            <a:off x="457200" y="196850"/>
            <a:ext cx="8401050" cy="914400"/>
          </a:xfrm>
          <a:noFill/>
        </p:spPr>
        <p:txBody>
          <a:bodyPr/>
          <a:lstStyle/>
          <a:p>
            <a:pPr eaLnBrk="1" hangingPunct="1"/>
            <a:r>
              <a:rPr lang="en-US" smtClean="0"/>
              <a:t>Overview of Unit Testing Concepts (cont.)</a:t>
            </a:r>
          </a:p>
        </p:txBody>
      </p:sp>
      <p:sp>
        <p:nvSpPr>
          <p:cNvPr id="13357" name="Slide Number Placeholder 3"/>
          <p:cNvSpPr>
            <a:spLocks noGrp="1"/>
          </p:cNvSpPr>
          <p:nvPr>
            <p:ph type="sldNum" sz="quarter" idx="10"/>
          </p:nvPr>
        </p:nvSpPr>
        <p:spPr>
          <a:noFill/>
        </p:spPr>
        <p:txBody>
          <a:bodyPr/>
          <a:lstStyle/>
          <a:p>
            <a:endParaRPr lang="en-US" smtClean="0">
              <a:latin typeface="Arial" pitchFamily="34" charset="0"/>
            </a:endParaRPr>
          </a:p>
          <a:p>
            <a:fld id="{1E8C744C-5C11-446D-97E3-962F4B35A30E}" type="slidenum">
              <a:rPr lang="en-US" smtClean="0">
                <a:latin typeface="Arial" pitchFamily="34" charset="0"/>
              </a:rPr>
              <a:pPr/>
              <a:t>11</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p:txBody>
          <a:bodyPr/>
          <a:lstStyle/>
          <a:p>
            <a:pPr eaLnBrk="1" hangingPunct="1"/>
            <a:r>
              <a:rPr lang="en-US" smtClean="0"/>
              <a:t>Limitations of Unit Testing</a:t>
            </a:r>
          </a:p>
          <a:p>
            <a:pPr lvl="1" eaLnBrk="1" hangingPunct="1"/>
            <a:r>
              <a:rPr lang="en-US" smtClean="0"/>
              <a:t>Checks only the functionality of units; unable to identify system-wide issues</a:t>
            </a:r>
          </a:p>
          <a:p>
            <a:pPr lvl="1" eaLnBrk="1" hangingPunct="1"/>
            <a:r>
              <a:rPr lang="en-US" smtClean="0"/>
              <a:t>Exposes only the presence of errors, not their absence</a:t>
            </a:r>
          </a:p>
          <a:p>
            <a:pPr lvl="1" eaLnBrk="1" hangingPunct="1"/>
            <a:r>
              <a:rPr lang="en-US" smtClean="0"/>
              <a:t>Combinatorial problems require significant amount of test code to be written to cover all combinations</a:t>
            </a:r>
          </a:p>
          <a:p>
            <a:pPr lvl="1" eaLnBrk="1" hangingPunct="1"/>
            <a:r>
              <a:rPr lang="en-US" smtClean="0"/>
              <a:t>Needs rigorous sense of discipline throughout the software development process</a:t>
            </a:r>
          </a:p>
          <a:p>
            <a:pPr lvl="1" eaLnBrk="1" hangingPunct="1"/>
            <a:r>
              <a:rPr lang="en-US" smtClean="0"/>
              <a:t>More effective when used in conjunction with other software testing activities</a:t>
            </a:r>
          </a:p>
          <a:p>
            <a:pPr lvl="1" eaLnBrk="1" hangingPunct="1"/>
            <a:endParaRPr lang="en-US" smtClean="0"/>
          </a:p>
          <a:p>
            <a:pPr eaLnBrk="1" hangingPunct="1"/>
            <a:endParaRPr lang="en-US" smtClean="0"/>
          </a:p>
        </p:txBody>
      </p:sp>
      <p:sp>
        <p:nvSpPr>
          <p:cNvPr id="14339" name="Rectangle 3"/>
          <p:cNvSpPr>
            <a:spLocks noGrp="1" noChangeArrowheads="1"/>
          </p:cNvSpPr>
          <p:nvPr>
            <p:ph type="title"/>
          </p:nvPr>
        </p:nvSpPr>
        <p:spPr>
          <a:xfrm>
            <a:off x="457200" y="196850"/>
            <a:ext cx="8401050" cy="914400"/>
          </a:xfrm>
          <a:noFill/>
        </p:spPr>
        <p:txBody>
          <a:bodyPr/>
          <a:lstStyle/>
          <a:p>
            <a:pPr eaLnBrk="1" hangingPunct="1"/>
            <a:r>
              <a:rPr lang="en-US" smtClean="0"/>
              <a:t>Overview of Unit Testing Concepts (cont.)</a:t>
            </a:r>
          </a:p>
        </p:txBody>
      </p:sp>
      <p:sp>
        <p:nvSpPr>
          <p:cNvPr id="14340" name="Slide Number Placeholder 3"/>
          <p:cNvSpPr>
            <a:spLocks noGrp="1"/>
          </p:cNvSpPr>
          <p:nvPr>
            <p:ph type="sldNum" sz="quarter" idx="10"/>
          </p:nvPr>
        </p:nvSpPr>
        <p:spPr>
          <a:noFill/>
        </p:spPr>
        <p:txBody>
          <a:bodyPr/>
          <a:lstStyle/>
          <a:p>
            <a:endParaRPr lang="en-US" smtClean="0">
              <a:latin typeface="Arial" pitchFamily="34" charset="0"/>
            </a:endParaRPr>
          </a:p>
          <a:p>
            <a:fld id="{DCB39380-C25C-45AD-B311-BBAD9F65248F}" type="slidenum">
              <a:rPr lang="en-US" smtClean="0">
                <a:latin typeface="Arial" pitchFamily="34" charset="0"/>
              </a:rPr>
              <a:pPr/>
              <a:t>12</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Writing Test Conditions</a:t>
            </a:r>
          </a:p>
        </p:txBody>
      </p:sp>
      <p:sp>
        <p:nvSpPr>
          <p:cNvPr id="15363" name="Rectangle 3"/>
          <p:cNvSpPr>
            <a:spLocks noGrp="1" noChangeArrowheads="1"/>
          </p:cNvSpPr>
          <p:nvPr>
            <p:ph type="body" idx="1"/>
          </p:nvPr>
        </p:nvSpPr>
        <p:spPr/>
        <p:txBody>
          <a:bodyPr/>
          <a:lstStyle/>
          <a:p>
            <a:pPr eaLnBrk="1" hangingPunct="1"/>
            <a:r>
              <a:rPr lang="en-US" smtClean="0"/>
              <a:t>A test condition is a statement that defines a constraint that must be satisfied by the program being tested. </a:t>
            </a:r>
          </a:p>
          <a:p>
            <a:pPr eaLnBrk="1" hangingPunct="1"/>
            <a:endParaRPr lang="en-US" smtClean="0"/>
          </a:p>
          <a:p>
            <a:pPr eaLnBrk="1" hangingPunct="1"/>
            <a:r>
              <a:rPr lang="en-US" smtClean="0"/>
              <a:t>Test Condition General Principles</a:t>
            </a:r>
          </a:p>
          <a:p>
            <a:pPr lvl="1" eaLnBrk="1" hangingPunct="1"/>
            <a:r>
              <a:rPr lang="en-US" smtClean="0"/>
              <a:t>Branch Coverage</a:t>
            </a:r>
          </a:p>
          <a:p>
            <a:pPr lvl="1" eaLnBrk="1" hangingPunct="1"/>
            <a:r>
              <a:rPr lang="en-US" smtClean="0"/>
              <a:t>Condition Coverage</a:t>
            </a:r>
          </a:p>
          <a:p>
            <a:pPr lvl="1" eaLnBrk="1" hangingPunct="1"/>
            <a:r>
              <a:rPr lang="en-US" smtClean="0"/>
              <a:t>Loop Coverage</a:t>
            </a:r>
          </a:p>
          <a:p>
            <a:pPr lvl="1" eaLnBrk="1" hangingPunct="1"/>
            <a:r>
              <a:rPr lang="en-US" smtClean="0"/>
              <a:t>Interface Coverage</a:t>
            </a:r>
          </a:p>
          <a:p>
            <a:pPr lvl="1" eaLnBrk="1" hangingPunct="1"/>
            <a:r>
              <a:rPr lang="en-US" smtClean="0"/>
              <a:t>Logic Path Coverage</a:t>
            </a:r>
          </a:p>
          <a:p>
            <a:pPr lvl="1" eaLnBrk="1" hangingPunct="1"/>
            <a:endParaRPr lang="en-US" smtClean="0"/>
          </a:p>
        </p:txBody>
      </p:sp>
      <p:sp>
        <p:nvSpPr>
          <p:cNvPr id="15364" name="Slide Number Placeholder 3"/>
          <p:cNvSpPr>
            <a:spLocks noGrp="1"/>
          </p:cNvSpPr>
          <p:nvPr>
            <p:ph type="sldNum" sz="quarter" idx="10"/>
          </p:nvPr>
        </p:nvSpPr>
        <p:spPr>
          <a:noFill/>
        </p:spPr>
        <p:txBody>
          <a:bodyPr/>
          <a:lstStyle/>
          <a:p>
            <a:endParaRPr lang="en-US" smtClean="0">
              <a:latin typeface="Arial" pitchFamily="34" charset="0"/>
            </a:endParaRPr>
          </a:p>
          <a:p>
            <a:fld id="{5EE03B13-1857-4974-A0F7-3E1877F80206}" type="slidenum">
              <a:rPr lang="en-US" smtClean="0">
                <a:latin typeface="Arial" pitchFamily="34" charset="0"/>
              </a:rPr>
              <a:pPr/>
              <a:t>13</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Writing Test Conditions (cont.)</a:t>
            </a:r>
          </a:p>
        </p:txBody>
      </p:sp>
      <p:sp>
        <p:nvSpPr>
          <p:cNvPr id="16387" name="Rectangle 3"/>
          <p:cNvSpPr>
            <a:spLocks noGrp="1" noChangeArrowheads="1"/>
          </p:cNvSpPr>
          <p:nvPr>
            <p:ph type="body" idx="1"/>
          </p:nvPr>
        </p:nvSpPr>
        <p:spPr/>
        <p:txBody>
          <a:bodyPr/>
          <a:lstStyle/>
          <a:p>
            <a:pPr eaLnBrk="1" hangingPunct="1"/>
            <a:r>
              <a:rPr lang="en-US" smtClean="0"/>
              <a:t>Branch Coverage</a:t>
            </a:r>
          </a:p>
          <a:p>
            <a:pPr lvl="1" eaLnBrk="1" hangingPunct="1"/>
            <a:r>
              <a:rPr lang="en-US" smtClean="0"/>
              <a:t>Test conditions should be developed to cover all logic branches in the function modules. This ensures that no executable statements are missed.</a:t>
            </a:r>
          </a:p>
          <a:p>
            <a:pPr lvl="1" eaLnBrk="1" hangingPunct="1"/>
            <a:endParaRPr lang="en-US" smtClean="0"/>
          </a:p>
          <a:p>
            <a:pPr lvl="1" eaLnBrk="1" hangingPunct="1"/>
            <a:r>
              <a:rPr lang="en-US" smtClean="0"/>
              <a:t>Some conditions that may belong in this category are</a:t>
            </a:r>
          </a:p>
          <a:p>
            <a:pPr lvl="2" eaLnBrk="1" hangingPunct="1"/>
            <a:r>
              <a:rPr lang="en-US" smtClean="0"/>
              <a:t>IF-ELSE-ENDIF</a:t>
            </a:r>
          </a:p>
          <a:p>
            <a:pPr lvl="2" eaLnBrk="1" hangingPunct="1"/>
            <a:r>
              <a:rPr lang="en-US" smtClean="0"/>
              <a:t>CASE-WHEN-ENDCASE</a:t>
            </a:r>
          </a:p>
          <a:p>
            <a:pPr lvl="2" eaLnBrk="1" hangingPunct="1"/>
            <a:r>
              <a:rPr lang="en-US" smtClean="0"/>
              <a:t>WHILE-ENDWHILE</a:t>
            </a:r>
          </a:p>
          <a:p>
            <a:pPr lvl="1" eaLnBrk="1" hangingPunct="1"/>
            <a:endParaRPr lang="en-US" smtClean="0"/>
          </a:p>
        </p:txBody>
      </p:sp>
      <p:sp>
        <p:nvSpPr>
          <p:cNvPr id="16388" name="Slide Number Placeholder 3"/>
          <p:cNvSpPr>
            <a:spLocks noGrp="1"/>
          </p:cNvSpPr>
          <p:nvPr>
            <p:ph type="sldNum" sz="quarter" idx="10"/>
          </p:nvPr>
        </p:nvSpPr>
        <p:spPr>
          <a:noFill/>
        </p:spPr>
        <p:txBody>
          <a:bodyPr/>
          <a:lstStyle/>
          <a:p>
            <a:endParaRPr lang="en-US" smtClean="0">
              <a:latin typeface="Arial" pitchFamily="34" charset="0"/>
            </a:endParaRPr>
          </a:p>
          <a:p>
            <a:fld id="{22698B72-4084-459B-A573-461F2BF466D8}" type="slidenum">
              <a:rPr lang="en-US" smtClean="0">
                <a:latin typeface="Arial" pitchFamily="34" charset="0"/>
              </a:rPr>
              <a:pPr/>
              <a:t>14</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Writing Test Conditions (cont.)</a:t>
            </a:r>
          </a:p>
        </p:txBody>
      </p:sp>
      <p:sp>
        <p:nvSpPr>
          <p:cNvPr id="17411" name="Rectangle 3"/>
          <p:cNvSpPr>
            <a:spLocks noGrp="1" noChangeArrowheads="1"/>
          </p:cNvSpPr>
          <p:nvPr>
            <p:ph type="body" idx="1"/>
          </p:nvPr>
        </p:nvSpPr>
        <p:spPr/>
        <p:txBody>
          <a:bodyPr/>
          <a:lstStyle/>
          <a:p>
            <a:pPr eaLnBrk="1" hangingPunct="1"/>
            <a:r>
              <a:rPr lang="en-US" smtClean="0"/>
              <a:t>Condition Coverage</a:t>
            </a:r>
          </a:p>
          <a:p>
            <a:pPr lvl="1" eaLnBrk="1" hangingPunct="1"/>
            <a:r>
              <a:rPr lang="en-US" smtClean="0"/>
              <a:t>Test conditions should be developed to make sure that every possible value of every judgment can be executed at least once.</a:t>
            </a:r>
          </a:p>
          <a:p>
            <a:pPr lvl="1" eaLnBrk="1" hangingPunct="1"/>
            <a:endParaRPr lang="en-US" smtClean="0"/>
          </a:p>
          <a:p>
            <a:pPr lvl="1" eaLnBrk="1" hangingPunct="1"/>
            <a:r>
              <a:rPr lang="en-US" smtClean="0"/>
              <a:t>Test conditions that are used are boundary conditions usually for conditions that allow ranges.</a:t>
            </a:r>
          </a:p>
          <a:p>
            <a:pPr lvl="1" eaLnBrk="1" hangingPunct="1"/>
            <a:endParaRPr lang="en-US" smtClean="0"/>
          </a:p>
          <a:p>
            <a:pPr lvl="1" eaLnBrk="1" hangingPunct="1"/>
            <a:r>
              <a:rPr lang="en-US" smtClean="0"/>
              <a:t>IF-ELSE conditions and its combinations belong in this category.</a:t>
            </a:r>
          </a:p>
        </p:txBody>
      </p:sp>
      <p:sp>
        <p:nvSpPr>
          <p:cNvPr id="17412" name="Slide Number Placeholder 3"/>
          <p:cNvSpPr>
            <a:spLocks noGrp="1"/>
          </p:cNvSpPr>
          <p:nvPr>
            <p:ph type="sldNum" sz="quarter" idx="10"/>
          </p:nvPr>
        </p:nvSpPr>
        <p:spPr>
          <a:noFill/>
        </p:spPr>
        <p:txBody>
          <a:bodyPr/>
          <a:lstStyle/>
          <a:p>
            <a:endParaRPr lang="en-US" smtClean="0">
              <a:latin typeface="Arial" pitchFamily="34" charset="0"/>
            </a:endParaRPr>
          </a:p>
          <a:p>
            <a:fld id="{3003570F-A5C4-4EAA-BD31-38BABB492348}" type="slidenum">
              <a:rPr lang="en-US" smtClean="0">
                <a:latin typeface="Arial" pitchFamily="34" charset="0"/>
              </a:rPr>
              <a:pPr/>
              <a:t>15</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Writing Test Conditions (cont.)</a:t>
            </a:r>
          </a:p>
        </p:txBody>
      </p:sp>
      <p:sp>
        <p:nvSpPr>
          <p:cNvPr id="18435" name="Rectangle 3"/>
          <p:cNvSpPr>
            <a:spLocks noGrp="1" noChangeArrowheads="1"/>
          </p:cNvSpPr>
          <p:nvPr>
            <p:ph type="body" idx="1"/>
          </p:nvPr>
        </p:nvSpPr>
        <p:spPr/>
        <p:txBody>
          <a:bodyPr/>
          <a:lstStyle/>
          <a:p>
            <a:pPr eaLnBrk="1" hangingPunct="1"/>
            <a:r>
              <a:rPr lang="en-US" smtClean="0"/>
              <a:t>Loop Coverage</a:t>
            </a:r>
          </a:p>
          <a:p>
            <a:pPr lvl="1" eaLnBrk="1" hangingPunct="1"/>
            <a:r>
              <a:rPr lang="en-US" smtClean="0"/>
              <a:t>Test conditions should be developed to cover all possible cases, including the loop being executed only once, or multiple times, or executed maximum times, or even the loop never being executed.</a:t>
            </a:r>
          </a:p>
          <a:p>
            <a:pPr lvl="1" eaLnBrk="1" hangingPunct="1"/>
            <a:endParaRPr lang="en-US" smtClean="0"/>
          </a:p>
          <a:p>
            <a:pPr lvl="1" eaLnBrk="1" hangingPunct="1"/>
            <a:r>
              <a:rPr lang="en-US" smtClean="0"/>
              <a:t>Loop statements such as the FOR, WHILE, DO-WHILE belong in this category.</a:t>
            </a:r>
          </a:p>
          <a:p>
            <a:pPr lvl="1" eaLnBrk="1" hangingPunct="1"/>
            <a:endParaRPr lang="en-US" smtClean="0"/>
          </a:p>
        </p:txBody>
      </p:sp>
      <p:sp>
        <p:nvSpPr>
          <p:cNvPr id="18436" name="Slide Number Placeholder 3"/>
          <p:cNvSpPr>
            <a:spLocks noGrp="1"/>
          </p:cNvSpPr>
          <p:nvPr>
            <p:ph type="sldNum" sz="quarter" idx="10"/>
          </p:nvPr>
        </p:nvSpPr>
        <p:spPr>
          <a:noFill/>
        </p:spPr>
        <p:txBody>
          <a:bodyPr/>
          <a:lstStyle/>
          <a:p>
            <a:endParaRPr lang="en-US" smtClean="0">
              <a:latin typeface="Arial" pitchFamily="34" charset="0"/>
            </a:endParaRPr>
          </a:p>
          <a:p>
            <a:fld id="{BFD6524D-F4D7-4AC6-BF4E-9293F7209EC0}" type="slidenum">
              <a:rPr lang="en-US" smtClean="0">
                <a:latin typeface="Arial" pitchFamily="34" charset="0"/>
              </a:rPr>
              <a:pPr/>
              <a:t>16</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Writing Test Conditions (cont.)</a:t>
            </a:r>
          </a:p>
        </p:txBody>
      </p:sp>
      <p:sp>
        <p:nvSpPr>
          <p:cNvPr id="19459" name="Rectangle 3"/>
          <p:cNvSpPr>
            <a:spLocks noGrp="1" noChangeArrowheads="1"/>
          </p:cNvSpPr>
          <p:nvPr>
            <p:ph type="body" idx="1"/>
          </p:nvPr>
        </p:nvSpPr>
        <p:spPr/>
        <p:txBody>
          <a:bodyPr/>
          <a:lstStyle/>
          <a:p>
            <a:pPr eaLnBrk="1" hangingPunct="1">
              <a:lnSpc>
                <a:spcPct val="90000"/>
              </a:lnSpc>
            </a:pPr>
            <a:r>
              <a:rPr lang="en-US" smtClean="0"/>
              <a:t>Interface Coverage</a:t>
            </a:r>
          </a:p>
          <a:p>
            <a:pPr lvl="1" eaLnBrk="1" hangingPunct="1">
              <a:lnSpc>
                <a:spcPct val="90000"/>
              </a:lnSpc>
            </a:pPr>
            <a:r>
              <a:rPr lang="en-US" smtClean="0"/>
              <a:t>It should be ensured that the interface for individual program units can work correctly</a:t>
            </a:r>
          </a:p>
          <a:p>
            <a:pPr lvl="1" eaLnBrk="1" hangingPunct="1">
              <a:lnSpc>
                <a:spcPct val="90000"/>
              </a:lnSpc>
            </a:pPr>
            <a:endParaRPr lang="en-US" smtClean="0"/>
          </a:p>
          <a:p>
            <a:pPr eaLnBrk="1" hangingPunct="1">
              <a:lnSpc>
                <a:spcPct val="90000"/>
              </a:lnSpc>
            </a:pPr>
            <a:r>
              <a:rPr lang="en-US" smtClean="0"/>
              <a:t>Logic Path Coverage</a:t>
            </a:r>
          </a:p>
          <a:p>
            <a:pPr lvl="1" eaLnBrk="1" hangingPunct="1">
              <a:lnSpc>
                <a:spcPct val="90000"/>
              </a:lnSpc>
            </a:pPr>
            <a:r>
              <a:rPr lang="en-US" smtClean="0"/>
              <a:t>All logic paths should be tested during the unit test</a:t>
            </a:r>
          </a:p>
          <a:p>
            <a:pPr lvl="1" eaLnBrk="1" hangingPunct="1">
              <a:lnSpc>
                <a:spcPct val="90000"/>
              </a:lnSpc>
            </a:pPr>
            <a:endParaRPr lang="en-US" smtClean="0"/>
          </a:p>
          <a:p>
            <a:pPr eaLnBrk="1" hangingPunct="1">
              <a:lnSpc>
                <a:spcPct val="90000"/>
              </a:lnSpc>
            </a:pPr>
            <a:r>
              <a:rPr lang="en-US" smtClean="0"/>
              <a:t>Other Types of Coverage</a:t>
            </a:r>
          </a:p>
          <a:p>
            <a:pPr lvl="1" eaLnBrk="1" hangingPunct="1">
              <a:lnSpc>
                <a:spcPct val="90000"/>
              </a:lnSpc>
            </a:pPr>
            <a:r>
              <a:rPr lang="en-US" smtClean="0"/>
              <a:t>Exception Handling Test</a:t>
            </a:r>
          </a:p>
          <a:p>
            <a:pPr lvl="1" eaLnBrk="1" hangingPunct="1">
              <a:lnSpc>
                <a:spcPct val="90000"/>
              </a:lnSpc>
            </a:pPr>
            <a:r>
              <a:rPr lang="en-US" smtClean="0"/>
              <a:t>Argument Type Cast Test</a:t>
            </a:r>
          </a:p>
          <a:p>
            <a:pPr lvl="1" eaLnBrk="1" hangingPunct="1">
              <a:lnSpc>
                <a:spcPct val="90000"/>
              </a:lnSpc>
            </a:pPr>
            <a:r>
              <a:rPr lang="en-US" smtClean="0"/>
              <a:t>Comparison Computing Test</a:t>
            </a:r>
          </a:p>
          <a:p>
            <a:pPr lvl="1" eaLnBrk="1" hangingPunct="1">
              <a:lnSpc>
                <a:spcPct val="90000"/>
              </a:lnSpc>
            </a:pPr>
            <a:r>
              <a:rPr lang="en-US" smtClean="0"/>
              <a:t>Local Variable Usage Test</a:t>
            </a:r>
          </a:p>
          <a:p>
            <a:pPr lvl="1" eaLnBrk="1" hangingPunct="1">
              <a:lnSpc>
                <a:spcPct val="90000"/>
              </a:lnSpc>
            </a:pPr>
            <a:endParaRPr lang="en-US" smtClean="0"/>
          </a:p>
        </p:txBody>
      </p:sp>
      <p:sp>
        <p:nvSpPr>
          <p:cNvPr id="19460" name="Slide Number Placeholder 3"/>
          <p:cNvSpPr>
            <a:spLocks noGrp="1"/>
          </p:cNvSpPr>
          <p:nvPr>
            <p:ph type="sldNum" sz="quarter" idx="10"/>
          </p:nvPr>
        </p:nvSpPr>
        <p:spPr>
          <a:noFill/>
        </p:spPr>
        <p:txBody>
          <a:bodyPr/>
          <a:lstStyle/>
          <a:p>
            <a:endParaRPr lang="en-US" smtClean="0">
              <a:latin typeface="Arial" pitchFamily="34" charset="0"/>
            </a:endParaRPr>
          </a:p>
          <a:p>
            <a:fld id="{36C9354F-40F6-4BAC-B86F-EB6F260453F5}" type="slidenum">
              <a:rPr lang="en-US" smtClean="0">
                <a:latin typeface="Arial" pitchFamily="34" charset="0"/>
              </a:rPr>
              <a:pPr/>
              <a:t>17</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Using JUnit as a Testing Tool</a:t>
            </a:r>
          </a:p>
        </p:txBody>
      </p:sp>
      <p:sp>
        <p:nvSpPr>
          <p:cNvPr id="20483" name="Rectangle 3"/>
          <p:cNvSpPr>
            <a:spLocks noGrp="1" noChangeArrowheads="1"/>
          </p:cNvSpPr>
          <p:nvPr>
            <p:ph type="body" idx="1"/>
          </p:nvPr>
        </p:nvSpPr>
        <p:spPr/>
        <p:txBody>
          <a:bodyPr/>
          <a:lstStyle/>
          <a:p>
            <a:pPr eaLnBrk="1" hangingPunct="1"/>
            <a:r>
              <a:rPr lang="en-US" smtClean="0"/>
              <a:t>JUnit is an open source Java testing framework shipped with Eclipse. It is an instance of the xUnit architecture for unit testing frameworks.</a:t>
            </a:r>
          </a:p>
          <a:p>
            <a:pPr eaLnBrk="1" hangingPunct="1"/>
            <a:endParaRPr lang="en-US" smtClean="0"/>
          </a:p>
          <a:p>
            <a:pPr eaLnBrk="1" hangingPunct="1"/>
            <a:r>
              <a:rPr lang="en-US" smtClean="0"/>
              <a:t>JUnit features include: </a:t>
            </a:r>
          </a:p>
          <a:p>
            <a:pPr lvl="1" eaLnBrk="1" hangingPunct="1"/>
            <a:r>
              <a:rPr lang="en-US" sz="2200" smtClean="0"/>
              <a:t>Assertions for testing expected results </a:t>
            </a:r>
          </a:p>
          <a:p>
            <a:pPr lvl="1" eaLnBrk="1" hangingPunct="1"/>
            <a:r>
              <a:rPr lang="en-US" sz="2200" smtClean="0"/>
              <a:t>Test fixtures for sharing common test data </a:t>
            </a:r>
          </a:p>
          <a:p>
            <a:pPr lvl="1" eaLnBrk="1" hangingPunct="1"/>
            <a:r>
              <a:rPr lang="en-US" sz="2200" smtClean="0"/>
              <a:t>Test suites for easily organizing and running tests </a:t>
            </a:r>
          </a:p>
          <a:p>
            <a:pPr lvl="1" eaLnBrk="1" hangingPunct="1"/>
            <a:r>
              <a:rPr lang="en-US" sz="2200" smtClean="0"/>
              <a:t>Graphical and textual test runners</a:t>
            </a:r>
            <a:endParaRPr lang="en-US" smtClean="0"/>
          </a:p>
        </p:txBody>
      </p:sp>
      <p:sp>
        <p:nvSpPr>
          <p:cNvPr id="20484" name="Slide Number Placeholder 3"/>
          <p:cNvSpPr>
            <a:spLocks noGrp="1"/>
          </p:cNvSpPr>
          <p:nvPr>
            <p:ph type="sldNum" sz="quarter" idx="10"/>
          </p:nvPr>
        </p:nvSpPr>
        <p:spPr>
          <a:noFill/>
        </p:spPr>
        <p:txBody>
          <a:bodyPr/>
          <a:lstStyle/>
          <a:p>
            <a:endParaRPr lang="en-US" smtClean="0">
              <a:latin typeface="Arial" pitchFamily="34" charset="0"/>
            </a:endParaRPr>
          </a:p>
          <a:p>
            <a:fld id="{D20A4B75-8EC4-494D-AD50-8514C4101155}" type="slidenum">
              <a:rPr lang="en-US" smtClean="0">
                <a:latin typeface="Arial" pitchFamily="34" charset="0"/>
              </a:rPr>
              <a:pPr/>
              <a:t>18</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Using JUnit as a Testing Tool (cont.)</a:t>
            </a:r>
          </a:p>
        </p:txBody>
      </p:sp>
      <p:sp>
        <p:nvSpPr>
          <p:cNvPr id="21507" name="Rectangle 3"/>
          <p:cNvSpPr>
            <a:spLocks noGrp="1" noChangeArrowheads="1"/>
          </p:cNvSpPr>
          <p:nvPr>
            <p:ph type="body" idx="1"/>
          </p:nvPr>
        </p:nvSpPr>
        <p:spPr/>
        <p:txBody>
          <a:bodyPr/>
          <a:lstStyle/>
          <a:p>
            <a:pPr eaLnBrk="1" hangingPunct="1"/>
            <a:r>
              <a:rPr lang="en-US" smtClean="0"/>
              <a:t>JUnit helps to write code faster while increasing code quality.</a:t>
            </a:r>
          </a:p>
          <a:p>
            <a:pPr eaLnBrk="1" hangingPunct="1"/>
            <a:r>
              <a:rPr lang="en-US" smtClean="0"/>
              <a:t>JUnit tests check their own results and provide immediate feedback.</a:t>
            </a:r>
          </a:p>
          <a:p>
            <a:pPr eaLnBrk="1" hangingPunct="1"/>
            <a:r>
              <a:rPr lang="en-US" smtClean="0"/>
              <a:t>JUnit tests increase the stability of software.</a:t>
            </a:r>
          </a:p>
          <a:p>
            <a:pPr eaLnBrk="1" hangingPunct="1"/>
            <a:r>
              <a:rPr lang="en-US" smtClean="0"/>
              <a:t>JUnit is elegantly simple.</a:t>
            </a:r>
          </a:p>
          <a:p>
            <a:pPr eaLnBrk="1" hangingPunct="1"/>
            <a:r>
              <a:rPr lang="en-US" smtClean="0"/>
              <a:t>JUnit tests are developer tests.</a:t>
            </a:r>
          </a:p>
          <a:p>
            <a:pPr eaLnBrk="1" hangingPunct="1"/>
            <a:r>
              <a:rPr lang="en-US" smtClean="0"/>
              <a:t>JUnit tests are written in Java.</a:t>
            </a:r>
          </a:p>
        </p:txBody>
      </p:sp>
      <p:sp>
        <p:nvSpPr>
          <p:cNvPr id="21508" name="Slide Number Placeholder 3"/>
          <p:cNvSpPr>
            <a:spLocks noGrp="1"/>
          </p:cNvSpPr>
          <p:nvPr>
            <p:ph type="sldNum" sz="quarter" idx="10"/>
          </p:nvPr>
        </p:nvSpPr>
        <p:spPr>
          <a:noFill/>
        </p:spPr>
        <p:txBody>
          <a:bodyPr/>
          <a:lstStyle/>
          <a:p>
            <a:endParaRPr lang="en-US" smtClean="0">
              <a:latin typeface="Arial" pitchFamily="34" charset="0"/>
            </a:endParaRPr>
          </a:p>
          <a:p>
            <a:fld id="{3521F19C-2698-49B7-8C1C-A1A25F3FC687}" type="slidenum">
              <a:rPr lang="en-US" smtClean="0">
                <a:latin typeface="Arial" pitchFamily="34" charset="0"/>
              </a:rPr>
              <a:pPr/>
              <a:t>19</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smtClean="0"/>
              <a:t>Introduction</a:t>
            </a:r>
          </a:p>
        </p:txBody>
      </p:sp>
      <p:sp>
        <p:nvSpPr>
          <p:cNvPr id="4099" name="Rectangle 3"/>
          <p:cNvSpPr>
            <a:spLocks noGrp="1" noChangeArrowheads="1"/>
          </p:cNvSpPr>
          <p:nvPr>
            <p:ph type="body" idx="4294967295"/>
          </p:nvPr>
        </p:nvSpPr>
        <p:spPr>
          <a:xfrm>
            <a:off x="152400" y="1949450"/>
            <a:ext cx="8458200" cy="4603750"/>
          </a:xfrm>
        </p:spPr>
        <p:txBody>
          <a:bodyPr lIns="90488" tIns="44450" rIns="90488" bIns="44450"/>
          <a:lstStyle/>
          <a:p>
            <a:pPr marL="0" indent="0" algn="ctr" eaLnBrk="1" hangingPunct="1">
              <a:buFontTx/>
              <a:buNone/>
            </a:pPr>
            <a:r>
              <a:rPr lang="en-US" sz="2600" smtClean="0"/>
              <a:t>MIT Faculty Video: </a:t>
            </a:r>
          </a:p>
          <a:p>
            <a:pPr marL="0" indent="0" algn="ctr" eaLnBrk="1" hangingPunct="1">
              <a:buFontTx/>
              <a:buNone/>
            </a:pPr>
            <a:endParaRPr lang="en-US" sz="2600" smtClean="0"/>
          </a:p>
          <a:p>
            <a:pPr marL="0" indent="0" algn="ctr" eaLnBrk="1" hangingPunct="1">
              <a:buFontTx/>
              <a:buNone/>
            </a:pPr>
            <a:r>
              <a:rPr lang="en-US" sz="2600" b="1" smtClean="0"/>
              <a:t>“Testing- Aims, Pitfalls and Strategies”</a:t>
            </a:r>
            <a:endParaRPr lang="en-US" sz="2600" smtClean="0"/>
          </a:p>
        </p:txBody>
      </p:sp>
      <p:sp>
        <p:nvSpPr>
          <p:cNvPr id="4100" name="Slide Number Placeholder 4"/>
          <p:cNvSpPr>
            <a:spLocks noGrp="1"/>
          </p:cNvSpPr>
          <p:nvPr>
            <p:ph type="sldNum" sz="quarter" idx="10"/>
          </p:nvPr>
        </p:nvSpPr>
        <p:spPr>
          <a:noFill/>
        </p:spPr>
        <p:txBody>
          <a:bodyPr/>
          <a:lstStyle/>
          <a:p>
            <a:endParaRPr lang="en-US" smtClean="0">
              <a:latin typeface="Arial" pitchFamily="34" charset="0"/>
            </a:endParaRPr>
          </a:p>
          <a:p>
            <a:fld id="{7B930FAD-5D74-460B-8E7F-D0DFE0E3700A}" type="slidenum">
              <a:rPr lang="en-US" smtClean="0">
                <a:latin typeface="Arial" pitchFamily="34" charset="0"/>
              </a:rPr>
              <a:pPr/>
              <a:t>2</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Using JUnit as a Testing Tool (cont.)</a:t>
            </a:r>
          </a:p>
        </p:txBody>
      </p:sp>
      <p:sp>
        <p:nvSpPr>
          <p:cNvPr id="22531" name="Rectangle 3"/>
          <p:cNvSpPr>
            <a:spLocks noGrp="1" noChangeArrowheads="1"/>
          </p:cNvSpPr>
          <p:nvPr>
            <p:ph type="body" idx="1"/>
          </p:nvPr>
        </p:nvSpPr>
        <p:spPr/>
        <p:txBody>
          <a:bodyPr/>
          <a:lstStyle/>
          <a:p>
            <a:pPr eaLnBrk="1" hangingPunct="1"/>
            <a:r>
              <a:rPr lang="en-US" smtClean="0"/>
              <a:t>This is a hidden slide.</a:t>
            </a:r>
          </a:p>
        </p:txBody>
      </p:sp>
      <p:sp>
        <p:nvSpPr>
          <p:cNvPr id="22532" name="Slide Number Placeholder 3"/>
          <p:cNvSpPr>
            <a:spLocks noGrp="1"/>
          </p:cNvSpPr>
          <p:nvPr>
            <p:ph type="sldNum" sz="quarter" idx="10"/>
          </p:nvPr>
        </p:nvSpPr>
        <p:spPr>
          <a:noFill/>
        </p:spPr>
        <p:txBody>
          <a:bodyPr/>
          <a:lstStyle/>
          <a:p>
            <a:endParaRPr lang="en-US" smtClean="0">
              <a:latin typeface="Arial" pitchFamily="34" charset="0"/>
            </a:endParaRPr>
          </a:p>
          <a:p>
            <a:fld id="{4E10627C-EC66-4566-8BDF-A9FED35E073E}" type="slidenum">
              <a:rPr lang="en-US" smtClean="0">
                <a:latin typeface="Arial" pitchFamily="34" charset="0"/>
              </a:rPr>
              <a:pPr/>
              <a:t>20</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Using JUnit as a Testing Tool (cont.)</a:t>
            </a:r>
          </a:p>
        </p:txBody>
      </p:sp>
      <p:sp>
        <p:nvSpPr>
          <p:cNvPr id="23555" name="Rectangle 3"/>
          <p:cNvSpPr>
            <a:spLocks noGrp="1" noChangeArrowheads="1"/>
          </p:cNvSpPr>
          <p:nvPr>
            <p:ph type="body" idx="1"/>
          </p:nvPr>
        </p:nvSpPr>
        <p:spPr/>
        <p:txBody>
          <a:bodyPr/>
          <a:lstStyle/>
          <a:p>
            <a:pPr eaLnBrk="1" hangingPunct="1"/>
            <a:r>
              <a:rPr lang="en-US" smtClean="0"/>
              <a:t>This is a hidden slide.</a:t>
            </a:r>
          </a:p>
        </p:txBody>
      </p:sp>
      <p:sp>
        <p:nvSpPr>
          <p:cNvPr id="23556" name="Slide Number Placeholder 3"/>
          <p:cNvSpPr>
            <a:spLocks noGrp="1"/>
          </p:cNvSpPr>
          <p:nvPr>
            <p:ph type="sldNum" sz="quarter" idx="10"/>
          </p:nvPr>
        </p:nvSpPr>
        <p:spPr>
          <a:noFill/>
        </p:spPr>
        <p:txBody>
          <a:bodyPr/>
          <a:lstStyle/>
          <a:p>
            <a:endParaRPr lang="en-US" smtClean="0">
              <a:latin typeface="Arial" pitchFamily="34" charset="0"/>
            </a:endParaRPr>
          </a:p>
          <a:p>
            <a:fld id="{640EBC4B-BA7E-41E0-BBCB-D2DABD8E7E36}" type="slidenum">
              <a:rPr lang="en-US" smtClean="0">
                <a:latin typeface="Arial" pitchFamily="34" charset="0"/>
              </a:rPr>
              <a:pPr/>
              <a:t>21</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Using JUnit as a Testing Tool (cont.)</a:t>
            </a:r>
          </a:p>
        </p:txBody>
      </p:sp>
      <p:sp>
        <p:nvSpPr>
          <p:cNvPr id="24579" name="Rectangle 3"/>
          <p:cNvSpPr>
            <a:spLocks noGrp="1" noChangeArrowheads="1"/>
          </p:cNvSpPr>
          <p:nvPr>
            <p:ph type="body" idx="1"/>
          </p:nvPr>
        </p:nvSpPr>
        <p:spPr/>
        <p:txBody>
          <a:bodyPr/>
          <a:lstStyle/>
          <a:p>
            <a:pPr eaLnBrk="1" hangingPunct="1"/>
            <a:r>
              <a:rPr lang="en-US" smtClean="0"/>
              <a:t>This is a hidden slide.</a:t>
            </a:r>
          </a:p>
        </p:txBody>
      </p:sp>
      <p:sp>
        <p:nvSpPr>
          <p:cNvPr id="24580" name="Slide Number Placeholder 3"/>
          <p:cNvSpPr>
            <a:spLocks noGrp="1"/>
          </p:cNvSpPr>
          <p:nvPr>
            <p:ph type="sldNum" sz="quarter" idx="10"/>
          </p:nvPr>
        </p:nvSpPr>
        <p:spPr>
          <a:noFill/>
        </p:spPr>
        <p:txBody>
          <a:bodyPr/>
          <a:lstStyle/>
          <a:p>
            <a:endParaRPr lang="en-US" smtClean="0">
              <a:latin typeface="Arial" pitchFamily="34" charset="0"/>
            </a:endParaRPr>
          </a:p>
          <a:p>
            <a:fld id="{105349B2-EA0E-4680-A4BC-BF95D1E0074B}" type="slidenum">
              <a:rPr lang="en-US" smtClean="0">
                <a:latin typeface="Arial" pitchFamily="34" charset="0"/>
              </a:rPr>
              <a:pPr/>
              <a:t>22</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Using JUnit as a Testing Tool (cont.)</a:t>
            </a:r>
          </a:p>
        </p:txBody>
      </p:sp>
      <p:sp>
        <p:nvSpPr>
          <p:cNvPr id="25603" name="Rectangle 3"/>
          <p:cNvSpPr>
            <a:spLocks noGrp="1" noChangeArrowheads="1"/>
          </p:cNvSpPr>
          <p:nvPr>
            <p:ph type="body" idx="1"/>
          </p:nvPr>
        </p:nvSpPr>
        <p:spPr/>
        <p:txBody>
          <a:bodyPr/>
          <a:lstStyle/>
          <a:p>
            <a:pPr eaLnBrk="1" hangingPunct="1"/>
            <a:r>
              <a:rPr lang="en-US" smtClean="0"/>
              <a:t>A test case is a set of inputs, execution conditions, and expected results, which is used to evaluate a program’s compliance towards a specified requirement.</a:t>
            </a:r>
          </a:p>
          <a:p>
            <a:pPr eaLnBrk="1" hangingPunct="1"/>
            <a:endParaRPr lang="en-US" smtClean="0"/>
          </a:p>
          <a:p>
            <a:pPr eaLnBrk="1" hangingPunct="1"/>
            <a:r>
              <a:rPr lang="en-US" smtClean="0"/>
              <a:t>Tips for creating test cases:</a:t>
            </a:r>
          </a:p>
          <a:p>
            <a:pPr lvl="1" eaLnBrk="1" hangingPunct="1">
              <a:buFont typeface="Times New Roman" pitchFamily="18" charset="0"/>
              <a:buChar char="•"/>
            </a:pPr>
            <a:r>
              <a:rPr lang="en-US" smtClean="0"/>
              <a:t>Test results should be quick and easy to determine and understand.</a:t>
            </a:r>
          </a:p>
          <a:p>
            <a:pPr lvl="1" eaLnBrk="1" hangingPunct="1">
              <a:buFont typeface="Times New Roman" pitchFamily="18" charset="0"/>
              <a:buChar char="•"/>
            </a:pPr>
            <a:r>
              <a:rPr lang="en-US" smtClean="0"/>
              <a:t>Tests should be self explanatory.</a:t>
            </a:r>
          </a:p>
          <a:p>
            <a:pPr lvl="1" eaLnBrk="1" hangingPunct="1">
              <a:buFont typeface="Times New Roman" pitchFamily="18" charset="0"/>
              <a:buChar char="•"/>
            </a:pPr>
            <a:r>
              <a:rPr lang="en-US" smtClean="0"/>
              <a:t>Tests should be valid, unless intentionally testing for errors and/or error-recovery.</a:t>
            </a:r>
          </a:p>
        </p:txBody>
      </p:sp>
      <p:sp>
        <p:nvSpPr>
          <p:cNvPr id="25604" name="Slide Number Placeholder 3"/>
          <p:cNvSpPr>
            <a:spLocks noGrp="1"/>
          </p:cNvSpPr>
          <p:nvPr>
            <p:ph type="sldNum" sz="quarter" idx="10"/>
          </p:nvPr>
        </p:nvSpPr>
        <p:spPr>
          <a:noFill/>
        </p:spPr>
        <p:txBody>
          <a:bodyPr/>
          <a:lstStyle/>
          <a:p>
            <a:endParaRPr lang="en-US" smtClean="0">
              <a:latin typeface="Arial" pitchFamily="34" charset="0"/>
            </a:endParaRPr>
          </a:p>
          <a:p>
            <a:fld id="{5FC692F7-3F58-4E02-9398-F6B24148F3CF}" type="slidenum">
              <a:rPr lang="en-US" smtClean="0">
                <a:latin typeface="Arial" pitchFamily="34" charset="0"/>
              </a:rPr>
              <a:pPr/>
              <a:t>23</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Using JUnit as a Testing Tool (cont.)</a:t>
            </a:r>
          </a:p>
        </p:txBody>
      </p:sp>
      <p:sp>
        <p:nvSpPr>
          <p:cNvPr id="26627" name="Slide Number Placeholder 5"/>
          <p:cNvSpPr>
            <a:spLocks noGrp="1"/>
          </p:cNvSpPr>
          <p:nvPr>
            <p:ph type="sldNum" sz="quarter" idx="10"/>
          </p:nvPr>
        </p:nvSpPr>
        <p:spPr>
          <a:noFill/>
        </p:spPr>
        <p:txBody>
          <a:bodyPr/>
          <a:lstStyle/>
          <a:p>
            <a:endParaRPr lang="en-US" smtClean="0">
              <a:latin typeface="Arial" pitchFamily="34" charset="0"/>
            </a:endParaRPr>
          </a:p>
          <a:p>
            <a:fld id="{2286B3D9-B73B-4322-9F6F-EF8EBEF58C28}" type="slidenum">
              <a:rPr lang="en-US" smtClean="0">
                <a:latin typeface="Arial" pitchFamily="34" charset="0"/>
              </a:rPr>
              <a:pPr/>
              <a:t>24</a:t>
            </a:fld>
            <a:endParaRPr lang="en-US" smtClean="0">
              <a:latin typeface="Arial" pitchFamily="34" charset="0"/>
            </a:endParaRPr>
          </a:p>
        </p:txBody>
      </p:sp>
      <p:sp>
        <p:nvSpPr>
          <p:cNvPr id="27655" name="Rectangle 7"/>
          <p:cNvSpPr>
            <a:spLocks noChangeArrowheads="1"/>
          </p:cNvSpPr>
          <p:nvPr/>
        </p:nvSpPr>
        <p:spPr bwMode="auto">
          <a:xfrm>
            <a:off x="2036763" y="1285875"/>
            <a:ext cx="5070475" cy="1571625"/>
          </a:xfrm>
          <a:prstGeom prst="rect">
            <a:avLst/>
          </a:prstGeo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lstStyle/>
          <a:p>
            <a:pPr algn="l" eaLnBrk="0" hangingPunct="0">
              <a:defRPr/>
            </a:pPr>
            <a:r>
              <a:rPr lang="en-US" sz="1800" b="1" dirty="0">
                <a:solidFill>
                  <a:srgbClr val="7F0055"/>
                </a:solidFill>
                <a:latin typeface="Courier New" pitchFamily="49" charset="0"/>
                <a:ea typeface="Calibri" pitchFamily="34" charset="0"/>
                <a:cs typeface="Courier New" pitchFamily="49" charset="0"/>
              </a:rPr>
              <a:t>public</a:t>
            </a:r>
            <a:r>
              <a:rPr lang="en-US" sz="1800" dirty="0">
                <a:solidFill>
                  <a:srgbClr val="000000"/>
                </a:solidFill>
                <a:latin typeface="Courier New" pitchFamily="49" charset="0"/>
                <a:ea typeface="Calibri" pitchFamily="34" charset="0"/>
                <a:cs typeface="Courier New" pitchFamily="49" charset="0"/>
              </a:rPr>
              <a:t> </a:t>
            </a:r>
            <a:r>
              <a:rPr lang="en-US" sz="1800" b="1" dirty="0">
                <a:solidFill>
                  <a:srgbClr val="7F0055"/>
                </a:solidFill>
                <a:latin typeface="Courier New" pitchFamily="49" charset="0"/>
                <a:ea typeface="Calibri" pitchFamily="34" charset="0"/>
                <a:cs typeface="Courier New" pitchFamily="49" charset="0"/>
              </a:rPr>
              <a:t>int</a:t>
            </a:r>
            <a:r>
              <a:rPr lang="en-US" sz="1800" dirty="0">
                <a:solidFill>
                  <a:srgbClr val="000000"/>
                </a:solidFill>
                <a:latin typeface="Courier New" pitchFamily="49" charset="0"/>
                <a:ea typeface="Calibri" pitchFamily="34" charset="0"/>
                <a:cs typeface="Courier New" pitchFamily="49" charset="0"/>
              </a:rPr>
              <a:t> add(</a:t>
            </a:r>
            <a:r>
              <a:rPr lang="en-US" sz="1800" b="1" dirty="0">
                <a:solidFill>
                  <a:srgbClr val="7F0055"/>
                </a:solidFill>
                <a:latin typeface="Courier New" pitchFamily="49" charset="0"/>
                <a:ea typeface="Calibri" pitchFamily="34" charset="0"/>
                <a:cs typeface="Courier New" pitchFamily="49" charset="0"/>
              </a:rPr>
              <a:t>int</a:t>
            </a:r>
            <a:r>
              <a:rPr lang="en-US" sz="1800" dirty="0">
                <a:solidFill>
                  <a:srgbClr val="000000"/>
                </a:solidFill>
                <a:latin typeface="Courier New" pitchFamily="49" charset="0"/>
                <a:ea typeface="Calibri" pitchFamily="34" charset="0"/>
                <a:cs typeface="Courier New" pitchFamily="49" charset="0"/>
              </a:rPr>
              <a:t> num1, </a:t>
            </a:r>
            <a:r>
              <a:rPr lang="en-US" sz="1800" b="1" dirty="0">
                <a:solidFill>
                  <a:srgbClr val="7F0055"/>
                </a:solidFill>
                <a:latin typeface="Courier New" pitchFamily="49" charset="0"/>
                <a:ea typeface="Calibri" pitchFamily="34" charset="0"/>
                <a:cs typeface="Courier New" pitchFamily="49" charset="0"/>
              </a:rPr>
              <a:t>int</a:t>
            </a:r>
            <a:r>
              <a:rPr lang="en-US" sz="1800" dirty="0">
                <a:solidFill>
                  <a:srgbClr val="000000"/>
                </a:solidFill>
                <a:latin typeface="Courier New" pitchFamily="49" charset="0"/>
                <a:ea typeface="Calibri" pitchFamily="34" charset="0"/>
                <a:cs typeface="Courier New" pitchFamily="49" charset="0"/>
              </a:rPr>
              <a:t> num2)</a:t>
            </a:r>
            <a:endParaRPr lang="en-US" sz="1800" dirty="0">
              <a:latin typeface="Courier New" pitchFamily="49" charset="0"/>
              <a:cs typeface="Courier New" pitchFamily="49" charset="0"/>
            </a:endParaRPr>
          </a:p>
          <a:p>
            <a:pPr algn="l" eaLnBrk="0" hangingPunct="0">
              <a:lnSpc>
                <a:spcPct val="100000"/>
              </a:lnSpc>
              <a:spcBef>
                <a:spcPct val="0"/>
              </a:spcBef>
              <a:buClrTx/>
              <a:defRPr/>
            </a:pPr>
            <a:r>
              <a:rPr lang="en-US" sz="1800" dirty="0">
                <a:solidFill>
                  <a:srgbClr val="000000"/>
                </a:solidFill>
                <a:latin typeface="Courier New" pitchFamily="49" charset="0"/>
                <a:ea typeface="Calibri" pitchFamily="34" charset="0"/>
                <a:cs typeface="Courier New" pitchFamily="49" charset="0"/>
              </a:rPr>
              <a:t>	{</a:t>
            </a:r>
            <a:endParaRPr lang="en-US" sz="1800" dirty="0">
              <a:latin typeface="Courier New" pitchFamily="49" charset="0"/>
              <a:cs typeface="Courier New" pitchFamily="49" charset="0"/>
            </a:endParaRPr>
          </a:p>
          <a:p>
            <a:pPr algn="l" eaLnBrk="0" hangingPunct="0">
              <a:lnSpc>
                <a:spcPct val="100000"/>
              </a:lnSpc>
              <a:spcBef>
                <a:spcPct val="0"/>
              </a:spcBef>
              <a:buClrTx/>
              <a:defRPr/>
            </a:pPr>
            <a:r>
              <a:rPr lang="en-US" sz="1800" dirty="0">
                <a:solidFill>
                  <a:srgbClr val="000000"/>
                </a:solidFill>
                <a:latin typeface="Courier New" pitchFamily="49" charset="0"/>
                <a:ea typeface="Calibri" pitchFamily="34" charset="0"/>
                <a:cs typeface="Courier New" pitchFamily="49" charset="0"/>
              </a:rPr>
              <a:t>		</a:t>
            </a:r>
            <a:r>
              <a:rPr lang="en-US" sz="1800" b="1" dirty="0">
                <a:solidFill>
                  <a:srgbClr val="7F0055"/>
                </a:solidFill>
                <a:latin typeface="Courier New" pitchFamily="49" charset="0"/>
                <a:ea typeface="Calibri" pitchFamily="34" charset="0"/>
                <a:cs typeface="Courier New" pitchFamily="49" charset="0"/>
              </a:rPr>
              <a:t>return</a:t>
            </a:r>
            <a:r>
              <a:rPr lang="en-US" sz="1800" dirty="0">
                <a:solidFill>
                  <a:srgbClr val="000000"/>
                </a:solidFill>
                <a:latin typeface="Courier New" pitchFamily="49" charset="0"/>
                <a:ea typeface="Calibri" pitchFamily="34" charset="0"/>
                <a:cs typeface="Courier New" pitchFamily="49" charset="0"/>
              </a:rPr>
              <a:t> num1 + num2;</a:t>
            </a:r>
            <a:endParaRPr lang="en-US" sz="1800" dirty="0">
              <a:latin typeface="Courier New" pitchFamily="49" charset="0"/>
              <a:cs typeface="Courier New" pitchFamily="49" charset="0"/>
            </a:endParaRPr>
          </a:p>
          <a:p>
            <a:pPr algn="l" eaLnBrk="0" hangingPunct="0">
              <a:lnSpc>
                <a:spcPct val="100000"/>
              </a:lnSpc>
              <a:spcBef>
                <a:spcPct val="0"/>
              </a:spcBef>
              <a:buClrTx/>
              <a:defRPr/>
            </a:pPr>
            <a:r>
              <a:rPr lang="en-US" sz="1800" dirty="0">
                <a:solidFill>
                  <a:srgbClr val="000000"/>
                </a:solidFill>
                <a:latin typeface="Courier New" pitchFamily="49" charset="0"/>
                <a:ea typeface="Calibri" pitchFamily="34" charset="0"/>
                <a:cs typeface="Courier New" pitchFamily="49" charset="0"/>
              </a:rPr>
              <a:t>	}</a:t>
            </a:r>
            <a:endParaRPr lang="en-US" sz="1800" dirty="0">
              <a:latin typeface="Courier New" pitchFamily="49" charset="0"/>
              <a:cs typeface="Courier New" pitchFamily="49" charset="0"/>
            </a:endParaRPr>
          </a:p>
        </p:txBody>
      </p:sp>
      <p:sp>
        <p:nvSpPr>
          <p:cNvPr id="7" name="Rectangular Callout 6"/>
          <p:cNvSpPr/>
          <p:nvPr/>
        </p:nvSpPr>
        <p:spPr bwMode="auto">
          <a:xfrm>
            <a:off x="152400" y="1285875"/>
            <a:ext cx="1776413" cy="1571625"/>
          </a:xfrm>
          <a:prstGeom prst="wedgeRectCallout">
            <a:avLst>
              <a:gd name="adj1" fmla="val 73538"/>
              <a:gd name="adj2" fmla="val -12518"/>
            </a:avLst>
          </a:prstGeom>
          <a:ln>
            <a:headEnd type="none" w="med" len="med"/>
            <a:tailEnd type="triangle" w="med" len="med"/>
          </a:ln>
        </p:spPr>
        <p:style>
          <a:lnRef idx="3">
            <a:schemeClr val="lt1"/>
          </a:lnRef>
          <a:fillRef idx="1">
            <a:schemeClr val="accent1"/>
          </a:fillRef>
          <a:effectRef idx="1">
            <a:schemeClr val="accent1"/>
          </a:effectRef>
          <a:fontRef idx="minor">
            <a:schemeClr val="lt1"/>
          </a:fontRef>
        </p:style>
        <p:txBody>
          <a:bodyPr lIns="90488" tIns="91440" rIns="90488" bIns="91440" anchor="ctr"/>
          <a:lstStyle/>
          <a:p>
            <a:pPr algn="l">
              <a:defRPr/>
            </a:pPr>
            <a:r>
              <a:rPr lang="en-US" sz="1800" dirty="0"/>
              <a:t>This is a sample code of a method that adds two numbers, </a:t>
            </a:r>
            <a:r>
              <a:rPr lang="en-US" sz="1800" i="1" dirty="0"/>
              <a:t>num1 </a:t>
            </a:r>
            <a:r>
              <a:rPr lang="en-US" sz="1800" dirty="0"/>
              <a:t>and </a:t>
            </a:r>
            <a:r>
              <a:rPr lang="en-US" sz="1800" i="1" dirty="0"/>
              <a:t>num2</a:t>
            </a:r>
            <a:r>
              <a:rPr lang="en-US" sz="1800" dirty="0"/>
              <a:t>.</a:t>
            </a:r>
            <a:endParaRPr lang="en-GB" sz="1800" dirty="0">
              <a:solidFill>
                <a:schemeClr val="tx1"/>
              </a:solidFill>
            </a:endParaRPr>
          </a:p>
        </p:txBody>
      </p:sp>
      <p:grpSp>
        <p:nvGrpSpPr>
          <p:cNvPr id="2" name="Group 8"/>
          <p:cNvGrpSpPr>
            <a:grpSpLocks/>
          </p:cNvGrpSpPr>
          <p:nvPr/>
        </p:nvGrpSpPr>
        <p:grpSpPr bwMode="auto">
          <a:xfrm>
            <a:off x="1679575" y="3071813"/>
            <a:ext cx="7250113" cy="3405187"/>
            <a:chOff x="1679570" y="3071810"/>
            <a:chExt cx="7250148" cy="3405325"/>
          </a:xfrm>
        </p:grpSpPr>
        <p:sp>
          <p:nvSpPr>
            <p:cNvPr id="27656" name="Rectangle 8"/>
            <p:cNvSpPr>
              <a:spLocks noChangeArrowheads="1"/>
            </p:cNvSpPr>
            <p:nvPr/>
          </p:nvSpPr>
          <p:spPr bwMode="auto">
            <a:xfrm>
              <a:off x="1679570" y="3071810"/>
              <a:ext cx="5784878" cy="3405325"/>
            </a:xfrm>
            <a:prstGeom prst="rect">
              <a:avLst/>
            </a:prstGeo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lstStyle/>
            <a:p>
              <a:pPr algn="l" defTabSz="115888" eaLnBrk="0" hangingPunct="0">
                <a:defRPr/>
              </a:pPr>
              <a:r>
                <a:rPr lang="en-US" sz="1800" b="1" dirty="0">
                  <a:solidFill>
                    <a:srgbClr val="7F0055"/>
                  </a:solidFill>
                  <a:latin typeface="Courier New" pitchFamily="49" charset="0"/>
                  <a:ea typeface="Calibri" pitchFamily="34" charset="0"/>
                  <a:cs typeface="Courier New" pitchFamily="49" charset="0"/>
                </a:rPr>
                <a:t>	public void TestAdd()</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if(add(3,5)==8)</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System.</a:t>
              </a:r>
              <a:r>
                <a:rPr lang="en-US" sz="1800" b="1" i="1" dirty="0">
                  <a:solidFill>
                    <a:srgbClr val="0000FF"/>
                  </a:solidFill>
                  <a:latin typeface="Courier New" pitchFamily="49" charset="0"/>
                  <a:ea typeface="Calibri" pitchFamily="34" charset="0"/>
                  <a:cs typeface="Courier New" pitchFamily="49" charset="0"/>
                </a:rPr>
                <a:t>out</a:t>
              </a:r>
              <a:r>
                <a:rPr lang="en-US" sz="1800" b="1" dirty="0">
                  <a:solidFill>
                    <a:srgbClr val="7F0055"/>
                  </a:solidFill>
                  <a:latin typeface="Courier New" pitchFamily="49" charset="0"/>
                  <a:ea typeface="Calibri" pitchFamily="34" charset="0"/>
                  <a:cs typeface="Courier New" pitchFamily="49" charset="0"/>
                </a:rPr>
                <a:t>.println(</a:t>
              </a:r>
              <a:r>
                <a:rPr lang="en-US" sz="1800" b="1" dirty="0">
                  <a:solidFill>
                    <a:srgbClr val="0000FF"/>
                  </a:solidFill>
                  <a:latin typeface="Courier New" pitchFamily="49" charset="0"/>
                  <a:ea typeface="Calibri" pitchFamily="34" charset="0"/>
                  <a:cs typeface="Courier New" pitchFamily="49" charset="0"/>
                </a:rPr>
                <a:t>"Success !"</a:t>
              </a:r>
              <a:r>
                <a:rPr lang="en-US" sz="1800" b="1" dirty="0">
                  <a:solidFill>
                    <a:srgbClr val="7F0055"/>
                  </a:solidFill>
                  <a:latin typeface="Courier New" pitchFamily="49" charset="0"/>
                  <a:ea typeface="Calibri" pitchFamily="34" charset="0"/>
                  <a:cs typeface="Courier New" pitchFamily="49" charset="0"/>
                </a:rPr>
                <a:t>);</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else</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System.</a:t>
              </a:r>
              <a:r>
                <a:rPr lang="en-US" sz="1800" b="1" i="1" dirty="0">
                  <a:solidFill>
                    <a:srgbClr val="0000FF"/>
                  </a:solidFill>
                  <a:latin typeface="Courier New" pitchFamily="49" charset="0"/>
                  <a:ea typeface="Calibri" pitchFamily="34" charset="0"/>
                  <a:cs typeface="Courier New" pitchFamily="49" charset="0"/>
                </a:rPr>
                <a:t>out</a:t>
              </a:r>
              <a:r>
                <a:rPr lang="en-US" sz="1800" b="1" dirty="0">
                  <a:solidFill>
                    <a:srgbClr val="7F0055"/>
                  </a:solidFill>
                  <a:latin typeface="Courier New" pitchFamily="49" charset="0"/>
                  <a:ea typeface="Calibri" pitchFamily="34" charset="0"/>
                  <a:cs typeface="Courier New" pitchFamily="49" charset="0"/>
                </a:rPr>
                <a:t>.println(</a:t>
              </a:r>
              <a:r>
                <a:rPr lang="en-US" sz="1800" b="1" dirty="0">
                  <a:solidFill>
                    <a:srgbClr val="0000FF"/>
                  </a:solidFill>
                  <a:latin typeface="Courier New" pitchFamily="49" charset="0"/>
                  <a:ea typeface="Calibri" pitchFamily="34" charset="0"/>
                  <a:cs typeface="Courier New" pitchFamily="49" charset="0"/>
                </a:rPr>
                <a:t>"Oops. Failed!"</a:t>
              </a:r>
              <a:r>
                <a:rPr lang="en-US" sz="1800" b="1" dirty="0">
                  <a:solidFill>
                    <a:srgbClr val="7F0055"/>
                  </a:solidFill>
                  <a:latin typeface="Courier New" pitchFamily="49" charset="0"/>
                  <a:ea typeface="Calibri" pitchFamily="34" charset="0"/>
                  <a:cs typeface="Courier New" pitchFamily="49" charset="0"/>
                </a:rPr>
                <a:t>);</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p:txBody>
        </p:sp>
        <p:sp>
          <p:nvSpPr>
            <p:cNvPr id="8" name="Rectangular Callout 7"/>
            <p:cNvSpPr/>
            <p:nvPr/>
          </p:nvSpPr>
          <p:spPr bwMode="auto">
            <a:xfrm>
              <a:off x="7585099" y="3606819"/>
              <a:ext cx="1344619" cy="2394047"/>
            </a:xfrm>
            <a:prstGeom prst="wedgeRectCallout">
              <a:avLst>
                <a:gd name="adj1" fmla="val -80887"/>
                <a:gd name="adj2" fmla="val -27146"/>
              </a:avLst>
            </a:prstGeom>
            <a:ln>
              <a:headEnd type="none" w="med" len="med"/>
              <a:tailEnd type="triangle" w="med" len="med"/>
            </a:ln>
          </p:spPr>
          <p:style>
            <a:lnRef idx="3">
              <a:schemeClr val="lt1"/>
            </a:lnRef>
            <a:fillRef idx="1">
              <a:schemeClr val="accent1"/>
            </a:fillRef>
            <a:effectRef idx="1">
              <a:schemeClr val="accent1"/>
            </a:effectRef>
            <a:fontRef idx="minor">
              <a:schemeClr val="lt1"/>
            </a:fontRef>
          </p:style>
          <p:txBody>
            <a:bodyPr lIns="90488" tIns="91440" rIns="90488" bIns="91440" anchor="ctr"/>
            <a:lstStyle/>
            <a:p>
              <a:pPr algn="l">
                <a:defRPr/>
              </a:pPr>
              <a:r>
                <a:rPr lang="en-US" sz="1800" dirty="0"/>
                <a:t>This is a sample unit test case that verifies the result of the method on the top figure.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Using JUnit as a Testing Tool (cont.)</a:t>
            </a:r>
          </a:p>
        </p:txBody>
      </p:sp>
      <p:sp>
        <p:nvSpPr>
          <p:cNvPr id="27651" name="Rectangle 3"/>
          <p:cNvSpPr>
            <a:spLocks noGrp="1" noChangeArrowheads="1"/>
          </p:cNvSpPr>
          <p:nvPr>
            <p:ph type="body" idx="1"/>
          </p:nvPr>
        </p:nvSpPr>
        <p:spPr>
          <a:xfrm>
            <a:off x="311150" y="1447800"/>
            <a:ext cx="8470900" cy="4800600"/>
          </a:xfrm>
        </p:spPr>
        <p:txBody>
          <a:bodyPr/>
          <a:lstStyle/>
          <a:p>
            <a:pPr eaLnBrk="1" hangingPunct="1">
              <a:lnSpc>
                <a:spcPct val="90000"/>
              </a:lnSpc>
            </a:pPr>
            <a:r>
              <a:rPr lang="en-US" smtClean="0"/>
              <a:t>In JUnit, unit test cases are created by using assert methods.</a:t>
            </a:r>
          </a:p>
          <a:p>
            <a:pPr eaLnBrk="1" hangingPunct="1">
              <a:lnSpc>
                <a:spcPct val="90000"/>
              </a:lnSpc>
            </a:pPr>
            <a:endParaRPr lang="en-US" smtClean="0"/>
          </a:p>
          <a:p>
            <a:pPr eaLnBrk="1" hangingPunct="1">
              <a:lnSpc>
                <a:spcPct val="90000"/>
              </a:lnSpc>
            </a:pPr>
            <a:r>
              <a:rPr lang="en-US" smtClean="0"/>
              <a:t>Assert methods are built in the JUnit framework and are used to determine the compliance of source code to the requirements.</a:t>
            </a:r>
          </a:p>
          <a:p>
            <a:pPr eaLnBrk="1" hangingPunct="1">
              <a:lnSpc>
                <a:spcPct val="90000"/>
              </a:lnSpc>
            </a:pPr>
            <a:endParaRPr lang="en-US" smtClean="0"/>
          </a:p>
          <a:p>
            <a:pPr eaLnBrk="1" hangingPunct="1">
              <a:lnSpc>
                <a:spcPct val="90000"/>
              </a:lnSpc>
            </a:pPr>
            <a:r>
              <a:rPr lang="en-US" smtClean="0"/>
              <a:t>Commonly used assert methods are:</a:t>
            </a:r>
          </a:p>
          <a:p>
            <a:pPr lvl="1" eaLnBrk="1" hangingPunct="1">
              <a:lnSpc>
                <a:spcPct val="90000"/>
              </a:lnSpc>
            </a:pPr>
            <a:r>
              <a:rPr lang="en-US" smtClean="0"/>
              <a:t>assertTrue(boolean), </a:t>
            </a:r>
          </a:p>
          <a:p>
            <a:pPr lvl="1" eaLnBrk="1" hangingPunct="1">
              <a:lnSpc>
                <a:spcPct val="90000"/>
              </a:lnSpc>
            </a:pPr>
            <a:r>
              <a:rPr lang="en-US" smtClean="0"/>
              <a:t>assertTrue(String, boolean)</a:t>
            </a:r>
          </a:p>
          <a:p>
            <a:pPr lvl="1" eaLnBrk="1" hangingPunct="1">
              <a:lnSpc>
                <a:spcPct val="90000"/>
              </a:lnSpc>
            </a:pPr>
            <a:r>
              <a:rPr lang="en-US" smtClean="0"/>
              <a:t>assertEquals(Object, Object)</a:t>
            </a:r>
          </a:p>
          <a:p>
            <a:pPr lvl="1" eaLnBrk="1" hangingPunct="1">
              <a:lnSpc>
                <a:spcPct val="90000"/>
              </a:lnSpc>
            </a:pPr>
            <a:r>
              <a:rPr lang="en-US" smtClean="0"/>
              <a:t>assertNull(Object)</a:t>
            </a:r>
          </a:p>
          <a:p>
            <a:pPr lvl="1" eaLnBrk="1" hangingPunct="1">
              <a:lnSpc>
                <a:spcPct val="90000"/>
              </a:lnSpc>
            </a:pPr>
            <a:r>
              <a:rPr lang="en-US" smtClean="0"/>
              <a:t>fail(String)</a:t>
            </a:r>
          </a:p>
          <a:p>
            <a:pPr eaLnBrk="1" hangingPunct="1">
              <a:lnSpc>
                <a:spcPct val="90000"/>
              </a:lnSpc>
            </a:pPr>
            <a:endParaRPr lang="en-US" smtClean="0"/>
          </a:p>
        </p:txBody>
      </p:sp>
      <p:sp>
        <p:nvSpPr>
          <p:cNvPr id="27652" name="Slide Number Placeholder 3"/>
          <p:cNvSpPr>
            <a:spLocks noGrp="1"/>
          </p:cNvSpPr>
          <p:nvPr>
            <p:ph type="sldNum" sz="quarter" idx="10"/>
          </p:nvPr>
        </p:nvSpPr>
        <p:spPr>
          <a:noFill/>
        </p:spPr>
        <p:txBody>
          <a:bodyPr/>
          <a:lstStyle/>
          <a:p>
            <a:endParaRPr lang="en-US" smtClean="0">
              <a:latin typeface="Arial" pitchFamily="34" charset="0"/>
            </a:endParaRPr>
          </a:p>
          <a:p>
            <a:fld id="{FFC9335A-E3B0-407D-AA48-3F31AC576B3E}" type="slidenum">
              <a:rPr lang="en-US" smtClean="0">
                <a:latin typeface="Arial" pitchFamily="34" charset="0"/>
              </a:rPr>
              <a:pPr/>
              <a:t>25</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Using JUnit as a Testing Tool (cont.)</a:t>
            </a:r>
          </a:p>
        </p:txBody>
      </p:sp>
      <p:sp>
        <p:nvSpPr>
          <p:cNvPr id="28675" name="Slide Number Placeholder 5"/>
          <p:cNvSpPr>
            <a:spLocks noGrp="1"/>
          </p:cNvSpPr>
          <p:nvPr>
            <p:ph type="sldNum" sz="quarter" idx="10"/>
          </p:nvPr>
        </p:nvSpPr>
        <p:spPr>
          <a:noFill/>
        </p:spPr>
        <p:txBody>
          <a:bodyPr/>
          <a:lstStyle/>
          <a:p>
            <a:endParaRPr lang="en-US" smtClean="0">
              <a:latin typeface="Arial" pitchFamily="34" charset="0"/>
            </a:endParaRPr>
          </a:p>
          <a:p>
            <a:fld id="{C7A6324B-19DF-4DCE-9D47-F68212FFC792}" type="slidenum">
              <a:rPr lang="en-US" smtClean="0">
                <a:latin typeface="Arial" pitchFamily="34" charset="0"/>
              </a:rPr>
              <a:pPr/>
              <a:t>26</a:t>
            </a:fld>
            <a:endParaRPr lang="en-US" smtClean="0">
              <a:latin typeface="Arial" pitchFamily="34" charset="0"/>
            </a:endParaRPr>
          </a:p>
        </p:txBody>
      </p:sp>
      <p:sp>
        <p:nvSpPr>
          <p:cNvPr id="8" name="Rectangle 8"/>
          <p:cNvSpPr>
            <a:spLocks noChangeArrowheads="1"/>
          </p:cNvSpPr>
          <p:nvPr/>
        </p:nvSpPr>
        <p:spPr bwMode="auto">
          <a:xfrm>
            <a:off x="2428875" y="1285875"/>
            <a:ext cx="5786438" cy="3214688"/>
          </a:xfrm>
          <a:prstGeom prst="rect">
            <a:avLst/>
          </a:prstGeo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lstStyle/>
          <a:p>
            <a:pPr algn="l" defTabSz="115888" eaLnBrk="0" hangingPunct="0">
              <a:defRPr/>
            </a:pPr>
            <a:r>
              <a:rPr lang="en-US" sz="1800" b="1" dirty="0">
                <a:solidFill>
                  <a:srgbClr val="7F0055"/>
                </a:solidFill>
                <a:latin typeface="Courier New" pitchFamily="49" charset="0"/>
                <a:ea typeface="Calibri" pitchFamily="34" charset="0"/>
                <a:cs typeface="Courier New" pitchFamily="49" charset="0"/>
              </a:rPr>
              <a:t>	public void TestAdd()</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if(add(3,5)==8)</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System.</a:t>
            </a:r>
            <a:r>
              <a:rPr lang="en-US" sz="1800" b="1" i="1" dirty="0">
                <a:solidFill>
                  <a:srgbClr val="0000FF"/>
                </a:solidFill>
                <a:latin typeface="Courier New" pitchFamily="49" charset="0"/>
                <a:ea typeface="Calibri" pitchFamily="34" charset="0"/>
                <a:cs typeface="Courier New" pitchFamily="49" charset="0"/>
              </a:rPr>
              <a:t>out</a:t>
            </a:r>
            <a:r>
              <a:rPr lang="en-US" sz="1800" b="1" dirty="0">
                <a:solidFill>
                  <a:srgbClr val="7F0055"/>
                </a:solidFill>
                <a:latin typeface="Courier New" pitchFamily="49" charset="0"/>
                <a:ea typeface="Calibri" pitchFamily="34" charset="0"/>
                <a:cs typeface="Courier New" pitchFamily="49" charset="0"/>
              </a:rPr>
              <a:t>.println(</a:t>
            </a:r>
            <a:r>
              <a:rPr lang="en-US" sz="1800" b="1" dirty="0">
                <a:solidFill>
                  <a:srgbClr val="0000FF"/>
                </a:solidFill>
                <a:latin typeface="Courier New" pitchFamily="49" charset="0"/>
                <a:ea typeface="Calibri" pitchFamily="34" charset="0"/>
                <a:cs typeface="Courier New" pitchFamily="49" charset="0"/>
              </a:rPr>
              <a:t>"Success !"</a:t>
            </a:r>
            <a:r>
              <a:rPr lang="en-US" sz="1800" b="1" dirty="0">
                <a:solidFill>
                  <a:srgbClr val="7F0055"/>
                </a:solidFill>
                <a:latin typeface="Courier New" pitchFamily="49" charset="0"/>
                <a:ea typeface="Calibri" pitchFamily="34" charset="0"/>
                <a:cs typeface="Courier New" pitchFamily="49" charset="0"/>
              </a:rPr>
              <a:t>);</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else</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System.</a:t>
            </a:r>
            <a:r>
              <a:rPr lang="en-US" sz="1800" b="1" i="1" dirty="0">
                <a:solidFill>
                  <a:srgbClr val="0000FF"/>
                </a:solidFill>
                <a:latin typeface="Courier New" pitchFamily="49" charset="0"/>
                <a:ea typeface="Calibri" pitchFamily="34" charset="0"/>
                <a:cs typeface="Courier New" pitchFamily="49" charset="0"/>
              </a:rPr>
              <a:t>out</a:t>
            </a:r>
            <a:r>
              <a:rPr lang="en-US" sz="1800" b="1" dirty="0">
                <a:solidFill>
                  <a:srgbClr val="7F0055"/>
                </a:solidFill>
                <a:latin typeface="Courier New" pitchFamily="49" charset="0"/>
                <a:ea typeface="Calibri" pitchFamily="34" charset="0"/>
                <a:cs typeface="Courier New" pitchFamily="49" charset="0"/>
              </a:rPr>
              <a:t>.println(</a:t>
            </a:r>
            <a:r>
              <a:rPr lang="en-US" sz="1800" b="1" dirty="0">
                <a:solidFill>
                  <a:srgbClr val="0000FF"/>
                </a:solidFill>
                <a:latin typeface="Courier New" pitchFamily="49" charset="0"/>
                <a:ea typeface="Calibri" pitchFamily="34" charset="0"/>
                <a:cs typeface="Courier New" pitchFamily="49" charset="0"/>
              </a:rPr>
              <a:t>"Oops. Failed!"</a:t>
            </a:r>
            <a:r>
              <a:rPr lang="en-US" sz="1800" b="1" dirty="0">
                <a:solidFill>
                  <a:srgbClr val="7F0055"/>
                </a:solidFill>
                <a:latin typeface="Courier New" pitchFamily="49" charset="0"/>
                <a:ea typeface="Calibri" pitchFamily="34" charset="0"/>
                <a:cs typeface="Courier New" pitchFamily="49" charset="0"/>
              </a:rPr>
              <a:t>);</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p:txBody>
      </p:sp>
      <p:sp>
        <p:nvSpPr>
          <p:cNvPr id="9" name="Rectangle 8"/>
          <p:cNvSpPr>
            <a:spLocks noChangeArrowheads="1"/>
          </p:cNvSpPr>
          <p:nvPr/>
        </p:nvSpPr>
        <p:spPr bwMode="auto">
          <a:xfrm>
            <a:off x="428625" y="4962525"/>
            <a:ext cx="4681538" cy="1419225"/>
          </a:xfrm>
          <a:prstGeom prst="rect">
            <a:avLst/>
          </a:prstGeo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lstStyle/>
          <a:p>
            <a:pPr algn="l" defTabSz="115888" eaLnBrk="0" hangingPunct="0">
              <a:defRPr/>
            </a:pPr>
            <a:r>
              <a:rPr lang="en-US" sz="1800" b="1" dirty="0">
                <a:solidFill>
                  <a:srgbClr val="7F0055"/>
                </a:solidFill>
                <a:latin typeface="Courier New" pitchFamily="49" charset="0"/>
                <a:ea typeface="Calibri" pitchFamily="34" charset="0"/>
                <a:cs typeface="Courier New" pitchFamily="49" charset="0"/>
              </a:rPr>
              <a:t>	public void </a:t>
            </a:r>
            <a:r>
              <a:rPr lang="en-US" sz="1800" b="1" dirty="0" err="1">
                <a:solidFill>
                  <a:srgbClr val="7F0055"/>
                </a:solidFill>
                <a:latin typeface="Courier New" pitchFamily="49" charset="0"/>
                <a:ea typeface="Calibri" pitchFamily="34" charset="0"/>
                <a:cs typeface="Courier New" pitchFamily="49" charset="0"/>
              </a:rPr>
              <a:t>TestAdd</a:t>
            </a:r>
            <a:r>
              <a:rPr lang="en-US" sz="1800" b="1" dirty="0">
                <a:solidFill>
                  <a:srgbClr val="7F0055"/>
                </a:solidFill>
                <a:latin typeface="Courier New" pitchFamily="49" charset="0"/>
                <a:ea typeface="Calibri" pitchFamily="34" charset="0"/>
                <a:cs typeface="Courier New" pitchFamily="49" charset="0"/>
              </a:rPr>
              <a:t>()</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r>
              <a:rPr lang="en-US" sz="1800" b="1" dirty="0" err="1">
                <a:solidFill>
                  <a:srgbClr val="7F0055"/>
                </a:solidFill>
                <a:latin typeface="Courier New" pitchFamily="49" charset="0"/>
                <a:ea typeface="Calibri" pitchFamily="34" charset="0"/>
                <a:cs typeface="Courier New" pitchFamily="49" charset="0"/>
              </a:rPr>
              <a:t>assertEquals</a:t>
            </a:r>
            <a:r>
              <a:rPr lang="en-US" sz="1800" b="1" dirty="0">
                <a:solidFill>
                  <a:srgbClr val="7F0055"/>
                </a:solidFill>
                <a:latin typeface="Courier New" pitchFamily="49" charset="0"/>
                <a:ea typeface="Calibri" pitchFamily="34" charset="0"/>
                <a:cs typeface="Courier New" pitchFamily="49" charset="0"/>
              </a:rPr>
              <a:t>(8, add( 3 , 5 ));</a:t>
            </a:r>
          </a:p>
          <a:p>
            <a:pPr algn="l" defTabSz="115888" eaLnBrk="0" hangingPunct="0">
              <a:lnSpc>
                <a:spcPct val="100000"/>
              </a:lnSpc>
              <a:spcBef>
                <a:spcPct val="0"/>
              </a:spcBef>
              <a:buClrTx/>
              <a:defRPr/>
            </a:pPr>
            <a:r>
              <a:rPr lang="en-US" sz="1800" b="1" dirty="0">
                <a:solidFill>
                  <a:srgbClr val="7F0055"/>
                </a:solidFill>
                <a:latin typeface="Courier New" pitchFamily="49" charset="0"/>
                <a:ea typeface="Calibri" pitchFamily="34" charset="0"/>
                <a:cs typeface="Courier New" pitchFamily="49" charset="0"/>
              </a:rPr>
              <a:t>	}</a:t>
            </a:r>
          </a:p>
        </p:txBody>
      </p:sp>
      <p:sp>
        <p:nvSpPr>
          <p:cNvPr id="7" name="Rectangular Callout 6"/>
          <p:cNvSpPr/>
          <p:nvPr/>
        </p:nvSpPr>
        <p:spPr bwMode="auto">
          <a:xfrm>
            <a:off x="142875" y="1285875"/>
            <a:ext cx="2133600" cy="2357438"/>
          </a:xfrm>
          <a:prstGeom prst="wedgeRectCallout">
            <a:avLst>
              <a:gd name="adj1" fmla="val 73538"/>
              <a:gd name="adj2" fmla="val -12518"/>
            </a:avLst>
          </a:prstGeom>
          <a:ln>
            <a:headEnd type="none" w="med" len="med"/>
            <a:tailEnd type="triangle" w="med" len="med"/>
          </a:ln>
        </p:spPr>
        <p:style>
          <a:lnRef idx="3">
            <a:schemeClr val="lt1"/>
          </a:lnRef>
          <a:fillRef idx="1">
            <a:schemeClr val="accent1"/>
          </a:fillRef>
          <a:effectRef idx="1">
            <a:schemeClr val="accent1"/>
          </a:effectRef>
          <a:fontRef idx="minor">
            <a:schemeClr val="lt1"/>
          </a:fontRef>
        </p:style>
        <p:txBody>
          <a:bodyPr lIns="90488" tIns="91440" rIns="90488" bIns="91440" anchor="ctr"/>
          <a:lstStyle/>
          <a:p>
            <a:pPr algn="l">
              <a:defRPr/>
            </a:pPr>
            <a:r>
              <a:rPr lang="en-US" sz="1800" dirty="0"/>
              <a:t>This is a generic test case, which prints out a message depending on the outcome of the </a:t>
            </a:r>
            <a:r>
              <a:rPr lang="en-US" sz="1800" dirty="0" err="1"/>
              <a:t>AddTwoNumbers</a:t>
            </a:r>
            <a:r>
              <a:rPr lang="en-US" sz="1800" dirty="0"/>
              <a:t> method.</a:t>
            </a:r>
            <a:endParaRPr lang="en-GB" sz="1800" dirty="0">
              <a:solidFill>
                <a:schemeClr val="tx1"/>
              </a:solidFill>
            </a:endParaRPr>
          </a:p>
        </p:txBody>
      </p:sp>
      <p:sp>
        <p:nvSpPr>
          <p:cNvPr id="10" name="Rectangular Callout 9"/>
          <p:cNvSpPr/>
          <p:nvPr/>
        </p:nvSpPr>
        <p:spPr bwMode="auto">
          <a:xfrm>
            <a:off x="5753100" y="4962525"/>
            <a:ext cx="2857500" cy="1681163"/>
          </a:xfrm>
          <a:prstGeom prst="wedgeRectCallout">
            <a:avLst>
              <a:gd name="adj1" fmla="val -80887"/>
              <a:gd name="adj2" fmla="val -27146"/>
            </a:avLst>
          </a:prstGeom>
          <a:ln>
            <a:headEnd type="none" w="med" len="med"/>
            <a:tailEnd type="triangle" w="med" len="med"/>
          </a:ln>
        </p:spPr>
        <p:style>
          <a:lnRef idx="3">
            <a:schemeClr val="lt1"/>
          </a:lnRef>
          <a:fillRef idx="1">
            <a:schemeClr val="accent1"/>
          </a:fillRef>
          <a:effectRef idx="1">
            <a:schemeClr val="accent1"/>
          </a:effectRef>
          <a:fontRef idx="minor">
            <a:schemeClr val="lt1"/>
          </a:fontRef>
        </p:style>
        <p:txBody>
          <a:bodyPr lIns="90488" tIns="91440" rIns="90488" bIns="91440" anchor="ctr"/>
          <a:lstStyle/>
          <a:p>
            <a:pPr algn="l">
              <a:defRPr/>
            </a:pPr>
            <a:r>
              <a:rPr lang="en-US" sz="1800" dirty="0"/>
              <a:t>This test case performs the same task as above and shows the results with a red or green bar, instead of string messages.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Using JUnit as a Testing Tool (cont.)</a:t>
            </a:r>
          </a:p>
        </p:txBody>
      </p:sp>
      <p:pic>
        <p:nvPicPr>
          <p:cNvPr id="29699" name="Picture 3"/>
          <p:cNvPicPr>
            <a:picLocks noChangeAspect="1" noChangeArrowheads="1"/>
          </p:cNvPicPr>
          <p:nvPr/>
        </p:nvPicPr>
        <p:blipFill>
          <a:blip r:embed="rId3"/>
          <a:srcRect/>
          <a:stretch>
            <a:fillRect/>
          </a:stretch>
        </p:blipFill>
        <p:spPr bwMode="auto">
          <a:xfrm>
            <a:off x="311150" y="1447800"/>
            <a:ext cx="5413375" cy="3429000"/>
          </a:xfrm>
          <a:prstGeom prst="rect">
            <a:avLst/>
          </a:prstGeom>
          <a:noFill/>
          <a:ln w="12700" algn="ctr">
            <a:noFill/>
            <a:prstDash val="dash"/>
            <a:miter lim="800000"/>
            <a:headEnd/>
            <a:tailEnd/>
          </a:ln>
        </p:spPr>
      </p:pic>
      <p:sp>
        <p:nvSpPr>
          <p:cNvPr id="29700" name="Oval 5"/>
          <p:cNvSpPr>
            <a:spLocks noChangeArrowheads="1"/>
          </p:cNvSpPr>
          <p:nvPr/>
        </p:nvSpPr>
        <p:spPr bwMode="auto">
          <a:xfrm>
            <a:off x="311150" y="2308225"/>
            <a:ext cx="1531938" cy="511175"/>
          </a:xfrm>
          <a:prstGeom prst="ellipse">
            <a:avLst/>
          </a:prstGeom>
          <a:noFill/>
          <a:ln w="25400" algn="ctr">
            <a:solidFill>
              <a:schemeClr val="tx1"/>
            </a:solidFill>
            <a:round/>
            <a:headEnd/>
            <a:tailEnd/>
          </a:ln>
        </p:spPr>
        <p:txBody>
          <a:bodyPr wrap="none" lIns="90488" tIns="44450" rIns="90488" bIns="44450" anchor="ctr"/>
          <a:lstStyle/>
          <a:p>
            <a:endParaRPr lang="en-US"/>
          </a:p>
        </p:txBody>
      </p:sp>
      <p:sp>
        <p:nvSpPr>
          <p:cNvPr id="29701" name="Line 6"/>
          <p:cNvSpPr>
            <a:spLocks noChangeShapeType="1"/>
          </p:cNvSpPr>
          <p:nvPr/>
        </p:nvSpPr>
        <p:spPr bwMode="auto">
          <a:xfrm flipV="1">
            <a:off x="1073150" y="2819400"/>
            <a:ext cx="0" cy="2487613"/>
          </a:xfrm>
          <a:prstGeom prst="line">
            <a:avLst/>
          </a:prstGeom>
          <a:noFill/>
          <a:ln w="25400">
            <a:solidFill>
              <a:schemeClr val="tx1"/>
            </a:solidFill>
            <a:round/>
            <a:headEnd/>
            <a:tailEnd type="triangle" w="med" len="med"/>
          </a:ln>
        </p:spPr>
        <p:txBody>
          <a:bodyPr wrap="none" lIns="90488" tIns="44450" rIns="90488" bIns="44450" anchor="ctr"/>
          <a:lstStyle/>
          <a:p>
            <a:endParaRPr lang="en-GB"/>
          </a:p>
        </p:txBody>
      </p:sp>
      <p:sp>
        <p:nvSpPr>
          <p:cNvPr id="29702" name="Text Box 7"/>
          <p:cNvSpPr txBox="1">
            <a:spLocks noChangeArrowheads="1"/>
          </p:cNvSpPr>
          <p:nvPr/>
        </p:nvSpPr>
        <p:spPr bwMode="auto">
          <a:xfrm>
            <a:off x="198438" y="5307013"/>
            <a:ext cx="1749425" cy="430212"/>
          </a:xfrm>
          <a:prstGeom prst="rect">
            <a:avLst/>
          </a:prstGeom>
          <a:noFill/>
          <a:ln w="12700" algn="ctr">
            <a:noFill/>
            <a:prstDash val="dash"/>
            <a:miter lim="800000"/>
            <a:headEnd/>
            <a:tailEnd/>
          </a:ln>
        </p:spPr>
        <p:txBody>
          <a:bodyPr lIns="90488" tIns="44450" rIns="90488" bIns="44450">
            <a:spAutoFit/>
          </a:bodyPr>
          <a:lstStyle/>
          <a:p>
            <a:pPr marL="342900" indent="-342900"/>
            <a:r>
              <a:rPr lang="en-US" sz="2800" b="1"/>
              <a:t>Success!</a:t>
            </a:r>
          </a:p>
        </p:txBody>
      </p:sp>
      <p:sp>
        <p:nvSpPr>
          <p:cNvPr id="29703" name="Text Box 10"/>
          <p:cNvSpPr txBox="1">
            <a:spLocks noChangeArrowheads="1"/>
          </p:cNvSpPr>
          <p:nvPr/>
        </p:nvSpPr>
        <p:spPr bwMode="auto">
          <a:xfrm>
            <a:off x="982663" y="5164138"/>
            <a:ext cx="180975" cy="211137"/>
          </a:xfrm>
          <a:prstGeom prst="rect">
            <a:avLst/>
          </a:prstGeom>
          <a:noFill/>
          <a:ln w="12700" algn="ctr">
            <a:noFill/>
            <a:prstDash val="dash"/>
            <a:miter lim="800000"/>
            <a:headEnd/>
            <a:tailEnd/>
          </a:ln>
        </p:spPr>
        <p:txBody>
          <a:bodyPr wrap="none" lIns="90488" tIns="44450" rIns="90488" bIns="44450">
            <a:spAutoFit/>
          </a:bodyPr>
          <a:lstStyle/>
          <a:p>
            <a:pPr marL="342900" indent="-342900"/>
            <a:endParaRPr lang="en-US"/>
          </a:p>
        </p:txBody>
      </p:sp>
      <p:grpSp>
        <p:nvGrpSpPr>
          <p:cNvPr id="2" name="Group 12"/>
          <p:cNvGrpSpPr>
            <a:grpSpLocks/>
          </p:cNvGrpSpPr>
          <p:nvPr/>
        </p:nvGrpSpPr>
        <p:grpSpPr bwMode="auto">
          <a:xfrm>
            <a:off x="3368675" y="1616075"/>
            <a:ext cx="5413375" cy="4632325"/>
            <a:chOff x="3368675" y="1616075"/>
            <a:chExt cx="5413375" cy="4632325"/>
          </a:xfrm>
        </p:grpSpPr>
        <p:pic>
          <p:nvPicPr>
            <p:cNvPr id="29706" name="Picture 4"/>
            <p:cNvPicPr>
              <a:picLocks noChangeAspect="1" noChangeArrowheads="1"/>
            </p:cNvPicPr>
            <p:nvPr/>
          </p:nvPicPr>
          <p:blipFill>
            <a:blip r:embed="rId4"/>
            <a:srcRect/>
            <a:stretch>
              <a:fillRect/>
            </a:stretch>
          </p:blipFill>
          <p:spPr bwMode="auto">
            <a:xfrm>
              <a:off x="3368675" y="2819400"/>
              <a:ext cx="5413375" cy="3429000"/>
            </a:xfrm>
            <a:prstGeom prst="rect">
              <a:avLst/>
            </a:prstGeom>
            <a:noFill/>
            <a:ln w="12700" algn="ctr">
              <a:noFill/>
              <a:prstDash val="dash"/>
              <a:miter lim="800000"/>
              <a:headEnd/>
              <a:tailEnd/>
            </a:ln>
          </p:spPr>
        </p:pic>
        <p:sp>
          <p:nvSpPr>
            <p:cNvPr id="29707" name="Oval 8"/>
            <p:cNvSpPr>
              <a:spLocks noChangeArrowheads="1"/>
            </p:cNvSpPr>
            <p:nvPr/>
          </p:nvSpPr>
          <p:spPr bwMode="auto">
            <a:xfrm>
              <a:off x="3368675" y="3670300"/>
              <a:ext cx="1531938" cy="511175"/>
            </a:xfrm>
            <a:prstGeom prst="ellipse">
              <a:avLst/>
            </a:prstGeom>
            <a:noFill/>
            <a:ln w="25400" algn="ctr">
              <a:solidFill>
                <a:schemeClr val="tx1"/>
              </a:solidFill>
              <a:round/>
              <a:headEnd/>
              <a:tailEnd/>
            </a:ln>
          </p:spPr>
          <p:txBody>
            <a:bodyPr wrap="none" lIns="90488" tIns="44450" rIns="90488" bIns="44450" anchor="ctr"/>
            <a:lstStyle/>
            <a:p>
              <a:endParaRPr lang="en-US"/>
            </a:p>
          </p:txBody>
        </p:sp>
        <p:sp>
          <p:nvSpPr>
            <p:cNvPr id="29708" name="Line 9"/>
            <p:cNvSpPr>
              <a:spLocks noChangeShapeType="1"/>
            </p:cNvSpPr>
            <p:nvPr/>
          </p:nvSpPr>
          <p:spPr bwMode="auto">
            <a:xfrm flipH="1">
              <a:off x="4586288" y="2046288"/>
              <a:ext cx="1335087" cy="1624012"/>
            </a:xfrm>
            <a:prstGeom prst="line">
              <a:avLst/>
            </a:prstGeom>
            <a:noFill/>
            <a:ln w="25400">
              <a:solidFill>
                <a:schemeClr val="tx1"/>
              </a:solidFill>
              <a:round/>
              <a:headEnd/>
              <a:tailEnd type="triangle" w="med" len="med"/>
            </a:ln>
          </p:spPr>
          <p:txBody>
            <a:bodyPr wrap="none" lIns="90488" tIns="44450" rIns="90488" bIns="44450" anchor="ctr"/>
            <a:lstStyle/>
            <a:p>
              <a:endParaRPr lang="en-GB"/>
            </a:p>
          </p:txBody>
        </p:sp>
        <p:sp>
          <p:nvSpPr>
            <p:cNvPr id="29709" name="Text Box 11"/>
            <p:cNvSpPr txBox="1">
              <a:spLocks noChangeArrowheads="1"/>
            </p:cNvSpPr>
            <p:nvPr/>
          </p:nvSpPr>
          <p:spPr bwMode="auto">
            <a:xfrm>
              <a:off x="5921375" y="1616075"/>
              <a:ext cx="2265363" cy="430213"/>
            </a:xfrm>
            <a:prstGeom prst="rect">
              <a:avLst/>
            </a:prstGeom>
            <a:noFill/>
            <a:ln w="12700" algn="ctr">
              <a:noFill/>
              <a:prstDash val="dash"/>
              <a:miter lim="800000"/>
              <a:headEnd/>
              <a:tailEnd/>
            </a:ln>
          </p:spPr>
          <p:txBody>
            <a:bodyPr lIns="90488" tIns="44450" rIns="90488" bIns="44450">
              <a:spAutoFit/>
            </a:bodyPr>
            <a:lstStyle/>
            <a:p>
              <a:pPr marL="342900" indent="-342900"/>
              <a:r>
                <a:rPr lang="en-US" sz="2800" b="1"/>
                <a:t>Failure…</a:t>
              </a:r>
            </a:p>
          </p:txBody>
        </p:sp>
      </p:grpSp>
      <p:sp>
        <p:nvSpPr>
          <p:cNvPr id="29705" name="Slide Number Placeholder 11"/>
          <p:cNvSpPr>
            <a:spLocks noGrp="1"/>
          </p:cNvSpPr>
          <p:nvPr>
            <p:ph type="sldNum" sz="quarter" idx="10"/>
          </p:nvPr>
        </p:nvSpPr>
        <p:spPr>
          <a:noFill/>
        </p:spPr>
        <p:txBody>
          <a:bodyPr/>
          <a:lstStyle/>
          <a:p>
            <a:endParaRPr lang="en-US" smtClean="0">
              <a:latin typeface="Arial" pitchFamily="34" charset="0"/>
            </a:endParaRPr>
          </a:p>
          <a:p>
            <a:fld id="{A9C81B50-0580-4916-970F-646D20BF7B8F}" type="slidenum">
              <a:rPr lang="en-US" smtClean="0">
                <a:latin typeface="Arial" pitchFamily="34" charset="0"/>
              </a:rPr>
              <a:pPr/>
              <a:t>27</a:t>
            </a:fld>
            <a:endParaRPr lang="en-US"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Using JUnit as a Testing Tool (cont.)</a:t>
            </a:r>
          </a:p>
        </p:txBody>
      </p:sp>
      <p:sp>
        <p:nvSpPr>
          <p:cNvPr id="30723" name="Rectangle 3"/>
          <p:cNvSpPr>
            <a:spLocks noGrp="1" noChangeArrowheads="1"/>
          </p:cNvSpPr>
          <p:nvPr>
            <p:ph type="body" idx="1"/>
          </p:nvPr>
        </p:nvSpPr>
        <p:spPr/>
        <p:txBody>
          <a:bodyPr/>
          <a:lstStyle/>
          <a:p>
            <a:pPr eaLnBrk="1" hangingPunct="1"/>
            <a:r>
              <a:rPr lang="en-US" smtClean="0"/>
              <a:t>To create a JUnit Test case:</a:t>
            </a:r>
          </a:p>
          <a:p>
            <a:pPr marL="733425" lvl="1" indent="-457200" eaLnBrk="1" hangingPunct="1">
              <a:buFontTx/>
              <a:buAutoNum type="arabicPeriod"/>
            </a:pPr>
            <a:r>
              <a:rPr lang="en-US" smtClean="0"/>
              <a:t>Code the component to be tested</a:t>
            </a:r>
          </a:p>
          <a:p>
            <a:pPr marL="733425" lvl="1" indent="-457200" eaLnBrk="1" hangingPunct="1">
              <a:buFontTx/>
              <a:buAutoNum type="arabicPeriod"/>
            </a:pPr>
            <a:r>
              <a:rPr lang="en-US" smtClean="0"/>
              <a:t>Create a corresponding JUnit test case by right-clicking the component’s source code class</a:t>
            </a:r>
          </a:p>
          <a:p>
            <a:pPr lvl="2" eaLnBrk="1" hangingPunct="1"/>
            <a:r>
              <a:rPr lang="en-US" smtClean="0"/>
              <a:t>In the pop-up menu choose “New” then choose “JUnit Test Case”</a:t>
            </a:r>
          </a:p>
          <a:p>
            <a:pPr marL="733425" lvl="1" indent="-457200" eaLnBrk="1" hangingPunct="1">
              <a:buFontTx/>
              <a:buAutoNum type="arabicPeriod"/>
            </a:pPr>
            <a:r>
              <a:rPr lang="en-US" smtClean="0"/>
              <a:t>In the JUnit dialog box: </a:t>
            </a:r>
          </a:p>
          <a:p>
            <a:pPr lvl="2" eaLnBrk="1" hangingPunct="1">
              <a:buFontTx/>
              <a:buAutoNum type="romanLcPeriod"/>
            </a:pPr>
            <a:r>
              <a:rPr lang="en-US" smtClean="0"/>
              <a:t>Change the package name to a specific project package standard by appending “test.” to the package name</a:t>
            </a:r>
          </a:p>
          <a:p>
            <a:pPr lvl="2" eaLnBrk="1" hangingPunct="1">
              <a:buFontTx/>
              <a:buAutoNum type="romanLcPeriod"/>
            </a:pPr>
            <a:r>
              <a:rPr lang="en-US" smtClean="0"/>
              <a:t>Select the “setUp” and “tearDown” methods and click “Next”</a:t>
            </a:r>
          </a:p>
          <a:p>
            <a:pPr lvl="2" eaLnBrk="1" hangingPunct="1">
              <a:buFontTx/>
              <a:buAutoNum type="romanLcPeriod"/>
            </a:pPr>
            <a:r>
              <a:rPr lang="en-US" smtClean="0"/>
              <a:t>Choose the methods that will be included in the JUnit test case and click the “Finish” button</a:t>
            </a:r>
          </a:p>
          <a:p>
            <a:pPr lvl="2" eaLnBrk="1" hangingPunct="1"/>
            <a:endParaRPr lang="en-US" smtClean="0"/>
          </a:p>
        </p:txBody>
      </p:sp>
      <p:sp>
        <p:nvSpPr>
          <p:cNvPr id="30724" name="Slide Number Placeholder 3"/>
          <p:cNvSpPr>
            <a:spLocks noGrp="1"/>
          </p:cNvSpPr>
          <p:nvPr>
            <p:ph type="sldNum" sz="quarter" idx="10"/>
          </p:nvPr>
        </p:nvSpPr>
        <p:spPr>
          <a:noFill/>
        </p:spPr>
        <p:txBody>
          <a:bodyPr/>
          <a:lstStyle/>
          <a:p>
            <a:endParaRPr lang="en-US" smtClean="0">
              <a:latin typeface="Arial" pitchFamily="34" charset="0"/>
            </a:endParaRPr>
          </a:p>
          <a:p>
            <a:fld id="{22B17B4A-9A93-4418-911B-761B9F8EAE70}" type="slidenum">
              <a:rPr lang="en-US" smtClean="0">
                <a:latin typeface="Arial" pitchFamily="34" charset="0"/>
              </a:rPr>
              <a:pPr/>
              <a:t>28</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Using JUnit as a Testing Tool (cont.)</a:t>
            </a:r>
          </a:p>
        </p:txBody>
      </p:sp>
      <p:sp>
        <p:nvSpPr>
          <p:cNvPr id="31747" name="Rectangle 3"/>
          <p:cNvSpPr>
            <a:spLocks noGrp="1" noChangeArrowheads="1"/>
          </p:cNvSpPr>
          <p:nvPr>
            <p:ph type="body" idx="1"/>
          </p:nvPr>
        </p:nvSpPr>
        <p:spPr/>
        <p:txBody>
          <a:bodyPr/>
          <a:lstStyle/>
          <a:p>
            <a:pPr eaLnBrk="1" hangingPunct="1"/>
            <a:r>
              <a:rPr lang="en-US" smtClean="0"/>
              <a:t>In the JUnit Test Case class, make sure that you have imported all the needed packages to be used, including the package name of the component to be tested.</a:t>
            </a:r>
          </a:p>
          <a:p>
            <a:pPr eaLnBrk="1" hangingPunct="1"/>
            <a:endParaRPr lang="en-US" smtClean="0"/>
          </a:p>
          <a:p>
            <a:pPr eaLnBrk="1" hangingPunct="1"/>
            <a:r>
              <a:rPr lang="en-US" smtClean="0"/>
              <a:t>To execute the test cases:</a:t>
            </a:r>
          </a:p>
        </p:txBody>
      </p:sp>
      <p:sp>
        <p:nvSpPr>
          <p:cNvPr id="31748" name="Slide Number Placeholder 3"/>
          <p:cNvSpPr>
            <a:spLocks noGrp="1"/>
          </p:cNvSpPr>
          <p:nvPr>
            <p:ph type="sldNum" sz="quarter" idx="10"/>
          </p:nvPr>
        </p:nvSpPr>
        <p:spPr>
          <a:noFill/>
        </p:spPr>
        <p:txBody>
          <a:bodyPr/>
          <a:lstStyle/>
          <a:p>
            <a:endParaRPr lang="en-US" smtClean="0">
              <a:latin typeface="Arial" pitchFamily="34" charset="0"/>
            </a:endParaRPr>
          </a:p>
          <a:p>
            <a:fld id="{ABC4B3F6-A679-4292-AD57-5E12D36157F4}" type="slidenum">
              <a:rPr lang="en-US" smtClean="0">
                <a:latin typeface="Arial" pitchFamily="34" charset="0"/>
              </a:rPr>
              <a:pPr/>
              <a:t>29</a:t>
            </a:fld>
            <a:endParaRPr lang="en-US" smtClean="0">
              <a:latin typeface="Arial" pitchFamily="34" charset="0"/>
            </a:endParaRPr>
          </a:p>
        </p:txBody>
      </p:sp>
      <p:graphicFrame>
        <p:nvGraphicFramePr>
          <p:cNvPr id="5" name="Diagram 4"/>
          <p:cNvGraphicFramePr/>
          <p:nvPr/>
        </p:nvGraphicFramePr>
        <p:xfrm>
          <a:off x="457200" y="2293958"/>
          <a:ext cx="8153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Module Objectives</a:t>
            </a:r>
          </a:p>
        </p:txBody>
      </p:sp>
      <p:sp>
        <p:nvSpPr>
          <p:cNvPr id="5123" name="Rectangle 3"/>
          <p:cNvSpPr>
            <a:spLocks noGrp="1" noChangeArrowheads="1"/>
          </p:cNvSpPr>
          <p:nvPr>
            <p:ph type="body" idx="1"/>
          </p:nvPr>
        </p:nvSpPr>
        <p:spPr>
          <a:xfrm>
            <a:off x="152400" y="1219200"/>
            <a:ext cx="6326188" cy="4945063"/>
          </a:xfrm>
        </p:spPr>
        <p:txBody>
          <a:bodyPr/>
          <a:lstStyle/>
          <a:p>
            <a:pPr eaLnBrk="1" hangingPunct="1"/>
            <a:r>
              <a:rPr lang="en-US" smtClean="0"/>
              <a:t>At the end of this module, you will be able to:</a:t>
            </a:r>
          </a:p>
          <a:p>
            <a:pPr lvl="1" eaLnBrk="1" hangingPunct="1"/>
            <a:r>
              <a:rPr lang="en-US" smtClean="0"/>
              <a:t>Define the concepts of unit testing</a:t>
            </a:r>
          </a:p>
          <a:p>
            <a:pPr lvl="1" eaLnBrk="1" hangingPunct="1"/>
            <a:r>
              <a:rPr lang="en-US" smtClean="0"/>
              <a:t>Describe the purpose and benefits of unit testing</a:t>
            </a:r>
          </a:p>
          <a:p>
            <a:pPr lvl="1" eaLnBrk="1" hangingPunct="1"/>
            <a:r>
              <a:rPr lang="en-US" smtClean="0"/>
              <a:t>Identify the general principles of test conditions</a:t>
            </a:r>
          </a:p>
          <a:p>
            <a:pPr lvl="1" eaLnBrk="1" hangingPunct="1"/>
            <a:r>
              <a:rPr lang="en-US" smtClean="0"/>
              <a:t>Apply and utilize the principles of test conditions</a:t>
            </a:r>
          </a:p>
          <a:p>
            <a:pPr lvl="1" eaLnBrk="1" hangingPunct="1"/>
            <a:r>
              <a:rPr lang="en-US" smtClean="0"/>
              <a:t>Explain the JUnit framework</a:t>
            </a:r>
          </a:p>
          <a:p>
            <a:pPr lvl="1" eaLnBrk="1" hangingPunct="1"/>
            <a:r>
              <a:rPr lang="en-US" smtClean="0"/>
              <a:t>Perform unit testing using the JUnit framework</a:t>
            </a:r>
          </a:p>
        </p:txBody>
      </p:sp>
      <p:sp>
        <p:nvSpPr>
          <p:cNvPr id="5124" name="Slide Number Placeholder 4"/>
          <p:cNvSpPr>
            <a:spLocks noGrp="1"/>
          </p:cNvSpPr>
          <p:nvPr>
            <p:ph type="sldNum" sz="quarter" idx="10"/>
          </p:nvPr>
        </p:nvSpPr>
        <p:spPr>
          <a:noFill/>
        </p:spPr>
        <p:txBody>
          <a:bodyPr/>
          <a:lstStyle/>
          <a:p>
            <a:endParaRPr lang="en-US" smtClean="0">
              <a:latin typeface="Arial" pitchFamily="34" charset="0"/>
            </a:endParaRPr>
          </a:p>
          <a:p>
            <a:fld id="{16DACD73-97B1-43D0-AF60-691592596CB0}" type="slidenum">
              <a:rPr lang="en-US" smtClean="0">
                <a:latin typeface="Arial" pitchFamily="34" charset="0"/>
              </a:rPr>
              <a:pPr/>
              <a:t>3</a:t>
            </a:fld>
            <a:endParaRPr lang="en-US" smtClean="0">
              <a:latin typeface="Arial" pitchFamily="34" charset="0"/>
            </a:endParaRPr>
          </a:p>
        </p:txBody>
      </p:sp>
      <p:pic>
        <p:nvPicPr>
          <p:cNvPr id="5125" name="Picture 5" descr="objectives"/>
          <p:cNvPicPr>
            <a:picLocks noChangeAspect="1" noChangeArrowheads="1"/>
          </p:cNvPicPr>
          <p:nvPr/>
        </p:nvPicPr>
        <p:blipFill>
          <a:blip r:embed="rId3"/>
          <a:srcRect/>
          <a:stretch>
            <a:fillRect/>
          </a:stretch>
        </p:blipFill>
        <p:spPr bwMode="auto">
          <a:xfrm>
            <a:off x="6781800" y="13716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Using JUnit as a Testing Tool (cont.)</a:t>
            </a:r>
          </a:p>
        </p:txBody>
      </p:sp>
      <p:sp>
        <p:nvSpPr>
          <p:cNvPr id="32771" name="Rectangle 3"/>
          <p:cNvSpPr>
            <a:spLocks noGrp="1" noChangeArrowheads="1"/>
          </p:cNvSpPr>
          <p:nvPr>
            <p:ph type="body" idx="1"/>
          </p:nvPr>
        </p:nvSpPr>
        <p:spPr/>
        <p:txBody>
          <a:bodyPr/>
          <a:lstStyle/>
          <a:p>
            <a:pPr eaLnBrk="1" hangingPunct="1"/>
            <a:r>
              <a:rPr lang="en-US" smtClean="0"/>
              <a:t>In the “setUp” method, it is a good practice to initialize all variables that are to be used in the tests.</a:t>
            </a:r>
          </a:p>
          <a:p>
            <a:pPr eaLnBrk="1" hangingPunct="1"/>
            <a:endParaRPr lang="en-US" smtClean="0"/>
          </a:p>
          <a:p>
            <a:pPr eaLnBrk="1" hangingPunct="1"/>
            <a:r>
              <a:rPr lang="en-US" smtClean="0"/>
              <a:t>The developer can also make use of the “tearDown” method, to explicitly remove/destroy all variables created and used by the test case(s).</a:t>
            </a:r>
          </a:p>
          <a:p>
            <a:pPr eaLnBrk="1" hangingPunct="1"/>
            <a:endParaRPr lang="en-US" smtClean="0"/>
          </a:p>
        </p:txBody>
      </p:sp>
      <p:sp>
        <p:nvSpPr>
          <p:cNvPr id="32772" name="Slide Number Placeholder 3"/>
          <p:cNvSpPr>
            <a:spLocks noGrp="1"/>
          </p:cNvSpPr>
          <p:nvPr>
            <p:ph type="sldNum" sz="quarter" idx="10"/>
          </p:nvPr>
        </p:nvSpPr>
        <p:spPr>
          <a:noFill/>
        </p:spPr>
        <p:txBody>
          <a:bodyPr/>
          <a:lstStyle/>
          <a:p>
            <a:endParaRPr lang="en-US" smtClean="0">
              <a:latin typeface="Arial" pitchFamily="34" charset="0"/>
            </a:endParaRPr>
          </a:p>
          <a:p>
            <a:fld id="{0FF87B3C-FA3B-4D76-9CD6-BB704F23D01B}" type="slidenum">
              <a:rPr lang="en-US" smtClean="0">
                <a:latin typeface="Arial" pitchFamily="34" charset="0"/>
              </a:rPr>
              <a:pPr/>
              <a:t>30</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Using JUnit as a Testing Tool (cont.)</a:t>
            </a:r>
          </a:p>
        </p:txBody>
      </p:sp>
      <p:sp>
        <p:nvSpPr>
          <p:cNvPr id="33795" name="Rectangle 3"/>
          <p:cNvSpPr>
            <a:spLocks noGrp="1" noChangeArrowheads="1"/>
          </p:cNvSpPr>
          <p:nvPr>
            <p:ph type="body" idx="1"/>
          </p:nvPr>
        </p:nvSpPr>
        <p:spPr>
          <a:xfrm>
            <a:off x="152400" y="1362075"/>
            <a:ext cx="8458200" cy="638175"/>
          </a:xfrm>
        </p:spPr>
        <p:txBody>
          <a:bodyPr/>
          <a:lstStyle/>
          <a:p>
            <a:pPr eaLnBrk="1" hangingPunct="1">
              <a:lnSpc>
                <a:spcPct val="80000"/>
              </a:lnSpc>
            </a:pPr>
            <a:r>
              <a:rPr lang="en-US" sz="2000" smtClean="0"/>
              <a:t>Sample code: </a:t>
            </a:r>
          </a:p>
          <a:p>
            <a:pPr lvl="1" eaLnBrk="1" hangingPunct="1">
              <a:lnSpc>
                <a:spcPct val="80000"/>
              </a:lnSpc>
              <a:buFontTx/>
              <a:buNone/>
            </a:pPr>
            <a:r>
              <a:rPr lang="en-US" sz="1800" smtClean="0"/>
              <a:t>package sef.module18.sample;</a:t>
            </a:r>
          </a:p>
          <a:p>
            <a:pPr lvl="1" eaLnBrk="1" hangingPunct="1">
              <a:lnSpc>
                <a:spcPct val="80000"/>
              </a:lnSpc>
              <a:buFontTx/>
              <a:buNone/>
            </a:pPr>
            <a:endParaRPr lang="en-US" sz="1800" smtClean="0"/>
          </a:p>
        </p:txBody>
      </p:sp>
      <p:sp>
        <p:nvSpPr>
          <p:cNvPr id="33796" name="Slide Number Placeholder 3"/>
          <p:cNvSpPr>
            <a:spLocks noGrp="1"/>
          </p:cNvSpPr>
          <p:nvPr>
            <p:ph type="sldNum" sz="quarter" idx="10"/>
          </p:nvPr>
        </p:nvSpPr>
        <p:spPr>
          <a:noFill/>
        </p:spPr>
        <p:txBody>
          <a:bodyPr/>
          <a:lstStyle/>
          <a:p>
            <a:endParaRPr lang="en-US" smtClean="0">
              <a:latin typeface="Arial" pitchFamily="34" charset="0"/>
            </a:endParaRPr>
          </a:p>
          <a:p>
            <a:fld id="{30E4E5D2-6790-48FF-8150-6AEEE940006E}" type="slidenum">
              <a:rPr lang="en-US" smtClean="0">
                <a:latin typeface="Arial" pitchFamily="34" charset="0"/>
              </a:rPr>
              <a:pPr/>
              <a:t>31</a:t>
            </a:fld>
            <a:endParaRPr lang="en-US" smtClean="0">
              <a:latin typeface="Arial" pitchFamily="34" charset="0"/>
            </a:endParaRPr>
          </a:p>
        </p:txBody>
      </p:sp>
      <p:sp>
        <p:nvSpPr>
          <p:cNvPr id="5" name="Rectangle 4"/>
          <p:cNvSpPr/>
          <p:nvPr/>
        </p:nvSpPr>
        <p:spPr>
          <a:xfrm>
            <a:off x="785813" y="2214563"/>
            <a:ext cx="7429500" cy="4143375"/>
          </a:xfrm>
          <a:prstGeom prst="rect">
            <a:avLst/>
          </a:prstGeo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lstStyle/>
          <a:p>
            <a:pPr lvl="1" algn="l" eaLnBrk="0" hangingPunct="0">
              <a:defRPr/>
            </a:pPr>
            <a:r>
              <a:rPr lang="en-US" sz="1800" b="1" dirty="0">
                <a:solidFill>
                  <a:srgbClr val="7F0055"/>
                </a:solidFill>
                <a:latin typeface="Courier New" pitchFamily="49" charset="0"/>
                <a:ea typeface="Calibri" pitchFamily="34" charset="0"/>
                <a:cs typeface="Courier New" pitchFamily="49" charset="0"/>
              </a:rPr>
              <a:t>public class </a:t>
            </a:r>
            <a:r>
              <a:rPr lang="en-US" sz="1800" b="1" dirty="0" err="1">
                <a:solidFill>
                  <a:srgbClr val="7F0055"/>
                </a:solidFill>
                <a:latin typeface="Courier New" pitchFamily="49" charset="0"/>
                <a:ea typeface="Calibri" pitchFamily="34" charset="0"/>
                <a:cs typeface="Courier New" pitchFamily="49" charset="0"/>
              </a:rPr>
              <a:t>MyCalculator</a:t>
            </a:r>
            <a:r>
              <a:rPr lang="en-US" sz="1800" b="1" dirty="0">
                <a:solidFill>
                  <a:srgbClr val="7F0055"/>
                </a:solidFill>
                <a:latin typeface="Courier New" pitchFamily="49" charset="0"/>
                <a:ea typeface="Calibri" pitchFamily="34" charset="0"/>
                <a:cs typeface="Courier New" pitchFamily="49" charset="0"/>
              </a:rPr>
              <a:t> {	</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public </a:t>
            </a:r>
            <a:r>
              <a:rPr lang="en-US" sz="1800" b="1" dirty="0" err="1">
                <a:solidFill>
                  <a:srgbClr val="7F0055"/>
                </a:solidFill>
                <a:latin typeface="Courier New" pitchFamily="49" charset="0"/>
                <a:ea typeface="Calibri" pitchFamily="34" charset="0"/>
                <a:cs typeface="Courier New" pitchFamily="49" charset="0"/>
              </a:rPr>
              <a:t>int</a:t>
            </a:r>
            <a:r>
              <a:rPr lang="en-US" sz="1800" b="1" dirty="0">
                <a:solidFill>
                  <a:srgbClr val="7F0055"/>
                </a:solidFill>
                <a:latin typeface="Courier New" pitchFamily="49" charset="0"/>
                <a:ea typeface="Calibri" pitchFamily="34" charset="0"/>
                <a:cs typeface="Courier New" pitchFamily="49" charset="0"/>
              </a:rPr>
              <a:t> </a:t>
            </a:r>
            <a:r>
              <a:rPr lang="en-US" sz="1800" b="1" dirty="0" err="1">
                <a:solidFill>
                  <a:srgbClr val="7F0055"/>
                </a:solidFill>
                <a:latin typeface="Courier New" pitchFamily="49" charset="0"/>
                <a:ea typeface="Calibri" pitchFamily="34" charset="0"/>
                <a:cs typeface="Courier New" pitchFamily="49" charset="0"/>
              </a:rPr>
              <a:t>getSum</a:t>
            </a:r>
            <a:r>
              <a:rPr lang="en-US" sz="1800" b="1" dirty="0">
                <a:solidFill>
                  <a:srgbClr val="7F0055"/>
                </a:solidFill>
                <a:latin typeface="Courier New" pitchFamily="49" charset="0"/>
                <a:ea typeface="Calibri" pitchFamily="34" charset="0"/>
                <a:cs typeface="Courier New" pitchFamily="49" charset="0"/>
              </a:rPr>
              <a:t>(</a:t>
            </a:r>
            <a:r>
              <a:rPr lang="en-US" sz="1800" b="1" dirty="0" err="1">
                <a:solidFill>
                  <a:srgbClr val="7F0055"/>
                </a:solidFill>
                <a:latin typeface="Courier New" pitchFamily="49" charset="0"/>
                <a:ea typeface="Calibri" pitchFamily="34" charset="0"/>
                <a:cs typeface="Courier New" pitchFamily="49" charset="0"/>
              </a:rPr>
              <a:t>int</a:t>
            </a:r>
            <a:r>
              <a:rPr lang="en-US" sz="1800" b="1" dirty="0">
                <a:solidFill>
                  <a:srgbClr val="7F0055"/>
                </a:solidFill>
                <a:latin typeface="Courier New" pitchFamily="49" charset="0"/>
                <a:ea typeface="Calibri" pitchFamily="34" charset="0"/>
                <a:cs typeface="Courier New" pitchFamily="49" charset="0"/>
              </a:rPr>
              <a:t> a, </a:t>
            </a:r>
            <a:r>
              <a:rPr lang="en-US" sz="1800" b="1" dirty="0" err="1">
                <a:solidFill>
                  <a:srgbClr val="7F0055"/>
                </a:solidFill>
                <a:latin typeface="Courier New" pitchFamily="49" charset="0"/>
                <a:ea typeface="Calibri" pitchFamily="34" charset="0"/>
                <a:cs typeface="Courier New" pitchFamily="49" charset="0"/>
              </a:rPr>
              <a:t>int</a:t>
            </a:r>
            <a:r>
              <a:rPr lang="en-US" sz="1800" b="1" dirty="0">
                <a:solidFill>
                  <a:srgbClr val="7F0055"/>
                </a:solidFill>
                <a:latin typeface="Courier New" pitchFamily="49" charset="0"/>
                <a:ea typeface="Calibri" pitchFamily="34" charset="0"/>
                <a:cs typeface="Courier New" pitchFamily="49" charset="0"/>
              </a:rPr>
              <a:t> b){</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return a + b;</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	</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public </a:t>
            </a:r>
            <a:r>
              <a:rPr lang="en-US" sz="1800" b="1" dirty="0" err="1">
                <a:solidFill>
                  <a:srgbClr val="7F0055"/>
                </a:solidFill>
                <a:latin typeface="Courier New" pitchFamily="49" charset="0"/>
                <a:ea typeface="Calibri" pitchFamily="34" charset="0"/>
                <a:cs typeface="Courier New" pitchFamily="49" charset="0"/>
              </a:rPr>
              <a:t>int</a:t>
            </a:r>
            <a:r>
              <a:rPr lang="en-US" sz="1800" b="1" dirty="0">
                <a:solidFill>
                  <a:srgbClr val="7F0055"/>
                </a:solidFill>
                <a:latin typeface="Courier New" pitchFamily="49" charset="0"/>
                <a:ea typeface="Calibri" pitchFamily="34" charset="0"/>
                <a:cs typeface="Courier New" pitchFamily="49" charset="0"/>
              </a:rPr>
              <a:t> </a:t>
            </a:r>
            <a:r>
              <a:rPr lang="en-US" sz="1800" b="1" dirty="0" err="1">
                <a:solidFill>
                  <a:srgbClr val="7F0055"/>
                </a:solidFill>
                <a:latin typeface="Courier New" pitchFamily="49" charset="0"/>
                <a:ea typeface="Calibri" pitchFamily="34" charset="0"/>
                <a:cs typeface="Courier New" pitchFamily="49" charset="0"/>
              </a:rPr>
              <a:t>getDifference</a:t>
            </a:r>
            <a:r>
              <a:rPr lang="en-US" sz="1800" b="1" dirty="0">
                <a:solidFill>
                  <a:srgbClr val="7F0055"/>
                </a:solidFill>
                <a:latin typeface="Courier New" pitchFamily="49" charset="0"/>
                <a:ea typeface="Calibri" pitchFamily="34" charset="0"/>
                <a:cs typeface="Courier New" pitchFamily="49" charset="0"/>
              </a:rPr>
              <a:t>(</a:t>
            </a:r>
            <a:r>
              <a:rPr lang="en-US" sz="1800" b="1" dirty="0" err="1">
                <a:solidFill>
                  <a:srgbClr val="7F0055"/>
                </a:solidFill>
                <a:latin typeface="Courier New" pitchFamily="49" charset="0"/>
                <a:ea typeface="Calibri" pitchFamily="34" charset="0"/>
                <a:cs typeface="Courier New" pitchFamily="49" charset="0"/>
              </a:rPr>
              <a:t>int</a:t>
            </a:r>
            <a:r>
              <a:rPr lang="en-US" sz="1800" b="1" dirty="0">
                <a:solidFill>
                  <a:srgbClr val="7F0055"/>
                </a:solidFill>
                <a:latin typeface="Courier New" pitchFamily="49" charset="0"/>
                <a:ea typeface="Calibri" pitchFamily="34" charset="0"/>
                <a:cs typeface="Courier New" pitchFamily="49" charset="0"/>
              </a:rPr>
              <a:t> a, </a:t>
            </a:r>
            <a:r>
              <a:rPr lang="en-US" sz="1800" b="1" dirty="0" err="1">
                <a:solidFill>
                  <a:srgbClr val="7F0055"/>
                </a:solidFill>
                <a:latin typeface="Courier New" pitchFamily="49" charset="0"/>
                <a:ea typeface="Calibri" pitchFamily="34" charset="0"/>
                <a:cs typeface="Courier New" pitchFamily="49" charset="0"/>
              </a:rPr>
              <a:t>int</a:t>
            </a:r>
            <a:r>
              <a:rPr lang="en-US" sz="1800" b="1" dirty="0">
                <a:solidFill>
                  <a:srgbClr val="7F0055"/>
                </a:solidFill>
                <a:latin typeface="Courier New" pitchFamily="49" charset="0"/>
                <a:ea typeface="Calibri" pitchFamily="34" charset="0"/>
                <a:cs typeface="Courier New" pitchFamily="49" charset="0"/>
              </a:rPr>
              <a:t> b){</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return a - b;</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	</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public double </a:t>
            </a:r>
            <a:r>
              <a:rPr lang="en-US" sz="1800" b="1" dirty="0" err="1">
                <a:solidFill>
                  <a:srgbClr val="7F0055"/>
                </a:solidFill>
                <a:latin typeface="Courier New" pitchFamily="49" charset="0"/>
                <a:ea typeface="Calibri" pitchFamily="34" charset="0"/>
                <a:cs typeface="Courier New" pitchFamily="49" charset="0"/>
              </a:rPr>
              <a:t>getProduct</a:t>
            </a:r>
            <a:r>
              <a:rPr lang="en-US" sz="1800" b="1" dirty="0">
                <a:solidFill>
                  <a:srgbClr val="7F0055"/>
                </a:solidFill>
                <a:latin typeface="Courier New" pitchFamily="49" charset="0"/>
                <a:ea typeface="Calibri" pitchFamily="34" charset="0"/>
                <a:cs typeface="Courier New" pitchFamily="49" charset="0"/>
              </a:rPr>
              <a:t>(double a, double b){</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return a * b;</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	</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public double </a:t>
            </a:r>
            <a:r>
              <a:rPr lang="en-US" sz="1800" b="1" dirty="0" err="1">
                <a:solidFill>
                  <a:srgbClr val="7F0055"/>
                </a:solidFill>
                <a:latin typeface="Courier New" pitchFamily="49" charset="0"/>
                <a:ea typeface="Calibri" pitchFamily="34" charset="0"/>
                <a:cs typeface="Courier New" pitchFamily="49" charset="0"/>
              </a:rPr>
              <a:t>getQuotient</a:t>
            </a:r>
            <a:r>
              <a:rPr lang="en-US" sz="1800" b="1" dirty="0">
                <a:solidFill>
                  <a:srgbClr val="7F0055"/>
                </a:solidFill>
                <a:latin typeface="Courier New" pitchFamily="49" charset="0"/>
                <a:ea typeface="Calibri" pitchFamily="34" charset="0"/>
                <a:cs typeface="Courier New" pitchFamily="49" charset="0"/>
              </a:rPr>
              <a:t>(double a, double b){</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return a / b;</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Using JUnit as a Testing Tool (cont.)</a:t>
            </a:r>
          </a:p>
        </p:txBody>
      </p:sp>
      <p:sp>
        <p:nvSpPr>
          <p:cNvPr id="34819" name="Rectangle 3"/>
          <p:cNvSpPr>
            <a:spLocks noGrp="1" noChangeArrowheads="1"/>
          </p:cNvSpPr>
          <p:nvPr>
            <p:ph type="body" idx="1"/>
          </p:nvPr>
        </p:nvSpPr>
        <p:spPr>
          <a:xfrm>
            <a:off x="152400" y="1219200"/>
            <a:ext cx="8458200" cy="923925"/>
          </a:xfrm>
        </p:spPr>
        <p:txBody>
          <a:bodyPr/>
          <a:lstStyle/>
          <a:p>
            <a:pPr eaLnBrk="1" hangingPunct="1">
              <a:lnSpc>
                <a:spcPct val="90000"/>
              </a:lnSpc>
            </a:pPr>
            <a:r>
              <a:rPr lang="en-US" sz="2100" smtClean="0"/>
              <a:t>JUnit Test Case</a:t>
            </a:r>
          </a:p>
          <a:p>
            <a:pPr eaLnBrk="1" hangingPunct="1">
              <a:lnSpc>
                <a:spcPct val="90000"/>
              </a:lnSpc>
            </a:pPr>
            <a:endParaRPr lang="en-US" sz="800" smtClean="0"/>
          </a:p>
          <a:p>
            <a:pPr lvl="1" eaLnBrk="1" hangingPunct="1">
              <a:lnSpc>
                <a:spcPct val="80000"/>
              </a:lnSpc>
              <a:buFontTx/>
              <a:buNone/>
            </a:pPr>
            <a:r>
              <a:rPr lang="en-US" sz="1600" smtClean="0"/>
              <a:t>package sef.module18.sample;</a:t>
            </a:r>
          </a:p>
        </p:txBody>
      </p:sp>
      <p:sp>
        <p:nvSpPr>
          <p:cNvPr id="34820" name="Slide Number Placeholder 3"/>
          <p:cNvSpPr>
            <a:spLocks noGrp="1"/>
          </p:cNvSpPr>
          <p:nvPr>
            <p:ph type="sldNum" sz="quarter" idx="10"/>
          </p:nvPr>
        </p:nvSpPr>
        <p:spPr>
          <a:noFill/>
        </p:spPr>
        <p:txBody>
          <a:bodyPr/>
          <a:lstStyle/>
          <a:p>
            <a:endParaRPr lang="en-US" smtClean="0">
              <a:latin typeface="Arial" pitchFamily="34" charset="0"/>
            </a:endParaRPr>
          </a:p>
          <a:p>
            <a:fld id="{18A69148-83D7-4E65-8664-DE5E2FE0BD68}" type="slidenum">
              <a:rPr lang="en-US" smtClean="0">
                <a:latin typeface="Arial" pitchFamily="34" charset="0"/>
              </a:rPr>
              <a:pPr/>
              <a:t>32</a:t>
            </a:fld>
            <a:endParaRPr lang="en-US" smtClean="0">
              <a:latin typeface="Arial" pitchFamily="34" charset="0"/>
            </a:endParaRPr>
          </a:p>
        </p:txBody>
      </p:sp>
      <p:sp>
        <p:nvSpPr>
          <p:cNvPr id="5" name="Rectangle 4"/>
          <p:cNvSpPr/>
          <p:nvPr/>
        </p:nvSpPr>
        <p:spPr>
          <a:xfrm>
            <a:off x="457200" y="2143125"/>
            <a:ext cx="8401050" cy="4270375"/>
          </a:xfrm>
          <a:prstGeom prst="rect">
            <a:avLst/>
          </a:prstGeo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lstStyle/>
          <a:p>
            <a:pPr lvl="1" algn="l" eaLnBrk="0" hangingPunct="0">
              <a:defRPr/>
            </a:pPr>
            <a:endParaRPr lang="en-US" sz="1800" b="1" dirty="0">
              <a:solidFill>
                <a:srgbClr val="7F0055"/>
              </a:solidFill>
              <a:latin typeface="Courier New" pitchFamily="49" charset="0"/>
              <a:ea typeface="Calibri" pitchFamily="34" charset="0"/>
              <a:cs typeface="Courier New" pitchFamily="49" charset="0"/>
            </a:endParaRP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import </a:t>
            </a:r>
            <a:r>
              <a:rPr lang="en-US" sz="1800" b="1" dirty="0" err="1">
                <a:solidFill>
                  <a:srgbClr val="7F0055"/>
                </a:solidFill>
                <a:latin typeface="Courier New" pitchFamily="49" charset="0"/>
                <a:ea typeface="Calibri" pitchFamily="34" charset="0"/>
                <a:cs typeface="Courier New" pitchFamily="49" charset="0"/>
              </a:rPr>
              <a:t>junit.framework.TestCase</a:t>
            </a:r>
            <a:r>
              <a:rPr lang="en-US" sz="1800" b="1" dirty="0">
                <a:solidFill>
                  <a:srgbClr val="7F0055"/>
                </a:solidFill>
                <a:latin typeface="Courier New" pitchFamily="49" charset="0"/>
                <a:ea typeface="Calibri" pitchFamily="34" charset="0"/>
                <a:cs typeface="Courier New" pitchFamily="49" charset="0"/>
              </a:rPr>
              <a:t>;</a:t>
            </a:r>
          </a:p>
          <a:p>
            <a:pPr lvl="1" algn="l" eaLnBrk="0" hangingPunct="0">
              <a:defRPr/>
            </a:pPr>
            <a:endParaRPr lang="en-US" sz="1800" b="1" dirty="0">
              <a:solidFill>
                <a:srgbClr val="7F0055"/>
              </a:solidFill>
              <a:latin typeface="Courier New" pitchFamily="49" charset="0"/>
              <a:ea typeface="Calibri" pitchFamily="34" charset="0"/>
              <a:cs typeface="Courier New" pitchFamily="49" charset="0"/>
            </a:endParaRP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public class </a:t>
            </a:r>
            <a:r>
              <a:rPr lang="en-US" sz="1800" b="1" dirty="0" err="1">
                <a:solidFill>
                  <a:srgbClr val="7F0055"/>
                </a:solidFill>
                <a:latin typeface="Courier New" pitchFamily="49" charset="0"/>
                <a:ea typeface="Calibri" pitchFamily="34" charset="0"/>
                <a:cs typeface="Courier New" pitchFamily="49" charset="0"/>
              </a:rPr>
              <a:t>MyCalculatorTest</a:t>
            </a:r>
            <a:r>
              <a:rPr lang="en-US" sz="1800" b="1" dirty="0">
                <a:solidFill>
                  <a:srgbClr val="7F0055"/>
                </a:solidFill>
                <a:latin typeface="Courier New" pitchFamily="49" charset="0"/>
                <a:ea typeface="Calibri" pitchFamily="34" charset="0"/>
                <a:cs typeface="Courier New" pitchFamily="49" charset="0"/>
              </a:rPr>
              <a:t> extends </a:t>
            </a:r>
            <a:r>
              <a:rPr lang="en-US" sz="1800" b="1" dirty="0" err="1">
                <a:solidFill>
                  <a:srgbClr val="7F0055"/>
                </a:solidFill>
                <a:latin typeface="Courier New" pitchFamily="49" charset="0"/>
                <a:ea typeface="Calibri" pitchFamily="34" charset="0"/>
                <a:cs typeface="Courier New" pitchFamily="49" charset="0"/>
              </a:rPr>
              <a:t>TestCase</a:t>
            </a:r>
            <a:r>
              <a:rPr lang="en-US" sz="1800" b="1" dirty="0">
                <a:solidFill>
                  <a:srgbClr val="7F0055"/>
                </a:solidFill>
                <a:latin typeface="Courier New" pitchFamily="49" charset="0"/>
                <a:ea typeface="Calibri" pitchFamily="34" charset="0"/>
                <a:cs typeface="Courier New" pitchFamily="49" charset="0"/>
              </a:rPr>
              <a:t> {</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private </a:t>
            </a:r>
            <a:r>
              <a:rPr lang="en-US" sz="1800" b="1" dirty="0" err="1">
                <a:solidFill>
                  <a:srgbClr val="7F0055"/>
                </a:solidFill>
                <a:latin typeface="Courier New" pitchFamily="49" charset="0"/>
                <a:ea typeface="Calibri" pitchFamily="34" charset="0"/>
                <a:cs typeface="Courier New" pitchFamily="49" charset="0"/>
              </a:rPr>
              <a:t>MyCalculator</a:t>
            </a:r>
            <a:r>
              <a:rPr lang="en-US" sz="1800" b="1" dirty="0">
                <a:solidFill>
                  <a:srgbClr val="7F0055"/>
                </a:solidFill>
                <a:latin typeface="Courier New" pitchFamily="49" charset="0"/>
                <a:ea typeface="Calibri" pitchFamily="34" charset="0"/>
                <a:cs typeface="Courier New" pitchFamily="49" charset="0"/>
              </a:rPr>
              <a:t> </a:t>
            </a:r>
            <a:r>
              <a:rPr lang="en-US" sz="1800" b="1" dirty="0" err="1">
                <a:solidFill>
                  <a:srgbClr val="7F0055"/>
                </a:solidFill>
                <a:latin typeface="Courier New" pitchFamily="49" charset="0"/>
                <a:ea typeface="Calibri" pitchFamily="34" charset="0"/>
                <a:cs typeface="Courier New" pitchFamily="49" charset="0"/>
              </a:rPr>
              <a:t>theCalculator</a:t>
            </a:r>
            <a:r>
              <a:rPr lang="en-US" sz="1800" b="1" dirty="0">
                <a:solidFill>
                  <a:srgbClr val="7F0055"/>
                </a:solidFill>
                <a:latin typeface="Courier New" pitchFamily="49" charset="0"/>
                <a:ea typeface="Calibri" pitchFamily="34" charset="0"/>
                <a:cs typeface="Courier New" pitchFamily="49" charset="0"/>
              </a:rPr>
              <a:t>;</a:t>
            </a:r>
          </a:p>
          <a:p>
            <a:pPr lvl="1" algn="l" eaLnBrk="0" hangingPunct="0">
              <a:defRPr/>
            </a:pPr>
            <a:endParaRPr lang="en-US" sz="1800" b="1" dirty="0">
              <a:solidFill>
                <a:srgbClr val="7F0055"/>
              </a:solidFill>
              <a:latin typeface="Courier New" pitchFamily="49" charset="0"/>
              <a:ea typeface="Calibri" pitchFamily="34" charset="0"/>
              <a:cs typeface="Courier New" pitchFamily="49" charset="0"/>
            </a:endParaRP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protected void </a:t>
            </a:r>
            <a:r>
              <a:rPr lang="en-US" sz="1800" b="1" dirty="0" err="1">
                <a:solidFill>
                  <a:srgbClr val="7F0055"/>
                </a:solidFill>
                <a:latin typeface="Courier New" pitchFamily="49" charset="0"/>
                <a:ea typeface="Calibri" pitchFamily="34" charset="0"/>
                <a:cs typeface="Courier New" pitchFamily="49" charset="0"/>
              </a:rPr>
              <a:t>setUp</a:t>
            </a:r>
            <a:r>
              <a:rPr lang="en-US" sz="1800" b="1" dirty="0">
                <a:solidFill>
                  <a:srgbClr val="7F0055"/>
                </a:solidFill>
                <a:latin typeface="Courier New" pitchFamily="49" charset="0"/>
                <a:ea typeface="Calibri" pitchFamily="34" charset="0"/>
                <a:cs typeface="Courier New" pitchFamily="49" charset="0"/>
              </a:rPr>
              <a:t>() throws Exception {</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a:t>
            </a:r>
            <a:r>
              <a:rPr lang="en-US" sz="1800" b="1" dirty="0" err="1">
                <a:solidFill>
                  <a:srgbClr val="7F0055"/>
                </a:solidFill>
                <a:latin typeface="Courier New" pitchFamily="49" charset="0"/>
                <a:ea typeface="Calibri" pitchFamily="34" charset="0"/>
                <a:cs typeface="Courier New" pitchFamily="49" charset="0"/>
              </a:rPr>
              <a:t>super.setUp</a:t>
            </a:r>
            <a:r>
              <a:rPr lang="en-US" sz="1800" b="1" dirty="0">
                <a:solidFill>
                  <a:srgbClr val="7F0055"/>
                </a:solidFill>
                <a:latin typeface="Courier New" pitchFamily="49" charset="0"/>
                <a:ea typeface="Calibri" pitchFamily="34" charset="0"/>
                <a:cs typeface="Courier New" pitchFamily="49" charset="0"/>
              </a:rPr>
              <a:t>();</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	Initialize variables to be used here</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a:t>
            </a:r>
            <a:r>
              <a:rPr lang="en-US" sz="1800" b="1" dirty="0" err="1">
                <a:solidFill>
                  <a:srgbClr val="7F0055"/>
                </a:solidFill>
                <a:latin typeface="Courier New" pitchFamily="49" charset="0"/>
                <a:ea typeface="Calibri" pitchFamily="34" charset="0"/>
                <a:cs typeface="Courier New" pitchFamily="49" charset="0"/>
              </a:rPr>
              <a:t>theCalculator</a:t>
            </a:r>
            <a:r>
              <a:rPr lang="en-US" sz="1800" b="1" dirty="0">
                <a:solidFill>
                  <a:srgbClr val="7F0055"/>
                </a:solidFill>
                <a:latin typeface="Courier New" pitchFamily="49" charset="0"/>
                <a:ea typeface="Calibri" pitchFamily="34" charset="0"/>
                <a:cs typeface="Courier New" pitchFamily="49" charset="0"/>
              </a:rPr>
              <a:t> = new </a:t>
            </a:r>
            <a:r>
              <a:rPr lang="en-US" sz="1800" b="1" dirty="0" err="1">
                <a:solidFill>
                  <a:srgbClr val="7F0055"/>
                </a:solidFill>
                <a:latin typeface="Courier New" pitchFamily="49" charset="0"/>
                <a:ea typeface="Calibri" pitchFamily="34" charset="0"/>
                <a:cs typeface="Courier New" pitchFamily="49" charset="0"/>
              </a:rPr>
              <a:t>MyCalculator</a:t>
            </a:r>
            <a:r>
              <a:rPr lang="en-US" sz="1800" b="1" dirty="0">
                <a:solidFill>
                  <a:srgbClr val="7F0055"/>
                </a:solidFill>
                <a:latin typeface="Courier New" pitchFamily="49" charset="0"/>
                <a:ea typeface="Calibri" pitchFamily="34" charset="0"/>
                <a:cs typeface="Courier New" pitchFamily="49" charset="0"/>
              </a:rPr>
              <a:t>();</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a:t>
            </a:r>
          </a:p>
          <a:p>
            <a:pPr lvl="1" algn="l" eaLnBrk="0" hangingPunct="0">
              <a:defRPr/>
            </a:pPr>
            <a:endParaRPr lang="en-US" sz="1800" b="1" dirty="0">
              <a:solidFill>
                <a:srgbClr val="7F0055"/>
              </a:solidFill>
              <a:latin typeface="Courier New" pitchFamily="49" charset="0"/>
              <a:ea typeface="Calibri" pitchFamily="34" charset="0"/>
              <a:cs typeface="Courier New" pitchFamily="49" charset="0"/>
            </a:endParaRP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protected void </a:t>
            </a:r>
            <a:r>
              <a:rPr lang="en-US" sz="1800" b="1" dirty="0" err="1">
                <a:solidFill>
                  <a:srgbClr val="7F0055"/>
                </a:solidFill>
                <a:latin typeface="Courier New" pitchFamily="49" charset="0"/>
                <a:ea typeface="Calibri" pitchFamily="34" charset="0"/>
                <a:cs typeface="Courier New" pitchFamily="49" charset="0"/>
              </a:rPr>
              <a:t>tearDown</a:t>
            </a:r>
            <a:r>
              <a:rPr lang="en-US" sz="1800" b="1" dirty="0">
                <a:solidFill>
                  <a:srgbClr val="7F0055"/>
                </a:solidFill>
                <a:latin typeface="Courier New" pitchFamily="49" charset="0"/>
                <a:ea typeface="Calibri" pitchFamily="34" charset="0"/>
                <a:cs typeface="Courier New" pitchFamily="49" charset="0"/>
              </a:rPr>
              <a:t>() throws Exception {</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a:t>
            </a:r>
            <a:r>
              <a:rPr lang="en-US" sz="1800" b="1" dirty="0" err="1">
                <a:solidFill>
                  <a:srgbClr val="7F0055"/>
                </a:solidFill>
                <a:latin typeface="Courier New" pitchFamily="49" charset="0"/>
                <a:ea typeface="Calibri" pitchFamily="34" charset="0"/>
                <a:cs typeface="Courier New" pitchFamily="49" charset="0"/>
              </a:rPr>
              <a:t>super.tearDown</a:t>
            </a:r>
            <a:r>
              <a:rPr lang="en-US" sz="1800" b="1" dirty="0">
                <a:solidFill>
                  <a:srgbClr val="7F0055"/>
                </a:solidFill>
                <a:latin typeface="Courier New" pitchFamily="49" charset="0"/>
                <a:ea typeface="Calibri" pitchFamily="34" charset="0"/>
                <a:cs typeface="Courier New" pitchFamily="49" charset="0"/>
              </a:rPr>
              <a:t>();</a:t>
            </a:r>
          </a:p>
          <a:p>
            <a:pPr lvl="1" algn="l" eaLnBrk="0" hangingPunct="0">
              <a:defRPr/>
            </a:pPr>
            <a:r>
              <a:rPr lang="en-US" sz="1800" b="1" dirty="0">
                <a:solidFill>
                  <a:srgbClr val="7F0055"/>
                </a:solidFill>
                <a:latin typeface="Courier New" pitchFamily="49" charset="0"/>
                <a:ea typeface="Calibri" pitchFamily="34" charset="0"/>
                <a:cs typeface="Courier New" pitchFamily="49" charset="0"/>
              </a:rPr>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Using JUnit as a Testing Tool (cont.)</a:t>
            </a:r>
          </a:p>
        </p:txBody>
      </p:sp>
      <p:sp>
        <p:nvSpPr>
          <p:cNvPr id="35843" name="Rectangle 3"/>
          <p:cNvSpPr>
            <a:spLocks noGrp="1" noChangeArrowheads="1"/>
          </p:cNvSpPr>
          <p:nvPr>
            <p:ph type="body" idx="1"/>
          </p:nvPr>
        </p:nvSpPr>
        <p:spPr>
          <a:xfrm>
            <a:off x="152400" y="1143000"/>
            <a:ext cx="8458200" cy="4929188"/>
          </a:xfr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noAutofit/>
          </a:bodyPr>
          <a:lstStyle/>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public void </a:t>
            </a:r>
            <a:r>
              <a:rPr lang="en-US" sz="1600" b="1" kern="1200" dirty="0" err="1" smtClean="0">
                <a:solidFill>
                  <a:srgbClr val="7F0055"/>
                </a:solidFill>
                <a:latin typeface="Courier New" pitchFamily="49" charset="0"/>
                <a:ea typeface="Calibri" pitchFamily="34" charset="0"/>
                <a:cs typeface="Courier New" pitchFamily="49" charset="0"/>
              </a:rPr>
              <a:t>testGetSum</a:t>
            </a:r>
            <a:r>
              <a:rPr lang="en-US" sz="16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r>
              <a:rPr lang="en-US" sz="1600" b="1" kern="1200" dirty="0" err="1" smtClean="0">
                <a:solidFill>
                  <a:srgbClr val="7F0055"/>
                </a:solidFill>
                <a:latin typeface="Courier New" pitchFamily="49" charset="0"/>
                <a:ea typeface="Calibri" pitchFamily="34" charset="0"/>
                <a:cs typeface="Courier New" pitchFamily="49" charset="0"/>
              </a:rPr>
              <a:t>int</a:t>
            </a:r>
            <a:r>
              <a:rPr lang="en-US" sz="1600" b="1" kern="1200" dirty="0" smtClean="0">
                <a:solidFill>
                  <a:srgbClr val="7F0055"/>
                </a:solidFill>
                <a:latin typeface="Courier New" pitchFamily="49" charset="0"/>
                <a:ea typeface="Calibri" pitchFamily="34" charset="0"/>
                <a:cs typeface="Courier New" pitchFamily="49" charset="0"/>
              </a:rPr>
              <a:t> a = 5;</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r>
              <a:rPr lang="en-US" sz="1600" b="1" kern="1200" dirty="0" err="1" smtClean="0">
                <a:solidFill>
                  <a:srgbClr val="7F0055"/>
                </a:solidFill>
                <a:latin typeface="Courier New" pitchFamily="49" charset="0"/>
                <a:ea typeface="Calibri" pitchFamily="34" charset="0"/>
                <a:cs typeface="Courier New" pitchFamily="49" charset="0"/>
              </a:rPr>
              <a:t>int</a:t>
            </a:r>
            <a:r>
              <a:rPr lang="en-US" sz="1600" b="1" kern="1200" dirty="0" smtClean="0">
                <a:solidFill>
                  <a:srgbClr val="7F0055"/>
                </a:solidFill>
                <a:latin typeface="Courier New" pitchFamily="49" charset="0"/>
                <a:ea typeface="Calibri" pitchFamily="34" charset="0"/>
                <a:cs typeface="Courier New" pitchFamily="49" charset="0"/>
              </a:rPr>
              <a:t> b = 10;			</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 Checks the sum of two (2) positive values</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r>
              <a:rPr lang="en-US" sz="1600" b="1" kern="1200" dirty="0" err="1" smtClean="0">
                <a:solidFill>
                  <a:srgbClr val="7F0055"/>
                </a:solidFill>
                <a:latin typeface="Courier New" pitchFamily="49" charset="0"/>
                <a:ea typeface="Calibri" pitchFamily="34" charset="0"/>
                <a:cs typeface="Courier New" pitchFamily="49" charset="0"/>
              </a:rPr>
              <a:t>assertEquals</a:t>
            </a:r>
            <a:r>
              <a:rPr lang="en-US" sz="1600" b="1" kern="1200" dirty="0" smtClean="0">
                <a:solidFill>
                  <a:srgbClr val="7F0055"/>
                </a:solidFill>
                <a:latin typeface="Courier New" pitchFamily="49" charset="0"/>
                <a:ea typeface="Calibri" pitchFamily="34" charset="0"/>
                <a:cs typeface="Courier New" pitchFamily="49" charset="0"/>
              </a:rPr>
              <a:t>(15, (</a:t>
            </a:r>
            <a:r>
              <a:rPr lang="en-US" sz="1600" b="1" kern="1200" dirty="0" err="1" smtClean="0">
                <a:solidFill>
                  <a:srgbClr val="7F0055"/>
                </a:solidFill>
                <a:latin typeface="Courier New" pitchFamily="49" charset="0"/>
                <a:ea typeface="Calibri" pitchFamily="34" charset="0"/>
                <a:cs typeface="Courier New" pitchFamily="49" charset="0"/>
              </a:rPr>
              <a:t>theCalculator.getSum</a:t>
            </a:r>
            <a:r>
              <a:rPr lang="en-US" sz="1600" b="1" kern="1200" dirty="0" smtClean="0">
                <a:solidFill>
                  <a:srgbClr val="7F0055"/>
                </a:solidFill>
                <a:latin typeface="Courier New" pitchFamily="49" charset="0"/>
                <a:ea typeface="Calibri" pitchFamily="34" charset="0"/>
                <a:cs typeface="Courier New" pitchFamily="49" charset="0"/>
              </a:rPr>
              <a:t>(</a:t>
            </a:r>
            <a:r>
              <a:rPr lang="en-US" sz="1600" b="1" kern="1200" dirty="0" err="1" smtClean="0">
                <a:solidFill>
                  <a:srgbClr val="7F0055"/>
                </a:solidFill>
                <a:latin typeface="Courier New" pitchFamily="49" charset="0"/>
                <a:ea typeface="Calibri" pitchFamily="34" charset="0"/>
                <a:cs typeface="Courier New" pitchFamily="49" charset="0"/>
              </a:rPr>
              <a:t>a,b</a:t>
            </a:r>
            <a:r>
              <a:rPr lang="en-US" sz="1600" b="1" kern="1200" dirty="0" smtClean="0">
                <a:solidFill>
                  <a:srgbClr val="7F0055"/>
                </a:solidFill>
                <a:latin typeface="Courier New" pitchFamily="49" charset="0"/>
                <a:ea typeface="Calibri" pitchFamily="34" charset="0"/>
                <a:cs typeface="Courier New" pitchFamily="49" charset="0"/>
              </a:rPr>
              <a:t>)));</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r>
              <a:rPr lang="en-US" sz="1600" b="1" kern="1200" dirty="0" err="1" smtClean="0">
                <a:solidFill>
                  <a:srgbClr val="7F0055"/>
                </a:solidFill>
                <a:latin typeface="Courier New" pitchFamily="49" charset="0"/>
                <a:ea typeface="Calibri" pitchFamily="34" charset="0"/>
                <a:cs typeface="Courier New" pitchFamily="49" charset="0"/>
              </a:rPr>
              <a:t>assertEquals</a:t>
            </a:r>
            <a:r>
              <a:rPr lang="en-US" sz="1600" b="1" kern="1200" dirty="0" smtClean="0">
                <a:solidFill>
                  <a:srgbClr val="7F0055"/>
                </a:solidFill>
                <a:latin typeface="Courier New" pitchFamily="49" charset="0"/>
                <a:ea typeface="Calibri" pitchFamily="34" charset="0"/>
                <a:cs typeface="Courier New" pitchFamily="49" charset="0"/>
              </a:rPr>
              <a:t>(15, (</a:t>
            </a:r>
            <a:r>
              <a:rPr lang="en-US" sz="1600" b="1" kern="1200" dirty="0" err="1" smtClean="0">
                <a:solidFill>
                  <a:srgbClr val="7F0055"/>
                </a:solidFill>
                <a:latin typeface="Courier New" pitchFamily="49" charset="0"/>
                <a:ea typeface="Calibri" pitchFamily="34" charset="0"/>
                <a:cs typeface="Courier New" pitchFamily="49" charset="0"/>
              </a:rPr>
              <a:t>theCalculator.getSum</a:t>
            </a:r>
            <a:r>
              <a:rPr lang="en-US" sz="1600" b="1" kern="1200" dirty="0" smtClean="0">
                <a:solidFill>
                  <a:srgbClr val="7F0055"/>
                </a:solidFill>
                <a:latin typeface="Courier New" pitchFamily="49" charset="0"/>
                <a:ea typeface="Calibri" pitchFamily="34" charset="0"/>
                <a:cs typeface="Courier New" pitchFamily="49" charset="0"/>
              </a:rPr>
              <a:t>(</a:t>
            </a:r>
            <a:r>
              <a:rPr lang="en-US" sz="1600" b="1" kern="1200" dirty="0" err="1" smtClean="0">
                <a:solidFill>
                  <a:srgbClr val="7F0055"/>
                </a:solidFill>
                <a:latin typeface="Courier New" pitchFamily="49" charset="0"/>
                <a:ea typeface="Calibri" pitchFamily="34" charset="0"/>
                <a:cs typeface="Courier New" pitchFamily="49" charset="0"/>
              </a:rPr>
              <a:t>b,a</a:t>
            </a:r>
            <a:r>
              <a:rPr lang="en-US" sz="16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endParaRPr lang="en-US" sz="1600" b="1" kern="1200" dirty="0" smtClean="0">
              <a:solidFill>
                <a:srgbClr val="7F0055"/>
              </a:solidFill>
              <a:latin typeface="Courier New" pitchFamily="49" charset="0"/>
              <a:ea typeface="Calibri" pitchFamily="34" charset="0"/>
              <a:cs typeface="Courier New" pitchFamily="49" charset="0"/>
            </a:endParaRP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 = -5;		</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b = 10;		</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 Checks the sum of a </a:t>
            </a:r>
            <a:r>
              <a:rPr lang="en-US" sz="1600" b="1" kern="1200" dirty="0" err="1" smtClean="0">
                <a:solidFill>
                  <a:srgbClr val="7F0055"/>
                </a:solidFill>
                <a:latin typeface="Courier New" pitchFamily="49" charset="0"/>
                <a:ea typeface="Calibri" pitchFamily="34" charset="0"/>
                <a:cs typeface="Courier New" pitchFamily="49" charset="0"/>
              </a:rPr>
              <a:t>postive</a:t>
            </a:r>
            <a:r>
              <a:rPr lang="en-US" sz="1600" b="1" kern="1200" dirty="0" smtClean="0">
                <a:solidFill>
                  <a:srgbClr val="7F0055"/>
                </a:solidFill>
                <a:latin typeface="Courier New" pitchFamily="49" charset="0"/>
                <a:ea typeface="Calibri" pitchFamily="34" charset="0"/>
                <a:cs typeface="Courier New" pitchFamily="49" charset="0"/>
              </a:rPr>
              <a:t> value and a negative value</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r>
              <a:rPr lang="en-US" sz="1600" b="1" kern="1200" dirty="0" err="1" smtClean="0">
                <a:solidFill>
                  <a:srgbClr val="7F0055"/>
                </a:solidFill>
                <a:latin typeface="Courier New" pitchFamily="49" charset="0"/>
                <a:ea typeface="Calibri" pitchFamily="34" charset="0"/>
                <a:cs typeface="Courier New" pitchFamily="49" charset="0"/>
              </a:rPr>
              <a:t>assertEquals</a:t>
            </a:r>
            <a:r>
              <a:rPr lang="en-US" sz="1600" b="1" kern="1200" dirty="0" smtClean="0">
                <a:solidFill>
                  <a:srgbClr val="7F0055"/>
                </a:solidFill>
                <a:latin typeface="Courier New" pitchFamily="49" charset="0"/>
                <a:ea typeface="Calibri" pitchFamily="34" charset="0"/>
                <a:cs typeface="Courier New" pitchFamily="49" charset="0"/>
              </a:rPr>
              <a:t>(5, (</a:t>
            </a:r>
            <a:r>
              <a:rPr lang="en-US" sz="1600" b="1" kern="1200" dirty="0" err="1" smtClean="0">
                <a:solidFill>
                  <a:srgbClr val="7F0055"/>
                </a:solidFill>
                <a:latin typeface="Courier New" pitchFamily="49" charset="0"/>
                <a:ea typeface="Calibri" pitchFamily="34" charset="0"/>
                <a:cs typeface="Courier New" pitchFamily="49" charset="0"/>
              </a:rPr>
              <a:t>theCalculator.getSum</a:t>
            </a:r>
            <a:r>
              <a:rPr lang="en-US" sz="1600" b="1" kern="1200" dirty="0" smtClean="0">
                <a:solidFill>
                  <a:srgbClr val="7F0055"/>
                </a:solidFill>
                <a:latin typeface="Courier New" pitchFamily="49" charset="0"/>
                <a:ea typeface="Calibri" pitchFamily="34" charset="0"/>
                <a:cs typeface="Courier New" pitchFamily="49" charset="0"/>
              </a:rPr>
              <a:t>(</a:t>
            </a:r>
            <a:r>
              <a:rPr lang="en-US" sz="1600" b="1" kern="1200" dirty="0" err="1" smtClean="0">
                <a:solidFill>
                  <a:srgbClr val="7F0055"/>
                </a:solidFill>
                <a:latin typeface="Courier New" pitchFamily="49" charset="0"/>
                <a:ea typeface="Calibri" pitchFamily="34" charset="0"/>
                <a:cs typeface="Courier New" pitchFamily="49" charset="0"/>
              </a:rPr>
              <a:t>a,b</a:t>
            </a:r>
            <a:r>
              <a:rPr lang="en-US" sz="1600" b="1" kern="1200" dirty="0" smtClean="0">
                <a:solidFill>
                  <a:srgbClr val="7F0055"/>
                </a:solidFill>
                <a:latin typeface="Courier New" pitchFamily="49" charset="0"/>
                <a:ea typeface="Calibri" pitchFamily="34" charset="0"/>
                <a:cs typeface="Courier New" pitchFamily="49" charset="0"/>
              </a:rPr>
              <a:t>)));</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r>
              <a:rPr lang="en-US" sz="1600" b="1" kern="1200" dirty="0" err="1" smtClean="0">
                <a:solidFill>
                  <a:srgbClr val="7F0055"/>
                </a:solidFill>
                <a:latin typeface="Courier New" pitchFamily="49" charset="0"/>
                <a:ea typeface="Calibri" pitchFamily="34" charset="0"/>
                <a:cs typeface="Courier New" pitchFamily="49" charset="0"/>
              </a:rPr>
              <a:t>assertEquals</a:t>
            </a:r>
            <a:r>
              <a:rPr lang="en-US" sz="1600" b="1" kern="1200" dirty="0" smtClean="0">
                <a:solidFill>
                  <a:srgbClr val="7F0055"/>
                </a:solidFill>
                <a:latin typeface="Courier New" pitchFamily="49" charset="0"/>
                <a:ea typeface="Calibri" pitchFamily="34" charset="0"/>
                <a:cs typeface="Courier New" pitchFamily="49" charset="0"/>
              </a:rPr>
              <a:t>(5, (</a:t>
            </a:r>
            <a:r>
              <a:rPr lang="en-US" sz="1600" b="1" kern="1200" dirty="0" err="1" smtClean="0">
                <a:solidFill>
                  <a:srgbClr val="7F0055"/>
                </a:solidFill>
                <a:latin typeface="Courier New" pitchFamily="49" charset="0"/>
                <a:ea typeface="Calibri" pitchFamily="34" charset="0"/>
                <a:cs typeface="Courier New" pitchFamily="49" charset="0"/>
              </a:rPr>
              <a:t>theCalculator.getSum</a:t>
            </a:r>
            <a:r>
              <a:rPr lang="en-US" sz="1600" b="1" kern="1200" dirty="0" smtClean="0">
                <a:solidFill>
                  <a:srgbClr val="7F0055"/>
                </a:solidFill>
                <a:latin typeface="Courier New" pitchFamily="49" charset="0"/>
                <a:ea typeface="Calibri" pitchFamily="34" charset="0"/>
                <a:cs typeface="Courier New" pitchFamily="49" charset="0"/>
              </a:rPr>
              <a:t>(</a:t>
            </a:r>
            <a:r>
              <a:rPr lang="en-US" sz="1600" b="1" kern="1200" dirty="0" err="1" smtClean="0">
                <a:solidFill>
                  <a:srgbClr val="7F0055"/>
                </a:solidFill>
                <a:latin typeface="Courier New" pitchFamily="49" charset="0"/>
                <a:ea typeface="Calibri" pitchFamily="34" charset="0"/>
                <a:cs typeface="Courier New" pitchFamily="49" charset="0"/>
              </a:rPr>
              <a:t>b,a</a:t>
            </a:r>
            <a:r>
              <a:rPr lang="en-US" sz="1600" b="1" kern="1200" dirty="0" smtClean="0">
                <a:solidFill>
                  <a:srgbClr val="7F0055"/>
                </a:solidFill>
                <a:latin typeface="Courier New" pitchFamily="49" charset="0"/>
                <a:ea typeface="Calibri" pitchFamily="34" charset="0"/>
                <a:cs typeface="Courier New" pitchFamily="49" charset="0"/>
              </a:rPr>
              <a:t>)));</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 = -5;		</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b = -10;		</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 Checks the sum of two (2) negative values</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r>
              <a:rPr lang="en-US" sz="1600" b="1" kern="1200" dirty="0" err="1" smtClean="0">
                <a:solidFill>
                  <a:srgbClr val="7F0055"/>
                </a:solidFill>
                <a:latin typeface="Courier New" pitchFamily="49" charset="0"/>
                <a:ea typeface="Calibri" pitchFamily="34" charset="0"/>
                <a:cs typeface="Courier New" pitchFamily="49" charset="0"/>
              </a:rPr>
              <a:t>assertEquals</a:t>
            </a:r>
            <a:r>
              <a:rPr lang="en-US" sz="1600" b="1" kern="1200" dirty="0" smtClean="0">
                <a:solidFill>
                  <a:srgbClr val="7F0055"/>
                </a:solidFill>
                <a:latin typeface="Courier New" pitchFamily="49" charset="0"/>
                <a:ea typeface="Calibri" pitchFamily="34" charset="0"/>
                <a:cs typeface="Courier New" pitchFamily="49" charset="0"/>
              </a:rPr>
              <a:t>(-15, (</a:t>
            </a:r>
            <a:r>
              <a:rPr lang="en-US" sz="1600" b="1" kern="1200" dirty="0" err="1" smtClean="0">
                <a:solidFill>
                  <a:srgbClr val="7F0055"/>
                </a:solidFill>
                <a:latin typeface="Courier New" pitchFamily="49" charset="0"/>
                <a:ea typeface="Calibri" pitchFamily="34" charset="0"/>
                <a:cs typeface="Courier New" pitchFamily="49" charset="0"/>
              </a:rPr>
              <a:t>theCalculator.getSum</a:t>
            </a:r>
            <a:r>
              <a:rPr lang="en-US" sz="1600" b="1" kern="1200" dirty="0" smtClean="0">
                <a:solidFill>
                  <a:srgbClr val="7F0055"/>
                </a:solidFill>
                <a:latin typeface="Courier New" pitchFamily="49" charset="0"/>
                <a:ea typeface="Calibri" pitchFamily="34" charset="0"/>
                <a:cs typeface="Courier New" pitchFamily="49" charset="0"/>
              </a:rPr>
              <a:t>(</a:t>
            </a:r>
            <a:r>
              <a:rPr lang="en-US" sz="1600" b="1" kern="1200" dirty="0" err="1" smtClean="0">
                <a:solidFill>
                  <a:srgbClr val="7F0055"/>
                </a:solidFill>
                <a:latin typeface="Courier New" pitchFamily="49" charset="0"/>
                <a:ea typeface="Calibri" pitchFamily="34" charset="0"/>
                <a:cs typeface="Courier New" pitchFamily="49" charset="0"/>
              </a:rPr>
              <a:t>a,b</a:t>
            </a:r>
            <a:r>
              <a:rPr lang="en-US" sz="1600" b="1" kern="1200" dirty="0" smtClean="0">
                <a:solidFill>
                  <a:srgbClr val="7F0055"/>
                </a:solidFill>
                <a:latin typeface="Courier New" pitchFamily="49" charset="0"/>
                <a:ea typeface="Calibri" pitchFamily="34" charset="0"/>
                <a:cs typeface="Courier New" pitchFamily="49" charset="0"/>
              </a:rPr>
              <a:t>)));</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r>
              <a:rPr lang="en-US" sz="1600" b="1" kern="1200" dirty="0" err="1" smtClean="0">
                <a:solidFill>
                  <a:srgbClr val="7F0055"/>
                </a:solidFill>
                <a:latin typeface="Courier New" pitchFamily="49" charset="0"/>
                <a:ea typeface="Calibri" pitchFamily="34" charset="0"/>
                <a:cs typeface="Courier New" pitchFamily="49" charset="0"/>
              </a:rPr>
              <a:t>assertEquals</a:t>
            </a:r>
            <a:r>
              <a:rPr lang="en-US" sz="1600" b="1" kern="1200" dirty="0" smtClean="0">
                <a:solidFill>
                  <a:srgbClr val="7F0055"/>
                </a:solidFill>
                <a:latin typeface="Courier New" pitchFamily="49" charset="0"/>
                <a:ea typeface="Calibri" pitchFamily="34" charset="0"/>
                <a:cs typeface="Courier New" pitchFamily="49" charset="0"/>
              </a:rPr>
              <a:t>(-15, (</a:t>
            </a:r>
            <a:r>
              <a:rPr lang="en-US" sz="1600" b="1" kern="1200" dirty="0" err="1" smtClean="0">
                <a:solidFill>
                  <a:srgbClr val="7F0055"/>
                </a:solidFill>
                <a:latin typeface="Courier New" pitchFamily="49" charset="0"/>
                <a:ea typeface="Calibri" pitchFamily="34" charset="0"/>
                <a:cs typeface="Courier New" pitchFamily="49" charset="0"/>
              </a:rPr>
              <a:t>theCalculator.getSum</a:t>
            </a:r>
            <a:r>
              <a:rPr lang="en-US" sz="1600" b="1" kern="1200" dirty="0" smtClean="0">
                <a:solidFill>
                  <a:srgbClr val="7F0055"/>
                </a:solidFill>
                <a:latin typeface="Courier New" pitchFamily="49" charset="0"/>
                <a:ea typeface="Calibri" pitchFamily="34" charset="0"/>
                <a:cs typeface="Courier New" pitchFamily="49" charset="0"/>
              </a:rPr>
              <a:t>(</a:t>
            </a:r>
            <a:r>
              <a:rPr lang="en-US" sz="1600" b="1" kern="1200" dirty="0" err="1" smtClean="0">
                <a:solidFill>
                  <a:srgbClr val="7F0055"/>
                </a:solidFill>
                <a:latin typeface="Courier New" pitchFamily="49" charset="0"/>
                <a:ea typeface="Calibri" pitchFamily="34" charset="0"/>
                <a:cs typeface="Courier New" pitchFamily="49" charset="0"/>
              </a:rPr>
              <a:t>b,a</a:t>
            </a:r>
            <a:r>
              <a:rPr lang="en-US" sz="1600" b="1" kern="1200" dirty="0" smtClean="0">
                <a:solidFill>
                  <a:srgbClr val="7F0055"/>
                </a:solidFill>
                <a:latin typeface="Courier New" pitchFamily="49" charset="0"/>
                <a:ea typeface="Calibri" pitchFamily="34" charset="0"/>
                <a:cs typeface="Courier New" pitchFamily="49" charset="0"/>
              </a:rPr>
              <a:t>)));</a:t>
            </a:r>
          </a:p>
          <a:p>
            <a:pPr>
              <a:lnSpc>
                <a:spcPct val="80000"/>
              </a:lnSpc>
              <a:buFontTx/>
              <a:buNone/>
              <a:defRPr/>
            </a:pPr>
            <a:r>
              <a:rPr lang="en-US" sz="1600" b="1" kern="1200" dirty="0" smtClean="0">
                <a:solidFill>
                  <a:srgbClr val="7F0055"/>
                </a:solidFill>
                <a:latin typeface="Courier New" pitchFamily="49" charset="0"/>
                <a:ea typeface="Calibri" pitchFamily="34" charset="0"/>
                <a:cs typeface="Courier New" pitchFamily="49" charset="0"/>
              </a:rPr>
              <a:t>	}</a:t>
            </a:r>
          </a:p>
        </p:txBody>
      </p:sp>
      <p:sp>
        <p:nvSpPr>
          <p:cNvPr id="35844" name="Slide Number Placeholder 3"/>
          <p:cNvSpPr>
            <a:spLocks noGrp="1"/>
          </p:cNvSpPr>
          <p:nvPr>
            <p:ph type="sldNum" sz="quarter" idx="10"/>
          </p:nvPr>
        </p:nvSpPr>
        <p:spPr>
          <a:noFill/>
        </p:spPr>
        <p:txBody>
          <a:bodyPr/>
          <a:lstStyle/>
          <a:p>
            <a:endParaRPr lang="en-US" smtClean="0">
              <a:latin typeface="Arial" pitchFamily="34" charset="0"/>
            </a:endParaRPr>
          </a:p>
          <a:p>
            <a:fld id="{837B529F-E69B-4706-A30B-1A5586F4CF2A}" type="slidenum">
              <a:rPr lang="en-US" smtClean="0">
                <a:latin typeface="Arial" pitchFamily="34" charset="0"/>
              </a:rPr>
              <a:pPr/>
              <a:t>33</a:t>
            </a:fld>
            <a:endParaRPr lang="en-US" smtClean="0">
              <a:latin typeface="Arial" pitchFamily="34" charset="0"/>
            </a:endParaRPr>
          </a:p>
        </p:txBody>
      </p:sp>
      <p:sp>
        <p:nvSpPr>
          <p:cNvPr id="5" name="Content Placeholder 9"/>
          <p:cNvSpPr txBox="1">
            <a:spLocks/>
          </p:cNvSpPr>
          <p:nvPr/>
        </p:nvSpPr>
        <p:spPr bwMode="gray">
          <a:xfrm>
            <a:off x="849313" y="6143625"/>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eaLnBrk="0" fontAlgn="auto" hangingPunct="0">
              <a:spcAft>
                <a:spcPts val="0"/>
              </a:spcAft>
              <a:buClr>
                <a:srgbClr val="000000"/>
              </a:buClr>
              <a:defRPr/>
            </a:pPr>
            <a:r>
              <a:rPr lang="en-US" sz="1600" dirty="0"/>
              <a:t>Refer to </a:t>
            </a:r>
            <a:r>
              <a:rPr lang="en-US" sz="1600" dirty="0" smtClean="0"/>
              <a:t>the </a:t>
            </a:r>
            <a:r>
              <a:rPr lang="en-US" sz="1600" dirty="0" err="1" smtClean="0"/>
              <a:t>MyCalculator.getSum</a:t>
            </a:r>
            <a:r>
              <a:rPr lang="en-US" sz="1600" dirty="0" smtClean="0"/>
              <a:t>(</a:t>
            </a:r>
            <a:r>
              <a:rPr lang="en-US" sz="1600" dirty="0" err="1" smtClean="0"/>
              <a:t>int</a:t>
            </a:r>
            <a:r>
              <a:rPr lang="en-US" sz="1600" dirty="0" smtClean="0"/>
              <a:t>, </a:t>
            </a:r>
            <a:r>
              <a:rPr lang="en-US" sz="1600" dirty="0" err="1" smtClean="0"/>
              <a:t>int</a:t>
            </a:r>
            <a:r>
              <a:rPr lang="en-US" sz="1600" dirty="0" smtClean="0"/>
              <a:t>) sample code.</a:t>
            </a:r>
            <a:endParaRPr lang="en-US" sz="1600" dirty="0"/>
          </a:p>
        </p:txBody>
      </p:sp>
      <p:sp>
        <p:nvSpPr>
          <p:cNvPr id="6" name="Rounded Rectangle 5"/>
          <p:cNvSpPr/>
          <p:nvPr/>
        </p:nvSpPr>
        <p:spPr bwMode="auto">
          <a:xfrm>
            <a:off x="409575" y="6145663"/>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marL="177800" indent="-177800" algn="ctr"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Using JUnit as a Testing Tool (cont.)</a:t>
            </a:r>
          </a:p>
        </p:txBody>
      </p:sp>
      <p:sp>
        <p:nvSpPr>
          <p:cNvPr id="36867" name="Rectangle 3"/>
          <p:cNvSpPr>
            <a:spLocks noGrp="1" noChangeArrowheads="1"/>
          </p:cNvSpPr>
          <p:nvPr>
            <p:ph type="body" idx="1"/>
          </p:nvPr>
        </p:nvSpPr>
        <p:spPr>
          <a:xfrm>
            <a:off x="152400" y="1219200"/>
            <a:ext cx="8458200" cy="4852988"/>
          </a:xfr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noAutofit/>
          </a:bodyPr>
          <a:lstStyle/>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public void </a:t>
            </a:r>
            <a:r>
              <a:rPr lang="en-US" sz="1400" b="1" kern="1200" dirty="0" err="1" smtClean="0">
                <a:solidFill>
                  <a:srgbClr val="7F0055"/>
                </a:solidFill>
                <a:latin typeface="Courier New" pitchFamily="49" charset="0"/>
                <a:ea typeface="Calibri" pitchFamily="34" charset="0"/>
                <a:cs typeface="Courier New" pitchFamily="49" charset="0"/>
              </a:rPr>
              <a:t>testGetDifference</a:t>
            </a: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int</a:t>
            </a:r>
            <a:r>
              <a:rPr lang="en-US" sz="1400" b="1" kern="1200" dirty="0" smtClean="0">
                <a:solidFill>
                  <a:srgbClr val="7F0055"/>
                </a:solidFill>
                <a:latin typeface="Courier New" pitchFamily="49" charset="0"/>
                <a:ea typeface="Calibri" pitchFamily="34" charset="0"/>
                <a:cs typeface="Courier New" pitchFamily="49" charset="0"/>
              </a:rPr>
              <a:t> a = 3;</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int</a:t>
            </a:r>
            <a:r>
              <a:rPr lang="en-US" sz="1400" b="1" kern="1200" dirty="0" smtClean="0">
                <a:solidFill>
                  <a:srgbClr val="7F0055"/>
                </a:solidFill>
                <a:latin typeface="Courier New" pitchFamily="49" charset="0"/>
                <a:ea typeface="Calibri" pitchFamily="34" charset="0"/>
                <a:cs typeface="Courier New" pitchFamily="49" charset="0"/>
              </a:rPr>
              <a:t> b = 2;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b is lesser than a</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(1, (</a:t>
            </a:r>
            <a:r>
              <a:rPr lang="en-US" sz="1400" b="1" kern="1200" dirty="0" err="1" smtClean="0">
                <a:solidFill>
                  <a:srgbClr val="7F0055"/>
                </a:solidFill>
                <a:latin typeface="Courier New" pitchFamily="49" charset="0"/>
                <a:ea typeface="Calibri" pitchFamily="34" charset="0"/>
                <a:cs typeface="Courier New" pitchFamily="49" charset="0"/>
              </a:rPr>
              <a:t>theCalculator.getDifference</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a,b</a:t>
            </a: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b is greater than a</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(-1, (</a:t>
            </a:r>
            <a:r>
              <a:rPr lang="en-US" sz="1400" b="1" kern="1200" dirty="0" err="1" smtClean="0">
                <a:solidFill>
                  <a:srgbClr val="7F0055"/>
                </a:solidFill>
                <a:latin typeface="Courier New" pitchFamily="49" charset="0"/>
                <a:ea typeface="Calibri" pitchFamily="34" charset="0"/>
                <a:cs typeface="Courier New" pitchFamily="49" charset="0"/>
              </a:rPr>
              <a:t>theCalculator.getDifference</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b,a</a:t>
            </a:r>
            <a:r>
              <a:rPr lang="en-US" sz="1400" b="1" kern="1200" dirty="0" smtClean="0">
                <a:solidFill>
                  <a:srgbClr val="7F0055"/>
                </a:solidFill>
                <a:latin typeface="Courier New" pitchFamily="49" charset="0"/>
                <a:ea typeface="Calibri" pitchFamily="34" charset="0"/>
                <a:cs typeface="Courier New" pitchFamily="49" charset="0"/>
              </a:rPr>
              <a:t>)));</a:t>
            </a:r>
          </a:p>
          <a:p>
            <a:pPr>
              <a:lnSpc>
                <a:spcPct val="80000"/>
              </a:lnSpc>
              <a:buFontTx/>
              <a:buNone/>
              <a:defRPr/>
            </a:pPr>
            <a:endParaRPr lang="en-US" sz="1400" b="1" kern="1200" dirty="0" smtClean="0">
              <a:solidFill>
                <a:srgbClr val="7F0055"/>
              </a:solidFill>
              <a:latin typeface="Courier New" pitchFamily="49" charset="0"/>
              <a:ea typeface="Calibri" pitchFamily="34" charset="0"/>
              <a:cs typeface="Courier New" pitchFamily="49" charset="0"/>
            </a:endParaRP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 = 5;</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b = -4;</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negative value is subtracted from positive value</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(9, (</a:t>
            </a:r>
            <a:r>
              <a:rPr lang="en-US" sz="1400" b="1" kern="1200" dirty="0" err="1" smtClean="0">
                <a:solidFill>
                  <a:srgbClr val="7F0055"/>
                </a:solidFill>
                <a:latin typeface="Courier New" pitchFamily="49" charset="0"/>
                <a:ea typeface="Calibri" pitchFamily="34" charset="0"/>
                <a:cs typeface="Courier New" pitchFamily="49" charset="0"/>
              </a:rPr>
              <a:t>theCalculator.getDifference</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a,b</a:t>
            </a: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positive value is subtracted from negative value</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(-9, (</a:t>
            </a:r>
            <a:r>
              <a:rPr lang="en-US" sz="1400" b="1" kern="1200" dirty="0" err="1" smtClean="0">
                <a:solidFill>
                  <a:srgbClr val="7F0055"/>
                </a:solidFill>
                <a:latin typeface="Courier New" pitchFamily="49" charset="0"/>
                <a:ea typeface="Calibri" pitchFamily="34" charset="0"/>
                <a:cs typeface="Courier New" pitchFamily="49" charset="0"/>
              </a:rPr>
              <a:t>theCalculator.getDifference</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b,a</a:t>
            </a: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 = -10;</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b = -5;</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negative value is subtracted from negative value: a &gt; b</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(-5, (</a:t>
            </a:r>
            <a:r>
              <a:rPr lang="en-US" sz="1400" b="1" kern="1200" dirty="0" err="1" smtClean="0">
                <a:solidFill>
                  <a:srgbClr val="7F0055"/>
                </a:solidFill>
                <a:latin typeface="Courier New" pitchFamily="49" charset="0"/>
                <a:ea typeface="Calibri" pitchFamily="34" charset="0"/>
                <a:cs typeface="Courier New" pitchFamily="49" charset="0"/>
              </a:rPr>
              <a:t>theCalculator.getDifference</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a,b</a:t>
            </a: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negative value is subtracted from negative value: b &lt; a</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(5, (</a:t>
            </a:r>
            <a:r>
              <a:rPr lang="en-US" sz="1400" b="1" kern="1200" dirty="0" err="1" smtClean="0">
                <a:solidFill>
                  <a:srgbClr val="7F0055"/>
                </a:solidFill>
                <a:latin typeface="Courier New" pitchFamily="49" charset="0"/>
                <a:ea typeface="Calibri" pitchFamily="34" charset="0"/>
                <a:cs typeface="Courier New" pitchFamily="49" charset="0"/>
              </a:rPr>
              <a:t>theCalculator.getDifference</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b,a</a:t>
            </a: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p>
        </p:txBody>
      </p:sp>
      <p:sp>
        <p:nvSpPr>
          <p:cNvPr id="36868" name="Slide Number Placeholder 3"/>
          <p:cNvSpPr>
            <a:spLocks noGrp="1"/>
          </p:cNvSpPr>
          <p:nvPr>
            <p:ph type="sldNum" sz="quarter" idx="10"/>
          </p:nvPr>
        </p:nvSpPr>
        <p:spPr>
          <a:noFill/>
        </p:spPr>
        <p:txBody>
          <a:bodyPr/>
          <a:lstStyle/>
          <a:p>
            <a:endParaRPr lang="en-US" smtClean="0">
              <a:latin typeface="Arial" pitchFamily="34" charset="0"/>
            </a:endParaRPr>
          </a:p>
          <a:p>
            <a:fld id="{84C22A73-26EF-484C-A88E-14EF1CC19B43}" type="slidenum">
              <a:rPr lang="en-US" smtClean="0">
                <a:latin typeface="Arial" pitchFamily="34" charset="0"/>
              </a:rPr>
              <a:pPr/>
              <a:t>34</a:t>
            </a:fld>
            <a:endParaRPr lang="en-US" smtClean="0">
              <a:latin typeface="Arial" pitchFamily="34" charset="0"/>
            </a:endParaRPr>
          </a:p>
        </p:txBody>
      </p:sp>
      <p:sp>
        <p:nvSpPr>
          <p:cNvPr id="5" name="Content Placeholder 9"/>
          <p:cNvSpPr txBox="1">
            <a:spLocks/>
          </p:cNvSpPr>
          <p:nvPr/>
        </p:nvSpPr>
        <p:spPr bwMode="gray">
          <a:xfrm>
            <a:off x="849313" y="6186488"/>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eaLnBrk="0" fontAlgn="auto" hangingPunct="0">
              <a:spcAft>
                <a:spcPts val="0"/>
              </a:spcAft>
              <a:buClr>
                <a:srgbClr val="000000"/>
              </a:buClr>
              <a:defRPr/>
            </a:pPr>
            <a:r>
              <a:rPr lang="en-US" sz="1600" dirty="0"/>
              <a:t>Refer to </a:t>
            </a:r>
            <a:r>
              <a:rPr lang="en-US" sz="1600" dirty="0" err="1" smtClean="0"/>
              <a:t>MyCalculator.get</a:t>
            </a:r>
            <a:r>
              <a:rPr lang="en-US" sz="1600" dirty="0" smtClean="0"/>
              <a:t>(Difference (</a:t>
            </a:r>
            <a:r>
              <a:rPr lang="en-US" sz="1600" dirty="0" err="1" smtClean="0"/>
              <a:t>int</a:t>
            </a:r>
            <a:r>
              <a:rPr lang="en-US" sz="1600" dirty="0" smtClean="0"/>
              <a:t>, </a:t>
            </a:r>
            <a:r>
              <a:rPr lang="en-US" sz="1600" dirty="0" err="1" smtClean="0"/>
              <a:t>int</a:t>
            </a:r>
            <a:r>
              <a:rPr lang="en-US" sz="1600" dirty="0" smtClean="0"/>
              <a:t>) sample code.</a:t>
            </a:r>
            <a:endParaRPr lang="en-US" sz="1600" dirty="0"/>
          </a:p>
        </p:txBody>
      </p:sp>
      <p:sp>
        <p:nvSpPr>
          <p:cNvPr id="6" name="Rounded Rectangle 5"/>
          <p:cNvSpPr/>
          <p:nvPr/>
        </p:nvSpPr>
        <p:spPr bwMode="auto">
          <a:xfrm>
            <a:off x="409575" y="6188193"/>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marL="177800" indent="-177800" algn="ctr"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Using JUnit as a Testing Tool (cont.)</a:t>
            </a:r>
          </a:p>
        </p:txBody>
      </p:sp>
      <p:sp>
        <p:nvSpPr>
          <p:cNvPr id="37891" name="Rectangle 3"/>
          <p:cNvSpPr>
            <a:spLocks noGrp="1" noChangeArrowheads="1"/>
          </p:cNvSpPr>
          <p:nvPr>
            <p:ph type="body" idx="1"/>
          </p:nvPr>
        </p:nvSpPr>
        <p:spPr>
          <a:xfrm>
            <a:off x="328613" y="1190625"/>
            <a:ext cx="8458200" cy="4595813"/>
          </a:xfr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noAutofit/>
          </a:bodyPr>
          <a:lstStyle/>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public void </a:t>
            </a:r>
            <a:r>
              <a:rPr lang="en-US" sz="1400" b="1" kern="1200" dirty="0" err="1" smtClean="0">
                <a:solidFill>
                  <a:srgbClr val="7F0055"/>
                </a:solidFill>
                <a:latin typeface="Courier New" pitchFamily="49" charset="0"/>
                <a:ea typeface="Calibri" pitchFamily="34" charset="0"/>
                <a:cs typeface="Courier New" pitchFamily="49" charset="0"/>
              </a:rPr>
              <a:t>testGetProduct</a:t>
            </a: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double a = 5;</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double b = 10;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the product of two (2) positive values</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(50, (</a:t>
            </a:r>
            <a:r>
              <a:rPr lang="en-US" sz="1400" b="1" kern="1200" dirty="0" err="1" smtClean="0">
                <a:solidFill>
                  <a:srgbClr val="7F0055"/>
                </a:solidFill>
                <a:latin typeface="Courier New" pitchFamily="49" charset="0"/>
                <a:ea typeface="Calibri" pitchFamily="34" charset="0"/>
                <a:cs typeface="Courier New" pitchFamily="49" charset="0"/>
              </a:rPr>
              <a:t>theCalculator.getProduct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a,b</a:t>
            </a:r>
            <a:r>
              <a:rPr lang="en-US" sz="1400" b="1" kern="1200" dirty="0" smtClean="0">
                <a:solidFill>
                  <a:srgbClr val="7F0055"/>
                </a:solidFill>
                <a:latin typeface="Courier New" pitchFamily="49" charset="0"/>
                <a:ea typeface="Calibri" pitchFamily="34" charset="0"/>
                <a:cs typeface="Courier New" pitchFamily="49" charset="0"/>
              </a:rPr>
              <a:t>)),0);</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(50, (</a:t>
            </a:r>
            <a:r>
              <a:rPr lang="en-US" sz="1400" b="1" kern="1200" dirty="0" err="1" smtClean="0">
                <a:solidFill>
                  <a:srgbClr val="7F0055"/>
                </a:solidFill>
                <a:latin typeface="Courier New" pitchFamily="49" charset="0"/>
                <a:ea typeface="Calibri" pitchFamily="34" charset="0"/>
                <a:cs typeface="Courier New" pitchFamily="49" charset="0"/>
              </a:rPr>
              <a:t>theCalculator.getProduct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b,a</a:t>
            </a:r>
            <a:r>
              <a:rPr lang="en-US" sz="1400" b="1" kern="1200" dirty="0" smtClean="0">
                <a:solidFill>
                  <a:srgbClr val="7F0055"/>
                </a:solidFill>
                <a:latin typeface="Courier New" pitchFamily="49" charset="0"/>
                <a:ea typeface="Calibri" pitchFamily="34" charset="0"/>
                <a:cs typeface="Courier New" pitchFamily="49" charset="0"/>
              </a:rPr>
              <a:t>)),0);		</a:t>
            </a:r>
          </a:p>
          <a:p>
            <a:pPr>
              <a:lnSpc>
                <a:spcPct val="80000"/>
              </a:lnSpc>
              <a:buFontTx/>
              <a:buNone/>
              <a:defRPr/>
            </a:pPr>
            <a:endParaRPr lang="en-US" sz="1400" b="1" kern="1200" dirty="0" smtClean="0">
              <a:solidFill>
                <a:srgbClr val="7F0055"/>
              </a:solidFill>
              <a:latin typeface="Courier New" pitchFamily="49" charset="0"/>
              <a:ea typeface="Calibri" pitchFamily="34" charset="0"/>
              <a:cs typeface="Courier New" pitchFamily="49" charset="0"/>
            </a:endParaRP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 = -5;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b = 10;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the product of a positive value and a negative value</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(-50, (</a:t>
            </a:r>
            <a:r>
              <a:rPr lang="en-US" sz="1400" b="1" kern="1200" dirty="0" err="1" smtClean="0">
                <a:solidFill>
                  <a:srgbClr val="7F0055"/>
                </a:solidFill>
                <a:latin typeface="Courier New" pitchFamily="49" charset="0"/>
                <a:ea typeface="Calibri" pitchFamily="34" charset="0"/>
                <a:cs typeface="Courier New" pitchFamily="49" charset="0"/>
              </a:rPr>
              <a:t>theCalculator.getProduct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a,b</a:t>
            </a:r>
            <a:r>
              <a:rPr lang="en-US" sz="1400" b="1" kern="1200" dirty="0" smtClean="0">
                <a:solidFill>
                  <a:srgbClr val="7F0055"/>
                </a:solidFill>
                <a:latin typeface="Courier New" pitchFamily="49" charset="0"/>
                <a:ea typeface="Calibri" pitchFamily="34" charset="0"/>
                <a:cs typeface="Courier New" pitchFamily="49" charset="0"/>
              </a:rPr>
              <a:t>)),0);</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(-50, (</a:t>
            </a:r>
            <a:r>
              <a:rPr lang="en-US" sz="1400" b="1" kern="1200" dirty="0" err="1" smtClean="0">
                <a:solidFill>
                  <a:srgbClr val="7F0055"/>
                </a:solidFill>
                <a:latin typeface="Courier New" pitchFamily="49" charset="0"/>
                <a:ea typeface="Calibri" pitchFamily="34" charset="0"/>
                <a:cs typeface="Courier New" pitchFamily="49" charset="0"/>
              </a:rPr>
              <a:t>theCalculator.getProduct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b,a</a:t>
            </a:r>
            <a:r>
              <a:rPr lang="en-US" sz="1400" b="1" kern="1200" dirty="0" smtClean="0">
                <a:solidFill>
                  <a:srgbClr val="7F0055"/>
                </a:solidFill>
                <a:latin typeface="Courier New" pitchFamily="49" charset="0"/>
                <a:ea typeface="Calibri" pitchFamily="34" charset="0"/>
                <a:cs typeface="Courier New" pitchFamily="49" charset="0"/>
              </a:rPr>
              <a:t>)),0);</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 = -3;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b = -10;		</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the product of two (2) negative values</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(30, (</a:t>
            </a:r>
            <a:r>
              <a:rPr lang="en-US" sz="1400" b="1" kern="1200" dirty="0" err="1" smtClean="0">
                <a:solidFill>
                  <a:srgbClr val="7F0055"/>
                </a:solidFill>
                <a:latin typeface="Courier New" pitchFamily="49" charset="0"/>
                <a:ea typeface="Calibri" pitchFamily="34" charset="0"/>
                <a:cs typeface="Courier New" pitchFamily="49" charset="0"/>
              </a:rPr>
              <a:t>theCalculator.getProduct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a,b</a:t>
            </a:r>
            <a:r>
              <a:rPr lang="en-US" sz="1400" b="1" kern="1200" dirty="0" smtClean="0">
                <a:solidFill>
                  <a:srgbClr val="7F0055"/>
                </a:solidFill>
                <a:latin typeface="Courier New" pitchFamily="49" charset="0"/>
                <a:ea typeface="Calibri" pitchFamily="34" charset="0"/>
                <a:cs typeface="Courier New" pitchFamily="49" charset="0"/>
              </a:rPr>
              <a:t>)),0);</a:t>
            </a: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(30, (</a:t>
            </a:r>
            <a:r>
              <a:rPr lang="en-US" sz="1400" b="1" kern="1200" dirty="0" err="1" smtClean="0">
                <a:solidFill>
                  <a:srgbClr val="7F0055"/>
                </a:solidFill>
                <a:latin typeface="Courier New" pitchFamily="49" charset="0"/>
                <a:ea typeface="Calibri" pitchFamily="34" charset="0"/>
                <a:cs typeface="Courier New" pitchFamily="49" charset="0"/>
              </a:rPr>
              <a:t>theCalculator.getProduct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b,a</a:t>
            </a:r>
            <a:r>
              <a:rPr lang="en-US" sz="1400" b="1" kern="1200" dirty="0" smtClean="0">
                <a:solidFill>
                  <a:srgbClr val="7F0055"/>
                </a:solidFill>
                <a:latin typeface="Courier New" pitchFamily="49" charset="0"/>
                <a:ea typeface="Calibri" pitchFamily="34" charset="0"/>
                <a:cs typeface="Courier New" pitchFamily="49" charset="0"/>
              </a:rPr>
              <a:t>)),0);</a:t>
            </a:r>
          </a:p>
          <a:p>
            <a:pPr>
              <a:lnSpc>
                <a:spcPct val="80000"/>
              </a:lnSpc>
              <a:buFontTx/>
              <a:buNone/>
              <a:defRPr/>
            </a:pPr>
            <a:endParaRPr lang="en-US" sz="1400" b="1" kern="1200" dirty="0" smtClean="0">
              <a:solidFill>
                <a:srgbClr val="7F0055"/>
              </a:solidFill>
              <a:latin typeface="Courier New" pitchFamily="49" charset="0"/>
              <a:ea typeface="Calibri" pitchFamily="34" charset="0"/>
              <a:cs typeface="Courier New" pitchFamily="49" charset="0"/>
            </a:endParaRPr>
          </a:p>
          <a:p>
            <a:pPr>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p>
        </p:txBody>
      </p:sp>
      <p:sp>
        <p:nvSpPr>
          <p:cNvPr id="37892" name="Slide Number Placeholder 3"/>
          <p:cNvSpPr>
            <a:spLocks noGrp="1"/>
          </p:cNvSpPr>
          <p:nvPr>
            <p:ph type="sldNum" sz="quarter" idx="10"/>
          </p:nvPr>
        </p:nvSpPr>
        <p:spPr>
          <a:noFill/>
        </p:spPr>
        <p:txBody>
          <a:bodyPr/>
          <a:lstStyle/>
          <a:p>
            <a:endParaRPr lang="en-US" smtClean="0">
              <a:latin typeface="Arial" pitchFamily="34" charset="0"/>
            </a:endParaRPr>
          </a:p>
          <a:p>
            <a:fld id="{08251833-3DFB-436C-B26C-948D641974A3}" type="slidenum">
              <a:rPr lang="en-US" smtClean="0">
                <a:latin typeface="Arial" pitchFamily="34" charset="0"/>
              </a:rPr>
              <a:pPr/>
              <a:t>35</a:t>
            </a:fld>
            <a:endParaRPr lang="en-US" smtClean="0">
              <a:latin typeface="Arial" pitchFamily="34" charset="0"/>
            </a:endParaRPr>
          </a:p>
        </p:txBody>
      </p:sp>
      <p:sp>
        <p:nvSpPr>
          <p:cNvPr id="5" name="Content Placeholder 9"/>
          <p:cNvSpPr txBox="1">
            <a:spLocks/>
          </p:cNvSpPr>
          <p:nvPr/>
        </p:nvSpPr>
        <p:spPr bwMode="gray">
          <a:xfrm>
            <a:off x="849313" y="6000750"/>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eaLnBrk="0" fontAlgn="auto" hangingPunct="0">
              <a:spcAft>
                <a:spcPts val="0"/>
              </a:spcAft>
              <a:buClr>
                <a:srgbClr val="000000"/>
              </a:buClr>
              <a:defRPr/>
            </a:pPr>
            <a:r>
              <a:rPr lang="en-US" sz="1600" dirty="0"/>
              <a:t>Refer to </a:t>
            </a:r>
            <a:r>
              <a:rPr lang="en-US" sz="1600" dirty="0" err="1" smtClean="0"/>
              <a:t>MyCalculator.getProduct</a:t>
            </a:r>
            <a:r>
              <a:rPr lang="en-US" sz="1600" dirty="0" smtClean="0"/>
              <a:t> (double, double) sample code.</a:t>
            </a:r>
            <a:endParaRPr lang="en-US" sz="1600" dirty="0"/>
          </a:p>
        </p:txBody>
      </p:sp>
      <p:sp>
        <p:nvSpPr>
          <p:cNvPr id="6" name="Rounded Rectangle 5"/>
          <p:cNvSpPr/>
          <p:nvPr/>
        </p:nvSpPr>
        <p:spPr bwMode="auto">
          <a:xfrm>
            <a:off x="409575" y="6002787"/>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marL="177800" indent="-177800" algn="ctr"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Using JUnit as a Testing Tool (cont.)</a:t>
            </a:r>
          </a:p>
        </p:txBody>
      </p:sp>
      <p:sp>
        <p:nvSpPr>
          <p:cNvPr id="38915" name="Rectangle 3"/>
          <p:cNvSpPr>
            <a:spLocks noGrp="1" noChangeArrowheads="1"/>
          </p:cNvSpPr>
          <p:nvPr>
            <p:ph type="body" idx="1"/>
          </p:nvPr>
        </p:nvSpPr>
        <p:spPr>
          <a:xfrm>
            <a:off x="161925" y="1111250"/>
            <a:ext cx="8458200" cy="4818063"/>
          </a:xfrm>
          <a:solidFill>
            <a:schemeClr val="bg2">
              <a:lumMod val="40000"/>
              <a:lumOff val="6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0488" tIns="44450" rIns="90488" bIns="44450" anchor="ctr">
            <a:noAutofit/>
          </a:bodyPr>
          <a:lstStyle/>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public void </a:t>
            </a:r>
            <a:r>
              <a:rPr lang="en-US" sz="1400" b="1" kern="1200" dirty="0" err="1" smtClean="0">
                <a:solidFill>
                  <a:srgbClr val="7F0055"/>
                </a:solidFill>
                <a:latin typeface="Courier New" pitchFamily="49" charset="0"/>
                <a:ea typeface="Calibri" pitchFamily="34" charset="0"/>
                <a:cs typeface="Courier New" pitchFamily="49" charset="0"/>
              </a:rPr>
              <a:t>testGetQuotient</a:t>
            </a:r>
            <a:r>
              <a:rPr lang="en-US" sz="1400" b="1" kern="1200" dirty="0" smtClean="0">
                <a:solidFill>
                  <a:srgbClr val="7F0055"/>
                </a:solidFill>
                <a:latin typeface="Courier New" pitchFamily="49" charset="0"/>
                <a:ea typeface="Calibri" pitchFamily="34" charset="0"/>
                <a:cs typeface="Courier New" pitchFamily="49" charset="0"/>
              </a:rPr>
              <a:t>() {</a:t>
            </a:r>
          </a:p>
          <a:p>
            <a:pPr lvl="1">
              <a:lnSpc>
                <a:spcPct val="80000"/>
              </a:lnSpc>
              <a:buFontTx/>
              <a:buNone/>
              <a:defRPr/>
            </a:pPr>
            <a:endParaRPr lang="en-US" sz="1400" b="1" kern="1200" dirty="0" smtClean="0">
              <a:solidFill>
                <a:srgbClr val="7F0055"/>
              </a:solidFill>
              <a:latin typeface="Courier New" pitchFamily="49" charset="0"/>
              <a:ea typeface="Calibri" pitchFamily="34" charset="0"/>
              <a:cs typeface="Courier New" pitchFamily="49" charset="0"/>
            </a:endParaRP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double a = 10;	double b = 5;		</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b is lesser than a</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(2, (</a:t>
            </a:r>
            <a:r>
              <a:rPr lang="en-US" sz="1400" b="1" kern="1200" dirty="0" err="1" smtClean="0">
                <a:solidFill>
                  <a:srgbClr val="7F0055"/>
                </a:solidFill>
                <a:latin typeface="Courier New" pitchFamily="49" charset="0"/>
                <a:ea typeface="Calibri" pitchFamily="34" charset="0"/>
                <a:cs typeface="Courier New" pitchFamily="49" charset="0"/>
              </a:rPr>
              <a:t>theCalculator.getQuotient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a,b</a:t>
            </a:r>
            <a:r>
              <a:rPr lang="en-US" sz="1400" b="1" kern="1200" dirty="0" smtClean="0">
                <a:solidFill>
                  <a:srgbClr val="7F0055"/>
                </a:solidFill>
                <a:latin typeface="Courier New" pitchFamily="49" charset="0"/>
                <a:ea typeface="Calibri" pitchFamily="34" charset="0"/>
                <a:cs typeface="Courier New" pitchFamily="49" charset="0"/>
              </a:rPr>
              <a:t>)),0);		</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b is greater than a</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(0.5, (</a:t>
            </a:r>
            <a:r>
              <a:rPr lang="en-US" sz="1400" b="1" kern="1200" dirty="0" err="1" smtClean="0">
                <a:solidFill>
                  <a:srgbClr val="7F0055"/>
                </a:solidFill>
                <a:latin typeface="Courier New" pitchFamily="49" charset="0"/>
                <a:ea typeface="Calibri" pitchFamily="34" charset="0"/>
                <a:cs typeface="Courier New" pitchFamily="49" charset="0"/>
              </a:rPr>
              <a:t>theCalculator.getQuotient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b,a</a:t>
            </a:r>
            <a:r>
              <a:rPr lang="en-US" sz="1400" b="1" kern="1200" dirty="0" smtClean="0">
                <a:solidFill>
                  <a:srgbClr val="7F0055"/>
                </a:solidFill>
                <a:latin typeface="Courier New" pitchFamily="49" charset="0"/>
                <a:ea typeface="Calibri" pitchFamily="34" charset="0"/>
                <a:cs typeface="Courier New" pitchFamily="49" charset="0"/>
              </a:rPr>
              <a:t>)),0);</a:t>
            </a:r>
          </a:p>
          <a:p>
            <a:pPr lvl="1">
              <a:lnSpc>
                <a:spcPct val="80000"/>
              </a:lnSpc>
              <a:buFontTx/>
              <a:buNone/>
              <a:defRPr/>
            </a:pPr>
            <a:endParaRPr lang="en-US" sz="1400" b="1" kern="1200" dirty="0" smtClean="0">
              <a:solidFill>
                <a:srgbClr val="7F0055"/>
              </a:solidFill>
              <a:latin typeface="Courier New" pitchFamily="49" charset="0"/>
              <a:ea typeface="Calibri" pitchFamily="34" charset="0"/>
              <a:cs typeface="Courier New" pitchFamily="49" charset="0"/>
            </a:endParaRP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 = 9;	b = -3;</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positive value is divided with negative value</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(-3, (</a:t>
            </a:r>
            <a:r>
              <a:rPr lang="en-US" sz="1400" b="1" kern="1200" dirty="0" err="1" smtClean="0">
                <a:solidFill>
                  <a:srgbClr val="7F0055"/>
                </a:solidFill>
                <a:latin typeface="Courier New" pitchFamily="49" charset="0"/>
                <a:ea typeface="Calibri" pitchFamily="34" charset="0"/>
                <a:cs typeface="Courier New" pitchFamily="49" charset="0"/>
              </a:rPr>
              <a:t>theCalculator.getQuotient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a,b</a:t>
            </a:r>
            <a:r>
              <a:rPr lang="en-US" sz="1400" b="1" kern="1200" dirty="0" smtClean="0">
                <a:solidFill>
                  <a:srgbClr val="7F0055"/>
                </a:solidFill>
                <a:latin typeface="Courier New" pitchFamily="49" charset="0"/>
                <a:ea typeface="Calibri" pitchFamily="34" charset="0"/>
                <a:cs typeface="Courier New" pitchFamily="49" charset="0"/>
              </a:rPr>
              <a:t>)),0);		</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negative value is divided with positive value</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(-0.33, (</a:t>
            </a:r>
            <a:r>
              <a:rPr lang="en-US" sz="1400" b="1" kern="1200" dirty="0" err="1" smtClean="0">
                <a:solidFill>
                  <a:srgbClr val="7F0055"/>
                </a:solidFill>
                <a:latin typeface="Courier New" pitchFamily="49" charset="0"/>
                <a:ea typeface="Calibri" pitchFamily="34" charset="0"/>
                <a:cs typeface="Courier New" pitchFamily="49" charset="0"/>
              </a:rPr>
              <a:t>theCalculator.getQuotient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b,a</a:t>
            </a:r>
            <a:r>
              <a:rPr lang="en-US" sz="1400" b="1" kern="1200" dirty="0" smtClean="0">
                <a:solidFill>
                  <a:srgbClr val="7F0055"/>
                </a:solidFill>
                <a:latin typeface="Courier New" pitchFamily="49" charset="0"/>
                <a:ea typeface="Calibri" pitchFamily="34" charset="0"/>
                <a:cs typeface="Courier New" pitchFamily="49" charset="0"/>
              </a:rPr>
              <a:t>)),0.007);	</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 = -10;	b = -5;</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negative value is divided with negative value: a &gt; b</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(2, (</a:t>
            </a:r>
            <a:r>
              <a:rPr lang="en-US" sz="1400" b="1" kern="1200" dirty="0" err="1" smtClean="0">
                <a:solidFill>
                  <a:srgbClr val="7F0055"/>
                </a:solidFill>
                <a:latin typeface="Courier New" pitchFamily="49" charset="0"/>
                <a:ea typeface="Calibri" pitchFamily="34" charset="0"/>
                <a:cs typeface="Courier New" pitchFamily="49" charset="0"/>
              </a:rPr>
              <a:t>theCalculator.getQuotient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a,b</a:t>
            </a:r>
            <a:r>
              <a:rPr lang="en-US" sz="1400" b="1" kern="1200" dirty="0" smtClean="0">
                <a:solidFill>
                  <a:srgbClr val="7F0055"/>
                </a:solidFill>
                <a:latin typeface="Courier New" pitchFamily="49" charset="0"/>
                <a:ea typeface="Calibri" pitchFamily="34" charset="0"/>
                <a:cs typeface="Courier New" pitchFamily="49" charset="0"/>
              </a:rPr>
              <a:t>)),0);		</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 Checks if negative value is divided with negative value: b &lt; a</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r>
              <a:rPr lang="en-US" sz="1400" b="1" kern="1200" dirty="0" err="1" smtClean="0">
                <a:solidFill>
                  <a:srgbClr val="7F0055"/>
                </a:solidFill>
                <a:latin typeface="Courier New" pitchFamily="49" charset="0"/>
                <a:ea typeface="Calibri" pitchFamily="34" charset="0"/>
                <a:cs typeface="Courier New" pitchFamily="49" charset="0"/>
              </a:rPr>
              <a:t>assertEquals</a:t>
            </a:r>
            <a:r>
              <a:rPr lang="en-US" sz="1400" b="1" kern="1200" dirty="0" smtClean="0">
                <a:solidFill>
                  <a:srgbClr val="7F0055"/>
                </a:solidFill>
                <a:latin typeface="Courier New" pitchFamily="49" charset="0"/>
                <a:ea typeface="Calibri" pitchFamily="34" charset="0"/>
                <a:cs typeface="Courier New" pitchFamily="49" charset="0"/>
              </a:rPr>
              <a:t>(0.5, (</a:t>
            </a:r>
            <a:r>
              <a:rPr lang="en-US" sz="1400" b="1" kern="1200" dirty="0" err="1" smtClean="0">
                <a:solidFill>
                  <a:srgbClr val="7F0055"/>
                </a:solidFill>
                <a:latin typeface="Courier New" pitchFamily="49" charset="0"/>
                <a:ea typeface="Calibri" pitchFamily="34" charset="0"/>
                <a:cs typeface="Courier New" pitchFamily="49" charset="0"/>
              </a:rPr>
              <a:t>theCalculator.getQuotient</a:t>
            </a:r>
            <a:r>
              <a:rPr lang="en-US" sz="1400" b="1" kern="1200" dirty="0" smtClean="0">
                <a:solidFill>
                  <a:srgbClr val="7F0055"/>
                </a:solidFill>
                <a:latin typeface="Courier New" pitchFamily="49" charset="0"/>
                <a:ea typeface="Calibri" pitchFamily="34" charset="0"/>
                <a:cs typeface="Courier New" pitchFamily="49" charset="0"/>
              </a:rPr>
              <a:t>(</a:t>
            </a:r>
            <a:r>
              <a:rPr lang="en-US" sz="1400" b="1" kern="1200" dirty="0" err="1" smtClean="0">
                <a:solidFill>
                  <a:srgbClr val="7F0055"/>
                </a:solidFill>
                <a:latin typeface="Courier New" pitchFamily="49" charset="0"/>
                <a:ea typeface="Calibri" pitchFamily="34" charset="0"/>
                <a:cs typeface="Courier New" pitchFamily="49" charset="0"/>
              </a:rPr>
              <a:t>b,a</a:t>
            </a:r>
            <a:r>
              <a:rPr lang="en-US" sz="1400" b="1" kern="1200" dirty="0" smtClean="0">
                <a:solidFill>
                  <a:srgbClr val="7F0055"/>
                </a:solidFill>
                <a:latin typeface="Courier New" pitchFamily="49" charset="0"/>
                <a:ea typeface="Calibri" pitchFamily="34" charset="0"/>
                <a:cs typeface="Courier New" pitchFamily="49" charset="0"/>
              </a:rPr>
              <a:t>)),0);			</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p>
          <a:p>
            <a:pPr lvl="1">
              <a:lnSpc>
                <a:spcPct val="80000"/>
              </a:lnSpc>
              <a:buFontTx/>
              <a:buNone/>
              <a:defRPr/>
            </a:pPr>
            <a:r>
              <a:rPr lang="en-US" sz="1400" b="1" kern="1200" dirty="0" smtClean="0">
                <a:solidFill>
                  <a:srgbClr val="7F0055"/>
                </a:solidFill>
                <a:latin typeface="Courier New" pitchFamily="49" charset="0"/>
                <a:ea typeface="Calibri" pitchFamily="34" charset="0"/>
                <a:cs typeface="Courier New" pitchFamily="49" charset="0"/>
              </a:rPr>
              <a:t>	}</a:t>
            </a:r>
          </a:p>
        </p:txBody>
      </p:sp>
      <p:sp>
        <p:nvSpPr>
          <p:cNvPr id="38916" name="Slide Number Placeholder 3"/>
          <p:cNvSpPr>
            <a:spLocks noGrp="1"/>
          </p:cNvSpPr>
          <p:nvPr>
            <p:ph type="sldNum" sz="quarter" idx="10"/>
          </p:nvPr>
        </p:nvSpPr>
        <p:spPr>
          <a:noFill/>
        </p:spPr>
        <p:txBody>
          <a:bodyPr/>
          <a:lstStyle/>
          <a:p>
            <a:endParaRPr lang="en-US" smtClean="0">
              <a:latin typeface="Arial" pitchFamily="34" charset="0"/>
            </a:endParaRPr>
          </a:p>
          <a:p>
            <a:fld id="{803AF845-D073-4F32-ACEE-369534E07CA1}" type="slidenum">
              <a:rPr lang="en-US" smtClean="0">
                <a:latin typeface="Arial" pitchFamily="34" charset="0"/>
              </a:rPr>
              <a:pPr/>
              <a:t>36</a:t>
            </a:fld>
            <a:endParaRPr lang="en-US" smtClean="0">
              <a:latin typeface="Arial" pitchFamily="34" charset="0"/>
            </a:endParaRPr>
          </a:p>
        </p:txBody>
      </p:sp>
      <p:sp>
        <p:nvSpPr>
          <p:cNvPr id="5" name="Content Placeholder 9"/>
          <p:cNvSpPr txBox="1">
            <a:spLocks/>
          </p:cNvSpPr>
          <p:nvPr/>
        </p:nvSpPr>
        <p:spPr bwMode="gray">
          <a:xfrm>
            <a:off x="849313" y="6000750"/>
            <a:ext cx="7885112" cy="384175"/>
          </a:xfrm>
          <a:prstGeom prst="rect">
            <a:avLst/>
          </a:prstGeom>
          <a:solidFill>
            <a:schemeClr val="accent2">
              <a:lumMod val="20000"/>
              <a:lumOff val="80000"/>
            </a:schemeClr>
          </a:solidFill>
          <a:ln w="12700">
            <a:noFill/>
            <a:miter lim="800000"/>
            <a:headEnd/>
            <a:tailEnd/>
          </a:ln>
        </p:spPr>
        <p:txBody>
          <a:bodyPr lIns="90488" tIns="44450" rIns="90488" bIns="44450" anchor="ct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eaLnBrk="0" fontAlgn="auto" hangingPunct="0">
              <a:spcAft>
                <a:spcPts val="0"/>
              </a:spcAft>
              <a:buClr>
                <a:srgbClr val="000000"/>
              </a:buClr>
              <a:defRPr/>
            </a:pPr>
            <a:r>
              <a:rPr lang="en-US" sz="1600" dirty="0"/>
              <a:t>Refer to </a:t>
            </a:r>
            <a:r>
              <a:rPr lang="en-US" sz="1600" dirty="0" err="1" smtClean="0"/>
              <a:t>MyCalculator.getQuotient</a:t>
            </a:r>
            <a:r>
              <a:rPr lang="en-US" sz="1600" dirty="0" smtClean="0"/>
              <a:t> (double, double) sample code.</a:t>
            </a:r>
            <a:endParaRPr lang="en-US" sz="1600" dirty="0"/>
          </a:p>
        </p:txBody>
      </p:sp>
      <p:sp>
        <p:nvSpPr>
          <p:cNvPr id="6" name="Rounded Rectangle 5"/>
          <p:cNvSpPr/>
          <p:nvPr/>
        </p:nvSpPr>
        <p:spPr bwMode="auto">
          <a:xfrm>
            <a:off x="409575" y="6002787"/>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marL="177800" indent="-177800" algn="ctr"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Activity – Part 1</a:t>
            </a:r>
          </a:p>
        </p:txBody>
      </p:sp>
      <p:sp>
        <p:nvSpPr>
          <p:cNvPr id="39939" name="Rectangle 3"/>
          <p:cNvSpPr>
            <a:spLocks noGrp="1" noChangeArrowheads="1"/>
          </p:cNvSpPr>
          <p:nvPr>
            <p:ph type="body" idx="1"/>
          </p:nvPr>
        </p:nvSpPr>
        <p:spPr>
          <a:xfrm>
            <a:off x="152400" y="1219200"/>
            <a:ext cx="5705475" cy="5334000"/>
          </a:xfrm>
        </p:spPr>
        <p:txBody>
          <a:bodyPr/>
          <a:lstStyle/>
          <a:p>
            <a:pPr marL="457200" indent="-457200" eaLnBrk="1" hangingPunct="1">
              <a:lnSpc>
                <a:spcPct val="90000"/>
              </a:lnSpc>
              <a:buFontTx/>
              <a:buAutoNum type="arabicParenR"/>
            </a:pPr>
            <a:r>
              <a:rPr lang="en-US" sz="1800" smtClean="0"/>
              <a:t>Open your SEF workspace in Eclipse.</a:t>
            </a:r>
          </a:p>
          <a:p>
            <a:pPr marL="457200" indent="-457200" eaLnBrk="1" hangingPunct="1">
              <a:lnSpc>
                <a:spcPct val="90000"/>
              </a:lnSpc>
              <a:buFontTx/>
              <a:buAutoNum type="arabicParenR"/>
            </a:pPr>
            <a:r>
              <a:rPr lang="en-US" sz="1800" smtClean="0"/>
              <a:t>In the package explorer, navigate to the following package </a:t>
            </a:r>
            <a:r>
              <a:rPr lang="en-US" sz="1800" b="1" smtClean="0"/>
              <a:t>sef.module17.activity.</a:t>
            </a:r>
          </a:p>
          <a:p>
            <a:pPr marL="457200" indent="-457200" eaLnBrk="1" hangingPunct="1">
              <a:lnSpc>
                <a:spcPct val="90000"/>
              </a:lnSpc>
              <a:buFontTx/>
              <a:buAutoNum type="arabicParenR"/>
            </a:pPr>
            <a:r>
              <a:rPr lang="en-US" sz="1800" smtClean="0"/>
              <a:t>Open the following class:</a:t>
            </a:r>
          </a:p>
          <a:p>
            <a:pPr marL="876300" lvl="1" indent="-600075" eaLnBrk="1" hangingPunct="1">
              <a:lnSpc>
                <a:spcPct val="90000"/>
              </a:lnSpc>
              <a:buFontTx/>
              <a:buNone/>
            </a:pPr>
            <a:r>
              <a:rPr lang="en-US" sz="1600" b="1" smtClean="0"/>
              <a:t>	EmployeeJDBC.java</a:t>
            </a:r>
          </a:p>
          <a:p>
            <a:pPr marL="457200" indent="-457200" eaLnBrk="1" hangingPunct="1">
              <a:lnSpc>
                <a:spcPct val="90000"/>
              </a:lnSpc>
              <a:buFontTx/>
              <a:buAutoNum type="arabicParenR"/>
            </a:pPr>
            <a:r>
              <a:rPr lang="en-US" sz="1800" smtClean="0"/>
              <a:t>Create TCERs for this class. Base your TCERs on the methods written in this class.  Ensure that all scenarios are covered.</a:t>
            </a:r>
          </a:p>
          <a:p>
            <a:pPr marL="457200" indent="-457200" eaLnBrk="1" hangingPunct="1">
              <a:lnSpc>
                <a:spcPct val="90000"/>
              </a:lnSpc>
              <a:buFontTx/>
              <a:buNone/>
            </a:pPr>
            <a:endParaRPr lang="en-US" sz="1800" smtClean="0"/>
          </a:p>
        </p:txBody>
      </p:sp>
      <p:pic>
        <p:nvPicPr>
          <p:cNvPr id="39940"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
        <p:nvSpPr>
          <p:cNvPr id="39941" name="Slide Number Placeholder 4"/>
          <p:cNvSpPr>
            <a:spLocks noGrp="1"/>
          </p:cNvSpPr>
          <p:nvPr>
            <p:ph type="sldNum" sz="quarter" idx="10"/>
          </p:nvPr>
        </p:nvSpPr>
        <p:spPr>
          <a:noFill/>
        </p:spPr>
        <p:txBody>
          <a:bodyPr/>
          <a:lstStyle/>
          <a:p>
            <a:endParaRPr lang="en-US" smtClean="0">
              <a:latin typeface="Arial" pitchFamily="34" charset="0"/>
            </a:endParaRPr>
          </a:p>
          <a:p>
            <a:fld id="{98990D1B-8B79-431E-9D71-9B51822617E0}" type="slidenum">
              <a:rPr lang="en-US" smtClean="0">
                <a:latin typeface="Arial" pitchFamily="34" charset="0"/>
              </a:rPr>
              <a:pPr/>
              <a:t>37</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Activity – Part 2</a:t>
            </a:r>
          </a:p>
        </p:txBody>
      </p:sp>
      <p:sp>
        <p:nvSpPr>
          <p:cNvPr id="40963" name="Rectangle 3"/>
          <p:cNvSpPr>
            <a:spLocks noGrp="1" noChangeArrowheads="1"/>
          </p:cNvSpPr>
          <p:nvPr>
            <p:ph type="body" idx="1"/>
          </p:nvPr>
        </p:nvSpPr>
        <p:spPr>
          <a:xfrm>
            <a:off x="206375" y="1219200"/>
            <a:ext cx="5905500" cy="4465638"/>
          </a:xfrm>
        </p:spPr>
        <p:txBody>
          <a:bodyPr/>
          <a:lstStyle/>
          <a:p>
            <a:pPr marL="457200" indent="-457200" eaLnBrk="1" hangingPunct="1">
              <a:lnSpc>
                <a:spcPct val="90000"/>
              </a:lnSpc>
              <a:buFontTx/>
              <a:buAutoNum type="arabicParenR"/>
            </a:pPr>
            <a:r>
              <a:rPr lang="en-US" sz="1800" smtClean="0"/>
              <a:t>Open your SEF workspace in Eclipse.</a:t>
            </a:r>
          </a:p>
          <a:p>
            <a:pPr marL="457200" indent="-457200" eaLnBrk="1" hangingPunct="1">
              <a:lnSpc>
                <a:spcPct val="90000"/>
              </a:lnSpc>
              <a:buFontTx/>
              <a:buAutoNum type="arabicParenR"/>
            </a:pPr>
            <a:r>
              <a:rPr lang="en-US" sz="1800" smtClean="0"/>
              <a:t>In the package explorer, navigate to the following package </a:t>
            </a:r>
            <a:r>
              <a:rPr lang="en-US" sz="1800" b="1" smtClean="0"/>
              <a:t>sef.module17.activity.</a:t>
            </a:r>
          </a:p>
          <a:p>
            <a:pPr marL="457200" indent="-457200" eaLnBrk="1" hangingPunct="1">
              <a:lnSpc>
                <a:spcPct val="90000"/>
              </a:lnSpc>
              <a:buFontTx/>
              <a:buAutoNum type="arabicParenR"/>
            </a:pPr>
            <a:r>
              <a:rPr lang="en-US" sz="1800" smtClean="0"/>
              <a:t>Create JUnit Test Cases for </a:t>
            </a:r>
            <a:r>
              <a:rPr lang="en-US" sz="1800" b="1" smtClean="0"/>
              <a:t>EmployeeJDBC.java</a:t>
            </a:r>
            <a:r>
              <a:rPr lang="en-US" sz="1800" smtClean="0"/>
              <a:t>:</a:t>
            </a:r>
          </a:p>
          <a:p>
            <a:pPr marL="876300" lvl="1" indent="-600075" eaLnBrk="1" hangingPunct="1">
              <a:lnSpc>
                <a:spcPct val="90000"/>
              </a:lnSpc>
              <a:buFontTx/>
              <a:buChar char="•"/>
            </a:pPr>
            <a:r>
              <a:rPr lang="en-US" sz="1800" smtClean="0"/>
              <a:t>Based on the TCERs you created in activity part 1, create the test methods.</a:t>
            </a:r>
          </a:p>
          <a:p>
            <a:pPr marL="457200" indent="-457200" eaLnBrk="1" hangingPunct="1">
              <a:lnSpc>
                <a:spcPct val="90000"/>
              </a:lnSpc>
              <a:buFontTx/>
              <a:buAutoNum type="arabicParenR"/>
            </a:pPr>
            <a:r>
              <a:rPr lang="en-US" sz="1800" smtClean="0"/>
              <a:t>Right-click on the Test class, select ‘Run As’-&gt;’JUnit Test’ and hope for a green bar! </a:t>
            </a:r>
          </a:p>
          <a:p>
            <a:pPr marL="457200" indent="-457200" eaLnBrk="1" hangingPunct="1">
              <a:lnSpc>
                <a:spcPct val="90000"/>
              </a:lnSpc>
              <a:buFontTx/>
              <a:buAutoNum type="arabicParenR"/>
            </a:pPr>
            <a:r>
              <a:rPr lang="en-US" sz="1800" smtClean="0"/>
              <a:t>If the JUnit test returns a red, check your code and keep working on it until you get a green bar.</a:t>
            </a:r>
          </a:p>
          <a:p>
            <a:pPr marL="457200" indent="-457200" eaLnBrk="1" hangingPunct="1">
              <a:lnSpc>
                <a:spcPct val="90000"/>
              </a:lnSpc>
              <a:buFontTx/>
              <a:buAutoNum type="arabicParenR"/>
            </a:pPr>
            <a:endParaRPr lang="en-US" sz="1500" smtClean="0"/>
          </a:p>
        </p:txBody>
      </p:sp>
      <p:pic>
        <p:nvPicPr>
          <p:cNvPr id="40964" name="Picture 4" descr="Flipchart"/>
          <p:cNvPicPr>
            <a:picLocks noChangeAspect="1" noChangeArrowheads="1"/>
          </p:cNvPicPr>
          <p:nvPr/>
        </p:nvPicPr>
        <p:blipFill>
          <a:blip r:embed="rId3"/>
          <a:srcRect/>
          <a:stretch>
            <a:fillRect/>
          </a:stretch>
        </p:blipFill>
        <p:spPr bwMode="auto">
          <a:xfrm>
            <a:off x="6300788" y="1676400"/>
            <a:ext cx="2538412" cy="2538413"/>
          </a:xfrm>
          <a:prstGeom prst="rect">
            <a:avLst/>
          </a:prstGeom>
          <a:noFill/>
          <a:ln w="9525">
            <a:noFill/>
            <a:miter lim="800000"/>
            <a:headEnd/>
            <a:tailEnd/>
          </a:ln>
        </p:spPr>
      </p:pic>
      <p:sp>
        <p:nvSpPr>
          <p:cNvPr id="40965" name="Slide Number Placeholder 5"/>
          <p:cNvSpPr>
            <a:spLocks noGrp="1"/>
          </p:cNvSpPr>
          <p:nvPr>
            <p:ph type="sldNum" sz="quarter" idx="10"/>
          </p:nvPr>
        </p:nvSpPr>
        <p:spPr>
          <a:noFill/>
        </p:spPr>
        <p:txBody>
          <a:bodyPr/>
          <a:lstStyle/>
          <a:p>
            <a:endParaRPr lang="en-US" smtClean="0">
              <a:latin typeface="Arial" pitchFamily="34" charset="0"/>
            </a:endParaRPr>
          </a:p>
          <a:p>
            <a:fld id="{87188558-FA11-4FF8-B1DE-34A4CE84C048}" type="slidenum">
              <a:rPr lang="en-US" smtClean="0">
                <a:latin typeface="Arial" pitchFamily="34" charset="0"/>
              </a:rPr>
              <a:pPr/>
              <a:t>38</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endParaRPr lang="en-US" smtClean="0">
              <a:latin typeface="Arial" pitchFamily="34" charset="0"/>
            </a:endParaRPr>
          </a:p>
          <a:p>
            <a:fld id="{6D76992D-B008-4CD1-B065-B07DD5830725}" type="slidenum">
              <a:rPr lang="en-US" smtClean="0">
                <a:latin typeface="Arial" pitchFamily="34" charset="0"/>
              </a:rPr>
              <a:pPr/>
              <a:t>39</a:t>
            </a:fld>
            <a:endParaRPr lang="en-US" smtClean="0">
              <a:latin typeface="Arial" pitchFamily="34" charset="0"/>
            </a:endParaRPr>
          </a:p>
        </p:txBody>
      </p:sp>
      <p:sp>
        <p:nvSpPr>
          <p:cNvPr id="41987" name="Rectangle 2"/>
          <p:cNvSpPr>
            <a:spLocks noGrp="1" noChangeArrowheads="1"/>
          </p:cNvSpPr>
          <p:nvPr>
            <p:ph type="title"/>
          </p:nvPr>
        </p:nvSpPr>
        <p:spPr/>
        <p:txBody>
          <a:bodyPr/>
          <a:lstStyle/>
          <a:p>
            <a:r>
              <a:rPr lang="en-US" smtClean="0"/>
              <a:t>Questions and Comments</a:t>
            </a:r>
          </a:p>
        </p:txBody>
      </p:sp>
      <p:sp>
        <p:nvSpPr>
          <p:cNvPr id="41988" name="Rectangle 4"/>
          <p:cNvSpPr>
            <a:spLocks noGrp="1" noChangeArrowheads="1"/>
          </p:cNvSpPr>
          <p:nvPr>
            <p:ph type="body" idx="1"/>
          </p:nvPr>
        </p:nvSpPr>
        <p:spPr>
          <a:xfrm>
            <a:off x="161925" y="1295400"/>
            <a:ext cx="4410075" cy="5334000"/>
          </a:xfrm>
        </p:spPr>
        <p:txBody>
          <a:bodyPr/>
          <a:lstStyle/>
          <a:p>
            <a:r>
              <a:rPr lang="en-US" smtClean="0"/>
              <a:t>What questions or comments </a:t>
            </a:r>
            <a:br>
              <a:rPr lang="en-US" smtClean="0"/>
            </a:br>
            <a:r>
              <a:rPr lang="en-US" smtClean="0"/>
              <a:t>do you have?</a:t>
            </a:r>
          </a:p>
        </p:txBody>
      </p:sp>
      <p:pic>
        <p:nvPicPr>
          <p:cNvPr id="41989"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Overview of Unit Testing Concepts</a:t>
            </a:r>
          </a:p>
        </p:txBody>
      </p:sp>
      <p:sp>
        <p:nvSpPr>
          <p:cNvPr id="6147" name="Rectangle 3"/>
          <p:cNvSpPr>
            <a:spLocks noGrp="1" noChangeArrowheads="1"/>
          </p:cNvSpPr>
          <p:nvPr>
            <p:ph type="body" idx="1"/>
          </p:nvPr>
        </p:nvSpPr>
        <p:spPr/>
        <p:txBody>
          <a:bodyPr/>
          <a:lstStyle/>
          <a:p>
            <a:pPr eaLnBrk="1" hangingPunct="1"/>
            <a:r>
              <a:rPr lang="en-US" smtClean="0"/>
              <a:t>A unit is the smallest testable part of an application. In Java, and other object-oriented languages, a unit is a method.</a:t>
            </a:r>
          </a:p>
          <a:p>
            <a:pPr eaLnBrk="1" hangingPunct="1"/>
            <a:r>
              <a:rPr lang="en-US" smtClean="0"/>
              <a:t>Testing is a way of evaluating software, to determine if requirements and expectations are met, and to detect errors.</a:t>
            </a:r>
          </a:p>
          <a:p>
            <a:pPr eaLnBrk="1" hangingPunct="1"/>
            <a:r>
              <a:rPr lang="en-US" smtClean="0"/>
              <a:t>Unit testing validates individual units of source code to check if they are working properly.</a:t>
            </a:r>
          </a:p>
          <a:p>
            <a:pPr eaLnBrk="1" hangingPunct="1"/>
            <a:r>
              <a:rPr lang="en-US" smtClean="0"/>
              <a:t>Unit testing is usually done by the developer, during the building phase of the application.</a:t>
            </a:r>
          </a:p>
          <a:p>
            <a:pPr eaLnBrk="1" hangingPunct="1"/>
            <a:r>
              <a:rPr lang="en-US" smtClean="0"/>
              <a:t>Although the nature of unit testing may have similarities with debugging, they must not be confused with each other.</a:t>
            </a:r>
          </a:p>
        </p:txBody>
      </p:sp>
      <p:sp>
        <p:nvSpPr>
          <p:cNvPr id="6148" name="Slide Number Placeholder 3"/>
          <p:cNvSpPr>
            <a:spLocks noGrp="1"/>
          </p:cNvSpPr>
          <p:nvPr>
            <p:ph type="sldNum" sz="quarter" idx="10"/>
          </p:nvPr>
        </p:nvSpPr>
        <p:spPr>
          <a:noFill/>
        </p:spPr>
        <p:txBody>
          <a:bodyPr/>
          <a:lstStyle/>
          <a:p>
            <a:endParaRPr lang="en-US" smtClean="0">
              <a:latin typeface="Arial" pitchFamily="34" charset="0"/>
            </a:endParaRPr>
          </a:p>
          <a:p>
            <a:fld id="{A686A305-47A8-4A16-B25B-62B41B69249B}" type="slidenum">
              <a:rPr lang="en-US" smtClean="0">
                <a:latin typeface="Arial" pitchFamily="34" charset="0"/>
              </a:rPr>
              <a:pPr/>
              <a:t>4</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p:txBody>
          <a:bodyPr/>
          <a:lstStyle/>
          <a:p>
            <a:pPr algn="ctr" eaLnBrk="1" hangingPunct="1">
              <a:buFontTx/>
              <a:buNone/>
            </a:pPr>
            <a:r>
              <a:rPr lang="en-US" smtClean="0"/>
              <a:t>Unit Testing in the V-Model</a:t>
            </a:r>
          </a:p>
        </p:txBody>
      </p:sp>
      <p:pic>
        <p:nvPicPr>
          <p:cNvPr id="7171" name="Picture 3"/>
          <p:cNvPicPr>
            <a:picLocks noChangeAspect="1" noChangeArrowheads="1"/>
          </p:cNvPicPr>
          <p:nvPr/>
        </p:nvPicPr>
        <p:blipFill>
          <a:blip r:embed="rId3"/>
          <a:srcRect/>
          <a:stretch>
            <a:fillRect/>
          </a:stretch>
        </p:blipFill>
        <p:spPr bwMode="auto">
          <a:xfrm>
            <a:off x="457200" y="1797050"/>
            <a:ext cx="8401050" cy="4451350"/>
          </a:xfrm>
          <a:prstGeom prst="rect">
            <a:avLst/>
          </a:prstGeom>
          <a:noFill/>
          <a:ln w="9525">
            <a:noFill/>
            <a:miter lim="800000"/>
            <a:headEnd/>
            <a:tailEnd/>
          </a:ln>
        </p:spPr>
      </p:pic>
      <p:sp>
        <p:nvSpPr>
          <p:cNvPr id="7172" name="Rectangle 4"/>
          <p:cNvSpPr>
            <a:spLocks noGrp="1" noChangeArrowheads="1"/>
          </p:cNvSpPr>
          <p:nvPr>
            <p:ph type="title"/>
          </p:nvPr>
        </p:nvSpPr>
        <p:spPr>
          <a:xfrm>
            <a:off x="457200" y="196850"/>
            <a:ext cx="8401050" cy="914400"/>
          </a:xfrm>
          <a:noFill/>
        </p:spPr>
        <p:txBody>
          <a:bodyPr/>
          <a:lstStyle/>
          <a:p>
            <a:pPr eaLnBrk="1" hangingPunct="1"/>
            <a:r>
              <a:rPr lang="en-US" smtClean="0"/>
              <a:t>Overview of Unit Testing Concepts (cont.)</a:t>
            </a:r>
          </a:p>
        </p:txBody>
      </p:sp>
      <p:sp>
        <p:nvSpPr>
          <p:cNvPr id="7173" name="Slide Number Placeholder 4"/>
          <p:cNvSpPr>
            <a:spLocks noGrp="1"/>
          </p:cNvSpPr>
          <p:nvPr>
            <p:ph type="sldNum" sz="quarter" idx="10"/>
          </p:nvPr>
        </p:nvSpPr>
        <p:spPr>
          <a:noFill/>
        </p:spPr>
        <p:txBody>
          <a:bodyPr/>
          <a:lstStyle/>
          <a:p>
            <a:endParaRPr lang="en-US" smtClean="0">
              <a:latin typeface="Arial" pitchFamily="34" charset="0"/>
            </a:endParaRPr>
          </a:p>
          <a:p>
            <a:fld id="{13987E25-FE72-4B56-A8E9-804CFF9C0FB0}" type="slidenum">
              <a:rPr lang="en-US" smtClean="0">
                <a:latin typeface="Arial" pitchFamily="34" charset="0"/>
              </a:rPr>
              <a:pPr/>
              <a:t>5</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eaLnBrk="1" hangingPunct="1"/>
            <a:r>
              <a:rPr lang="en-US" smtClean="0"/>
              <a:t>Purpose of Unit Testing</a:t>
            </a:r>
          </a:p>
          <a:p>
            <a:pPr lvl="1" eaLnBrk="1" hangingPunct="1"/>
            <a:r>
              <a:rPr lang="en-US" smtClean="0"/>
              <a:t>Ensures that code is consistent with the detailed design</a:t>
            </a:r>
          </a:p>
          <a:p>
            <a:pPr lvl="1" eaLnBrk="1" hangingPunct="1"/>
            <a:r>
              <a:rPr lang="en-US" smtClean="0"/>
              <a:t>Ensures that the program can execute normally</a:t>
            </a:r>
          </a:p>
          <a:p>
            <a:pPr lvl="1" eaLnBrk="1" hangingPunct="1"/>
            <a:r>
              <a:rPr lang="en-US" smtClean="0"/>
              <a:t>Early detection of bugs</a:t>
            </a:r>
          </a:p>
          <a:p>
            <a:pPr lvl="1" eaLnBrk="1" hangingPunct="1"/>
            <a:r>
              <a:rPr lang="en-US" smtClean="0"/>
              <a:t>Prepares for future test phases</a:t>
            </a:r>
          </a:p>
          <a:p>
            <a:pPr eaLnBrk="1" hangingPunct="1"/>
            <a:endParaRPr lang="en-US" smtClean="0"/>
          </a:p>
          <a:p>
            <a:pPr eaLnBrk="1" hangingPunct="1"/>
            <a:r>
              <a:rPr lang="en-US" smtClean="0"/>
              <a:t>Unit Test should cover</a:t>
            </a:r>
          </a:p>
          <a:p>
            <a:pPr lvl="1" eaLnBrk="1" hangingPunct="1"/>
            <a:r>
              <a:rPr lang="en-US" smtClean="0"/>
              <a:t>Code</a:t>
            </a:r>
          </a:p>
          <a:p>
            <a:pPr lvl="1" eaLnBrk="1" hangingPunct="1"/>
            <a:r>
              <a:rPr lang="en-US" smtClean="0"/>
              <a:t>Branches</a:t>
            </a:r>
          </a:p>
          <a:p>
            <a:pPr lvl="1" eaLnBrk="1" hangingPunct="1"/>
            <a:r>
              <a:rPr lang="en-US" smtClean="0"/>
              <a:t>Paths</a:t>
            </a:r>
          </a:p>
          <a:p>
            <a:pPr lvl="1" eaLnBrk="1" hangingPunct="1"/>
            <a:r>
              <a:rPr lang="en-US" smtClean="0"/>
              <a:t>Cycles</a:t>
            </a:r>
          </a:p>
        </p:txBody>
      </p:sp>
      <p:sp>
        <p:nvSpPr>
          <p:cNvPr id="8195" name="Rectangle 3"/>
          <p:cNvSpPr>
            <a:spLocks noGrp="1" noChangeArrowheads="1"/>
          </p:cNvSpPr>
          <p:nvPr>
            <p:ph type="title"/>
          </p:nvPr>
        </p:nvSpPr>
        <p:spPr>
          <a:xfrm>
            <a:off x="457200" y="196850"/>
            <a:ext cx="8401050" cy="914400"/>
          </a:xfrm>
          <a:noFill/>
        </p:spPr>
        <p:txBody>
          <a:bodyPr/>
          <a:lstStyle/>
          <a:p>
            <a:pPr eaLnBrk="1" hangingPunct="1"/>
            <a:r>
              <a:rPr lang="en-US" smtClean="0"/>
              <a:t>Overview of Unit Testing Concepts (cont.)</a:t>
            </a:r>
          </a:p>
        </p:txBody>
      </p:sp>
      <p:sp>
        <p:nvSpPr>
          <p:cNvPr id="8196" name="Slide Number Placeholder 3"/>
          <p:cNvSpPr>
            <a:spLocks noGrp="1"/>
          </p:cNvSpPr>
          <p:nvPr>
            <p:ph type="sldNum" sz="quarter" idx="10"/>
          </p:nvPr>
        </p:nvSpPr>
        <p:spPr>
          <a:noFill/>
        </p:spPr>
        <p:txBody>
          <a:bodyPr/>
          <a:lstStyle/>
          <a:p>
            <a:endParaRPr lang="en-US" smtClean="0">
              <a:latin typeface="Arial" pitchFamily="34" charset="0"/>
            </a:endParaRPr>
          </a:p>
          <a:p>
            <a:fld id="{10DE6E13-CFC4-4C6B-9AC3-991915553B5D}" type="slidenum">
              <a:rPr lang="en-US" smtClean="0">
                <a:latin typeface="Arial" pitchFamily="34" charset="0"/>
              </a:rPr>
              <a:pPr/>
              <a:t>6</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p:txBody>
          <a:bodyPr/>
          <a:lstStyle/>
          <a:p>
            <a:pPr eaLnBrk="1" hangingPunct="1"/>
            <a:r>
              <a:rPr lang="en-US" smtClean="0"/>
              <a:t>Scope of Unit Testing</a:t>
            </a:r>
          </a:p>
          <a:p>
            <a:pPr eaLnBrk="1" hangingPunct="1"/>
            <a:endParaRPr lang="en-US" smtClean="0"/>
          </a:p>
          <a:p>
            <a:pPr lvl="1" eaLnBrk="1" hangingPunct="1"/>
            <a:r>
              <a:rPr lang="en-US" sz="2200" smtClean="0"/>
              <a:t>For newly generated/developed code</a:t>
            </a:r>
          </a:p>
          <a:p>
            <a:pPr lvl="2" eaLnBrk="1" hangingPunct="1"/>
            <a:r>
              <a:rPr lang="en-US" sz="2000" smtClean="0"/>
              <a:t>All units/components of the code</a:t>
            </a:r>
          </a:p>
          <a:p>
            <a:pPr lvl="2" eaLnBrk="1" hangingPunct="1"/>
            <a:endParaRPr lang="en-US" sz="2000" smtClean="0"/>
          </a:p>
          <a:p>
            <a:pPr lvl="1" eaLnBrk="1" hangingPunct="1"/>
            <a:r>
              <a:rPr lang="en-US" sz="2200" smtClean="0"/>
              <a:t>For changed/modified code</a:t>
            </a:r>
          </a:p>
          <a:p>
            <a:pPr lvl="2" eaLnBrk="1" hangingPunct="1"/>
            <a:r>
              <a:rPr lang="en-US" sz="2000" smtClean="0"/>
              <a:t>All the affected units/components of the code along with the units/components that were directly changed </a:t>
            </a:r>
          </a:p>
          <a:p>
            <a:pPr eaLnBrk="1" hangingPunct="1"/>
            <a:endParaRPr lang="en-US" smtClean="0"/>
          </a:p>
        </p:txBody>
      </p:sp>
      <p:sp>
        <p:nvSpPr>
          <p:cNvPr id="9219" name="Rectangle 3"/>
          <p:cNvSpPr>
            <a:spLocks noGrp="1" noChangeArrowheads="1"/>
          </p:cNvSpPr>
          <p:nvPr>
            <p:ph type="title"/>
          </p:nvPr>
        </p:nvSpPr>
        <p:spPr>
          <a:xfrm>
            <a:off x="457200" y="196850"/>
            <a:ext cx="8401050" cy="914400"/>
          </a:xfrm>
          <a:noFill/>
        </p:spPr>
        <p:txBody>
          <a:bodyPr/>
          <a:lstStyle/>
          <a:p>
            <a:pPr eaLnBrk="1" hangingPunct="1"/>
            <a:r>
              <a:rPr lang="en-US" smtClean="0"/>
              <a:t>Overview of Unit Testing Concepts (cont.)</a:t>
            </a:r>
          </a:p>
        </p:txBody>
      </p:sp>
      <p:sp>
        <p:nvSpPr>
          <p:cNvPr id="9220" name="Slide Number Placeholder 3"/>
          <p:cNvSpPr>
            <a:spLocks noGrp="1"/>
          </p:cNvSpPr>
          <p:nvPr>
            <p:ph type="sldNum" sz="quarter" idx="10"/>
          </p:nvPr>
        </p:nvSpPr>
        <p:spPr>
          <a:noFill/>
        </p:spPr>
        <p:txBody>
          <a:bodyPr/>
          <a:lstStyle/>
          <a:p>
            <a:endParaRPr lang="en-US" smtClean="0">
              <a:latin typeface="Arial" pitchFamily="34" charset="0"/>
            </a:endParaRPr>
          </a:p>
          <a:p>
            <a:fld id="{D39A8F13-F02C-4CFF-B507-EC787384B5C5}" type="slidenum">
              <a:rPr lang="en-US" smtClean="0">
                <a:latin typeface="Arial" pitchFamily="34" charset="0"/>
              </a:rPr>
              <a:pPr/>
              <a:t>7</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p:txBody>
          <a:bodyPr/>
          <a:lstStyle/>
          <a:p>
            <a:pPr eaLnBrk="1" hangingPunct="1"/>
            <a:r>
              <a:rPr lang="en-US" smtClean="0"/>
              <a:t>The technique usually used for unit testing is white-box testing.</a:t>
            </a:r>
          </a:p>
          <a:p>
            <a:pPr eaLnBrk="1" hangingPunct="1"/>
            <a:endParaRPr lang="en-US" smtClean="0"/>
          </a:p>
          <a:p>
            <a:pPr eaLnBrk="1" hangingPunct="1"/>
            <a:r>
              <a:rPr lang="en-US" smtClean="0"/>
              <a:t>White-box testing is a testing strategy wherein the internal workings of a unit/component are studied to create test conditions.</a:t>
            </a:r>
          </a:p>
          <a:p>
            <a:pPr eaLnBrk="1" hangingPunct="1"/>
            <a:endParaRPr lang="en-US" smtClean="0"/>
          </a:p>
          <a:p>
            <a:pPr eaLnBrk="1" hangingPunct="1"/>
            <a:r>
              <a:rPr lang="en-US" smtClean="0"/>
              <a:t>The test environment should be, as much as possible, similar to the real environment.</a:t>
            </a:r>
          </a:p>
          <a:p>
            <a:pPr eaLnBrk="1" hangingPunct="1"/>
            <a:endParaRPr lang="en-US" smtClean="0"/>
          </a:p>
        </p:txBody>
      </p:sp>
      <p:sp>
        <p:nvSpPr>
          <p:cNvPr id="10243" name="Rectangle 3"/>
          <p:cNvSpPr>
            <a:spLocks noGrp="1" noChangeArrowheads="1"/>
          </p:cNvSpPr>
          <p:nvPr>
            <p:ph type="title"/>
          </p:nvPr>
        </p:nvSpPr>
        <p:spPr>
          <a:xfrm>
            <a:off x="457200" y="196850"/>
            <a:ext cx="8401050" cy="914400"/>
          </a:xfrm>
          <a:noFill/>
        </p:spPr>
        <p:txBody>
          <a:bodyPr/>
          <a:lstStyle/>
          <a:p>
            <a:pPr eaLnBrk="1" hangingPunct="1"/>
            <a:r>
              <a:rPr lang="en-US" smtClean="0"/>
              <a:t>Overview of Unit Testing Concepts (cont.)</a:t>
            </a:r>
          </a:p>
        </p:txBody>
      </p:sp>
      <p:sp>
        <p:nvSpPr>
          <p:cNvPr id="10244" name="Slide Number Placeholder 3"/>
          <p:cNvSpPr>
            <a:spLocks noGrp="1"/>
          </p:cNvSpPr>
          <p:nvPr>
            <p:ph type="sldNum" sz="quarter" idx="10"/>
          </p:nvPr>
        </p:nvSpPr>
        <p:spPr>
          <a:noFill/>
        </p:spPr>
        <p:txBody>
          <a:bodyPr/>
          <a:lstStyle/>
          <a:p>
            <a:endParaRPr lang="en-US" smtClean="0">
              <a:latin typeface="Arial" pitchFamily="34" charset="0"/>
            </a:endParaRPr>
          </a:p>
          <a:p>
            <a:fld id="{134CA5BA-7B96-4640-AE91-942ACDFF9485}" type="slidenum">
              <a:rPr lang="en-US" smtClean="0">
                <a:latin typeface="Arial" pitchFamily="34" charset="0"/>
              </a:rPr>
              <a:pPr/>
              <a:t>8</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p:txBody>
          <a:bodyPr/>
          <a:lstStyle/>
          <a:p>
            <a:pPr eaLnBrk="1" hangingPunct="1"/>
            <a:r>
              <a:rPr lang="en-US" smtClean="0"/>
              <a:t>Benefits of Unit Testing</a:t>
            </a:r>
          </a:p>
          <a:p>
            <a:pPr lvl="1" eaLnBrk="1" hangingPunct="1"/>
            <a:r>
              <a:rPr lang="en-US" smtClean="0"/>
              <a:t>Facilitates Change</a:t>
            </a:r>
          </a:p>
          <a:p>
            <a:pPr lvl="1" eaLnBrk="1" hangingPunct="1"/>
            <a:r>
              <a:rPr lang="en-US" smtClean="0"/>
              <a:t>Simplifies Integration</a:t>
            </a:r>
          </a:p>
          <a:p>
            <a:pPr lvl="1" eaLnBrk="1" hangingPunct="1"/>
            <a:r>
              <a:rPr lang="en-US" smtClean="0"/>
              <a:t>Provides living documentation</a:t>
            </a:r>
          </a:p>
          <a:p>
            <a:pPr lvl="1" eaLnBrk="1" hangingPunct="1"/>
            <a:r>
              <a:rPr lang="en-US" smtClean="0"/>
              <a:t>Serves as a design</a:t>
            </a:r>
          </a:p>
          <a:p>
            <a:pPr eaLnBrk="1" hangingPunct="1"/>
            <a:endParaRPr lang="en-US" smtClean="0"/>
          </a:p>
          <a:p>
            <a:pPr eaLnBrk="1" hangingPunct="1"/>
            <a:r>
              <a:rPr lang="en-US" smtClean="0"/>
              <a:t>Unit testing Phases </a:t>
            </a:r>
          </a:p>
          <a:p>
            <a:pPr lvl="1" eaLnBrk="1" hangingPunct="1"/>
            <a:r>
              <a:rPr lang="en-US" smtClean="0"/>
              <a:t>Detailed Design Phase</a:t>
            </a:r>
          </a:p>
          <a:p>
            <a:pPr lvl="1" eaLnBrk="1" hangingPunct="1"/>
            <a:r>
              <a:rPr lang="en-US" smtClean="0"/>
              <a:t>Coding Phase</a:t>
            </a:r>
          </a:p>
          <a:p>
            <a:pPr lvl="1" eaLnBrk="1" hangingPunct="1"/>
            <a:r>
              <a:rPr lang="en-US" smtClean="0"/>
              <a:t>Unit Test Phase</a:t>
            </a:r>
          </a:p>
        </p:txBody>
      </p:sp>
      <p:sp>
        <p:nvSpPr>
          <p:cNvPr id="11267" name="Rectangle 3"/>
          <p:cNvSpPr>
            <a:spLocks noGrp="1" noChangeArrowheads="1"/>
          </p:cNvSpPr>
          <p:nvPr>
            <p:ph type="title"/>
          </p:nvPr>
        </p:nvSpPr>
        <p:spPr>
          <a:xfrm>
            <a:off x="457200" y="196850"/>
            <a:ext cx="8401050" cy="914400"/>
          </a:xfrm>
          <a:noFill/>
        </p:spPr>
        <p:txBody>
          <a:bodyPr/>
          <a:lstStyle/>
          <a:p>
            <a:pPr eaLnBrk="1" hangingPunct="1"/>
            <a:r>
              <a:rPr lang="en-US" smtClean="0"/>
              <a:t>Overview of Unit Testing Concepts (cont.)</a:t>
            </a:r>
          </a:p>
        </p:txBody>
      </p:sp>
      <p:sp>
        <p:nvSpPr>
          <p:cNvPr id="11268" name="Slide Number Placeholder 3"/>
          <p:cNvSpPr>
            <a:spLocks noGrp="1"/>
          </p:cNvSpPr>
          <p:nvPr>
            <p:ph type="sldNum" sz="quarter" idx="10"/>
          </p:nvPr>
        </p:nvSpPr>
        <p:spPr>
          <a:noFill/>
        </p:spPr>
        <p:txBody>
          <a:bodyPr/>
          <a:lstStyle/>
          <a:p>
            <a:endParaRPr lang="en-US" smtClean="0">
              <a:latin typeface="Arial" pitchFamily="34" charset="0"/>
            </a:endParaRPr>
          </a:p>
          <a:p>
            <a:fld id="{1D59C490-75FA-4EEE-B4F4-89B0EEEE8E0B}" type="slidenum">
              <a:rPr lang="en-US" smtClean="0">
                <a:latin typeface="Arial" pitchFamily="34" charset="0"/>
              </a:rPr>
              <a:pPr/>
              <a:t>9</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DD8446B-AFED-4E40-8B71-D08020250F7B}">
  <ds:schemaRefs>
    <ds:schemaRef ds:uri="http://schemas.microsoft.com/sharepoint/v3/contenttype/forms"/>
  </ds:schemaRefs>
</ds:datastoreItem>
</file>

<file path=customXml/itemProps2.xml><?xml version="1.0" encoding="utf-8"?>
<ds:datastoreItem xmlns:ds="http://schemas.openxmlformats.org/officeDocument/2006/customXml" ds:itemID="{9D523172-910E-4C0B-A951-9BC4AFBB928C}">
  <ds:schemaRefs>
    <ds:schemaRef ds:uri="http://schemas.microsoft.com/office/2006/metadata/longProperties"/>
  </ds:schemaRefs>
</ds:datastoreItem>
</file>

<file path=customXml/itemProps3.xml><?xml version="1.0" encoding="utf-8"?>
<ds:datastoreItem xmlns:ds="http://schemas.openxmlformats.org/officeDocument/2006/customXml" ds:itemID="{45208C99-7501-476F-A9A4-0B6D63555C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1B2A8CEE-DE75-4F2D-8BEC-F3CB362CC1FC}">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14808</TotalTime>
  <Words>4621</Words>
  <Application>Microsoft PowerPoint</Application>
  <PresentationFormat>On-screen Show (4:3)</PresentationFormat>
  <Paragraphs>773</Paragraphs>
  <Slides>39</Slides>
  <Notes>39</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Arial</vt:lpstr>
      <vt:lpstr>Times New Roman</vt:lpstr>
      <vt:lpstr>Courier New</vt:lpstr>
      <vt:lpstr>Calibri</vt:lpstr>
      <vt:lpstr>Wingdings</vt:lpstr>
      <vt:lpstr>1_ATS Branded_v3</vt:lpstr>
      <vt:lpstr>2_ATS Branded_v3</vt:lpstr>
      <vt:lpstr>Slide 1</vt:lpstr>
      <vt:lpstr>Introduction</vt:lpstr>
      <vt:lpstr>Module Objectives</vt:lpstr>
      <vt:lpstr>Overview of Unit Testing Concepts</vt:lpstr>
      <vt:lpstr>Overview of Unit Testing Concepts (cont.)</vt:lpstr>
      <vt:lpstr>Overview of Unit Testing Concepts (cont.)</vt:lpstr>
      <vt:lpstr>Overview of Unit Testing Concepts (cont.)</vt:lpstr>
      <vt:lpstr>Overview of Unit Testing Concepts (cont.)</vt:lpstr>
      <vt:lpstr>Overview of Unit Testing Concepts (cont.)</vt:lpstr>
      <vt:lpstr>Overview of Unit Testing Concepts (cont.)</vt:lpstr>
      <vt:lpstr>Overview of Unit Testing Concepts (cont.)</vt:lpstr>
      <vt:lpstr>Overview of Unit Testing Concepts (cont.)</vt:lpstr>
      <vt:lpstr>Writing Test Conditions</vt:lpstr>
      <vt:lpstr>Writing Test Conditions (cont.)</vt:lpstr>
      <vt:lpstr>Writing Test Conditions (cont.)</vt:lpstr>
      <vt:lpstr>Writing Test Conditions (cont.)</vt:lpstr>
      <vt:lpstr>Writing Test Conditions (cont.)</vt:lpstr>
      <vt:lpstr>Using JUnit as a Testing Tool</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Using JUnit as a Testing Tool (cont.)</vt:lpstr>
      <vt:lpstr>Activity – Part 1</vt:lpstr>
      <vt:lpstr>Activity – Part 2</vt:lpstr>
      <vt:lpstr>Questions and Comments</vt:lpstr>
    </vt:vector>
  </TitlesOfParts>
  <Manager>Reggie Reyes</Manager>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m.mulay</cp:lastModifiedBy>
  <cp:revision>1241</cp:revision>
  <cp:lastPrinted>2000-08-10T20:43:38Z</cp:lastPrinted>
  <dcterms:created xsi:type="dcterms:W3CDTF">2001-03-14T15:15:32Z</dcterms:created>
  <dcterms:modified xsi:type="dcterms:W3CDTF">2011-09-09T07:59:49Z</dcterms:modified>
  <cp:category>Presentation Designs</cp:category>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