
<file path=[Content_Types].xml><?xml version="1.0" encoding="utf-8"?>
<Types xmlns="http://schemas.openxmlformats.org/package/2006/content-types">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7" r:id="rId5"/>
    <p:sldMasterId id="2147483668" r:id="rId6"/>
  </p:sldMasterIdLst>
  <p:notesMasterIdLst>
    <p:notesMasterId r:id="rId33"/>
  </p:notesMasterIdLst>
  <p:handoutMasterIdLst>
    <p:handoutMasterId r:id="rId34"/>
  </p:handoutMasterIdLst>
  <p:sldIdLst>
    <p:sldId id="299" r:id="rId7"/>
    <p:sldId id="313" r:id="rId8"/>
    <p:sldId id="314" r:id="rId9"/>
    <p:sldId id="315" r:id="rId10"/>
    <p:sldId id="316" r:id="rId11"/>
    <p:sldId id="317" r:id="rId12"/>
    <p:sldId id="318" r:id="rId13"/>
    <p:sldId id="319" r:id="rId14"/>
    <p:sldId id="321" r:id="rId15"/>
    <p:sldId id="322" r:id="rId16"/>
    <p:sldId id="337" r:id="rId17"/>
    <p:sldId id="323" r:id="rId18"/>
    <p:sldId id="324" r:id="rId19"/>
    <p:sldId id="325" r:id="rId20"/>
    <p:sldId id="326" r:id="rId21"/>
    <p:sldId id="327" r:id="rId22"/>
    <p:sldId id="328" r:id="rId23"/>
    <p:sldId id="329" r:id="rId24"/>
    <p:sldId id="330" r:id="rId25"/>
    <p:sldId id="331" r:id="rId26"/>
    <p:sldId id="332" r:id="rId27"/>
    <p:sldId id="338" r:id="rId28"/>
    <p:sldId id="333" r:id="rId29"/>
    <p:sldId id="334" r:id="rId30"/>
    <p:sldId id="335" r:id="rId31"/>
    <p:sldId id="320" r:id="rId32"/>
  </p:sldIdLst>
  <p:sldSz cx="9144000" cy="6858000" type="screen4x3"/>
  <p:notesSz cx="6858000" cy="9296400"/>
  <p:custDataLst>
    <p:tags r:id="rId35"/>
  </p:custDataLst>
  <p:kinsoku lang="ja-JP" invalStChars="、。，．・：；？！゛゜ヽヾゝゞ々ー’”）〕］｝〉》」』】°‰′″℃￠％ぁぃぅぇぉっゃゅょゎァィゥェォッャュョヮヵヶ!%),.:;?]}｡｣､･ｧｨｩｪｫｬｭｮｯｰﾞﾟ" invalEndChars="‘“（〔［｛〈《「『【￥＄$([\{｢￡"/>
  <p:defaultTextStyle>
    <a:defPPr>
      <a:defRPr lang="en-US"/>
    </a:defPPr>
    <a:lvl1pPr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1pPr>
    <a:lvl2pPr marL="4572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2pPr>
    <a:lvl3pPr marL="9144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3pPr>
    <a:lvl4pPr marL="13716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4pPr>
    <a:lvl5pPr marL="18288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5pPr>
    <a:lvl6pPr marL="2286000" algn="l" defTabSz="914400" rtl="0" eaLnBrk="1" latinLnBrk="0" hangingPunct="1">
      <a:defRPr sz="1000" kern="1200">
        <a:solidFill>
          <a:schemeClr val="tx1"/>
        </a:solidFill>
        <a:latin typeface="Arial" pitchFamily="34" charset="0"/>
        <a:ea typeface="+mn-ea"/>
        <a:cs typeface="+mn-cs"/>
      </a:defRPr>
    </a:lvl6pPr>
    <a:lvl7pPr marL="2743200" algn="l" defTabSz="914400" rtl="0" eaLnBrk="1" latinLnBrk="0" hangingPunct="1">
      <a:defRPr sz="1000" kern="1200">
        <a:solidFill>
          <a:schemeClr val="tx1"/>
        </a:solidFill>
        <a:latin typeface="Arial" pitchFamily="34" charset="0"/>
        <a:ea typeface="+mn-ea"/>
        <a:cs typeface="+mn-cs"/>
      </a:defRPr>
    </a:lvl7pPr>
    <a:lvl8pPr marL="3200400" algn="l" defTabSz="914400" rtl="0" eaLnBrk="1" latinLnBrk="0" hangingPunct="1">
      <a:defRPr sz="1000" kern="1200">
        <a:solidFill>
          <a:schemeClr val="tx1"/>
        </a:solidFill>
        <a:latin typeface="Arial" pitchFamily="34" charset="0"/>
        <a:ea typeface="+mn-ea"/>
        <a:cs typeface="+mn-cs"/>
      </a:defRPr>
    </a:lvl8pPr>
    <a:lvl9pPr marL="3657600" algn="l" defTabSz="914400" rtl="0" eaLnBrk="1" latinLnBrk="0" hangingPunct="1">
      <a:defRPr sz="10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339966"/>
    <a:srgbClr val="336600"/>
    <a:srgbClr val="B2B2B2"/>
    <a:srgbClr val="777777"/>
    <a:srgbClr val="008000"/>
    <a:srgbClr val="FE0000"/>
    <a:srgbClr val="0000FF"/>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364" autoAdjust="0"/>
    <p:restoredTop sz="66842" autoAdjust="0"/>
  </p:normalViewPr>
  <p:slideViewPr>
    <p:cSldViewPr snapToObjects="1" showGuides="1">
      <p:cViewPr varScale="1">
        <p:scale>
          <a:sx n="45" d="100"/>
          <a:sy n="45" d="100"/>
        </p:scale>
        <p:origin x="-1194" y="-90"/>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p:scale>
          <a:sx n="100" d="100"/>
          <a:sy n="100" d="100"/>
        </p:scale>
        <p:origin x="-2100" y="-60"/>
      </p:cViewPr>
      <p:guideLst>
        <p:guide orient="horz" pos="2928"/>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987800" cy="54133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a:t>
            </a:r>
            <a:br>
              <a:rPr lang="en-US"/>
            </a:br>
            <a:r>
              <a:rPr lang="en-US"/>
              <a:t>Module 2: Introduction to Java</a:t>
            </a:r>
          </a:p>
        </p:txBody>
      </p:sp>
      <p:sp>
        <p:nvSpPr>
          <p:cNvPr id="30723" name="Rectangle 3"/>
          <p:cNvSpPr>
            <a:spLocks noGrp="1" noChangeArrowheads="1"/>
          </p:cNvSpPr>
          <p:nvPr>
            <p:ph type="dt" idx="1"/>
          </p:nvPr>
        </p:nvSpPr>
        <p:spPr bwMode="auto">
          <a:xfrm>
            <a:off x="4132263" y="0"/>
            <a:ext cx="2682875" cy="53975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M2 - Introduction to Java.ppt</a:t>
            </a:r>
          </a:p>
        </p:txBody>
      </p:sp>
      <p:sp>
        <p:nvSpPr>
          <p:cNvPr id="30724" name="Rectangle 4"/>
          <p:cNvSpPr>
            <a:spLocks noChangeArrowheads="1"/>
          </p:cNvSpPr>
          <p:nvPr/>
        </p:nvSpPr>
        <p:spPr bwMode="auto">
          <a:xfrm>
            <a:off x="-11113" y="8920163"/>
            <a:ext cx="5310188" cy="387350"/>
          </a:xfrm>
          <a:prstGeom prst="rect">
            <a:avLst/>
          </a:prstGeom>
          <a:noFill/>
          <a:ln w="9525">
            <a:noFill/>
            <a:miter lim="800000"/>
            <a:headEnd/>
            <a:tailEnd/>
          </a:ln>
          <a:effectLst/>
        </p:spPr>
        <p:txBody>
          <a:bodyPr lIns="101770" tIns="50884" rIns="101770" bIns="50884" anchor="b"/>
          <a:lstStyle/>
          <a:p>
            <a:pPr algn="l" defTabSz="1017588" eaLnBrk="0" hangingPunct="0">
              <a:lnSpc>
                <a:spcPct val="100000"/>
              </a:lnSpc>
              <a:spcBef>
                <a:spcPct val="0"/>
              </a:spcBef>
              <a:buClrTx/>
              <a:defRPr/>
            </a:pPr>
            <a:r>
              <a:rPr lang="en-US">
                <a:latin typeface="Arial" charset="0"/>
              </a:rPr>
              <a:t>Copyright © 2011 Accenture All Rights Reserved.</a:t>
            </a:r>
          </a:p>
        </p:txBody>
      </p:sp>
      <p:sp>
        <p:nvSpPr>
          <p:cNvPr id="30725" name="Rectangle 5"/>
          <p:cNvSpPr>
            <a:spLocks noChangeArrowheads="1"/>
          </p:cNvSpPr>
          <p:nvPr/>
        </p:nvSpPr>
        <p:spPr bwMode="auto">
          <a:xfrm>
            <a:off x="5392738" y="8920163"/>
            <a:ext cx="1414462" cy="387350"/>
          </a:xfrm>
          <a:prstGeom prst="rect">
            <a:avLst/>
          </a:prstGeom>
          <a:noFill/>
          <a:ln w="9525">
            <a:noFill/>
            <a:miter lim="800000"/>
            <a:headEnd/>
            <a:tailEnd/>
          </a:ln>
          <a:effectLst/>
        </p:spPr>
        <p:txBody>
          <a:bodyPr lIns="101770" tIns="50884" rIns="101770" bIns="50884" anchor="b"/>
          <a:lstStyle/>
          <a:p>
            <a:pPr algn="r" defTabSz="1017588" eaLnBrk="0" hangingPunct="0">
              <a:lnSpc>
                <a:spcPct val="100000"/>
              </a:lnSpc>
              <a:spcBef>
                <a:spcPct val="0"/>
              </a:spcBef>
              <a:buClrTx/>
              <a:defRPr/>
            </a:pPr>
            <a:fld id="{C43E5585-97AD-4BCC-9725-8ABC3A1D71E3}" type="slidenum">
              <a:rPr lang="en-US">
                <a:latin typeface="Arial" charset="0"/>
              </a:rPr>
              <a:pPr algn="r" defTabSz="1017588" eaLnBrk="0" hangingPunct="0">
                <a:lnSpc>
                  <a:spcPct val="100000"/>
                </a:lnSpc>
                <a:spcBef>
                  <a:spcPct val="0"/>
                </a:spcBef>
                <a:buClrTx/>
                <a:defRPr/>
              </a:pPr>
              <a:t>‹#›</a:t>
            </a:fld>
            <a:endParaRPr lang="en-US">
              <a:latin typeface="Arial" charset="0"/>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41" name="Rectangle 9"/>
          <p:cNvSpPr>
            <a:spLocks noGrp="1" noChangeArrowheads="1"/>
          </p:cNvSpPr>
          <p:nvPr>
            <p:ph type="hdr" sz="quarter"/>
          </p:nvPr>
        </p:nvSpPr>
        <p:spPr bwMode="auto">
          <a:xfrm>
            <a:off x="0" y="0"/>
            <a:ext cx="3987800" cy="54133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 Module 2: Introduction to Java</a:t>
            </a:r>
          </a:p>
        </p:txBody>
      </p:sp>
      <p:sp>
        <p:nvSpPr>
          <p:cNvPr id="18442" name="Rectangle 10"/>
          <p:cNvSpPr>
            <a:spLocks noGrp="1" noChangeArrowheads="1"/>
          </p:cNvSpPr>
          <p:nvPr>
            <p:ph type="dt" idx="1"/>
          </p:nvPr>
        </p:nvSpPr>
        <p:spPr bwMode="auto">
          <a:xfrm>
            <a:off x="4132263" y="0"/>
            <a:ext cx="2682875" cy="53975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M2 - Introduction to Java.ppt</a:t>
            </a:r>
          </a:p>
        </p:txBody>
      </p:sp>
      <p:sp>
        <p:nvSpPr>
          <p:cNvPr id="18443" name="Rectangle 11"/>
          <p:cNvSpPr>
            <a:spLocks noGrp="1" noChangeArrowheads="1"/>
          </p:cNvSpPr>
          <p:nvPr>
            <p:ph type="ftr" sz="quarter" idx="4"/>
          </p:nvPr>
        </p:nvSpPr>
        <p:spPr bwMode="auto">
          <a:xfrm>
            <a:off x="-11113" y="8920163"/>
            <a:ext cx="5310188" cy="387350"/>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Copyright © 2011 Accenture All Rights Reserved.</a:t>
            </a:r>
          </a:p>
        </p:txBody>
      </p:sp>
      <p:sp>
        <p:nvSpPr>
          <p:cNvPr id="18444" name="Rectangle 12"/>
          <p:cNvSpPr>
            <a:spLocks noGrp="1" noChangeArrowheads="1"/>
          </p:cNvSpPr>
          <p:nvPr>
            <p:ph type="sldNum" sz="quarter" idx="5"/>
          </p:nvPr>
        </p:nvSpPr>
        <p:spPr bwMode="auto">
          <a:xfrm>
            <a:off x="5392738" y="8920163"/>
            <a:ext cx="1414462" cy="387350"/>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r" defTabSz="1017588" eaLnBrk="0" hangingPunct="0">
              <a:lnSpc>
                <a:spcPct val="100000"/>
              </a:lnSpc>
              <a:spcBef>
                <a:spcPct val="0"/>
              </a:spcBef>
              <a:buClrTx/>
              <a:defRPr>
                <a:latin typeface="Arial" charset="0"/>
              </a:defRPr>
            </a:lvl1pPr>
          </a:lstStyle>
          <a:p>
            <a:pPr>
              <a:defRPr/>
            </a:pPr>
            <a:fld id="{16A8B60C-6761-49A5-9301-CC4452D2081F}" type="slidenum">
              <a:rPr lang="en-US"/>
              <a:pPr>
                <a:defRPr/>
              </a:pPr>
              <a:t>‹#›</a:t>
            </a:fld>
            <a:endParaRPr lang="en-US"/>
          </a:p>
        </p:txBody>
      </p:sp>
      <p:sp>
        <p:nvSpPr>
          <p:cNvPr id="29702" name="Rectangle 13"/>
          <p:cNvSpPr>
            <a:spLocks noChangeAspect="1" noChangeArrowheads="1" noTextEdit="1"/>
          </p:cNvSpPr>
          <p:nvPr>
            <p:ph type="sldImg" idx="2"/>
          </p:nvPr>
        </p:nvSpPr>
        <p:spPr bwMode="auto">
          <a:xfrm>
            <a:off x="884238" y="782638"/>
            <a:ext cx="5153025" cy="3865562"/>
          </a:xfrm>
          <a:prstGeom prst="rect">
            <a:avLst/>
          </a:prstGeom>
          <a:noFill/>
          <a:ln w="12700">
            <a:solidFill>
              <a:srgbClr val="000000"/>
            </a:solidFill>
            <a:miter lim="800000"/>
            <a:headEnd/>
            <a:tailEnd/>
          </a:ln>
        </p:spPr>
      </p:sp>
      <p:sp>
        <p:nvSpPr>
          <p:cNvPr id="18446" name="Rectangle 14"/>
          <p:cNvSpPr>
            <a:spLocks noGrp="1" noChangeArrowheads="1"/>
          </p:cNvSpPr>
          <p:nvPr>
            <p:ph type="body" sz="quarter" idx="3"/>
          </p:nvPr>
        </p:nvSpPr>
        <p:spPr bwMode="auto">
          <a:xfrm>
            <a:off x="922338" y="4914900"/>
            <a:ext cx="5075237" cy="3810000"/>
          </a:xfrm>
          <a:prstGeom prst="rect">
            <a:avLst/>
          </a:prstGeom>
          <a:noFill/>
          <a:ln w="12700">
            <a:noFill/>
            <a:miter lim="800000"/>
            <a:headEnd/>
            <a:tailEnd/>
          </a:ln>
          <a:effectLst/>
        </p:spPr>
        <p:txBody>
          <a:bodyPr vert="horz" wrap="square" lIns="97807" tIns="48046" rIns="97807" bIns="4804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0723"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072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0725" name="Rectangle 12"/>
          <p:cNvSpPr>
            <a:spLocks noGrp="1" noChangeArrowheads="1"/>
          </p:cNvSpPr>
          <p:nvPr>
            <p:ph type="sldNum" sz="quarter" idx="5"/>
          </p:nvPr>
        </p:nvSpPr>
        <p:spPr>
          <a:noFill/>
        </p:spPr>
        <p:txBody>
          <a:bodyPr/>
          <a:lstStyle/>
          <a:p>
            <a:fld id="{7FC3B2F8-11AE-4B59-A000-52428D0F8A53}" type="slidenum">
              <a:rPr lang="en-US" smtClean="0">
                <a:latin typeface="Arial" pitchFamily="34" charset="0"/>
              </a:rPr>
              <a:pPr/>
              <a:t>1</a:t>
            </a:fld>
            <a:endParaRPr lang="en-US" smtClean="0">
              <a:latin typeface="Arial" pitchFamily="34" charset="0"/>
            </a:endParaRPr>
          </a:p>
        </p:txBody>
      </p:sp>
      <p:sp>
        <p:nvSpPr>
          <p:cNvPr id="30726" name="Rectangle 15"/>
          <p:cNvSpPr>
            <a:spLocks noChangeAspect="1" noChangeArrowheads="1" noTextEdit="1"/>
          </p:cNvSpPr>
          <p:nvPr>
            <p:ph type="sldImg"/>
          </p:nvPr>
        </p:nvSpPr>
        <p:spPr>
          <a:ln/>
        </p:spPr>
      </p:sp>
      <p:sp>
        <p:nvSpPr>
          <p:cNvPr id="30727" name="Rectangle 16"/>
          <p:cNvSpPr>
            <a:spLocks noGrp="1" noChangeArrowheads="1"/>
          </p:cNvSpPr>
          <p:nvPr>
            <p:ph type="body" idx="1"/>
          </p:nvPr>
        </p:nvSpPr>
        <p:spPr>
          <a:noFill/>
          <a:ln w="9525"/>
        </p:spPr>
        <p:txBody>
          <a:bodyPr/>
          <a:lstStyle/>
          <a:p>
            <a:endParaRPr lang="en-IE"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993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994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41" name="Rectangle 12"/>
          <p:cNvSpPr>
            <a:spLocks noGrp="1" noChangeArrowheads="1"/>
          </p:cNvSpPr>
          <p:nvPr>
            <p:ph type="sldNum" sz="quarter" idx="5"/>
          </p:nvPr>
        </p:nvSpPr>
        <p:spPr>
          <a:noFill/>
        </p:spPr>
        <p:txBody>
          <a:bodyPr/>
          <a:lstStyle/>
          <a:p>
            <a:fld id="{364D149B-D0D4-4B1A-9E1C-289FEF7CB9CA}" type="slidenum">
              <a:rPr lang="en-US" smtClean="0">
                <a:latin typeface="Arial" pitchFamily="34" charset="0"/>
              </a:rPr>
              <a:pPr/>
              <a:t>10</a:t>
            </a:fld>
            <a:endParaRPr lang="en-US" smtClean="0">
              <a:latin typeface="Arial" pitchFamily="34" charset="0"/>
            </a:endParaRPr>
          </a:p>
        </p:txBody>
      </p:sp>
      <p:sp>
        <p:nvSpPr>
          <p:cNvPr id="39942" name="Rectangle 4"/>
          <p:cNvSpPr>
            <a:spLocks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0963"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096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0965" name="Rectangle 12"/>
          <p:cNvSpPr>
            <a:spLocks noGrp="1" noChangeArrowheads="1"/>
          </p:cNvSpPr>
          <p:nvPr>
            <p:ph type="sldNum" sz="quarter" idx="5"/>
          </p:nvPr>
        </p:nvSpPr>
        <p:spPr>
          <a:noFill/>
        </p:spPr>
        <p:txBody>
          <a:bodyPr/>
          <a:lstStyle/>
          <a:p>
            <a:fld id="{5AF07480-7C31-4018-983E-51881C5680F2}" type="slidenum">
              <a:rPr lang="en-US" smtClean="0">
                <a:latin typeface="Arial" pitchFamily="34" charset="0"/>
              </a:rPr>
              <a:pPr/>
              <a:t>11</a:t>
            </a:fld>
            <a:endParaRPr lang="en-US" smtClean="0">
              <a:latin typeface="Arial" pitchFamily="34" charset="0"/>
            </a:endParaRPr>
          </a:p>
        </p:txBody>
      </p:sp>
      <p:sp>
        <p:nvSpPr>
          <p:cNvPr id="40966" name="Rectangle 4"/>
          <p:cNvSpPr>
            <a:spLocks noChangeAspect="1" noChangeArrowheads="1" noTextEdit="1"/>
          </p:cNvSpPr>
          <p:nvPr>
            <p:ph type="sldImg"/>
          </p:nvPr>
        </p:nvSpPr>
        <p:spPr>
          <a:ln/>
        </p:spPr>
      </p:sp>
      <p:sp>
        <p:nvSpPr>
          <p:cNvPr id="39943" name="Rectangle 5"/>
          <p:cNvSpPr>
            <a:spLocks noGrp="1" noChangeArrowheads="1"/>
          </p:cNvSpPr>
          <p:nvPr>
            <p:ph type="body" idx="1"/>
          </p:nvPr>
        </p:nvSpPr>
        <p:spPr>
          <a:ln w="9525"/>
        </p:spPr>
        <p:txBody>
          <a:bodyPr/>
          <a:lstStyle/>
          <a:p>
            <a:pPr>
              <a:defRPr/>
            </a:pPr>
            <a:r>
              <a:rPr lang="en-US" b="1" dirty="0" smtClean="0"/>
              <a:t>Notes to Instructor: </a:t>
            </a:r>
          </a:p>
          <a:p>
            <a:pPr>
              <a:defRPr/>
            </a:pPr>
            <a:endParaRPr lang="en-US" dirty="0" smtClean="0"/>
          </a:p>
          <a:p>
            <a:pPr>
              <a:defRPr/>
            </a:pPr>
            <a:r>
              <a:rPr lang="en-US" dirty="0" smtClean="0"/>
              <a:t>Write a “Hello World” program and compile it using javac. Show output to the participants. Ask participants to write same program themselves and run it.</a:t>
            </a:r>
          </a:p>
          <a:p>
            <a:pPr>
              <a:defRPr/>
            </a:pPr>
            <a:endParaRPr lang="en-US" dirty="0" smtClean="0"/>
          </a:p>
          <a:p>
            <a:pPr>
              <a:defRPr/>
            </a:pPr>
            <a:r>
              <a:rPr lang="en-US" b="1" dirty="0" smtClean="0"/>
              <a:t>Steps</a:t>
            </a:r>
            <a:r>
              <a:rPr lang="en-US" dirty="0" smtClean="0"/>
              <a:t> :</a:t>
            </a:r>
          </a:p>
          <a:p>
            <a:pPr>
              <a:defRPr/>
            </a:pPr>
            <a:endParaRPr lang="en-US" dirty="0" smtClean="0"/>
          </a:p>
          <a:p>
            <a:pPr marL="228600" indent="-228600">
              <a:buFont typeface="+mj-lt"/>
              <a:buAutoNum type="arabicPeriod"/>
              <a:defRPr/>
            </a:pPr>
            <a:r>
              <a:rPr lang="en-GB" dirty="0" smtClean="0"/>
              <a:t>Open a notepad and copy following ‘Hello World’ program.</a:t>
            </a:r>
            <a:endParaRPr lang="en-US" dirty="0" smtClean="0"/>
          </a:p>
          <a:p>
            <a:pPr marL="228600" indent="-228600">
              <a:buFont typeface="+mj-lt"/>
              <a:buAutoNum type="arabicPeriod"/>
              <a:defRPr/>
            </a:pPr>
            <a:r>
              <a:rPr lang="en-GB" dirty="0" smtClean="0"/>
              <a:t>Save file as “HelloWorld.java” as shown below. Note that file must be saved with same name as the name of the class in the program, for example: in our case it is ‘HelloWorld’</a:t>
            </a:r>
            <a:endParaRPr lang="en-US" dirty="0" smtClean="0"/>
          </a:p>
          <a:p>
            <a:pPr marL="228600" indent="-228600">
              <a:buFont typeface="+mj-lt"/>
              <a:buAutoNum type="arabicPeriod"/>
              <a:defRPr/>
            </a:pPr>
            <a:r>
              <a:rPr lang="en-GB" dirty="0" smtClean="0"/>
              <a:t>Now open command prompt and go to folder/directory where HelloWorld program is saved. In our case, it is C:\java\. </a:t>
            </a:r>
            <a:endParaRPr lang="en-US" dirty="0" smtClean="0"/>
          </a:p>
          <a:p>
            <a:pPr marL="228600" indent="-228600">
              <a:buFont typeface="+mj-lt"/>
              <a:buAutoNum type="arabicPeriod"/>
              <a:defRPr/>
            </a:pPr>
            <a:r>
              <a:rPr lang="en-GB" dirty="0" smtClean="0"/>
              <a:t>Now, compile HelloWorld.java using javac. Use dir command to see files in directory.</a:t>
            </a:r>
            <a:endParaRPr lang="en-US" dirty="0" smtClean="0"/>
          </a:p>
          <a:p>
            <a:pPr marL="685800" lvl="1" indent="-228600">
              <a:buFont typeface="+mj-lt"/>
              <a:buNone/>
              <a:defRPr/>
            </a:pPr>
            <a:r>
              <a:rPr lang="en-GB" dirty="0" smtClean="0"/>
              <a:t>C:\java&gt;dir</a:t>
            </a:r>
            <a:endParaRPr lang="en-US" dirty="0" smtClean="0"/>
          </a:p>
          <a:p>
            <a:pPr marL="685800" lvl="1" indent="-228600">
              <a:buFont typeface="+mj-lt"/>
              <a:buNone/>
              <a:defRPr/>
            </a:pPr>
            <a:r>
              <a:rPr lang="en-GB" dirty="0" smtClean="0"/>
              <a:t> Volume in drive C is OSDisk</a:t>
            </a:r>
            <a:endParaRPr lang="en-US" dirty="0" smtClean="0"/>
          </a:p>
          <a:p>
            <a:pPr marL="685800" lvl="1" indent="-228600">
              <a:buFont typeface="+mj-lt"/>
              <a:buNone/>
              <a:defRPr/>
            </a:pPr>
            <a:r>
              <a:rPr lang="en-GB" dirty="0" smtClean="0"/>
              <a:t> Volume Serial Number is 528E-B7EA</a:t>
            </a:r>
            <a:endParaRPr lang="en-US" dirty="0" smtClean="0"/>
          </a:p>
          <a:p>
            <a:pPr marL="685800" lvl="1" indent="-228600">
              <a:buFont typeface="+mj-lt"/>
              <a:buNone/>
              <a:defRPr/>
            </a:pPr>
            <a:r>
              <a:rPr lang="en-GB" dirty="0" smtClean="0"/>
              <a:t> Directory of C:\java</a:t>
            </a:r>
            <a:endParaRPr lang="en-US" dirty="0" smtClean="0"/>
          </a:p>
          <a:p>
            <a:pPr marL="685800" lvl="1" indent="-228600">
              <a:buFont typeface="+mj-lt"/>
              <a:buNone/>
              <a:defRPr/>
            </a:pPr>
            <a:r>
              <a:rPr lang="en-GB" dirty="0" smtClean="0"/>
              <a:t>07/06/2011  10:52 AM    &lt;DIR&gt;          .</a:t>
            </a:r>
            <a:endParaRPr lang="en-US" dirty="0" smtClean="0"/>
          </a:p>
          <a:p>
            <a:pPr marL="685800" lvl="1" indent="-228600">
              <a:buFont typeface="+mj-lt"/>
              <a:buNone/>
              <a:defRPr/>
            </a:pPr>
            <a:r>
              <a:rPr lang="en-GB" dirty="0" smtClean="0"/>
              <a:t>07/06/2011  10:52 AM    &lt;DIR&gt;          ..</a:t>
            </a:r>
            <a:endParaRPr lang="en-US" dirty="0" smtClean="0"/>
          </a:p>
          <a:p>
            <a:pPr marL="685800" lvl="1" indent="-228600">
              <a:buFont typeface="+mj-lt"/>
              <a:buNone/>
              <a:defRPr/>
            </a:pPr>
            <a:r>
              <a:rPr lang="en-GB" dirty="0" smtClean="0"/>
              <a:t>07/06/2011  10:52 AM               146 HelloWorld.java</a:t>
            </a:r>
            <a:endParaRPr lang="en-US" dirty="0" smtClean="0"/>
          </a:p>
          <a:p>
            <a:pPr marL="685800" lvl="1" indent="-228600">
              <a:buFont typeface="+mj-lt"/>
              <a:buNone/>
              <a:defRPr/>
            </a:pPr>
            <a:r>
              <a:rPr lang="en-GB" dirty="0" smtClean="0"/>
              <a:t>               1 File(s)            146 bytes</a:t>
            </a:r>
            <a:endParaRPr lang="en-US" dirty="0" smtClean="0"/>
          </a:p>
          <a:p>
            <a:pPr marL="685800" lvl="1" indent="-228600">
              <a:buFont typeface="+mj-lt"/>
              <a:buNone/>
              <a:defRPr/>
            </a:pPr>
            <a:r>
              <a:rPr lang="en-GB" dirty="0" smtClean="0"/>
              <a:t>               2 Dir(s)  116,052,865,024 bytes free</a:t>
            </a:r>
            <a:endParaRPr lang="en-US" dirty="0" smtClean="0"/>
          </a:p>
          <a:p>
            <a:pPr marL="228600" indent="-228600">
              <a:buFont typeface="+mj-lt"/>
              <a:buAutoNum type="arabicPeriod"/>
              <a:defRPr/>
            </a:pPr>
            <a:r>
              <a:rPr lang="en-GB" dirty="0" smtClean="0"/>
              <a:t>You will notice that after compilation of HelloWorld.java, HelloWorld.class has been created which can be executed to get the output.</a:t>
            </a:r>
            <a:endParaRPr lang="en-US" dirty="0" smtClean="0"/>
          </a:p>
          <a:p>
            <a:pPr marL="228600" indent="-228600">
              <a:buFont typeface="+mj-lt"/>
              <a:buAutoNum type="arabicPeriod"/>
              <a:defRPr/>
            </a:pPr>
            <a:r>
              <a:rPr lang="en-GB" dirty="0" smtClean="0"/>
              <a:t>Do following to get the execute class and get the output.</a:t>
            </a:r>
            <a:endParaRPr lang="en-US" dirty="0" smtClean="0"/>
          </a:p>
          <a:p>
            <a:pPr marL="685800" lvl="1" indent="-228600">
              <a:buFont typeface="+mj-lt"/>
              <a:buNone/>
              <a:defRPr/>
            </a:pPr>
            <a:r>
              <a:rPr lang="en-US" dirty="0" smtClean="0"/>
              <a:t>C:\java&gt;java HelloWorld</a:t>
            </a:r>
          </a:p>
          <a:p>
            <a:pPr marL="228600" indent="-228600">
              <a:buFont typeface="+mj-lt"/>
              <a:buAutoNum type="arabicPeriod"/>
              <a:defRPr/>
            </a:pPr>
            <a:r>
              <a:rPr lang="en-US" dirty="0" smtClean="0"/>
              <a:t>You will see output as</a:t>
            </a:r>
          </a:p>
          <a:p>
            <a:pPr marL="685800" lvl="1" indent="-228600">
              <a:buFont typeface="+mj-lt"/>
              <a:buNone/>
              <a:defRPr/>
            </a:pPr>
            <a:r>
              <a:rPr lang="en-US" dirty="0" smtClean="0"/>
              <a:t>Hello World!</a:t>
            </a:r>
          </a:p>
          <a:p>
            <a:pPr marL="228600" indent="-228600">
              <a:buFont typeface="+mj-lt"/>
              <a:buAutoNum type="arabicPeriod"/>
              <a:defRPr/>
            </a:pPr>
            <a:endParaRPr lang="en-US" dirty="0" smtClean="0"/>
          </a:p>
          <a:p>
            <a:pPr marL="228600" indent="-228600">
              <a:buFont typeface="+mj-lt"/>
              <a:buAutoNum type="arabicPeriod"/>
              <a:defRPr/>
            </a:pP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1987"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198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1989" name="Rectangle 12"/>
          <p:cNvSpPr>
            <a:spLocks noGrp="1" noChangeArrowheads="1"/>
          </p:cNvSpPr>
          <p:nvPr>
            <p:ph type="sldNum" sz="quarter" idx="5"/>
          </p:nvPr>
        </p:nvSpPr>
        <p:spPr>
          <a:noFill/>
        </p:spPr>
        <p:txBody>
          <a:bodyPr/>
          <a:lstStyle/>
          <a:p>
            <a:fld id="{99A10FAB-513E-44F2-9FBC-31A7438267B4}" type="slidenum">
              <a:rPr lang="en-US" smtClean="0">
                <a:latin typeface="Arial" pitchFamily="34" charset="0"/>
              </a:rPr>
              <a:pPr/>
              <a:t>12</a:t>
            </a:fld>
            <a:endParaRPr lang="en-US" smtClean="0">
              <a:latin typeface="Arial" pitchFamily="34" charset="0"/>
            </a:endParaRPr>
          </a:p>
        </p:txBody>
      </p:sp>
      <p:sp>
        <p:nvSpPr>
          <p:cNvPr id="41990" name="Rectangle 4"/>
          <p:cNvSpPr>
            <a:spLocks noChangeAspect="1" noChangeArrowheads="1" noTextEdit="1"/>
          </p:cNvSpPr>
          <p:nvPr>
            <p:ph type="sldImg"/>
          </p:nvPr>
        </p:nvSpPr>
        <p:spPr>
          <a:ln/>
        </p:spPr>
      </p:sp>
      <p:sp>
        <p:nvSpPr>
          <p:cNvPr id="41991"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For the remainder of the course, JavaSE6 and the Eclipse IDE software will be used.</a:t>
            </a:r>
          </a:p>
          <a:p>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3011"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301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3013" name="Rectangle 12"/>
          <p:cNvSpPr>
            <a:spLocks noGrp="1" noChangeArrowheads="1"/>
          </p:cNvSpPr>
          <p:nvPr>
            <p:ph type="sldNum" sz="quarter" idx="5"/>
          </p:nvPr>
        </p:nvSpPr>
        <p:spPr>
          <a:noFill/>
        </p:spPr>
        <p:txBody>
          <a:bodyPr/>
          <a:lstStyle/>
          <a:p>
            <a:fld id="{06821849-38CB-4623-A3C7-B17AF78EDD21}" type="slidenum">
              <a:rPr lang="en-US" smtClean="0">
                <a:latin typeface="Arial" pitchFamily="34" charset="0"/>
              </a:rPr>
              <a:pPr/>
              <a:t>13</a:t>
            </a:fld>
            <a:endParaRPr lang="en-US" smtClean="0">
              <a:latin typeface="Arial" pitchFamily="34" charset="0"/>
            </a:endParaRPr>
          </a:p>
        </p:txBody>
      </p:sp>
      <p:sp>
        <p:nvSpPr>
          <p:cNvPr id="43014" name="Rectangle 4"/>
          <p:cNvSpPr>
            <a:spLocks noChangeAspect="1" noChangeArrowheads="1" noTextEdit="1"/>
          </p:cNvSpPr>
          <p:nvPr>
            <p:ph type="sldImg"/>
          </p:nvPr>
        </p:nvSpPr>
        <p:spPr>
          <a:ln/>
        </p:spPr>
      </p:sp>
      <p:sp>
        <p:nvSpPr>
          <p:cNvPr id="43015"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The Eclipse that will be used is an Accenture approved OSS. </a:t>
            </a:r>
          </a:p>
          <a:p>
            <a:r>
              <a:rPr lang="en-US" smtClean="0">
                <a:latin typeface="Arial" pitchFamily="34" charset="0"/>
              </a:rPr>
              <a:t>Eclipse license details can be found in the Appendix section of this module.</a:t>
            </a:r>
          </a:p>
          <a:p>
            <a:r>
              <a:rPr lang="en-US" smtClean="0">
                <a:latin typeface="Arial" pitchFamily="34" charset="0"/>
              </a:rPr>
              <a:t>There might be different flavors of Eclipse available.  For this course, the most appropriate download would be Eclipse IDE for Java EE developers or Eclipse IDE for Java Developers.  The screenshots here were made using the Eclipse IDE for Java EE (Ganymede) release</a:t>
            </a:r>
          </a:p>
          <a:p>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403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403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4037" name="Rectangle 12"/>
          <p:cNvSpPr>
            <a:spLocks noGrp="1" noChangeArrowheads="1"/>
          </p:cNvSpPr>
          <p:nvPr>
            <p:ph type="sldNum" sz="quarter" idx="5"/>
          </p:nvPr>
        </p:nvSpPr>
        <p:spPr>
          <a:noFill/>
        </p:spPr>
        <p:txBody>
          <a:bodyPr/>
          <a:lstStyle/>
          <a:p>
            <a:fld id="{FE4B4F0D-C2DA-43A5-ACEB-4677D54836D5}" type="slidenum">
              <a:rPr lang="en-US" smtClean="0">
                <a:latin typeface="Arial" pitchFamily="34" charset="0"/>
              </a:rPr>
              <a:pPr/>
              <a:t>14</a:t>
            </a:fld>
            <a:endParaRPr lang="en-US" smtClean="0">
              <a:latin typeface="Arial" pitchFamily="34" charset="0"/>
            </a:endParaRPr>
          </a:p>
        </p:txBody>
      </p:sp>
      <p:sp>
        <p:nvSpPr>
          <p:cNvPr id="44038" name="Rectangle 4"/>
          <p:cNvSpPr>
            <a:spLocks noChangeAspect="1" noChangeArrowheads="1" noTextEdit="1"/>
          </p:cNvSpPr>
          <p:nvPr>
            <p:ph type="sldImg"/>
          </p:nvPr>
        </p:nvSpPr>
        <p:spPr>
          <a:ln/>
        </p:spPr>
      </p:sp>
      <p:sp>
        <p:nvSpPr>
          <p:cNvPr id="44039"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The workspace is where all your projects and files will be stored. You can create several workspaces. Whenever you launch eclipse, the prompt will show up asking you wish workspace to use, or to create a new one if the specified directory doesn’t exist yet.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505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506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5061" name="Rectangle 12"/>
          <p:cNvSpPr>
            <a:spLocks noGrp="1" noChangeArrowheads="1"/>
          </p:cNvSpPr>
          <p:nvPr>
            <p:ph type="sldNum" sz="quarter" idx="5"/>
          </p:nvPr>
        </p:nvSpPr>
        <p:spPr>
          <a:noFill/>
        </p:spPr>
        <p:txBody>
          <a:bodyPr/>
          <a:lstStyle/>
          <a:p>
            <a:fld id="{C659845C-289A-433D-B778-4CCB07248A11}" type="slidenum">
              <a:rPr lang="en-US" smtClean="0">
                <a:latin typeface="Arial" pitchFamily="34" charset="0"/>
              </a:rPr>
              <a:pPr/>
              <a:t>15</a:t>
            </a:fld>
            <a:endParaRPr lang="en-US" smtClean="0">
              <a:latin typeface="Arial" pitchFamily="34" charset="0"/>
            </a:endParaRPr>
          </a:p>
        </p:txBody>
      </p:sp>
      <p:sp>
        <p:nvSpPr>
          <p:cNvPr id="45062" name="Rectangle 4"/>
          <p:cNvSpPr>
            <a:spLocks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If you have time, you might want to try out the different samples and tutorials.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6083"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608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6085" name="Rectangle 12"/>
          <p:cNvSpPr>
            <a:spLocks noGrp="1" noChangeArrowheads="1"/>
          </p:cNvSpPr>
          <p:nvPr>
            <p:ph type="sldNum" sz="quarter" idx="5"/>
          </p:nvPr>
        </p:nvSpPr>
        <p:spPr>
          <a:noFill/>
        </p:spPr>
        <p:txBody>
          <a:bodyPr/>
          <a:lstStyle/>
          <a:p>
            <a:fld id="{658874A7-FD87-47D9-A3C0-D14C9661BA3B}" type="slidenum">
              <a:rPr lang="en-US" smtClean="0">
                <a:latin typeface="Arial" pitchFamily="34" charset="0"/>
              </a:rPr>
              <a:pPr/>
              <a:t>16</a:t>
            </a:fld>
            <a:endParaRPr lang="en-US" smtClean="0">
              <a:latin typeface="Arial" pitchFamily="34" charset="0"/>
            </a:endParaRPr>
          </a:p>
        </p:txBody>
      </p:sp>
      <p:sp>
        <p:nvSpPr>
          <p:cNvPr id="46086" name="Rectangle 4"/>
          <p:cNvSpPr>
            <a:spLocks noChangeAspect="1" noChangeArrowheads="1" noTextEdit="1"/>
          </p:cNvSpPr>
          <p:nvPr>
            <p:ph type="sldImg"/>
          </p:nvPr>
        </p:nvSpPr>
        <p:spPr>
          <a:ln/>
        </p:spPr>
      </p:sp>
      <p:sp>
        <p:nvSpPr>
          <p:cNvPr id="46087"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All of the subsections of the workbench can be moved and resized.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7107"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710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7109" name="Rectangle 12"/>
          <p:cNvSpPr>
            <a:spLocks noGrp="1" noChangeArrowheads="1"/>
          </p:cNvSpPr>
          <p:nvPr>
            <p:ph type="sldNum" sz="quarter" idx="5"/>
          </p:nvPr>
        </p:nvSpPr>
        <p:spPr>
          <a:noFill/>
        </p:spPr>
        <p:txBody>
          <a:bodyPr/>
          <a:lstStyle/>
          <a:p>
            <a:fld id="{B1B32AF0-8FB4-423F-83C6-B969D311C905}" type="slidenum">
              <a:rPr lang="en-US" smtClean="0">
                <a:latin typeface="Arial" pitchFamily="34" charset="0"/>
              </a:rPr>
              <a:pPr/>
              <a:t>17</a:t>
            </a:fld>
            <a:endParaRPr lang="en-US" smtClean="0">
              <a:latin typeface="Arial" pitchFamily="34" charset="0"/>
            </a:endParaRPr>
          </a:p>
        </p:txBody>
      </p:sp>
      <p:sp>
        <p:nvSpPr>
          <p:cNvPr id="47110" name="Rectangle 4"/>
          <p:cNvSpPr>
            <a:spLocks noChangeAspect="1" noChangeArrowheads="1" noTextEdit="1"/>
          </p:cNvSpPr>
          <p:nvPr>
            <p:ph type="sldImg"/>
          </p:nvPr>
        </p:nvSpPr>
        <p:spPr>
          <a:ln/>
        </p:spPr>
      </p:sp>
      <p:sp>
        <p:nvSpPr>
          <p:cNvPr id="47111"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All of the subsections of the workbench can be moved and resized.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8131"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813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8133" name="Rectangle 12"/>
          <p:cNvSpPr>
            <a:spLocks noGrp="1" noChangeArrowheads="1"/>
          </p:cNvSpPr>
          <p:nvPr>
            <p:ph type="sldNum" sz="quarter" idx="5"/>
          </p:nvPr>
        </p:nvSpPr>
        <p:spPr>
          <a:noFill/>
        </p:spPr>
        <p:txBody>
          <a:bodyPr/>
          <a:lstStyle/>
          <a:p>
            <a:fld id="{5F37EA16-79EB-4CCF-86DE-474235E8F217}" type="slidenum">
              <a:rPr lang="en-US" smtClean="0">
                <a:latin typeface="Arial" pitchFamily="34" charset="0"/>
              </a:rPr>
              <a:pPr/>
              <a:t>18</a:t>
            </a:fld>
            <a:endParaRPr lang="en-US" smtClean="0">
              <a:latin typeface="Arial" pitchFamily="34" charset="0"/>
            </a:endParaRPr>
          </a:p>
        </p:txBody>
      </p:sp>
      <p:sp>
        <p:nvSpPr>
          <p:cNvPr id="48134" name="Rectangle 4"/>
          <p:cNvSpPr>
            <a:spLocks noChangeAspect="1" noChangeArrowheads="1" noTextEdit="1"/>
          </p:cNvSpPr>
          <p:nvPr>
            <p:ph type="sldImg"/>
          </p:nvPr>
        </p:nvSpPr>
        <p:spPr>
          <a:ln/>
        </p:spPr>
      </p:sp>
      <p:sp>
        <p:nvSpPr>
          <p:cNvPr id="48135" name="Rectangle 5"/>
          <p:cNvSpPr>
            <a:spLocks noGrp="1" noChangeArrowheads="1"/>
          </p:cNvSpPr>
          <p:nvPr>
            <p:ph type="body" idx="1"/>
          </p:nvPr>
        </p:nvSpPr>
        <p:spPr>
          <a:noFill/>
          <a:ln w="9525"/>
        </p:spPr>
        <p:txBody>
          <a:bodyPr/>
          <a:lstStyle/>
          <a:p>
            <a:r>
              <a:rPr lang="en-US" b="1" smtClean="0">
                <a:latin typeface="Arial" pitchFamily="34" charset="0"/>
              </a:rPr>
              <a:t>Key message: </a:t>
            </a:r>
          </a:p>
          <a:p>
            <a:r>
              <a:rPr lang="en-US" smtClean="0">
                <a:latin typeface="Arial" pitchFamily="34" charset="0"/>
              </a:rPr>
              <a:t>The kind of project chosen will dictate what kind of environment the workbench will configure itself to have. Since we’re only dealing with core Java applications, a basic Java Project will suffice.</a:t>
            </a:r>
          </a:p>
          <a:p>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4915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4915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9157" name="Rectangle 12"/>
          <p:cNvSpPr>
            <a:spLocks noGrp="1" noChangeArrowheads="1"/>
          </p:cNvSpPr>
          <p:nvPr>
            <p:ph type="sldNum" sz="quarter" idx="5"/>
          </p:nvPr>
        </p:nvSpPr>
        <p:spPr>
          <a:noFill/>
        </p:spPr>
        <p:txBody>
          <a:bodyPr/>
          <a:lstStyle/>
          <a:p>
            <a:fld id="{1A0CD978-D110-46C3-95F4-9D87BD920CFF}" type="slidenum">
              <a:rPr lang="en-US" smtClean="0">
                <a:latin typeface="Arial" pitchFamily="34" charset="0"/>
              </a:rPr>
              <a:pPr/>
              <a:t>19</a:t>
            </a:fld>
            <a:endParaRPr lang="en-US" smtClean="0">
              <a:latin typeface="Arial" pitchFamily="34" charset="0"/>
            </a:endParaRPr>
          </a:p>
        </p:txBody>
      </p:sp>
      <p:sp>
        <p:nvSpPr>
          <p:cNvPr id="49158" name="Rectangle 4"/>
          <p:cNvSpPr>
            <a:spLocks noChangeAspect="1" noChangeArrowheads="1" noTextEdit="1"/>
          </p:cNvSpPr>
          <p:nvPr>
            <p:ph type="sldImg"/>
          </p:nvPr>
        </p:nvSpPr>
        <p:spPr>
          <a:ln/>
        </p:spPr>
      </p:sp>
      <p:sp>
        <p:nvSpPr>
          <p:cNvPr id="49159"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You can create completely new projects from this page as well, without having to import from files. Just select ‘create new project’.</a:t>
            </a:r>
          </a:p>
          <a:p>
            <a:r>
              <a:rPr lang="en-US" smtClean="0">
                <a:latin typeface="Arial" pitchFamily="34" charset="0"/>
              </a:rPr>
              <a:t>There is a selector for the JRE because its possible your machine will have different versions of JREs available.  Of particular note is that pre 1.5 JREs have considerable syntax differences with more current JREs (1.5 and above).</a:t>
            </a:r>
          </a:p>
          <a:p>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1747"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174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1749" name="Rectangle 12"/>
          <p:cNvSpPr>
            <a:spLocks noGrp="1" noChangeArrowheads="1"/>
          </p:cNvSpPr>
          <p:nvPr>
            <p:ph type="sldNum" sz="quarter" idx="5"/>
          </p:nvPr>
        </p:nvSpPr>
        <p:spPr>
          <a:noFill/>
        </p:spPr>
        <p:txBody>
          <a:bodyPr/>
          <a:lstStyle/>
          <a:p>
            <a:fld id="{FF439DEB-D6A8-44A1-9BCF-30AC4726489B}" type="slidenum">
              <a:rPr lang="en-US" smtClean="0">
                <a:latin typeface="Arial" pitchFamily="34" charset="0"/>
              </a:rPr>
              <a:pPr/>
              <a:t>2</a:t>
            </a:fld>
            <a:endParaRPr lang="en-US" smtClean="0">
              <a:latin typeface="Arial" pitchFamily="34" charset="0"/>
            </a:endParaRPr>
          </a:p>
        </p:txBody>
      </p:sp>
      <p:sp>
        <p:nvSpPr>
          <p:cNvPr id="31750" name="Rectangle 4"/>
          <p:cNvSpPr>
            <a:spLocks noChangeAspect="1" noChangeArrowheads="1" noTextEdit="1"/>
          </p:cNvSpPr>
          <p:nvPr>
            <p:ph type="sldImg"/>
          </p:nvPr>
        </p:nvSpPr>
        <p:spPr>
          <a:ln/>
        </p:spPr>
      </p:sp>
      <p:sp>
        <p:nvSpPr>
          <p:cNvPr id="31751" name="Rectangle 5"/>
          <p:cNvSpPr>
            <a:spLocks noGrp="1" noChangeArrowheads="1"/>
          </p:cNvSpPr>
          <p:nvPr>
            <p:ph type="body" idx="1"/>
          </p:nvPr>
        </p:nvSpPr>
        <p:spPr>
          <a:noFill/>
          <a:ln w="9525"/>
        </p:spPr>
        <p:txBody>
          <a:bodyPr/>
          <a:lstStyle/>
          <a:p>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5017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5018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0181" name="Rectangle 12"/>
          <p:cNvSpPr>
            <a:spLocks noGrp="1" noChangeArrowheads="1"/>
          </p:cNvSpPr>
          <p:nvPr>
            <p:ph type="sldNum" sz="quarter" idx="5"/>
          </p:nvPr>
        </p:nvSpPr>
        <p:spPr>
          <a:noFill/>
        </p:spPr>
        <p:txBody>
          <a:bodyPr/>
          <a:lstStyle/>
          <a:p>
            <a:fld id="{270373CE-06EE-4525-B5E7-39D0F9740C82}" type="slidenum">
              <a:rPr lang="en-US" smtClean="0">
                <a:latin typeface="Arial" pitchFamily="34" charset="0"/>
              </a:rPr>
              <a:pPr/>
              <a:t>20</a:t>
            </a:fld>
            <a:endParaRPr lang="en-US" smtClean="0">
              <a:latin typeface="Arial" pitchFamily="34" charset="0"/>
            </a:endParaRPr>
          </a:p>
        </p:txBody>
      </p:sp>
      <p:sp>
        <p:nvSpPr>
          <p:cNvPr id="50182" name="Rectangle 4"/>
          <p:cNvSpPr>
            <a:spLocks noChangeAspect="1" noChangeArrowheads="1" noTextEdit="1"/>
          </p:cNvSpPr>
          <p:nvPr>
            <p:ph type="sldImg"/>
          </p:nvPr>
        </p:nvSpPr>
        <p:spPr>
          <a:ln/>
        </p:spPr>
      </p:sp>
      <p:sp>
        <p:nvSpPr>
          <p:cNvPr id="50183" name="Rectangle 5"/>
          <p:cNvSpPr>
            <a:spLocks noGrp="1" noChangeArrowheads="1"/>
          </p:cNvSpPr>
          <p:nvPr>
            <p:ph type="body" idx="1"/>
          </p:nvPr>
        </p:nvSpPr>
        <p:spPr>
          <a:noFill/>
          <a:ln w="9525"/>
        </p:spPr>
        <p:txBody>
          <a:bodyPr/>
          <a:lstStyle/>
          <a:p>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51203"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5120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1205" name="Rectangle 12"/>
          <p:cNvSpPr>
            <a:spLocks noGrp="1" noChangeArrowheads="1"/>
          </p:cNvSpPr>
          <p:nvPr>
            <p:ph type="sldNum" sz="quarter" idx="5"/>
          </p:nvPr>
        </p:nvSpPr>
        <p:spPr>
          <a:noFill/>
        </p:spPr>
        <p:txBody>
          <a:bodyPr/>
          <a:lstStyle/>
          <a:p>
            <a:fld id="{BD431450-1579-42B2-A2E1-E808E39D2F21}" type="slidenum">
              <a:rPr lang="en-US" smtClean="0">
                <a:latin typeface="Arial" pitchFamily="34" charset="0"/>
              </a:rPr>
              <a:pPr/>
              <a:t>21</a:t>
            </a:fld>
            <a:endParaRPr lang="en-US" smtClean="0">
              <a:latin typeface="Arial" pitchFamily="34" charset="0"/>
            </a:endParaRPr>
          </a:p>
        </p:txBody>
      </p:sp>
      <p:sp>
        <p:nvSpPr>
          <p:cNvPr id="51206" name="Rectangle 4"/>
          <p:cNvSpPr>
            <a:spLocks noChangeAspect="1" noChangeArrowheads="1" noTextEdit="1"/>
          </p:cNvSpPr>
          <p:nvPr>
            <p:ph type="sldImg"/>
          </p:nvPr>
        </p:nvSpPr>
        <p:spPr>
          <a:ln/>
        </p:spPr>
      </p:sp>
      <p:sp>
        <p:nvSpPr>
          <p:cNvPr id="51207" name="Rectangle 5"/>
          <p:cNvSpPr>
            <a:spLocks noGrp="1" noChangeArrowheads="1"/>
          </p:cNvSpPr>
          <p:nvPr>
            <p:ph type="body" idx="1"/>
          </p:nvPr>
        </p:nvSpPr>
        <p:spPr>
          <a:noFill/>
          <a:ln w="9525"/>
        </p:spPr>
        <p:txBody>
          <a:bodyPr/>
          <a:lstStyle/>
          <a:p>
            <a:r>
              <a:rPr lang="en-US" smtClean="0">
                <a:latin typeface="Arial" pitchFamily="34" charset="0"/>
              </a:rPr>
              <a:t>Eclipse auto compiles code whenever you save or make changes to them.  Working with an IDE is preferable since it simplifies and automates many tasks.  However, it is possible to compile and execute using the console.  </a:t>
            </a:r>
          </a:p>
          <a:p>
            <a:r>
              <a:rPr lang="en-US" smtClean="0">
                <a:latin typeface="Arial" pitchFamily="34" charset="0"/>
              </a:rPr>
              <a:t>In the JDK\bin directory of your java installation there should be a file called ‘javac’, which is the compiler.  The basic syntax for use is:</a:t>
            </a:r>
          </a:p>
          <a:p>
            <a:pPr lvl="1"/>
            <a:r>
              <a:rPr lang="en-US" smtClean="0">
                <a:latin typeface="Arial" pitchFamily="34" charset="0"/>
              </a:rPr>
              <a:t>Javac &lt;source file&gt; </a:t>
            </a:r>
          </a:p>
          <a:p>
            <a:pPr lvl="1"/>
            <a:r>
              <a:rPr lang="en-US" smtClean="0">
                <a:latin typeface="Arial" pitchFamily="34" charset="0"/>
              </a:rPr>
              <a:t>Example: javac HelloWorld.java</a:t>
            </a:r>
          </a:p>
          <a:p>
            <a:r>
              <a:rPr lang="en-US" smtClean="0">
                <a:latin typeface="Arial" pitchFamily="34" charset="0"/>
              </a:rPr>
              <a:t>To execute the application using the command line, look for the ‘java’ file in the same directory.  The syntax is:</a:t>
            </a:r>
          </a:p>
          <a:p>
            <a:pPr lvl="1"/>
            <a:r>
              <a:rPr lang="en-US" smtClean="0">
                <a:latin typeface="Arial" pitchFamily="34" charset="0"/>
              </a:rPr>
              <a:t>Java &lt;class file&gt;</a:t>
            </a:r>
          </a:p>
          <a:p>
            <a:pPr lvl="1"/>
            <a:r>
              <a:rPr lang="en-US" smtClean="0">
                <a:latin typeface="Arial" pitchFamily="34" charset="0"/>
              </a:rPr>
              <a:t>Example: java HelloWorld</a:t>
            </a:r>
          </a:p>
          <a:p>
            <a:r>
              <a:rPr lang="en-US" smtClean="0">
                <a:latin typeface="Arial" pitchFamily="34" charset="0"/>
              </a:rPr>
              <a:t>The .class files are needed when executing the file, not the .java file.  Executing the sample above will tell the JVM to execute the byte code file ‘HelloWorld.class’.</a:t>
            </a:r>
          </a:p>
          <a:p>
            <a:endParaRPr lang="en-US" smtClean="0">
              <a:latin typeface="Arial" pitchFamily="34" charset="0"/>
            </a:endParaRPr>
          </a:p>
          <a:p>
            <a:pPr lvl="1"/>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52227"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5222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2229" name="Rectangle 12"/>
          <p:cNvSpPr>
            <a:spLocks noGrp="1" noChangeArrowheads="1"/>
          </p:cNvSpPr>
          <p:nvPr>
            <p:ph type="sldNum" sz="quarter" idx="5"/>
          </p:nvPr>
        </p:nvSpPr>
        <p:spPr>
          <a:noFill/>
        </p:spPr>
        <p:txBody>
          <a:bodyPr/>
          <a:lstStyle/>
          <a:p>
            <a:fld id="{4CA21CE4-AE1B-4496-86B6-25A98D86C876}" type="slidenum">
              <a:rPr lang="en-US" smtClean="0">
                <a:latin typeface="Arial" pitchFamily="34" charset="0"/>
              </a:rPr>
              <a:pPr/>
              <a:t>22</a:t>
            </a:fld>
            <a:endParaRPr lang="en-US" smtClean="0">
              <a:latin typeface="Arial" pitchFamily="34" charset="0"/>
            </a:endParaRPr>
          </a:p>
        </p:txBody>
      </p:sp>
      <p:sp>
        <p:nvSpPr>
          <p:cNvPr id="52230" name="Rectangle 4"/>
          <p:cNvSpPr>
            <a:spLocks noChangeAspect="1" noChangeArrowheads="1" noTextEdit="1"/>
          </p:cNvSpPr>
          <p:nvPr>
            <p:ph type="sldImg"/>
          </p:nvPr>
        </p:nvSpPr>
        <p:spPr>
          <a:ln/>
        </p:spPr>
      </p:sp>
      <p:sp>
        <p:nvSpPr>
          <p:cNvPr id="52231" name="Rectangle 5"/>
          <p:cNvSpPr>
            <a:spLocks noGrp="1" noChangeArrowheads="1"/>
          </p:cNvSpPr>
          <p:nvPr>
            <p:ph type="body" idx="1"/>
          </p:nvPr>
        </p:nvSpPr>
        <p:spPr>
          <a:noFill/>
          <a:ln w="9525"/>
        </p:spPr>
        <p:txBody>
          <a:bodyPr/>
          <a:lstStyle/>
          <a:p>
            <a:r>
              <a:rPr lang="en-US" smtClean="0">
                <a:latin typeface="Arial" pitchFamily="34" charset="0"/>
              </a:rPr>
              <a:t>Notes To Instructor: </a:t>
            </a:r>
          </a:p>
          <a:p>
            <a:endParaRPr lang="en-US" smtClean="0">
              <a:latin typeface="Arial" pitchFamily="34" charset="0"/>
            </a:endParaRPr>
          </a:p>
          <a:p>
            <a:r>
              <a:rPr lang="en-US" smtClean="0">
                <a:latin typeface="Arial" pitchFamily="34" charset="0"/>
              </a:rPr>
              <a:t>Mention to the participants that we will study classes and objects in detail in Modules 3 and 4. We have introduced concept of class at this point so that participants have some understanding of class before they work on the next activity which is to create a ‘sample’ class.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53251"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5325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3253" name="Rectangle 12"/>
          <p:cNvSpPr>
            <a:spLocks noGrp="1" noChangeArrowheads="1"/>
          </p:cNvSpPr>
          <p:nvPr>
            <p:ph type="sldNum" sz="quarter" idx="5"/>
          </p:nvPr>
        </p:nvSpPr>
        <p:spPr>
          <a:noFill/>
        </p:spPr>
        <p:txBody>
          <a:bodyPr/>
          <a:lstStyle/>
          <a:p>
            <a:fld id="{270D81A0-3F06-4D8D-80B8-1F6C72650B5C}" type="slidenum">
              <a:rPr lang="en-US" smtClean="0">
                <a:latin typeface="Arial" pitchFamily="34" charset="0"/>
              </a:rPr>
              <a:pPr/>
              <a:t>23</a:t>
            </a:fld>
            <a:endParaRPr lang="en-US" smtClean="0">
              <a:latin typeface="Arial" pitchFamily="34" charset="0"/>
            </a:endParaRPr>
          </a:p>
        </p:txBody>
      </p:sp>
      <p:sp>
        <p:nvSpPr>
          <p:cNvPr id="53254" name="Rectangle 4"/>
          <p:cNvSpPr>
            <a:spLocks noChangeAspect="1" noChangeArrowheads="1" noTextEdit="1"/>
          </p:cNvSpPr>
          <p:nvPr>
            <p:ph type="sldImg"/>
          </p:nvPr>
        </p:nvSpPr>
        <p:spPr>
          <a:ln/>
        </p:spPr>
      </p:sp>
      <p:sp>
        <p:nvSpPr>
          <p:cNvPr id="53255" name="Rectangle 5"/>
          <p:cNvSpPr>
            <a:spLocks noGrp="1" noChangeArrowheads="1"/>
          </p:cNvSpPr>
          <p:nvPr>
            <p:ph type="body" idx="1"/>
          </p:nvPr>
        </p:nvSpPr>
        <p:spPr>
          <a:noFill/>
          <a:ln w="9525"/>
        </p:spPr>
        <p:txBody>
          <a:bodyPr/>
          <a:lstStyle/>
          <a:p>
            <a:r>
              <a:rPr lang="en-US" smtClean="0">
                <a:latin typeface="Arial" pitchFamily="34" charset="0"/>
              </a:rPr>
              <a:t>Notes to Instructor:</a:t>
            </a:r>
          </a:p>
          <a:p>
            <a:endParaRPr lang="en-US" smtClean="0">
              <a:latin typeface="Arial" pitchFamily="34" charset="0"/>
            </a:endParaRPr>
          </a:p>
          <a:p>
            <a:r>
              <a:rPr lang="en-US" smtClean="0">
                <a:latin typeface="Arial" pitchFamily="34" charset="0"/>
              </a:rPr>
              <a:t>Instructors will show to the participants how to create a class in eclipse. Participants will then follow the steps and create the class in their own workspaces.</a:t>
            </a:r>
          </a:p>
          <a:p>
            <a:endParaRPr lang="en-US" smtClean="0">
              <a:latin typeface="Arial" pitchFamily="34" charset="0"/>
            </a:endParaRPr>
          </a:p>
          <a:p>
            <a:r>
              <a:rPr lang="en-US" smtClean="0">
                <a:latin typeface="Arial" pitchFamily="34" charset="0"/>
              </a:rPr>
              <a:t>Eclipse auto compiles code whenever you save or make changes to them.  Working with an IDE is preferable since it simplifies and automates many tasks.  However, it is possible to compile and execute using the console.  </a:t>
            </a:r>
          </a:p>
          <a:p>
            <a:endParaRPr lang="en-US" smtClean="0">
              <a:latin typeface="Arial" pitchFamily="34" charset="0"/>
            </a:endParaRPr>
          </a:p>
          <a:p>
            <a:r>
              <a:rPr lang="en-US" smtClean="0">
                <a:latin typeface="Arial" pitchFamily="34" charset="0"/>
              </a:rPr>
              <a:t>In the JDK\bin directory of your java installation there should be a file called ‘javac’ which is the compiler.  The basic syntax for use is</a:t>
            </a:r>
          </a:p>
          <a:p>
            <a:pPr lvl="1"/>
            <a:r>
              <a:rPr lang="en-US" smtClean="0">
                <a:latin typeface="Arial" pitchFamily="34" charset="0"/>
              </a:rPr>
              <a:t>Javac &lt;source file&gt; </a:t>
            </a:r>
          </a:p>
          <a:p>
            <a:pPr lvl="1"/>
            <a:r>
              <a:rPr lang="en-US" smtClean="0">
                <a:latin typeface="Arial" pitchFamily="34" charset="0"/>
              </a:rPr>
              <a:t>Example: javac HelloWorld.java</a:t>
            </a:r>
          </a:p>
          <a:p>
            <a:r>
              <a:rPr lang="en-US" smtClean="0">
                <a:latin typeface="Arial" pitchFamily="34" charset="0"/>
              </a:rPr>
              <a:t>To execute the application using the command line, look for the ‘java’ file in the same directory.  The syntax is</a:t>
            </a:r>
          </a:p>
          <a:p>
            <a:pPr lvl="1"/>
            <a:r>
              <a:rPr lang="en-US" smtClean="0">
                <a:latin typeface="Arial" pitchFamily="34" charset="0"/>
              </a:rPr>
              <a:t>Java &lt;class file&gt;</a:t>
            </a:r>
          </a:p>
          <a:p>
            <a:pPr lvl="1"/>
            <a:r>
              <a:rPr lang="en-US" smtClean="0">
                <a:latin typeface="Arial" pitchFamily="34" charset="0"/>
              </a:rPr>
              <a:t>Example java HelloWorld</a:t>
            </a:r>
          </a:p>
          <a:p>
            <a:r>
              <a:rPr lang="en-US" smtClean="0">
                <a:latin typeface="Arial" pitchFamily="34" charset="0"/>
              </a:rPr>
              <a:t>The .class files are needed when executing the file, not the .java file.  Executing the sample above will tell the JVM to execute the byte code file ‘HelloWorld.class’</a:t>
            </a:r>
          </a:p>
          <a:p>
            <a:endParaRPr lang="en-US" smtClean="0">
              <a:latin typeface="Arial" pitchFamily="34" charset="0"/>
            </a:endParaRPr>
          </a:p>
          <a:p>
            <a:r>
              <a:rPr lang="en-US" smtClean="0">
                <a:latin typeface="Arial" pitchFamily="34" charset="0"/>
              </a:rPr>
              <a:t>Note: We will work on HelloWorld.java program in the next module.</a:t>
            </a:r>
          </a:p>
          <a:p>
            <a:endParaRPr lang="en-US" smtClean="0">
              <a:latin typeface="Arial" pitchFamily="34" charset="0"/>
            </a:endParaRPr>
          </a:p>
          <a:p>
            <a:pPr lvl="1"/>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5427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5427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4277" name="Rectangle 12"/>
          <p:cNvSpPr>
            <a:spLocks noGrp="1" noChangeArrowheads="1"/>
          </p:cNvSpPr>
          <p:nvPr>
            <p:ph type="sldNum" sz="quarter" idx="5"/>
          </p:nvPr>
        </p:nvSpPr>
        <p:spPr>
          <a:noFill/>
        </p:spPr>
        <p:txBody>
          <a:bodyPr/>
          <a:lstStyle/>
          <a:p>
            <a:fld id="{B5AF71FA-E298-4C08-93D8-15042A4C7A8E}" type="slidenum">
              <a:rPr lang="en-US" smtClean="0">
                <a:latin typeface="Arial" pitchFamily="34" charset="0"/>
              </a:rPr>
              <a:pPr/>
              <a:t>24</a:t>
            </a:fld>
            <a:endParaRPr lang="en-US" smtClean="0">
              <a:latin typeface="Arial" pitchFamily="34" charset="0"/>
            </a:endParaRPr>
          </a:p>
        </p:txBody>
      </p:sp>
      <p:sp>
        <p:nvSpPr>
          <p:cNvPr id="54278" name="Rectangle 4"/>
          <p:cNvSpPr>
            <a:spLocks noChangeAspect="1" noChangeArrowheads="1" noTextEdit="1"/>
          </p:cNvSpPr>
          <p:nvPr>
            <p:ph type="sldImg"/>
          </p:nvPr>
        </p:nvSpPr>
        <p:spPr>
          <a:ln/>
        </p:spPr>
      </p:sp>
      <p:sp>
        <p:nvSpPr>
          <p:cNvPr id="54279" name="Rectangle 5"/>
          <p:cNvSpPr>
            <a:spLocks noGrp="1" noChangeArrowheads="1"/>
          </p:cNvSpPr>
          <p:nvPr>
            <p:ph type="body" idx="1"/>
          </p:nvPr>
        </p:nvSpPr>
        <p:spPr>
          <a:noFill/>
          <a:ln w="9525"/>
        </p:spPr>
        <p:txBody>
          <a:bodyPr/>
          <a:lstStyle/>
          <a:p>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5529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5530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5301" name="Rectangle 12"/>
          <p:cNvSpPr>
            <a:spLocks noGrp="1" noChangeArrowheads="1"/>
          </p:cNvSpPr>
          <p:nvPr>
            <p:ph type="sldNum" sz="quarter" idx="5"/>
          </p:nvPr>
        </p:nvSpPr>
        <p:spPr>
          <a:noFill/>
        </p:spPr>
        <p:txBody>
          <a:bodyPr/>
          <a:lstStyle/>
          <a:p>
            <a:fld id="{9CDC48AC-5236-4D09-98AB-242A5E2E0A65}" type="slidenum">
              <a:rPr lang="en-US" smtClean="0">
                <a:latin typeface="Arial" pitchFamily="34" charset="0"/>
              </a:rPr>
              <a:pPr/>
              <a:t>25</a:t>
            </a:fld>
            <a:endParaRPr lang="en-US" smtClean="0">
              <a:latin typeface="Arial" pitchFamily="34" charset="0"/>
            </a:endParaRPr>
          </a:p>
        </p:txBody>
      </p:sp>
      <p:sp>
        <p:nvSpPr>
          <p:cNvPr id="55302" name="Rectangle 4"/>
          <p:cNvSpPr>
            <a:spLocks noChangeAspect="1" noChangeArrowheads="1" noTextEdit="1"/>
          </p:cNvSpPr>
          <p:nvPr>
            <p:ph type="sldImg"/>
          </p:nvPr>
        </p:nvSpPr>
        <p:spPr>
          <a:ln/>
        </p:spPr>
      </p:sp>
      <p:sp>
        <p:nvSpPr>
          <p:cNvPr id="55303" name="Rectangle 5"/>
          <p:cNvSpPr>
            <a:spLocks noGrp="1" noChangeArrowheads="1"/>
          </p:cNvSpPr>
          <p:nvPr>
            <p:ph type="body" idx="1"/>
          </p:nvPr>
        </p:nvSpPr>
        <p:spPr>
          <a:noFill/>
          <a:ln w="9525"/>
        </p:spPr>
        <p:txBody>
          <a:bodyPr/>
          <a:lstStyle/>
          <a:p>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56323"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5632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6325" name="Rectangle 12"/>
          <p:cNvSpPr>
            <a:spLocks noGrp="1" noChangeArrowheads="1"/>
          </p:cNvSpPr>
          <p:nvPr>
            <p:ph type="sldNum" sz="quarter" idx="5"/>
          </p:nvPr>
        </p:nvSpPr>
        <p:spPr>
          <a:noFill/>
        </p:spPr>
        <p:txBody>
          <a:bodyPr/>
          <a:lstStyle/>
          <a:p>
            <a:fld id="{C5FC8FF3-8571-481A-ACFC-B09B692B0FBF}" type="slidenum">
              <a:rPr lang="en-US" smtClean="0">
                <a:latin typeface="Arial" pitchFamily="34" charset="0"/>
              </a:rPr>
              <a:pPr/>
              <a:t>26</a:t>
            </a:fld>
            <a:endParaRPr lang="en-US" smtClean="0">
              <a:latin typeface="Arial" pitchFamily="34" charset="0"/>
            </a:endParaRPr>
          </a:p>
        </p:txBody>
      </p:sp>
      <p:sp>
        <p:nvSpPr>
          <p:cNvPr id="56326" name="Rectangle 4"/>
          <p:cNvSpPr>
            <a:spLocks noChangeAspect="1" noChangeArrowheads="1" noTextEdit="1"/>
          </p:cNvSpPr>
          <p:nvPr>
            <p:ph type="sldImg"/>
          </p:nvPr>
        </p:nvSpPr>
        <p:spPr>
          <a:ln/>
        </p:spPr>
      </p:sp>
      <p:sp>
        <p:nvSpPr>
          <p:cNvPr id="56327" name="Rectangle 5"/>
          <p:cNvSpPr>
            <a:spLocks noGrp="1" noChangeArrowheads="1"/>
          </p:cNvSpPr>
          <p:nvPr>
            <p:ph type="body" idx="1"/>
          </p:nvPr>
        </p:nvSpPr>
        <p:spPr>
          <a:noFill/>
          <a:ln w="9525"/>
        </p:spPr>
        <p:txBody>
          <a:bodyPr/>
          <a:lstStyle/>
          <a:p>
            <a:endParaRPr lang="en-IE"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2771"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277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2773" name="Rectangle 12"/>
          <p:cNvSpPr>
            <a:spLocks noGrp="1" noChangeArrowheads="1"/>
          </p:cNvSpPr>
          <p:nvPr>
            <p:ph type="sldNum" sz="quarter" idx="5"/>
          </p:nvPr>
        </p:nvSpPr>
        <p:spPr>
          <a:noFill/>
        </p:spPr>
        <p:txBody>
          <a:bodyPr/>
          <a:lstStyle/>
          <a:p>
            <a:fld id="{C5D71BB8-9D03-4E8C-A45F-E61C75EA1970}" type="slidenum">
              <a:rPr lang="en-US" smtClean="0">
                <a:latin typeface="Arial" pitchFamily="34" charset="0"/>
              </a:rPr>
              <a:pPr/>
              <a:t>3</a:t>
            </a:fld>
            <a:endParaRPr lang="en-US" smtClean="0">
              <a:latin typeface="Arial" pitchFamily="34" charset="0"/>
            </a:endParaRPr>
          </a:p>
        </p:txBody>
      </p:sp>
      <p:sp>
        <p:nvSpPr>
          <p:cNvPr id="32774" name="Rectangle 4"/>
          <p:cNvSpPr>
            <a:spLocks noChangeAspect="1" noChangeArrowheads="1" noTextEdit="1"/>
          </p:cNvSpPr>
          <p:nvPr>
            <p:ph type="sldImg"/>
          </p:nvPr>
        </p:nvSpPr>
        <p:spPr>
          <a:ln/>
        </p:spPr>
      </p:sp>
      <p:sp>
        <p:nvSpPr>
          <p:cNvPr id="32775"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Java was one of the first technologies that allowed the then-static web pages interactivity.  Their specific demonstration was a web-page that displayed a 3D molecule being rotated by movements by a mouse cursor.  At the time, that was an amazing feat since web-pages at the time were little more than links, text and images</a:t>
            </a:r>
          </a:p>
          <a:p>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379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379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3797" name="Rectangle 12"/>
          <p:cNvSpPr>
            <a:spLocks noGrp="1" noChangeArrowheads="1"/>
          </p:cNvSpPr>
          <p:nvPr>
            <p:ph type="sldNum" sz="quarter" idx="5"/>
          </p:nvPr>
        </p:nvSpPr>
        <p:spPr>
          <a:noFill/>
        </p:spPr>
        <p:txBody>
          <a:bodyPr/>
          <a:lstStyle/>
          <a:p>
            <a:fld id="{4EA0BEE5-25DB-4FCE-A8F2-73DE2CBF613A}" type="slidenum">
              <a:rPr lang="en-US" smtClean="0">
                <a:latin typeface="Arial" pitchFamily="34" charset="0"/>
              </a:rPr>
              <a:pPr/>
              <a:t>4</a:t>
            </a:fld>
            <a:endParaRPr lang="en-US" smtClean="0">
              <a:latin typeface="Arial" pitchFamily="34" charset="0"/>
            </a:endParaRPr>
          </a:p>
        </p:txBody>
      </p:sp>
      <p:sp>
        <p:nvSpPr>
          <p:cNvPr id="33798" name="Rectangle 4"/>
          <p:cNvSpPr>
            <a:spLocks noChangeAspect="1" noChangeArrowheads="1" noTextEdit="1"/>
          </p:cNvSpPr>
          <p:nvPr>
            <p:ph type="sldImg"/>
          </p:nvPr>
        </p:nvSpPr>
        <p:spPr>
          <a:ln/>
        </p:spPr>
      </p:sp>
      <p:sp>
        <p:nvSpPr>
          <p:cNvPr id="33799"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Explain that Java is an entire platform, not just a programming language.  </a:t>
            </a:r>
          </a:p>
          <a:p>
            <a:endParaRPr lang="en-US" smtClean="0">
              <a:latin typeface="Arial" pitchFamily="34" charset="0"/>
            </a:endParaRPr>
          </a:p>
          <a:p>
            <a:r>
              <a:rPr lang="en-US" b="1" smtClean="0">
                <a:latin typeface="Arial" pitchFamily="34" charset="0"/>
              </a:rPr>
              <a:t>The Java programming language is a fully object-oriented language.</a:t>
            </a:r>
          </a:p>
          <a:p>
            <a:r>
              <a:rPr lang="en-US" smtClean="0">
                <a:latin typeface="Arial" pitchFamily="34" charset="0"/>
              </a:rPr>
              <a:t>An Object-Oriented language is built around the concept of an </a:t>
            </a:r>
            <a:r>
              <a:rPr lang="en-US" i="1" smtClean="0">
                <a:latin typeface="Arial" pitchFamily="34" charset="0"/>
              </a:rPr>
              <a:t>object </a:t>
            </a:r>
            <a:r>
              <a:rPr lang="en-US" smtClean="0">
                <a:latin typeface="Arial" pitchFamily="34" charset="0"/>
              </a:rPr>
              <a:t> as a software entity.  We will study and understand concept of object and classes in Module 5 in more detail.</a:t>
            </a:r>
          </a:p>
          <a:p>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4819"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482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4821" name="Rectangle 12"/>
          <p:cNvSpPr>
            <a:spLocks noGrp="1" noChangeArrowheads="1"/>
          </p:cNvSpPr>
          <p:nvPr>
            <p:ph type="sldNum" sz="quarter" idx="5"/>
          </p:nvPr>
        </p:nvSpPr>
        <p:spPr>
          <a:noFill/>
        </p:spPr>
        <p:txBody>
          <a:bodyPr/>
          <a:lstStyle/>
          <a:p>
            <a:fld id="{2634FD98-9BD5-4A14-9902-D4C3E7675099}" type="slidenum">
              <a:rPr lang="en-US" smtClean="0">
                <a:latin typeface="Arial" pitchFamily="34" charset="0"/>
              </a:rPr>
              <a:pPr/>
              <a:t>5</a:t>
            </a:fld>
            <a:endParaRPr lang="en-US" smtClean="0">
              <a:latin typeface="Arial" pitchFamily="34" charset="0"/>
            </a:endParaRPr>
          </a:p>
        </p:txBody>
      </p:sp>
      <p:sp>
        <p:nvSpPr>
          <p:cNvPr id="34822" name="Rectangle 4"/>
          <p:cNvSpPr>
            <a:spLocks noChangeAspect="1" noChangeArrowheads="1" noTextEdit="1"/>
          </p:cNvSpPr>
          <p:nvPr>
            <p:ph type="sldImg"/>
          </p:nvPr>
        </p:nvSpPr>
        <p:spPr>
          <a:ln/>
        </p:spPr>
      </p:sp>
      <p:sp>
        <p:nvSpPr>
          <p:cNvPr id="34823"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The virtual machine provides a standardized environment for byte-codes to execute.  By isolating and hiding the underlying hardware platform, Java programmers will not have worry about the specifics of their target platform when writing code.  All compliant virtual machines are capable of reading byte-codes.  Byte codes can be executed from one VM to another without a need to re-compile.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5843"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584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5845" name="Rectangle 12"/>
          <p:cNvSpPr>
            <a:spLocks noGrp="1" noChangeArrowheads="1"/>
          </p:cNvSpPr>
          <p:nvPr>
            <p:ph type="sldNum" sz="quarter" idx="5"/>
          </p:nvPr>
        </p:nvSpPr>
        <p:spPr>
          <a:noFill/>
        </p:spPr>
        <p:txBody>
          <a:bodyPr/>
          <a:lstStyle/>
          <a:p>
            <a:fld id="{C495236A-14AE-47B1-A8A1-031556FC8BC3}" type="slidenum">
              <a:rPr lang="en-US" smtClean="0">
                <a:latin typeface="Arial" pitchFamily="34" charset="0"/>
              </a:rPr>
              <a:pPr/>
              <a:t>6</a:t>
            </a:fld>
            <a:endParaRPr lang="en-US" smtClean="0">
              <a:latin typeface="Arial" pitchFamily="34" charset="0"/>
            </a:endParaRPr>
          </a:p>
        </p:txBody>
      </p:sp>
      <p:sp>
        <p:nvSpPr>
          <p:cNvPr id="35846" name="Rectangle 4"/>
          <p:cNvSpPr>
            <a:spLocks noChangeAspect="1" noChangeArrowheads="1" noTextEdit="1"/>
          </p:cNvSpPr>
          <p:nvPr>
            <p:ph type="sldImg"/>
          </p:nvPr>
        </p:nvSpPr>
        <p:spPr>
          <a:ln/>
        </p:spPr>
      </p:sp>
      <p:sp>
        <p:nvSpPr>
          <p:cNvPr id="35847"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Explain that Java is an entire platform, not just a programming language.  This slide summarizes all the important aspects and features commonly associated with the term ‘Java’.</a:t>
            </a:r>
          </a:p>
          <a:p>
            <a:endParaRPr lang="en-US" smtClean="0">
              <a:latin typeface="Arial" pitchFamily="34" charset="0"/>
            </a:endParaRPr>
          </a:p>
          <a:p>
            <a:r>
              <a:rPr lang="en-US" smtClean="0">
                <a:latin typeface="Arial" pitchFamily="34" charset="0"/>
              </a:rPr>
              <a:t>The virtual machine provides a standardized environment for byte-codes to execute.  By isolating and hiding the underlying hardware platform, Java programmers will not have worry about the specifics of their target platform when writing code.  All compliant virtual machines are capable of reading byte-codes.  Byte codes can be executed from one VM to another without a need to re-compile.</a:t>
            </a:r>
          </a:p>
          <a:p>
            <a:endParaRPr lang="en-US" smtClean="0">
              <a:latin typeface="Arial" pitchFamily="34" charset="0"/>
            </a:endParaRPr>
          </a:p>
          <a:p>
            <a:r>
              <a:rPr lang="en-US" smtClean="0">
                <a:latin typeface="Arial" pitchFamily="34" charset="0"/>
              </a:rPr>
              <a:t>Some java-enabled web browsers have their own JVM separate from the one used by the platform.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6867"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686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6869" name="Rectangle 12"/>
          <p:cNvSpPr>
            <a:spLocks noGrp="1" noChangeArrowheads="1"/>
          </p:cNvSpPr>
          <p:nvPr>
            <p:ph type="sldNum" sz="quarter" idx="5"/>
          </p:nvPr>
        </p:nvSpPr>
        <p:spPr>
          <a:noFill/>
        </p:spPr>
        <p:txBody>
          <a:bodyPr/>
          <a:lstStyle/>
          <a:p>
            <a:fld id="{E4BBE163-1357-454A-8294-79B7E40EBC39}" type="slidenum">
              <a:rPr lang="en-US" smtClean="0">
                <a:latin typeface="Arial" pitchFamily="34" charset="0"/>
              </a:rPr>
              <a:pPr/>
              <a:t>7</a:t>
            </a:fld>
            <a:endParaRPr lang="en-US" smtClean="0">
              <a:latin typeface="Arial" pitchFamily="34" charset="0"/>
            </a:endParaRPr>
          </a:p>
        </p:txBody>
      </p:sp>
      <p:sp>
        <p:nvSpPr>
          <p:cNvPr id="36870" name="Rectangle 4"/>
          <p:cNvSpPr>
            <a:spLocks noChangeAspect="1" noChangeArrowheads="1" noTextEdit="1"/>
          </p:cNvSpPr>
          <p:nvPr>
            <p:ph type="sldImg"/>
          </p:nvPr>
        </p:nvSpPr>
        <p:spPr>
          <a:ln/>
        </p:spPr>
      </p:sp>
      <p:sp>
        <p:nvSpPr>
          <p:cNvPr id="36871"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As of this writing Java is now at version 6</a:t>
            </a:r>
          </a:p>
          <a:p>
            <a:r>
              <a:rPr lang="en-US" smtClean="0">
                <a:latin typeface="Arial" pitchFamily="34" charset="0"/>
              </a:rPr>
              <a:t>The download is at http://java.sun.com</a:t>
            </a:r>
          </a:p>
          <a:p>
            <a:r>
              <a:rPr lang="en-US" smtClean="0">
                <a:latin typeface="Arial" pitchFamily="34" charset="0"/>
              </a:rPr>
              <a:t>A copy of the installer should be with the SEF kit</a:t>
            </a:r>
          </a:p>
          <a:p>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7891"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789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7893" name="Rectangle 12"/>
          <p:cNvSpPr>
            <a:spLocks noGrp="1" noChangeArrowheads="1"/>
          </p:cNvSpPr>
          <p:nvPr>
            <p:ph type="sldNum" sz="quarter" idx="5"/>
          </p:nvPr>
        </p:nvSpPr>
        <p:spPr>
          <a:noFill/>
        </p:spPr>
        <p:txBody>
          <a:bodyPr/>
          <a:lstStyle/>
          <a:p>
            <a:fld id="{E609DE8E-9D79-4EAD-A956-CDD3973CC7FB}" type="slidenum">
              <a:rPr lang="en-US" smtClean="0">
                <a:latin typeface="Arial" pitchFamily="34" charset="0"/>
              </a:rPr>
              <a:pPr/>
              <a:t>8</a:t>
            </a:fld>
            <a:endParaRPr lang="en-US" smtClean="0">
              <a:latin typeface="Arial" pitchFamily="34" charset="0"/>
            </a:endParaRPr>
          </a:p>
        </p:txBody>
      </p:sp>
      <p:sp>
        <p:nvSpPr>
          <p:cNvPr id="37894" name="Rectangle 4"/>
          <p:cNvSpPr>
            <a:spLocks noChangeAspect="1" noChangeArrowheads="1" noTextEdit="1"/>
          </p:cNvSpPr>
          <p:nvPr>
            <p:ph type="sldImg"/>
          </p:nvPr>
        </p:nvSpPr>
        <p:spPr>
          <a:ln/>
        </p:spPr>
      </p:sp>
      <p:sp>
        <p:nvSpPr>
          <p:cNvPr id="37895"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As of this writing Java is now at version 6</a:t>
            </a:r>
          </a:p>
          <a:p>
            <a:r>
              <a:rPr lang="en-US" smtClean="0">
                <a:latin typeface="Arial" pitchFamily="34" charset="0"/>
              </a:rPr>
              <a:t>The download is at http://java.sun.com</a:t>
            </a:r>
          </a:p>
          <a:p>
            <a:r>
              <a:rPr lang="en-US" smtClean="0">
                <a:latin typeface="Arial" pitchFamily="34" charset="0"/>
              </a:rPr>
              <a:t>A copy of the installer should be with the SEF kit</a:t>
            </a:r>
          </a:p>
          <a:p>
            <a:endParaRPr lang="en-US" smtClean="0">
              <a:latin typeface="Arial" pitchFamily="34" charset="0"/>
            </a:endParaRPr>
          </a:p>
          <a:p>
            <a:r>
              <a:rPr lang="en-US" smtClean="0">
                <a:latin typeface="Arial" pitchFamily="34" charset="0"/>
              </a:rPr>
              <a:t>Notes to Instructor: Please follow steps provided in slide# 9 through 21 to perform activity mentioned on the slide.</a:t>
            </a:r>
          </a:p>
          <a:p>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9"/>
          <p:cNvSpPr>
            <a:spLocks noGrp="1" noChangeArrowheads="1"/>
          </p:cNvSpPr>
          <p:nvPr>
            <p:ph type="hdr" sz="quarter"/>
          </p:nvPr>
        </p:nvSpPr>
        <p:spPr>
          <a:noFill/>
        </p:spPr>
        <p:txBody>
          <a:bodyPr/>
          <a:lstStyle/>
          <a:p>
            <a:r>
              <a:rPr lang="en-US" smtClean="0">
                <a:latin typeface="Arial" pitchFamily="34" charset="0"/>
              </a:rPr>
              <a:t>ADF Java (Z16325) Module 2: Introduction to Java</a:t>
            </a:r>
          </a:p>
        </p:txBody>
      </p:sp>
      <p:sp>
        <p:nvSpPr>
          <p:cNvPr id="38915" name="Rectangle 10"/>
          <p:cNvSpPr>
            <a:spLocks noGrp="1" noChangeArrowheads="1"/>
          </p:cNvSpPr>
          <p:nvPr>
            <p:ph type="dt" sz="quarter" idx="1"/>
          </p:nvPr>
        </p:nvSpPr>
        <p:spPr>
          <a:noFill/>
        </p:spPr>
        <p:txBody>
          <a:bodyPr/>
          <a:lstStyle/>
          <a:p>
            <a:r>
              <a:rPr lang="en-US" smtClean="0">
                <a:latin typeface="Arial" pitchFamily="34" charset="0"/>
              </a:rPr>
              <a:t>M2 - Introduction to Java.ppt</a:t>
            </a:r>
          </a:p>
        </p:txBody>
      </p:sp>
      <p:sp>
        <p:nvSpPr>
          <p:cNvPr id="3891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8917" name="Rectangle 12"/>
          <p:cNvSpPr>
            <a:spLocks noGrp="1" noChangeArrowheads="1"/>
          </p:cNvSpPr>
          <p:nvPr>
            <p:ph type="sldNum" sz="quarter" idx="5"/>
          </p:nvPr>
        </p:nvSpPr>
        <p:spPr>
          <a:noFill/>
        </p:spPr>
        <p:txBody>
          <a:bodyPr/>
          <a:lstStyle/>
          <a:p>
            <a:fld id="{081FE570-9564-4E0E-B97A-A8E7D0185C40}" type="slidenum">
              <a:rPr lang="en-US" smtClean="0">
                <a:latin typeface="Arial" pitchFamily="34" charset="0"/>
              </a:rPr>
              <a:pPr/>
              <a:t>9</a:t>
            </a:fld>
            <a:endParaRPr lang="en-US" smtClean="0">
              <a:latin typeface="Arial" pitchFamily="34" charset="0"/>
            </a:endParaRPr>
          </a:p>
        </p:txBody>
      </p:sp>
      <p:sp>
        <p:nvSpPr>
          <p:cNvPr id="38918" name="Rectangle 4"/>
          <p:cNvSpPr>
            <a:spLocks noChangeAspect="1" noChangeArrowheads="1" noTextEdit="1"/>
          </p:cNvSpPr>
          <p:nvPr>
            <p:ph type="sldImg"/>
          </p:nvPr>
        </p:nvSpPr>
        <p:spPr>
          <a:ln/>
        </p:spPr>
      </p:sp>
      <p:sp>
        <p:nvSpPr>
          <p:cNvPr id="38919"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JDK license details can be found in the Appendix section of this module. </a:t>
            </a:r>
          </a:p>
          <a:p>
            <a:r>
              <a:rPr lang="en-US" smtClean="0">
                <a:latin typeface="Arial" pitchFamily="34" charset="0"/>
              </a:rPr>
              <a:t>For the remainder of the course, JavaSE6 and the Eclipse IDE software will be used</a:t>
            </a:r>
          </a:p>
          <a:p>
            <a:r>
              <a:rPr lang="en-US" smtClean="0">
                <a:latin typeface="Arial" pitchFamily="34" charset="0"/>
              </a:rPr>
              <a:t>In Windows, by default it should go to C:\Program Files\Java\jdk1.6.0_04\ and C:\Program Files\Java\jre1.6.0_04 (the version numbers might change depending on what was downloaded)</a:t>
            </a:r>
          </a:p>
          <a:p>
            <a:endParaRPr lang="en-US" smtClean="0">
              <a:latin typeface="Arial" pitchFamily="34" charset="0"/>
            </a:endParaRPr>
          </a:p>
          <a:p>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8048E104-0AAA-464D-BCAC-96B54A87323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72D9D60A-9180-47FC-90EC-7CD9570DB52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01466369-89B1-4F8B-9258-21DC29B5C67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A8EF4588-28B3-4545-8C09-0537C5AF59D6}"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041AC1BC-2E3D-4C6A-B869-C50C3A6FC8A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48831DC4-EE03-4BDF-8856-D029B0B01B8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endParaRPr lang="en-US"/>
          </a:p>
          <a:p>
            <a:pPr>
              <a:defRPr/>
            </a:pPr>
            <a:fld id="{32585CCC-7E6A-46EC-9298-AF0FA2E1A93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E13BAF93-7127-49BA-BAA1-5E8E27A113B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B4A91AAB-32C0-454D-98BD-6F970E0B5D4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11A00B3F-6EA5-4984-9B31-27D246856AD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02EA5641-61F4-4348-8AF6-9A7EC20EC7A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FontTx/>
              <a:buNone/>
              <a:defRPr sz="1000">
                <a:solidFill>
                  <a:srgbClr val="000000"/>
                </a:solidFill>
                <a:latin typeface="Arial" charset="0"/>
              </a:defRPr>
            </a:lvl1pPr>
          </a:lstStyle>
          <a:p>
            <a:pPr>
              <a:defRPr/>
            </a:pPr>
            <a:endParaRPr lang="en-US"/>
          </a:p>
          <a:p>
            <a:pPr>
              <a:defRPr/>
            </a:pPr>
            <a:fld id="{66C53590-F70E-447B-ADC7-BC7C68DD5764}" type="slidenum">
              <a:rPr lang="en-US"/>
              <a:pPr>
                <a:defRPr/>
              </a:pPr>
              <a:t>‹#›</a:t>
            </a:fld>
            <a:endParaRPr lang="en-US"/>
          </a:p>
        </p:txBody>
      </p:sp>
      <p:sp>
        <p:nvSpPr>
          <p:cNvPr id="186373" name="Rectangle 5"/>
          <p:cNvSpPr>
            <a:spLocks noChangeArrowheads="1"/>
          </p:cNvSpPr>
          <p:nvPr/>
        </p:nvSpPr>
        <p:spPr bwMode="auto">
          <a:xfrm>
            <a:off x="466725" y="6553200"/>
            <a:ext cx="2716213" cy="225425"/>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a:latin typeface="Arial" charset="0"/>
              </a:rPr>
              <a:t>Copyright © 2011 Accenture All Rights Reserved. </a:t>
            </a:r>
          </a:p>
        </p:txBody>
      </p:sp>
      <p:pic>
        <p:nvPicPr>
          <p:cNvPr id="1030" name="Picture 6" descr="A4_Code_2 [Converted])pool blue"/>
          <p:cNvPicPr>
            <a:picLocks noChangeAspect="1" noChangeArrowheads="1"/>
          </p:cNvPicPr>
          <p:nvPr/>
        </p:nvPicPr>
        <p:blipFill>
          <a:blip r:embed="rId13"/>
          <a:srcRect/>
          <a:stretch>
            <a:fillRect/>
          </a:stretch>
        </p:blipFill>
        <p:spPr bwMode="auto">
          <a:xfrm>
            <a:off x="0" y="1139825"/>
            <a:ext cx="9140825" cy="38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fontAlgn="base">
        <a:spcBef>
          <a:spcPct val="0"/>
        </a:spcBef>
        <a:spcAft>
          <a:spcPct val="0"/>
        </a:spcAft>
        <a:defRPr sz="3200" b="1">
          <a:solidFill>
            <a:srgbClr val="FF6600"/>
          </a:solidFill>
          <a:latin typeface="Arial" charset="0"/>
        </a:defRPr>
      </a:lvl6pPr>
      <a:lvl7pPr marL="914400" algn="l" rtl="0" fontAlgn="base">
        <a:spcBef>
          <a:spcPct val="0"/>
        </a:spcBef>
        <a:spcAft>
          <a:spcPct val="0"/>
        </a:spcAft>
        <a:defRPr sz="3200" b="1">
          <a:solidFill>
            <a:srgbClr val="FF6600"/>
          </a:solidFill>
          <a:latin typeface="Arial" charset="0"/>
        </a:defRPr>
      </a:lvl7pPr>
      <a:lvl8pPr marL="1371600" algn="l" rtl="0" fontAlgn="base">
        <a:spcBef>
          <a:spcPct val="0"/>
        </a:spcBef>
        <a:spcAft>
          <a:spcPct val="0"/>
        </a:spcAft>
        <a:defRPr sz="3200" b="1">
          <a:solidFill>
            <a:srgbClr val="FF6600"/>
          </a:solidFill>
          <a:latin typeface="Arial" charset="0"/>
        </a:defRPr>
      </a:lvl8pPr>
      <a:lvl9pPr marL="1828800" algn="l" rtl="0" fontAlgn="base">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fontAlgn="base">
        <a:spcBef>
          <a:spcPct val="20000"/>
        </a:spcBef>
        <a:spcAft>
          <a:spcPct val="0"/>
        </a:spcAft>
        <a:buClr>
          <a:schemeClr val="tx1"/>
        </a:buClr>
        <a:buChar char="•"/>
        <a:defRPr sz="1600">
          <a:solidFill>
            <a:srgbClr val="000000"/>
          </a:solidFill>
          <a:latin typeface="+mn-lt"/>
        </a:defRPr>
      </a:lvl6pPr>
      <a:lvl7pPr marL="2273300" indent="-282575" algn="l" rtl="0" fontAlgn="base">
        <a:spcBef>
          <a:spcPct val="20000"/>
        </a:spcBef>
        <a:spcAft>
          <a:spcPct val="0"/>
        </a:spcAft>
        <a:buClr>
          <a:schemeClr val="tx1"/>
        </a:buClr>
        <a:buChar char="•"/>
        <a:defRPr sz="1600">
          <a:solidFill>
            <a:srgbClr val="000000"/>
          </a:solidFill>
          <a:latin typeface="+mn-lt"/>
        </a:defRPr>
      </a:lvl7pPr>
      <a:lvl8pPr marL="2730500" indent="-282575" algn="l" rtl="0" fontAlgn="base">
        <a:spcBef>
          <a:spcPct val="20000"/>
        </a:spcBef>
        <a:spcAft>
          <a:spcPct val="0"/>
        </a:spcAft>
        <a:buClr>
          <a:schemeClr val="tx1"/>
        </a:buClr>
        <a:buChar char="•"/>
        <a:defRPr sz="1600">
          <a:solidFill>
            <a:srgbClr val="000000"/>
          </a:solidFill>
          <a:latin typeface="+mn-lt"/>
        </a:defRPr>
      </a:lvl8pPr>
      <a:lvl9pPr marL="3187700" indent="-282575" algn="l" rtl="0" fontAlgn="base">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14 laptopgirlside"/>
          <p:cNvPicPr>
            <a:picLocks noChangeAspect="1" noChangeArrowheads="1"/>
          </p:cNvPicPr>
          <p:nvPr/>
        </p:nvPicPr>
        <p:blipFill>
          <a:blip r:embed="rId13"/>
          <a:srcRect l="3226"/>
          <a:stretch>
            <a:fillRect/>
          </a:stretch>
        </p:blipFill>
        <p:spPr bwMode="auto">
          <a:xfrm>
            <a:off x="0" y="0"/>
            <a:ext cx="9144000" cy="6862763"/>
          </a:xfrm>
          <a:prstGeom prst="rect">
            <a:avLst/>
          </a:prstGeom>
          <a:noFill/>
          <a:ln w="9525">
            <a:noFill/>
            <a:miter lim="800000"/>
            <a:headEnd/>
            <a:tailEnd/>
          </a:ln>
        </p:spPr>
      </p:pic>
      <p:sp>
        <p:nvSpPr>
          <p:cNvPr id="8"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dirty="0">
                <a:latin typeface="Arial" charset="0"/>
              </a:rPr>
              <a:t>Copyright </a:t>
            </a:r>
            <a:r>
              <a:rPr lang="en-US" sz="900">
                <a:latin typeface="Arial" charset="0"/>
              </a:rPr>
              <a:t>© 2011 </a:t>
            </a:r>
            <a:r>
              <a:rPr lang="en-US" sz="900" dirty="0">
                <a:latin typeface="Arial" charset="0"/>
              </a:rPr>
              <a:t>Accenture All Rights Reserved. Accenture, its logo, and Accenture High Performance Delivered are trademarks of Accenture.</a:t>
            </a:r>
          </a:p>
        </p:txBody>
      </p:sp>
      <p:pic>
        <p:nvPicPr>
          <p:cNvPr id="2052" name="Picture 7" descr="A4_Code_2 [Converted])pool blue"/>
          <p:cNvPicPr>
            <a:picLocks noChangeAspect="1" noChangeArrowheads="1"/>
          </p:cNvPicPr>
          <p:nvPr/>
        </p:nvPicPr>
        <p:blipFill>
          <a:blip r:embed="rId14"/>
          <a:srcRect/>
          <a:stretch>
            <a:fillRect/>
          </a:stretch>
        </p:blipFill>
        <p:spPr bwMode="auto">
          <a:xfrm>
            <a:off x="0" y="3425825"/>
            <a:ext cx="9140825" cy="38100"/>
          </a:xfrm>
          <a:prstGeom prst="rect">
            <a:avLst/>
          </a:prstGeom>
          <a:noFill/>
          <a:ln w="9525">
            <a:noFill/>
            <a:miter lim="800000"/>
            <a:headEnd/>
            <a:tailEnd/>
          </a:ln>
        </p:spPr>
      </p:pic>
      <p:pic>
        <p:nvPicPr>
          <p:cNvPr id="2053" name="Picture 9" descr="SigHPD_Sz3_2X_gray.png"/>
          <p:cNvPicPr>
            <a:picLocks noChangeAspect="1"/>
          </p:cNvPicPr>
          <p:nvPr userDrawn="1"/>
        </p:nvPicPr>
        <p:blipFill>
          <a:blip r:embed="rId15"/>
          <a:srcRect/>
          <a:stretch>
            <a:fillRect/>
          </a:stretch>
        </p:blipFill>
        <p:spPr bwMode="auto">
          <a:xfrm>
            <a:off x="533400" y="2478088"/>
            <a:ext cx="2743200" cy="1430337"/>
          </a:xfrm>
          <a:prstGeom prst="rect">
            <a:avLst/>
          </a:prstGeom>
          <a:noFill/>
          <a:ln w="9525">
            <a:noFill/>
            <a:miter lim="800000"/>
            <a:headEnd/>
            <a:tailEnd/>
          </a:ln>
        </p:spPr>
      </p:pic>
      <p:sp>
        <p:nvSpPr>
          <p:cNvPr id="2054"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5"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eclipse.org/"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eclipse.org/"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www.opensource.org/licenses/eclipse-1.0.php"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hyperlink" Target="http://java.sun.com/javase/6/jdk-6u10-license.txt"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java.sun.com/"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0"/>
          <p:cNvSpPr>
            <a:spLocks noChangeArrowheads="1"/>
          </p:cNvSpPr>
          <p:nvPr/>
        </p:nvSpPr>
        <p:spPr bwMode="auto">
          <a:xfrm>
            <a:off x="3495675" y="5027613"/>
            <a:ext cx="4246563" cy="858837"/>
          </a:xfrm>
          <a:prstGeom prst="rect">
            <a:avLst/>
          </a:prstGeom>
          <a:noFill/>
          <a:ln w="9525">
            <a:noFill/>
            <a:miter lim="800000"/>
            <a:headEnd/>
            <a:tailEnd/>
          </a:ln>
        </p:spPr>
        <p:txBody>
          <a:bodyPr/>
          <a:lstStyle/>
          <a:p>
            <a:pPr algn="l" eaLnBrk="0" hangingPunct="0">
              <a:lnSpc>
                <a:spcPct val="100000"/>
              </a:lnSpc>
              <a:spcBef>
                <a:spcPct val="0"/>
              </a:spcBef>
              <a:buClrTx/>
            </a:pPr>
            <a:endParaRPr lang="en-US" sz="2000"/>
          </a:p>
        </p:txBody>
      </p:sp>
      <p:sp>
        <p:nvSpPr>
          <p:cNvPr id="3075" name="Rectangle 6"/>
          <p:cNvSpPr>
            <a:spLocks noChangeArrowheads="1"/>
          </p:cNvSpPr>
          <p:nvPr/>
        </p:nvSpPr>
        <p:spPr bwMode="white">
          <a:xfrm>
            <a:off x="2057400" y="381000"/>
            <a:ext cx="6553200" cy="914400"/>
          </a:xfrm>
          <a:prstGeom prst="rect">
            <a:avLst/>
          </a:prstGeom>
          <a:noFill/>
          <a:ln w="9525">
            <a:noFill/>
            <a:miter lim="800000"/>
            <a:headEnd/>
            <a:tailEnd/>
          </a:ln>
        </p:spPr>
        <p:txBody>
          <a:bodyPr/>
          <a:lstStyle/>
          <a:p>
            <a:pPr algn="l" eaLnBrk="0" hangingPunct="0">
              <a:lnSpc>
                <a:spcPct val="90000"/>
              </a:lnSpc>
              <a:spcBef>
                <a:spcPct val="0"/>
              </a:spcBef>
              <a:buClrTx/>
            </a:pPr>
            <a:r>
              <a:rPr lang="en-US" sz="3200">
                <a:solidFill>
                  <a:schemeClr val="accent2"/>
                </a:solidFill>
              </a:rPr>
              <a:t>Application Delivery</a:t>
            </a:r>
            <a:br>
              <a:rPr lang="en-US" sz="3200">
                <a:solidFill>
                  <a:schemeClr val="accent2"/>
                </a:solidFill>
              </a:rPr>
            </a:br>
            <a:r>
              <a:rPr lang="en-US" sz="3200">
                <a:solidFill>
                  <a:schemeClr val="accent2"/>
                </a:solidFill>
              </a:rPr>
              <a:t>Fundamentals: Java </a:t>
            </a:r>
          </a:p>
        </p:txBody>
      </p:sp>
      <p:sp>
        <p:nvSpPr>
          <p:cNvPr id="3076" name="Rectangle 7"/>
          <p:cNvSpPr>
            <a:spLocks noChangeArrowheads="1"/>
          </p:cNvSpPr>
          <p:nvPr/>
        </p:nvSpPr>
        <p:spPr bwMode="white">
          <a:xfrm>
            <a:off x="2057400" y="1371600"/>
            <a:ext cx="6562725" cy="863600"/>
          </a:xfrm>
          <a:prstGeom prst="rect">
            <a:avLst/>
          </a:prstGeom>
          <a:noFill/>
          <a:ln w="9525">
            <a:noFill/>
            <a:miter lim="800000"/>
            <a:headEnd/>
            <a:tailEnd/>
          </a:ln>
        </p:spPr>
        <p:txBody>
          <a:bodyPr/>
          <a:lstStyle/>
          <a:p>
            <a:pPr algn="l" eaLnBrk="0" hangingPunct="0">
              <a:lnSpc>
                <a:spcPct val="90000"/>
              </a:lnSpc>
              <a:spcBef>
                <a:spcPct val="0"/>
              </a:spcBef>
              <a:buClr>
                <a:schemeClr val="tx1"/>
              </a:buClr>
            </a:pPr>
            <a:r>
              <a:rPr lang="en-US" sz="2000">
                <a:solidFill>
                  <a:srgbClr val="003300"/>
                </a:solidFill>
              </a:rPr>
              <a:t>Module 2: Introduction to Java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211A1B3-2823-4E8D-9824-25877D2B3A75}" type="slidenum">
              <a:rPr lang="en-US"/>
              <a:pPr algn="r" eaLnBrk="0" hangingPunct="0">
                <a:spcBef>
                  <a:spcPct val="0"/>
                </a:spcBef>
                <a:buClrTx/>
              </a:pPr>
              <a:t>10</a:t>
            </a:fld>
            <a:endParaRPr lang="en-US"/>
          </a:p>
        </p:txBody>
      </p:sp>
      <p:sp>
        <p:nvSpPr>
          <p:cNvPr id="12291" name="Rectangle 2"/>
          <p:cNvSpPr>
            <a:spLocks noGrp="1" noChangeArrowheads="1"/>
          </p:cNvSpPr>
          <p:nvPr>
            <p:ph type="title" idx="4294967295"/>
          </p:nvPr>
        </p:nvSpPr>
        <p:spPr/>
        <p:txBody>
          <a:bodyPr/>
          <a:lstStyle/>
          <a:p>
            <a:pPr eaLnBrk="1" hangingPunct="1"/>
            <a:r>
              <a:rPr lang="en-US" smtClean="0"/>
              <a:t>Installing the JDK</a:t>
            </a:r>
          </a:p>
        </p:txBody>
      </p:sp>
      <p:sp>
        <p:nvSpPr>
          <p:cNvPr id="12292" name="Rectangle 3"/>
          <p:cNvSpPr>
            <a:spLocks noGrp="1" noChangeArrowheads="1"/>
          </p:cNvSpPr>
          <p:nvPr>
            <p:ph type="body" idx="4294967295"/>
          </p:nvPr>
        </p:nvSpPr>
        <p:spPr>
          <a:xfrm>
            <a:off x="311150" y="1304925"/>
            <a:ext cx="8375650" cy="5172075"/>
          </a:xfrm>
        </p:spPr>
        <p:txBody>
          <a:bodyPr lIns="90488" tIns="44450" rIns="90488" bIns="44450"/>
          <a:lstStyle/>
          <a:p>
            <a:pPr eaLnBrk="1" hangingPunct="1">
              <a:lnSpc>
                <a:spcPct val="90000"/>
              </a:lnSpc>
            </a:pPr>
            <a:r>
              <a:rPr lang="en-US" sz="2000" smtClean="0"/>
              <a:t>In the JDK&lt;version number&gt;\bin directory, the compiler can be invoked by executing the application called ‘javac’:</a:t>
            </a:r>
          </a:p>
          <a:p>
            <a:pPr eaLnBrk="1" hangingPunct="1">
              <a:lnSpc>
                <a:spcPct val="90000"/>
              </a:lnSpc>
            </a:pPr>
            <a:endParaRPr lang="en-US" sz="2000" smtClean="0"/>
          </a:p>
          <a:p>
            <a:pPr lvl="1" eaLnBrk="1" hangingPunct="1">
              <a:lnSpc>
                <a:spcPct val="90000"/>
              </a:lnSpc>
              <a:buFontTx/>
              <a:buNone/>
            </a:pPr>
            <a:r>
              <a:rPr lang="en-US" sz="1800" smtClean="0"/>
              <a:t>Syntax:</a:t>
            </a:r>
          </a:p>
          <a:p>
            <a:pPr lvl="2" eaLnBrk="1" hangingPunct="1">
              <a:lnSpc>
                <a:spcPct val="90000"/>
              </a:lnSpc>
              <a:buFontTx/>
              <a:buNone/>
            </a:pPr>
            <a:r>
              <a:rPr lang="en-US" sz="1600" smtClean="0"/>
              <a:t>javac &lt;source file&gt;</a:t>
            </a:r>
          </a:p>
          <a:p>
            <a:pPr lvl="1" eaLnBrk="1" hangingPunct="1">
              <a:lnSpc>
                <a:spcPct val="90000"/>
              </a:lnSpc>
              <a:buFontTx/>
              <a:buNone/>
            </a:pPr>
            <a:r>
              <a:rPr lang="en-US" sz="1800" smtClean="0"/>
              <a:t>Example:</a:t>
            </a:r>
          </a:p>
          <a:p>
            <a:pPr lvl="2" eaLnBrk="1" hangingPunct="1">
              <a:lnSpc>
                <a:spcPct val="90000"/>
              </a:lnSpc>
              <a:buFontTx/>
              <a:buNone/>
            </a:pPr>
            <a:r>
              <a:rPr lang="en-US" sz="1600" smtClean="0"/>
              <a:t>javac HelloWorld.java </a:t>
            </a:r>
          </a:p>
          <a:p>
            <a:pPr lvl="2" eaLnBrk="1" hangingPunct="1">
              <a:lnSpc>
                <a:spcPct val="90000"/>
              </a:lnSpc>
              <a:buFontTx/>
              <a:buNone/>
            </a:pPr>
            <a:endParaRPr lang="en-US" sz="1600" smtClean="0"/>
          </a:p>
          <a:p>
            <a:pPr eaLnBrk="1" hangingPunct="1">
              <a:lnSpc>
                <a:spcPct val="90000"/>
              </a:lnSpc>
            </a:pPr>
            <a:r>
              <a:rPr lang="en-US" sz="2000" smtClean="0"/>
              <a:t>In the same directory, an application can be run using the virtual machine by executing the application called ‘java’:</a:t>
            </a:r>
          </a:p>
          <a:p>
            <a:pPr eaLnBrk="1" hangingPunct="1">
              <a:lnSpc>
                <a:spcPct val="90000"/>
              </a:lnSpc>
            </a:pPr>
            <a:endParaRPr lang="en-US" sz="2000" smtClean="0"/>
          </a:p>
          <a:p>
            <a:pPr lvl="1" eaLnBrk="1" hangingPunct="1">
              <a:lnSpc>
                <a:spcPct val="90000"/>
              </a:lnSpc>
              <a:buFontTx/>
              <a:buNone/>
            </a:pPr>
            <a:r>
              <a:rPr lang="en-US" sz="1800" smtClean="0"/>
              <a:t>Syntax:</a:t>
            </a:r>
          </a:p>
          <a:p>
            <a:pPr lvl="2" eaLnBrk="1" hangingPunct="1">
              <a:lnSpc>
                <a:spcPct val="90000"/>
              </a:lnSpc>
              <a:buFontTx/>
              <a:buNone/>
            </a:pPr>
            <a:r>
              <a:rPr lang="en-US" sz="1600" smtClean="0"/>
              <a:t>java &lt;class file&gt;</a:t>
            </a:r>
          </a:p>
          <a:p>
            <a:pPr lvl="1" eaLnBrk="1" hangingPunct="1">
              <a:lnSpc>
                <a:spcPct val="90000"/>
              </a:lnSpc>
              <a:buFontTx/>
              <a:buNone/>
            </a:pPr>
            <a:r>
              <a:rPr lang="en-US" sz="1800" smtClean="0"/>
              <a:t>Example:</a:t>
            </a:r>
          </a:p>
          <a:p>
            <a:pPr lvl="2" eaLnBrk="1" hangingPunct="1">
              <a:lnSpc>
                <a:spcPct val="90000"/>
              </a:lnSpc>
              <a:buFontTx/>
              <a:buNone/>
            </a:pPr>
            <a:r>
              <a:rPr lang="en-US" sz="1600" smtClean="0"/>
              <a:t>java HelloWorld</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D3F229A-0002-4F87-AE60-E1B4A199D168}" type="slidenum">
              <a:rPr lang="en-US"/>
              <a:pPr algn="r" eaLnBrk="0" hangingPunct="0">
                <a:spcBef>
                  <a:spcPct val="0"/>
                </a:spcBef>
                <a:buClrTx/>
              </a:pPr>
              <a:t>11</a:t>
            </a:fld>
            <a:endParaRPr lang="en-US"/>
          </a:p>
        </p:txBody>
      </p:sp>
      <p:sp>
        <p:nvSpPr>
          <p:cNvPr id="13315" name="Rectangle 2"/>
          <p:cNvSpPr>
            <a:spLocks noGrp="1" noChangeArrowheads="1"/>
          </p:cNvSpPr>
          <p:nvPr>
            <p:ph type="title" idx="4294967295"/>
          </p:nvPr>
        </p:nvSpPr>
        <p:spPr/>
        <p:txBody>
          <a:bodyPr/>
          <a:lstStyle/>
          <a:p>
            <a:pPr eaLnBrk="1" hangingPunct="1"/>
            <a:r>
              <a:rPr lang="en-US" smtClean="0"/>
              <a:t>‘HelloWorld’ program using javac</a:t>
            </a:r>
          </a:p>
        </p:txBody>
      </p:sp>
      <p:sp>
        <p:nvSpPr>
          <p:cNvPr id="13316" name="Rectangle 3"/>
          <p:cNvSpPr>
            <a:spLocks noGrp="1" noChangeArrowheads="1"/>
          </p:cNvSpPr>
          <p:nvPr>
            <p:ph type="body" idx="4294967295"/>
          </p:nvPr>
        </p:nvSpPr>
        <p:spPr>
          <a:xfrm>
            <a:off x="311150" y="1304925"/>
            <a:ext cx="8697913" cy="4645025"/>
          </a:xfrm>
        </p:spPr>
        <p:txBody>
          <a:bodyPr lIns="90488" tIns="44450" rIns="90488" bIns="44450"/>
          <a:lstStyle/>
          <a:p>
            <a:pPr eaLnBrk="1" hangingPunct="1">
              <a:lnSpc>
                <a:spcPct val="90000"/>
              </a:lnSpc>
              <a:buFontTx/>
              <a:buNone/>
            </a:pPr>
            <a:r>
              <a:rPr lang="en-US" sz="2000" smtClean="0"/>
              <a:t>Write “HelloWorld” java program using javac</a:t>
            </a:r>
          </a:p>
          <a:p>
            <a:pPr eaLnBrk="1" hangingPunct="1">
              <a:lnSpc>
                <a:spcPct val="90000"/>
              </a:lnSpc>
              <a:buFontTx/>
              <a:buNone/>
            </a:pPr>
            <a:endParaRPr lang="en-US" sz="2000" smtClean="0"/>
          </a:p>
          <a:p>
            <a:pPr eaLnBrk="1" hangingPunct="1">
              <a:lnSpc>
                <a:spcPct val="90000"/>
              </a:lnSpc>
              <a:buFontTx/>
              <a:buNone/>
            </a:pPr>
            <a:endParaRPr lang="en-US" sz="2000" smtClean="0"/>
          </a:p>
          <a:p>
            <a:pPr eaLnBrk="1" hangingPunct="1">
              <a:lnSpc>
                <a:spcPct val="90000"/>
              </a:lnSpc>
              <a:buFontTx/>
              <a:buNone/>
            </a:pPr>
            <a:endParaRPr lang="en-US" sz="2000" smtClean="0"/>
          </a:p>
          <a:p>
            <a:pPr eaLnBrk="1" hangingPunct="1">
              <a:lnSpc>
                <a:spcPct val="90000"/>
              </a:lnSpc>
              <a:buFontTx/>
              <a:buNone/>
            </a:pPr>
            <a:endParaRPr lang="en-US" sz="2000" smtClean="0"/>
          </a:p>
          <a:p>
            <a:pPr eaLnBrk="1" hangingPunct="1">
              <a:lnSpc>
                <a:spcPct val="90000"/>
              </a:lnSpc>
              <a:buFontTx/>
              <a:buNone/>
            </a:pPr>
            <a:endParaRPr lang="en-US" sz="2000" smtClean="0"/>
          </a:p>
          <a:p>
            <a:pPr eaLnBrk="1" hangingPunct="1">
              <a:lnSpc>
                <a:spcPct val="90000"/>
              </a:lnSpc>
              <a:buFontTx/>
              <a:buNone/>
            </a:pPr>
            <a:endParaRPr lang="en-US" sz="2000" smtClean="0"/>
          </a:p>
          <a:p>
            <a:pPr eaLnBrk="1" hangingPunct="1">
              <a:lnSpc>
                <a:spcPct val="90000"/>
              </a:lnSpc>
              <a:buFontTx/>
              <a:buNone/>
            </a:pPr>
            <a:endParaRPr lang="en-US" sz="2000" smtClean="0"/>
          </a:p>
          <a:p>
            <a:pPr eaLnBrk="1" hangingPunct="1">
              <a:lnSpc>
                <a:spcPct val="90000"/>
              </a:lnSpc>
              <a:buFontTx/>
              <a:buNone/>
            </a:pPr>
            <a:endParaRPr lang="en-US" smtClean="0"/>
          </a:p>
          <a:p>
            <a:pPr eaLnBrk="1" hangingPunct="1">
              <a:lnSpc>
                <a:spcPct val="90000"/>
              </a:lnSpc>
              <a:buFontTx/>
              <a:buNone/>
            </a:pPr>
            <a:endParaRPr lang="en-US" smtClean="0"/>
          </a:p>
          <a:p>
            <a:pPr eaLnBrk="1" hangingPunct="1">
              <a:lnSpc>
                <a:spcPct val="90000"/>
              </a:lnSpc>
              <a:buFontTx/>
              <a:buNone/>
            </a:pPr>
            <a:r>
              <a:rPr lang="en-US" u="sng" smtClean="0"/>
              <a:t>Note</a:t>
            </a:r>
            <a:r>
              <a:rPr lang="en-US" smtClean="0"/>
              <a:t>: The focus of this activity is to show how .class and .java files </a:t>
            </a:r>
          </a:p>
          <a:p>
            <a:pPr eaLnBrk="1" hangingPunct="1">
              <a:lnSpc>
                <a:spcPct val="90000"/>
              </a:lnSpc>
              <a:buFontTx/>
              <a:buNone/>
            </a:pPr>
            <a:r>
              <a:rPr lang="en-US" smtClean="0"/>
              <a:t>are created. We will study about ‘class’ and ‘main’ method in </a:t>
            </a:r>
          </a:p>
          <a:p>
            <a:pPr eaLnBrk="1" hangingPunct="1">
              <a:lnSpc>
                <a:spcPct val="90000"/>
              </a:lnSpc>
              <a:buFontTx/>
              <a:buNone/>
            </a:pPr>
            <a:r>
              <a:rPr lang="en-US" smtClean="0"/>
              <a:t>detail in the next module.</a:t>
            </a:r>
          </a:p>
          <a:p>
            <a:pPr eaLnBrk="1" hangingPunct="1">
              <a:lnSpc>
                <a:spcPct val="90000"/>
              </a:lnSpc>
              <a:buFontTx/>
              <a:buNone/>
            </a:pPr>
            <a:endParaRPr lang="en-US" sz="2000" smtClean="0"/>
          </a:p>
          <a:p>
            <a:pPr eaLnBrk="1" hangingPunct="1">
              <a:lnSpc>
                <a:spcPct val="90000"/>
              </a:lnSpc>
              <a:buFontTx/>
              <a:buNone/>
            </a:pPr>
            <a:endParaRPr lang="en-US" sz="2000" smtClean="0"/>
          </a:p>
        </p:txBody>
      </p:sp>
      <p:sp>
        <p:nvSpPr>
          <p:cNvPr id="13317" name="Text Box 2"/>
          <p:cNvSpPr txBox="1">
            <a:spLocks noChangeArrowheads="1"/>
          </p:cNvSpPr>
          <p:nvPr/>
        </p:nvSpPr>
        <p:spPr bwMode="auto">
          <a:xfrm>
            <a:off x="457200" y="1785938"/>
            <a:ext cx="7138988" cy="1755775"/>
          </a:xfrm>
          <a:prstGeom prst="rect">
            <a:avLst/>
          </a:prstGeom>
          <a:solidFill>
            <a:schemeClr val="bg2">
              <a:lumMod val="60000"/>
              <a:lumOff val="40000"/>
            </a:schemeClr>
          </a:solidFill>
          <a:ln>
            <a:headEnd/>
            <a:tailEnd/>
          </a:ln>
        </p:spPr>
        <p:style>
          <a:lnRef idx="3">
            <a:schemeClr val="lt1"/>
          </a:lnRef>
          <a:fillRef idx="1">
            <a:schemeClr val="accent5"/>
          </a:fillRef>
          <a:effectRef idx="1">
            <a:schemeClr val="accent5"/>
          </a:effectRef>
          <a:fontRef idx="minor">
            <a:schemeClr val="lt1"/>
          </a:fontRef>
        </p:style>
        <p:txBody>
          <a:bodyPr anchor="ctr"/>
          <a:lstStyle/>
          <a:p>
            <a:pPr algn="l">
              <a:defRPr/>
            </a:pPr>
            <a:r>
              <a:rPr lang="en-US" sz="1600" dirty="0">
                <a:solidFill>
                  <a:schemeClr val="tx1"/>
                </a:solidFill>
                <a:latin typeface="Courier New" pitchFamily="49" charset="0"/>
                <a:cs typeface="Courier New" pitchFamily="49" charset="0"/>
              </a:rPr>
              <a:t>public class HelloWorld {</a:t>
            </a:r>
          </a:p>
          <a:p>
            <a:pPr algn="l">
              <a:defRPr/>
            </a:pPr>
            <a:endParaRPr lang="en-US" sz="1600" dirty="0">
              <a:solidFill>
                <a:schemeClr val="tx1"/>
              </a:solidFill>
              <a:latin typeface="Courier New" pitchFamily="49" charset="0"/>
              <a:cs typeface="Courier New" pitchFamily="49" charset="0"/>
            </a:endParaRPr>
          </a:p>
          <a:p>
            <a:pPr lvl="1" algn="l">
              <a:defRPr/>
            </a:pPr>
            <a:r>
              <a:rPr lang="en-US" sz="1600" dirty="0">
                <a:solidFill>
                  <a:schemeClr val="tx1"/>
                </a:solidFill>
                <a:latin typeface="Courier New" pitchFamily="49" charset="0"/>
                <a:cs typeface="Courier New" pitchFamily="49" charset="0"/>
              </a:rPr>
              <a:t>public static void main(String arg[]){</a:t>
            </a:r>
          </a:p>
          <a:p>
            <a:pPr lvl="2" algn="l">
              <a:defRPr/>
            </a:pPr>
            <a:r>
              <a:rPr lang="en-US" sz="1600" dirty="0">
                <a:solidFill>
                  <a:schemeClr val="tx1"/>
                </a:solidFill>
                <a:latin typeface="Courier New" pitchFamily="49" charset="0"/>
                <a:cs typeface="Courier New" pitchFamily="49" charset="0"/>
              </a:rPr>
              <a:t>System.</a:t>
            </a:r>
            <a:r>
              <a:rPr lang="en-US" sz="1600" i="1" dirty="0">
                <a:solidFill>
                  <a:schemeClr val="tx1"/>
                </a:solidFill>
                <a:latin typeface="Courier New" pitchFamily="49" charset="0"/>
                <a:cs typeface="Courier New" pitchFamily="49" charset="0"/>
              </a:rPr>
              <a:t>out.println("Hello World!");</a:t>
            </a:r>
          </a:p>
          <a:p>
            <a:pPr lvl="1" algn="l">
              <a:defRPr/>
            </a:pPr>
            <a:r>
              <a:rPr lang="en-US" sz="1600" dirty="0">
                <a:solidFill>
                  <a:schemeClr val="tx1"/>
                </a:solidFill>
                <a:latin typeface="Courier New" pitchFamily="49" charset="0"/>
                <a:cs typeface="Courier New" pitchFamily="49" charset="0"/>
              </a:rPr>
              <a:t>}</a:t>
            </a:r>
          </a:p>
          <a:p>
            <a:pPr algn="l">
              <a:defRPr/>
            </a:pPr>
            <a:r>
              <a:rPr lang="en-US" sz="1600" dirty="0">
                <a:solidFill>
                  <a:schemeClr val="tx1"/>
                </a:solidFill>
                <a:latin typeface="Courier New" pitchFamily="49" charset="0"/>
                <a:cs typeface="Courier New" pitchFamily="49" charset="0"/>
              </a:rPr>
              <a:t>}</a:t>
            </a:r>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F64D0A4-043E-436D-8C9C-75BFB4615D13}" type="slidenum">
              <a:rPr lang="en-US"/>
              <a:pPr algn="r" eaLnBrk="0" hangingPunct="0">
                <a:spcBef>
                  <a:spcPct val="0"/>
                </a:spcBef>
                <a:buClrTx/>
              </a:pPr>
              <a:t>12</a:t>
            </a:fld>
            <a:endParaRPr lang="en-US"/>
          </a:p>
        </p:txBody>
      </p:sp>
      <p:sp>
        <p:nvSpPr>
          <p:cNvPr id="14339" name="Rectangle 2"/>
          <p:cNvSpPr>
            <a:spLocks noGrp="1" noChangeArrowheads="1"/>
          </p:cNvSpPr>
          <p:nvPr>
            <p:ph type="title" idx="4294967295"/>
          </p:nvPr>
        </p:nvSpPr>
        <p:spPr/>
        <p:txBody>
          <a:bodyPr/>
          <a:lstStyle/>
          <a:p>
            <a:pPr eaLnBrk="1" hangingPunct="1"/>
            <a:r>
              <a:rPr lang="en-US" smtClean="0"/>
              <a:t>Integrated Development Environment</a:t>
            </a:r>
          </a:p>
        </p:txBody>
      </p:sp>
      <p:sp>
        <p:nvSpPr>
          <p:cNvPr id="14340" name="Rectangle 3"/>
          <p:cNvSpPr>
            <a:spLocks noGrp="1" noChangeArrowheads="1"/>
          </p:cNvSpPr>
          <p:nvPr>
            <p:ph type="body" idx="4294967295"/>
          </p:nvPr>
        </p:nvSpPr>
        <p:spPr/>
        <p:txBody>
          <a:bodyPr lIns="90488" tIns="44450" rIns="90488" bIns="44450"/>
          <a:lstStyle/>
          <a:p>
            <a:pPr eaLnBrk="1" hangingPunct="1"/>
            <a:r>
              <a:rPr lang="en-US" smtClean="0"/>
              <a:t>Java source files are in text format and can be written using any text editor.</a:t>
            </a:r>
          </a:p>
          <a:p>
            <a:pPr eaLnBrk="1" hangingPunct="1"/>
            <a:r>
              <a:rPr lang="en-US" smtClean="0"/>
              <a:t>For greater productivity, download and install an Integrated Development Environment (IDE). An IDE:</a:t>
            </a:r>
          </a:p>
          <a:p>
            <a:pPr lvl="1" eaLnBrk="1" hangingPunct="1"/>
            <a:r>
              <a:rPr lang="en-US" smtClean="0"/>
              <a:t>Provides you with a set of tools that assist in developing, testing, and debugging Java applications.</a:t>
            </a:r>
          </a:p>
          <a:p>
            <a:pPr lvl="1" eaLnBrk="1" hangingPunct="1"/>
            <a:r>
              <a:rPr lang="en-US" smtClean="0"/>
              <a:t>Popular IDEs are:</a:t>
            </a:r>
          </a:p>
          <a:p>
            <a:pPr lvl="2" eaLnBrk="1" hangingPunct="1"/>
            <a:r>
              <a:rPr lang="en-US" smtClean="0"/>
              <a:t>NetBeans (from http://java.sun.com).</a:t>
            </a:r>
          </a:p>
          <a:p>
            <a:pPr lvl="2" eaLnBrk="1" hangingPunct="1"/>
            <a:r>
              <a:rPr lang="en-US" smtClean="0"/>
              <a:t>Eclipse (</a:t>
            </a:r>
            <a:r>
              <a:rPr lang="en-US" smtClean="0">
                <a:hlinkClick r:id="rId3"/>
              </a:rPr>
              <a:t>http://eclipse.org</a:t>
            </a:r>
            <a:r>
              <a:rPr lang="en-US" smtClean="0"/>
              <a:t>).</a:t>
            </a:r>
          </a:p>
          <a:p>
            <a:pPr lvl="1" eaLnBrk="1" hangingPunct="1">
              <a:buFontTx/>
              <a:buNone/>
            </a:pPr>
            <a:endParaRPr lang="en-US"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705713B-9847-47A9-AD12-9DD56FED3BD9}" type="slidenum">
              <a:rPr lang="en-US"/>
              <a:pPr algn="r" eaLnBrk="0" hangingPunct="0">
                <a:spcBef>
                  <a:spcPct val="0"/>
                </a:spcBef>
                <a:buClrTx/>
              </a:pPr>
              <a:t>13</a:t>
            </a:fld>
            <a:endParaRPr lang="en-US"/>
          </a:p>
        </p:txBody>
      </p:sp>
      <p:sp>
        <p:nvSpPr>
          <p:cNvPr id="15363"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15364" name="Rectangle 3"/>
          <p:cNvSpPr>
            <a:spLocks noGrp="1" noChangeArrowheads="1"/>
          </p:cNvSpPr>
          <p:nvPr>
            <p:ph type="body" idx="4294967295"/>
          </p:nvPr>
        </p:nvSpPr>
        <p:spPr/>
        <p:txBody>
          <a:bodyPr lIns="90488" tIns="44450" rIns="90488" bIns="44450"/>
          <a:lstStyle/>
          <a:p>
            <a:pPr eaLnBrk="1" hangingPunct="1"/>
            <a:r>
              <a:rPr lang="en-US" smtClean="0"/>
              <a:t>Eclipse 3.4 used in this course is an Accenture approved OSS.  The License Agreement is found in the Appendix section of this module.</a:t>
            </a:r>
          </a:p>
          <a:p>
            <a:pPr eaLnBrk="1" hangingPunct="1"/>
            <a:r>
              <a:rPr lang="en-US" smtClean="0">
                <a:hlinkClick r:id="rId3"/>
              </a:rPr>
              <a:t>http://www.eclipse.org/</a:t>
            </a:r>
            <a:r>
              <a:rPr lang="en-US" smtClean="0"/>
              <a:t> and download the Eclipse IDE.</a:t>
            </a:r>
          </a:p>
          <a:p>
            <a:pPr eaLnBrk="1" hangingPunct="1"/>
            <a:r>
              <a:rPr lang="en-US" smtClean="0"/>
              <a:t>The installer should be an archive file.</a:t>
            </a:r>
          </a:p>
          <a:p>
            <a:pPr eaLnBrk="1" hangingPunct="1"/>
            <a:r>
              <a:rPr lang="en-US" smtClean="0"/>
              <a:t>Extract the files in the archive to a directory of your choice (c:\eclipse in the example below).</a:t>
            </a:r>
          </a:p>
        </p:txBody>
      </p:sp>
      <p:pic>
        <p:nvPicPr>
          <p:cNvPr id="15365" name="Picture 5"/>
          <p:cNvPicPr>
            <a:picLocks noChangeAspect="1" noChangeArrowheads="1"/>
          </p:cNvPicPr>
          <p:nvPr/>
        </p:nvPicPr>
        <p:blipFill>
          <a:blip r:embed="rId4"/>
          <a:srcRect/>
          <a:stretch>
            <a:fillRect/>
          </a:stretch>
        </p:blipFill>
        <p:spPr bwMode="auto">
          <a:xfrm>
            <a:off x="1990725" y="4346575"/>
            <a:ext cx="5162550" cy="2085975"/>
          </a:xfrm>
          <a:prstGeom prst="rect">
            <a:avLst/>
          </a:prstGeom>
          <a:noFill/>
          <a:ln w="12700" algn="ctr">
            <a:noFill/>
            <a:prstDash val="dash"/>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31E5B87-245A-4BDF-B79B-17AB2E4DA7A4}" type="slidenum">
              <a:rPr lang="en-US"/>
              <a:pPr algn="r" eaLnBrk="0" hangingPunct="0">
                <a:spcBef>
                  <a:spcPct val="0"/>
                </a:spcBef>
                <a:buClrTx/>
              </a:pPr>
              <a:t>14</a:t>
            </a:fld>
            <a:endParaRPr lang="en-US"/>
          </a:p>
        </p:txBody>
      </p:sp>
      <p:sp>
        <p:nvSpPr>
          <p:cNvPr id="16387"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16388" name="Rectangle 3"/>
          <p:cNvSpPr>
            <a:spLocks noGrp="1" noChangeArrowheads="1"/>
          </p:cNvSpPr>
          <p:nvPr>
            <p:ph type="body" idx="4294967295"/>
          </p:nvPr>
        </p:nvSpPr>
        <p:spPr/>
        <p:txBody>
          <a:bodyPr lIns="90488" tIns="44450" rIns="90488" bIns="44450"/>
          <a:lstStyle/>
          <a:p>
            <a:pPr eaLnBrk="1" hangingPunct="1"/>
            <a:r>
              <a:rPr lang="en-US" smtClean="0"/>
              <a:t>Once extracted, go to the directory, find the executable ‘eclipse.exe’ and create a shortcut to it.</a:t>
            </a:r>
          </a:p>
          <a:p>
            <a:pPr eaLnBrk="1" hangingPunct="1"/>
            <a:r>
              <a:rPr lang="en-US" smtClean="0"/>
              <a:t>Place the shortcut in a convenient location and double- click the shortcut to launch the Eclipse IDE.</a:t>
            </a:r>
          </a:p>
          <a:p>
            <a:pPr eaLnBrk="1" hangingPunct="1"/>
            <a:r>
              <a:rPr lang="en-US" smtClean="0"/>
              <a:t>After the splash screen, the IDE will prompt you to create a workspace. Name the workspace ‘SEF’.</a:t>
            </a:r>
          </a:p>
        </p:txBody>
      </p:sp>
      <p:pic>
        <p:nvPicPr>
          <p:cNvPr id="16389" name="Picture 5"/>
          <p:cNvPicPr>
            <a:picLocks noChangeAspect="1" noChangeArrowheads="1"/>
          </p:cNvPicPr>
          <p:nvPr/>
        </p:nvPicPr>
        <p:blipFill>
          <a:blip r:embed="rId3"/>
          <a:srcRect/>
          <a:stretch>
            <a:fillRect/>
          </a:stretch>
        </p:blipFill>
        <p:spPr bwMode="auto">
          <a:xfrm>
            <a:off x="1403350" y="3860800"/>
            <a:ext cx="5676900" cy="2324100"/>
          </a:xfrm>
          <a:prstGeom prst="rect">
            <a:avLst/>
          </a:prstGeom>
          <a:noFill/>
          <a:ln w="12700" algn="ctr">
            <a:noFill/>
            <a:prstDash val="dash"/>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9723787-E2F5-4FF0-9690-9ECCB8442492}" type="slidenum">
              <a:rPr lang="en-US"/>
              <a:pPr algn="r" eaLnBrk="0" hangingPunct="0">
                <a:spcBef>
                  <a:spcPct val="0"/>
                </a:spcBef>
                <a:buClrTx/>
              </a:pPr>
              <a:t>15</a:t>
            </a:fld>
            <a:endParaRPr lang="en-US"/>
          </a:p>
        </p:txBody>
      </p:sp>
      <p:sp>
        <p:nvSpPr>
          <p:cNvPr id="17411"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17412" name="Rectangle 3"/>
          <p:cNvSpPr>
            <a:spLocks noGrp="1" noChangeArrowheads="1"/>
          </p:cNvSpPr>
          <p:nvPr>
            <p:ph type="body" idx="4294967295"/>
          </p:nvPr>
        </p:nvSpPr>
        <p:spPr>
          <a:xfrm>
            <a:off x="152400" y="1219200"/>
            <a:ext cx="4135438" cy="5334000"/>
          </a:xfrm>
        </p:spPr>
        <p:txBody>
          <a:bodyPr lIns="90488" tIns="44450" rIns="90488" bIns="44450"/>
          <a:lstStyle/>
          <a:p>
            <a:pPr eaLnBrk="1" hangingPunct="1"/>
            <a:r>
              <a:rPr lang="en-US" smtClean="0"/>
              <a:t>If it is your first time using eclipse, the ‘Welcome’ window should give you some first-timer options and tutorials.  </a:t>
            </a:r>
          </a:p>
          <a:p>
            <a:pPr eaLnBrk="1" hangingPunct="1"/>
            <a:r>
              <a:rPr lang="en-US" smtClean="0"/>
              <a:t>Close the window for now.  This can be accessed any time under the ‘Help-&gt;Welcome’ menu.</a:t>
            </a:r>
          </a:p>
        </p:txBody>
      </p:sp>
      <p:pic>
        <p:nvPicPr>
          <p:cNvPr id="17413" name="Picture 5"/>
          <p:cNvPicPr>
            <a:picLocks noChangeAspect="1" noChangeArrowheads="1"/>
          </p:cNvPicPr>
          <p:nvPr/>
        </p:nvPicPr>
        <p:blipFill>
          <a:blip r:embed="rId3"/>
          <a:srcRect/>
          <a:stretch>
            <a:fillRect/>
          </a:stretch>
        </p:blipFill>
        <p:spPr bwMode="auto">
          <a:xfrm>
            <a:off x="4406900" y="1647825"/>
            <a:ext cx="4495800" cy="3108325"/>
          </a:xfrm>
          <a:prstGeom prst="rect">
            <a:avLst/>
          </a:prstGeom>
          <a:noFill/>
          <a:ln w="12700" algn="ctr">
            <a:noFill/>
            <a:prstDash val="dash"/>
            <a:miter lim="800000"/>
            <a:headEnd/>
            <a:tailEnd/>
          </a:ln>
        </p:spPr>
      </p:pic>
      <p:sp>
        <p:nvSpPr>
          <p:cNvPr id="17414" name="Rectangle 6"/>
          <p:cNvSpPr>
            <a:spLocks noChangeArrowheads="1"/>
          </p:cNvSpPr>
          <p:nvPr/>
        </p:nvSpPr>
        <p:spPr bwMode="auto">
          <a:xfrm>
            <a:off x="527050" y="1663700"/>
            <a:ext cx="8375650" cy="4800600"/>
          </a:xfrm>
          <a:prstGeom prst="rect">
            <a:avLst/>
          </a:prstGeom>
          <a:noFill/>
          <a:ln w="12700">
            <a:noFill/>
            <a:miter lim="800000"/>
            <a:headEnd/>
            <a:tailEnd/>
          </a:ln>
        </p:spPr>
        <p:txBody>
          <a:bodyPr lIns="90488" tIns="44450" rIns="90488" bIns="44450"/>
          <a:lstStyle/>
          <a:p>
            <a:pPr marL="342900" indent="-342900" algn="l">
              <a:lnSpc>
                <a:spcPct val="100000"/>
              </a:lnSpc>
              <a:buFontTx/>
              <a:buChar char="•"/>
            </a:pPr>
            <a:endParaRPr lang="en-US" sz="240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93009C9-A942-4F1F-8A50-2F4A9206FDE5}" type="slidenum">
              <a:rPr lang="en-US"/>
              <a:pPr algn="r" eaLnBrk="0" hangingPunct="0">
                <a:spcBef>
                  <a:spcPct val="0"/>
                </a:spcBef>
                <a:buClrTx/>
              </a:pPr>
              <a:t>16</a:t>
            </a:fld>
            <a:endParaRPr lang="en-US"/>
          </a:p>
        </p:txBody>
      </p:sp>
      <p:sp>
        <p:nvSpPr>
          <p:cNvPr id="18435" name="Rectangle 2"/>
          <p:cNvSpPr>
            <a:spLocks noGrp="1" noChangeArrowheads="1"/>
          </p:cNvSpPr>
          <p:nvPr>
            <p:ph type="title" idx="4294967295"/>
          </p:nvPr>
        </p:nvSpPr>
        <p:spPr/>
        <p:txBody>
          <a:bodyPr/>
          <a:lstStyle/>
          <a:p>
            <a:pPr eaLnBrk="1" hangingPunct="1"/>
            <a:r>
              <a:rPr lang="en-US" smtClean="0"/>
              <a:t>Installing and Configuring Eclipse</a:t>
            </a:r>
          </a:p>
        </p:txBody>
      </p:sp>
      <p:pic>
        <p:nvPicPr>
          <p:cNvPr id="18436" name="Picture 6"/>
          <p:cNvPicPr>
            <a:picLocks noChangeAspect="1" noChangeArrowheads="1"/>
          </p:cNvPicPr>
          <p:nvPr/>
        </p:nvPicPr>
        <p:blipFill>
          <a:blip r:embed="rId3"/>
          <a:srcRect/>
          <a:stretch>
            <a:fillRect/>
          </a:stretch>
        </p:blipFill>
        <p:spPr bwMode="auto">
          <a:xfrm>
            <a:off x="3600450" y="1651000"/>
            <a:ext cx="5181600" cy="3562350"/>
          </a:xfrm>
          <a:prstGeom prst="rect">
            <a:avLst/>
          </a:prstGeom>
          <a:noFill/>
          <a:ln w="12700" algn="ctr">
            <a:noFill/>
            <a:prstDash val="dash"/>
            <a:miter lim="800000"/>
            <a:headEnd/>
            <a:tailEnd/>
          </a:ln>
        </p:spPr>
      </p:pic>
      <p:sp>
        <p:nvSpPr>
          <p:cNvPr id="18437" name="AutoShape 8"/>
          <p:cNvSpPr>
            <a:spLocks/>
          </p:cNvSpPr>
          <p:nvPr/>
        </p:nvSpPr>
        <p:spPr bwMode="auto">
          <a:xfrm>
            <a:off x="377825" y="2308225"/>
            <a:ext cx="2873375" cy="904875"/>
          </a:xfrm>
          <a:prstGeom prst="accentBorderCallout2">
            <a:avLst>
              <a:gd name="adj1" fmla="val 10199"/>
              <a:gd name="adj2" fmla="val 102653"/>
              <a:gd name="adj3" fmla="val 10199"/>
              <a:gd name="adj4" fmla="val 102653"/>
              <a:gd name="adj5" fmla="val 107648"/>
              <a:gd name="adj6" fmla="val 145083"/>
            </a:avLst>
          </a:prstGeom>
          <a:solidFill>
            <a:schemeClr val="accent5">
              <a:lumMod val="40000"/>
              <a:lumOff val="60000"/>
            </a:schemeClr>
          </a:solidFill>
          <a:ln w="12700" algn="ctr">
            <a:solidFill>
              <a:schemeClr val="tx1"/>
            </a:solidFill>
            <a:miter lim="800000"/>
            <a:headEnd type="triangle" w="med" len="med"/>
            <a:tailEnd/>
          </a:ln>
        </p:spPr>
        <p:txBody>
          <a:bodyPr lIns="90488" tIns="44450" rIns="90488" bIns="44450" anchor="ctr"/>
          <a:lstStyle/>
          <a:p>
            <a:pPr algn="l">
              <a:defRPr/>
            </a:pPr>
            <a:r>
              <a:rPr lang="en-US" sz="1600" dirty="0"/>
              <a:t>The Project explorer allows you to browse the contents of the various projects you have created under the workspace</a:t>
            </a:r>
          </a:p>
        </p:txBody>
      </p:sp>
      <p:sp>
        <p:nvSpPr>
          <p:cNvPr id="18438" name="AutoShape 10"/>
          <p:cNvSpPr>
            <a:spLocks/>
          </p:cNvSpPr>
          <p:nvPr/>
        </p:nvSpPr>
        <p:spPr bwMode="auto">
          <a:xfrm>
            <a:off x="377825" y="5024438"/>
            <a:ext cx="2873375" cy="1068387"/>
          </a:xfrm>
          <a:prstGeom prst="accentBorderCallout2">
            <a:avLst>
              <a:gd name="adj1" fmla="val 13634"/>
              <a:gd name="adj2" fmla="val 102653"/>
              <a:gd name="adj3" fmla="val 13634"/>
              <a:gd name="adj4" fmla="val 183704"/>
              <a:gd name="adj5" fmla="val -138824"/>
              <a:gd name="adj6" fmla="val 272375"/>
            </a:avLst>
          </a:prstGeom>
          <a:solidFill>
            <a:schemeClr val="accent5">
              <a:lumMod val="40000"/>
              <a:lumOff val="60000"/>
            </a:schemeClr>
          </a:solidFill>
          <a:ln w="12700" algn="ctr">
            <a:solidFill>
              <a:schemeClr val="tx1"/>
            </a:solidFill>
            <a:miter lim="800000"/>
            <a:headEnd type="triangle" w="med" len="med"/>
            <a:tailEnd/>
          </a:ln>
        </p:spPr>
        <p:txBody>
          <a:bodyPr lIns="90488" tIns="44450" rIns="90488" bIns="44450" anchor="ctr"/>
          <a:lstStyle/>
          <a:p>
            <a:pPr algn="l">
              <a:defRPr/>
            </a:pPr>
            <a:r>
              <a:rPr lang="en-US" sz="1600" dirty="0"/>
              <a:t>The outline view allows you to look at the various elements of a component selected from the project explorer</a:t>
            </a:r>
          </a:p>
        </p:txBody>
      </p:sp>
      <p:sp>
        <p:nvSpPr>
          <p:cNvPr id="18439" name="AutoShape 11"/>
          <p:cNvSpPr>
            <a:spLocks/>
          </p:cNvSpPr>
          <p:nvPr/>
        </p:nvSpPr>
        <p:spPr bwMode="auto">
          <a:xfrm>
            <a:off x="377825" y="3660775"/>
            <a:ext cx="2873375" cy="1176338"/>
          </a:xfrm>
          <a:prstGeom prst="accentBorderCallout2">
            <a:avLst>
              <a:gd name="adj1" fmla="val 9718"/>
              <a:gd name="adj2" fmla="val 102653"/>
              <a:gd name="adj3" fmla="val 9718"/>
              <a:gd name="adj4" fmla="val 143593"/>
              <a:gd name="adj5" fmla="val 88125"/>
              <a:gd name="adj6" fmla="val 185523"/>
            </a:avLst>
          </a:prstGeom>
          <a:solidFill>
            <a:schemeClr val="accent5">
              <a:lumMod val="40000"/>
              <a:lumOff val="60000"/>
            </a:schemeClr>
          </a:solidFill>
          <a:ln w="12700" algn="ctr">
            <a:solidFill>
              <a:schemeClr val="tx1"/>
            </a:solidFill>
            <a:miter lim="800000"/>
            <a:headEnd type="triangle" w="med" len="med"/>
            <a:tailEnd/>
          </a:ln>
        </p:spPr>
        <p:txBody>
          <a:bodyPr lIns="90488" tIns="44450" rIns="90488" bIns="44450" anchor="ctr"/>
          <a:lstStyle/>
          <a:p>
            <a:pPr algn="l">
              <a:defRPr/>
            </a:pPr>
            <a:r>
              <a:rPr lang="en-US" sz="1600" dirty="0"/>
              <a:t>Information tabs at the bottom provide additional information about the application/component selected </a:t>
            </a:r>
          </a:p>
        </p:txBody>
      </p:sp>
      <p:sp>
        <p:nvSpPr>
          <p:cNvPr id="18440" name="AutoShape 12"/>
          <p:cNvSpPr>
            <a:spLocks/>
          </p:cNvSpPr>
          <p:nvPr/>
        </p:nvSpPr>
        <p:spPr bwMode="auto">
          <a:xfrm>
            <a:off x="377825" y="1447800"/>
            <a:ext cx="2873375" cy="685800"/>
          </a:xfrm>
          <a:prstGeom prst="accentBorderCallout2">
            <a:avLst>
              <a:gd name="adj1" fmla="val 21556"/>
              <a:gd name="adj2" fmla="val 102653"/>
              <a:gd name="adj3" fmla="val 21556"/>
              <a:gd name="adj4" fmla="val 149667"/>
              <a:gd name="adj5" fmla="val 240718"/>
              <a:gd name="adj6" fmla="val 196741"/>
            </a:avLst>
          </a:prstGeom>
          <a:solidFill>
            <a:schemeClr val="accent5">
              <a:lumMod val="40000"/>
              <a:lumOff val="60000"/>
            </a:schemeClr>
          </a:solidFill>
          <a:ln w="12700" algn="ctr">
            <a:solidFill>
              <a:schemeClr val="tx1"/>
            </a:solidFill>
            <a:miter lim="800000"/>
            <a:headEnd type="triangle" w="med" len="med"/>
            <a:tailEnd/>
          </a:ln>
        </p:spPr>
        <p:txBody>
          <a:bodyPr lIns="90488" tIns="44450" rIns="90488" bIns="44450" anchor="ctr"/>
          <a:lstStyle/>
          <a:p>
            <a:pPr algn="l">
              <a:defRPr/>
            </a:pPr>
            <a:r>
              <a:rPr lang="en-US" sz="1600" dirty="0"/>
              <a:t>The editor window is where the selected component can be viewed and edited</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4C26ACE-48B7-40CA-8EFE-9B2BEB03A998}" type="slidenum">
              <a:rPr lang="en-US"/>
              <a:pPr algn="r" eaLnBrk="0" hangingPunct="0">
                <a:spcBef>
                  <a:spcPct val="0"/>
                </a:spcBef>
                <a:buClrTx/>
              </a:pPr>
              <a:t>17</a:t>
            </a:fld>
            <a:endParaRPr lang="en-US"/>
          </a:p>
        </p:txBody>
      </p:sp>
      <p:sp>
        <p:nvSpPr>
          <p:cNvPr id="19459"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19460" name="Rectangle 3"/>
          <p:cNvSpPr>
            <a:spLocks noChangeArrowheads="1"/>
          </p:cNvSpPr>
          <p:nvPr/>
        </p:nvSpPr>
        <p:spPr bwMode="auto">
          <a:xfrm>
            <a:off x="311150" y="1447800"/>
            <a:ext cx="8375650" cy="2232025"/>
          </a:xfrm>
          <a:prstGeom prst="rect">
            <a:avLst/>
          </a:prstGeom>
          <a:noFill/>
          <a:ln w="12700">
            <a:noFill/>
            <a:miter lim="800000"/>
            <a:headEnd/>
            <a:tailEnd/>
          </a:ln>
        </p:spPr>
        <p:txBody>
          <a:bodyPr lIns="90488" tIns="44450" rIns="90488" bIns="44450"/>
          <a:lstStyle/>
          <a:p>
            <a:pPr marL="274638" indent="-274638" algn="l">
              <a:lnSpc>
                <a:spcPct val="100000"/>
              </a:lnSpc>
              <a:buClr>
                <a:schemeClr val="tx1"/>
              </a:buClr>
              <a:buFontTx/>
              <a:buChar char="•"/>
            </a:pPr>
            <a:r>
              <a:rPr lang="en-US" sz="2200">
                <a:solidFill>
                  <a:srgbClr val="000000"/>
                </a:solidFill>
              </a:rPr>
              <a:t>Extract the SEF – Participants Workspace to any directory you want.</a:t>
            </a:r>
          </a:p>
          <a:p>
            <a:pPr marL="274638" indent="-274638" algn="l">
              <a:lnSpc>
                <a:spcPct val="100000"/>
              </a:lnSpc>
              <a:buClr>
                <a:schemeClr val="tx1"/>
              </a:buClr>
              <a:buFontTx/>
              <a:buChar char="•"/>
            </a:pPr>
            <a:r>
              <a:rPr lang="en-US" sz="2200">
                <a:solidFill>
                  <a:srgbClr val="000000"/>
                </a:solidFill>
              </a:rPr>
              <a:t>In this example, the zip file is extracted to C:\JDS</a:t>
            </a:r>
          </a:p>
        </p:txBody>
      </p:sp>
      <p:pic>
        <p:nvPicPr>
          <p:cNvPr id="19461" name="Picture 5"/>
          <p:cNvPicPr>
            <a:picLocks noChangeAspect="1" noChangeArrowheads="1"/>
          </p:cNvPicPr>
          <p:nvPr/>
        </p:nvPicPr>
        <p:blipFill>
          <a:blip r:embed="rId3"/>
          <a:srcRect/>
          <a:stretch>
            <a:fillRect/>
          </a:stretch>
        </p:blipFill>
        <p:spPr bwMode="auto">
          <a:xfrm>
            <a:off x="1785938" y="3168650"/>
            <a:ext cx="5572125" cy="1990725"/>
          </a:xfrm>
          <a:prstGeom prst="rect">
            <a:avLst/>
          </a:prstGeom>
          <a:noFill/>
          <a:ln w="12700" algn="ctr">
            <a:noFill/>
            <a:prstDash val="dash"/>
            <a:miter lim="800000"/>
            <a:headEnd/>
            <a:tailEnd/>
          </a:ln>
        </p:spPr>
      </p:pic>
      <p:sp>
        <p:nvSpPr>
          <p:cNvPr id="19462" name="Text Box 6"/>
          <p:cNvSpPr txBox="1">
            <a:spLocks noChangeArrowheads="1"/>
          </p:cNvSpPr>
          <p:nvPr/>
        </p:nvSpPr>
        <p:spPr bwMode="auto">
          <a:xfrm>
            <a:off x="812800" y="1341438"/>
            <a:ext cx="7218363" cy="211137"/>
          </a:xfrm>
          <a:prstGeom prst="rect">
            <a:avLst/>
          </a:prstGeom>
          <a:noFill/>
          <a:ln w="12700" algn="ctr">
            <a:noFill/>
            <a:prstDash val="dash"/>
            <a:miter lim="800000"/>
            <a:headEnd/>
            <a:tailEnd/>
          </a:ln>
        </p:spPr>
        <p:txBody>
          <a:bodyPr lIns="90488" tIns="44450" rIns="90488" bIns="44450">
            <a:spAutoFit/>
          </a:bodyPr>
          <a:lstStyle/>
          <a:p>
            <a:pPr marL="342900" indent="-342900"/>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7079BDB-7BD5-4C5F-93C3-32CEE96CB176}" type="slidenum">
              <a:rPr lang="en-US"/>
              <a:pPr algn="r" eaLnBrk="0" hangingPunct="0">
                <a:spcBef>
                  <a:spcPct val="0"/>
                </a:spcBef>
                <a:buClrTx/>
              </a:pPr>
              <a:t>18</a:t>
            </a:fld>
            <a:endParaRPr lang="en-US"/>
          </a:p>
        </p:txBody>
      </p:sp>
      <p:sp>
        <p:nvSpPr>
          <p:cNvPr id="20483"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20484" name="Rectangle 3"/>
          <p:cNvSpPr>
            <a:spLocks noGrp="1" noChangeArrowheads="1"/>
          </p:cNvSpPr>
          <p:nvPr>
            <p:ph type="body" idx="4294967295"/>
          </p:nvPr>
        </p:nvSpPr>
        <p:spPr>
          <a:xfrm>
            <a:off x="152400" y="1219200"/>
            <a:ext cx="4068763" cy="5334000"/>
          </a:xfrm>
        </p:spPr>
        <p:txBody>
          <a:bodyPr lIns="90488" tIns="44450" rIns="90488" bIns="44450"/>
          <a:lstStyle/>
          <a:p>
            <a:pPr eaLnBrk="1" hangingPunct="1"/>
            <a:r>
              <a:rPr lang="en-US" smtClean="0"/>
              <a:t>Create a new project by selecting File-&gt;New-&gt;Project </a:t>
            </a:r>
          </a:p>
          <a:p>
            <a:pPr eaLnBrk="1" hangingPunct="1"/>
            <a:r>
              <a:rPr lang="en-US" smtClean="0"/>
              <a:t>In the wizard, select Java Project </a:t>
            </a:r>
          </a:p>
          <a:p>
            <a:pPr eaLnBrk="1" hangingPunct="1">
              <a:buFontTx/>
              <a:buNone/>
            </a:pPr>
            <a:r>
              <a:rPr lang="en-US" smtClean="0"/>
              <a:t>	</a:t>
            </a:r>
          </a:p>
        </p:txBody>
      </p:sp>
      <p:pic>
        <p:nvPicPr>
          <p:cNvPr id="20485" name="Picture 5"/>
          <p:cNvPicPr>
            <a:picLocks noChangeAspect="1" noChangeArrowheads="1"/>
          </p:cNvPicPr>
          <p:nvPr/>
        </p:nvPicPr>
        <p:blipFill>
          <a:blip r:embed="rId3"/>
          <a:srcRect/>
          <a:stretch>
            <a:fillRect/>
          </a:stretch>
        </p:blipFill>
        <p:spPr bwMode="auto">
          <a:xfrm>
            <a:off x="4992688" y="1533525"/>
            <a:ext cx="3789362" cy="3789363"/>
          </a:xfrm>
          <a:prstGeom prst="rect">
            <a:avLst/>
          </a:prstGeom>
          <a:noFill/>
          <a:ln w="12700" algn="ctr">
            <a:noFill/>
            <a:prstDash val="dash"/>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EF177CE-32F5-4DF9-ABAD-BFE97EC94074}" type="slidenum">
              <a:rPr lang="en-US"/>
              <a:pPr algn="r" eaLnBrk="0" hangingPunct="0">
                <a:spcBef>
                  <a:spcPct val="0"/>
                </a:spcBef>
                <a:buClrTx/>
              </a:pPr>
              <a:t>19</a:t>
            </a:fld>
            <a:endParaRPr lang="en-US"/>
          </a:p>
        </p:txBody>
      </p:sp>
      <p:sp>
        <p:nvSpPr>
          <p:cNvPr id="21507"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21508" name="Rectangle 3"/>
          <p:cNvSpPr>
            <a:spLocks noGrp="1" noChangeArrowheads="1"/>
          </p:cNvSpPr>
          <p:nvPr>
            <p:ph type="body" idx="4294967295"/>
          </p:nvPr>
        </p:nvSpPr>
        <p:spPr>
          <a:xfrm>
            <a:off x="152400" y="1219200"/>
            <a:ext cx="4640263" cy="5334000"/>
          </a:xfrm>
        </p:spPr>
        <p:txBody>
          <a:bodyPr lIns="90488" tIns="44450" rIns="90488" bIns="44450"/>
          <a:lstStyle/>
          <a:p>
            <a:pPr eaLnBrk="1" hangingPunct="1"/>
            <a:r>
              <a:rPr lang="en-US" smtClean="0"/>
              <a:t>Use ‘SEF’ as the project name	</a:t>
            </a:r>
          </a:p>
          <a:p>
            <a:pPr eaLnBrk="1" hangingPunct="1"/>
            <a:r>
              <a:rPr lang="en-US" smtClean="0"/>
              <a:t>Select ‘Create Project from an existing source’ and browse to the directory named SEF under the directory where the Eclipse SEF Participants Workspace archive is extracted</a:t>
            </a:r>
          </a:p>
          <a:p>
            <a:pPr eaLnBrk="1" hangingPunct="1">
              <a:buFontTx/>
              <a:buNone/>
            </a:pPr>
            <a:endParaRPr lang="en-US" smtClean="0"/>
          </a:p>
          <a:p>
            <a:pPr eaLnBrk="1" hangingPunct="1"/>
            <a:r>
              <a:rPr lang="en-US" smtClean="0"/>
              <a:t>Click ‘Finish’ as we don’t need the other steps</a:t>
            </a:r>
          </a:p>
        </p:txBody>
      </p:sp>
      <p:pic>
        <p:nvPicPr>
          <p:cNvPr id="21509" name="Picture 1"/>
          <p:cNvPicPr>
            <a:picLocks noChangeAspect="1" noChangeArrowheads="1"/>
          </p:cNvPicPr>
          <p:nvPr/>
        </p:nvPicPr>
        <p:blipFill>
          <a:blip r:embed="rId3"/>
          <a:srcRect/>
          <a:stretch>
            <a:fillRect/>
          </a:stretch>
        </p:blipFill>
        <p:spPr bwMode="auto">
          <a:xfrm>
            <a:off x="4705350" y="1196975"/>
            <a:ext cx="4043363" cy="5635625"/>
          </a:xfrm>
          <a:prstGeom prst="rect">
            <a:avLst/>
          </a:prstGeom>
          <a:noFill/>
          <a:ln w="1">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3A2F035-9A5A-48C9-B32D-3B0485D3DC0B}" type="slidenum">
              <a:rPr lang="en-US"/>
              <a:pPr algn="r" eaLnBrk="0" hangingPunct="0">
                <a:spcBef>
                  <a:spcPct val="0"/>
                </a:spcBef>
                <a:buClrTx/>
              </a:pPr>
              <a:t>2</a:t>
            </a:fld>
            <a:endParaRPr lang="en-US"/>
          </a:p>
        </p:txBody>
      </p:sp>
      <p:sp>
        <p:nvSpPr>
          <p:cNvPr id="4099" name="Rectangle 2"/>
          <p:cNvSpPr>
            <a:spLocks noGrp="1" noChangeArrowheads="1"/>
          </p:cNvSpPr>
          <p:nvPr>
            <p:ph type="title" idx="4294967295"/>
          </p:nvPr>
        </p:nvSpPr>
        <p:spPr/>
        <p:txBody>
          <a:bodyPr/>
          <a:lstStyle/>
          <a:p>
            <a:pPr eaLnBrk="1" hangingPunct="1"/>
            <a:r>
              <a:rPr lang="en-US" smtClean="0"/>
              <a:t>Module Objective</a:t>
            </a:r>
          </a:p>
        </p:txBody>
      </p:sp>
      <p:sp>
        <p:nvSpPr>
          <p:cNvPr id="4100" name="Rectangle 3"/>
          <p:cNvSpPr>
            <a:spLocks noGrp="1" noChangeArrowheads="1"/>
          </p:cNvSpPr>
          <p:nvPr>
            <p:ph type="body" idx="4294967295"/>
          </p:nvPr>
        </p:nvSpPr>
        <p:spPr>
          <a:xfrm>
            <a:off x="152400" y="1219200"/>
            <a:ext cx="6629400" cy="5334000"/>
          </a:xfrm>
        </p:spPr>
        <p:txBody>
          <a:bodyPr lIns="90488" tIns="44450" rIns="90488" bIns="44450"/>
          <a:lstStyle/>
          <a:p>
            <a:pPr eaLnBrk="1" hangingPunct="1"/>
            <a:r>
              <a:rPr lang="en-US" smtClean="0"/>
              <a:t>At the end of this module, you will be able to:</a:t>
            </a:r>
          </a:p>
          <a:p>
            <a:pPr lvl="1" eaLnBrk="1" hangingPunct="1"/>
            <a:r>
              <a:rPr lang="en-US" smtClean="0"/>
              <a:t>Describe the primary concepts that support Java technology</a:t>
            </a:r>
          </a:p>
          <a:p>
            <a:pPr lvl="1" eaLnBrk="1" hangingPunct="1"/>
            <a:r>
              <a:rPr lang="en-US" smtClean="0"/>
              <a:t>Explain how Java achieves platform independence</a:t>
            </a:r>
          </a:p>
          <a:p>
            <a:pPr lvl="1" eaLnBrk="1" hangingPunct="1"/>
            <a:r>
              <a:rPr lang="en-US" smtClean="0"/>
              <a:t>Discuss the different tools and libraries available as part of the Standard Java Development KIT (J2SE JDK)</a:t>
            </a:r>
          </a:p>
          <a:p>
            <a:pPr lvl="1" eaLnBrk="1" hangingPunct="1"/>
            <a:r>
              <a:rPr lang="en-US" smtClean="0"/>
              <a:t>Install and configure the required software, tools, and libraries to get started with Java  </a:t>
            </a:r>
          </a:p>
          <a:p>
            <a:pPr lvl="1" eaLnBrk="1" hangingPunct="1"/>
            <a:r>
              <a:rPr lang="en-US" smtClean="0"/>
              <a:t>Write, compile, and execute simple Java applications</a:t>
            </a:r>
          </a:p>
          <a:p>
            <a:pPr eaLnBrk="1" hangingPunct="1"/>
            <a:endParaRPr lang="en-US" smtClean="0"/>
          </a:p>
          <a:p>
            <a:pPr eaLnBrk="1" hangingPunct="1">
              <a:buFontTx/>
              <a:buNone/>
            </a:pPr>
            <a:endParaRPr lang="en-US" smtClean="0"/>
          </a:p>
        </p:txBody>
      </p:sp>
      <p:pic>
        <p:nvPicPr>
          <p:cNvPr id="4101" name="Picture 5" descr="objectives"/>
          <p:cNvPicPr>
            <a:picLocks noChangeAspect="1" noChangeArrowheads="1"/>
          </p:cNvPicPr>
          <p:nvPr/>
        </p:nvPicPr>
        <p:blipFill>
          <a:blip r:embed="rId3"/>
          <a:srcRect/>
          <a:stretch>
            <a:fillRect/>
          </a:stretch>
        </p:blipFill>
        <p:spPr bwMode="auto">
          <a:xfrm>
            <a:off x="6781800" y="1371600"/>
            <a:ext cx="1905000" cy="2857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04EE905-AB20-46C4-B158-07E84E878842}" type="slidenum">
              <a:rPr lang="en-US"/>
              <a:pPr algn="r" eaLnBrk="0" hangingPunct="0">
                <a:spcBef>
                  <a:spcPct val="0"/>
                </a:spcBef>
                <a:buClrTx/>
              </a:pPr>
              <a:t>20</a:t>
            </a:fld>
            <a:endParaRPr lang="en-US"/>
          </a:p>
        </p:txBody>
      </p:sp>
      <p:sp>
        <p:nvSpPr>
          <p:cNvPr id="22531"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22532" name="Rectangle 3"/>
          <p:cNvSpPr>
            <a:spLocks noGrp="1" noChangeArrowheads="1"/>
          </p:cNvSpPr>
          <p:nvPr>
            <p:ph type="body" idx="4294967295"/>
          </p:nvPr>
        </p:nvSpPr>
        <p:spPr>
          <a:xfrm>
            <a:off x="152400" y="1219200"/>
            <a:ext cx="4640263" cy="5334000"/>
          </a:xfrm>
        </p:spPr>
        <p:txBody>
          <a:bodyPr lIns="90488" tIns="44450" rIns="90488" bIns="44450"/>
          <a:lstStyle/>
          <a:p>
            <a:pPr eaLnBrk="1" hangingPunct="1"/>
            <a:r>
              <a:rPr lang="en-US" smtClean="0"/>
              <a:t>The work files for this training is divided into packages for each module</a:t>
            </a:r>
          </a:p>
          <a:p>
            <a:pPr eaLnBrk="1" hangingPunct="1"/>
            <a:r>
              <a:rPr lang="en-US" smtClean="0"/>
              <a:t>In the package explorer, go to sef.module2.sample and double click the file ‘HelloWorld.java’</a:t>
            </a:r>
          </a:p>
          <a:p>
            <a:pPr eaLnBrk="1" hangingPunct="1"/>
            <a:r>
              <a:rPr lang="en-US" smtClean="0"/>
              <a:t>The main editor view should show the contents of the HelloWorld.java file and the outline view should show the different elements of that file</a:t>
            </a:r>
          </a:p>
          <a:p>
            <a:pPr eaLnBrk="1" hangingPunct="1"/>
            <a:endParaRPr lang="en-US" smtClean="0"/>
          </a:p>
        </p:txBody>
      </p:sp>
      <p:pic>
        <p:nvPicPr>
          <p:cNvPr id="22533" name="Picture 6"/>
          <p:cNvPicPr>
            <a:picLocks noChangeAspect="1" noChangeArrowheads="1"/>
          </p:cNvPicPr>
          <p:nvPr/>
        </p:nvPicPr>
        <p:blipFill>
          <a:blip r:embed="rId3"/>
          <a:srcRect/>
          <a:stretch>
            <a:fillRect/>
          </a:stretch>
        </p:blipFill>
        <p:spPr bwMode="auto">
          <a:xfrm>
            <a:off x="5884863" y="1216025"/>
            <a:ext cx="2438400" cy="54530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F0C4A63-50DE-4596-8BDD-BA3BAE84627E}" type="slidenum">
              <a:rPr lang="en-US"/>
              <a:pPr algn="r" eaLnBrk="0" hangingPunct="0">
                <a:spcBef>
                  <a:spcPct val="0"/>
                </a:spcBef>
                <a:buClrTx/>
              </a:pPr>
              <a:t>21</a:t>
            </a:fld>
            <a:endParaRPr lang="en-US"/>
          </a:p>
        </p:txBody>
      </p:sp>
      <p:sp>
        <p:nvSpPr>
          <p:cNvPr id="23555" name="Rectangle 2"/>
          <p:cNvSpPr>
            <a:spLocks noGrp="1" noChangeArrowheads="1"/>
          </p:cNvSpPr>
          <p:nvPr>
            <p:ph type="title" idx="4294967295"/>
          </p:nvPr>
        </p:nvSpPr>
        <p:spPr/>
        <p:txBody>
          <a:bodyPr/>
          <a:lstStyle/>
          <a:p>
            <a:pPr eaLnBrk="1" hangingPunct="1"/>
            <a:r>
              <a:rPr lang="en-US" smtClean="0"/>
              <a:t>Installing and Configuring Eclipse</a:t>
            </a:r>
          </a:p>
        </p:txBody>
      </p:sp>
      <p:sp>
        <p:nvSpPr>
          <p:cNvPr id="23556" name="Rectangle 3"/>
          <p:cNvSpPr>
            <a:spLocks noGrp="1" noChangeArrowheads="1"/>
          </p:cNvSpPr>
          <p:nvPr>
            <p:ph type="body" idx="4294967295"/>
          </p:nvPr>
        </p:nvSpPr>
        <p:spPr>
          <a:xfrm>
            <a:off x="152400" y="1219200"/>
            <a:ext cx="4302125" cy="5334000"/>
          </a:xfrm>
        </p:spPr>
        <p:txBody>
          <a:bodyPr lIns="90488" tIns="44450" rIns="90488" bIns="44450"/>
          <a:lstStyle/>
          <a:p>
            <a:pPr eaLnBrk="1" hangingPunct="1"/>
            <a:r>
              <a:rPr lang="en-US" smtClean="0"/>
              <a:t>The HelloWorld file is a Java executable</a:t>
            </a:r>
          </a:p>
          <a:p>
            <a:pPr eaLnBrk="1" hangingPunct="1"/>
            <a:r>
              <a:rPr lang="en-US" smtClean="0"/>
              <a:t>Execute the file by right- clicking on the file-&gt;Run As-&gt;Java application</a:t>
            </a:r>
          </a:p>
          <a:p>
            <a:pPr eaLnBrk="1" hangingPunct="1"/>
            <a:r>
              <a:rPr lang="en-US" smtClean="0"/>
              <a:t>The console tab below the main editor should show the results of the application</a:t>
            </a:r>
          </a:p>
          <a:p>
            <a:pPr eaLnBrk="1" hangingPunct="1">
              <a:buFontTx/>
              <a:buNone/>
            </a:pPr>
            <a:r>
              <a:rPr lang="en-US" smtClean="0"/>
              <a:t> </a:t>
            </a:r>
          </a:p>
          <a:p>
            <a:pPr eaLnBrk="1" hangingPunct="1"/>
            <a:endParaRPr lang="en-US" smtClean="0"/>
          </a:p>
        </p:txBody>
      </p:sp>
      <p:pic>
        <p:nvPicPr>
          <p:cNvPr id="23557" name="Picture 6"/>
          <p:cNvPicPr>
            <a:picLocks noChangeAspect="1" noChangeArrowheads="1"/>
          </p:cNvPicPr>
          <p:nvPr/>
        </p:nvPicPr>
        <p:blipFill>
          <a:blip r:embed="rId3"/>
          <a:srcRect/>
          <a:stretch>
            <a:fillRect/>
          </a:stretch>
        </p:blipFill>
        <p:spPr bwMode="auto">
          <a:xfrm>
            <a:off x="4529138" y="1531938"/>
            <a:ext cx="4514850" cy="2000250"/>
          </a:xfrm>
          <a:prstGeom prst="rect">
            <a:avLst/>
          </a:prstGeom>
          <a:noFill/>
          <a:ln w="12700" algn="ctr">
            <a:noFill/>
            <a:prstDash val="dash"/>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1391A78-4D30-4A2E-97B3-5B6CD4EF1544}" type="slidenum">
              <a:rPr lang="en-US"/>
              <a:pPr algn="r" eaLnBrk="0" hangingPunct="0">
                <a:spcBef>
                  <a:spcPct val="0"/>
                </a:spcBef>
                <a:buClrTx/>
              </a:pPr>
              <a:t>22</a:t>
            </a:fld>
            <a:endParaRPr lang="en-US"/>
          </a:p>
        </p:txBody>
      </p:sp>
      <p:sp>
        <p:nvSpPr>
          <p:cNvPr id="24579" name="Rectangle 2"/>
          <p:cNvSpPr>
            <a:spLocks noGrp="1" noChangeArrowheads="1"/>
          </p:cNvSpPr>
          <p:nvPr>
            <p:ph type="title" idx="4294967295"/>
          </p:nvPr>
        </p:nvSpPr>
        <p:spPr/>
        <p:txBody>
          <a:bodyPr/>
          <a:lstStyle/>
          <a:p>
            <a:pPr eaLnBrk="1" hangingPunct="1"/>
            <a:r>
              <a:rPr lang="en-US" smtClean="0"/>
              <a:t>What is a Java Class?</a:t>
            </a:r>
          </a:p>
        </p:txBody>
      </p:sp>
      <p:sp>
        <p:nvSpPr>
          <p:cNvPr id="24580" name="Rectangle 3"/>
          <p:cNvSpPr>
            <a:spLocks noGrp="1" noChangeArrowheads="1"/>
          </p:cNvSpPr>
          <p:nvPr>
            <p:ph type="body" idx="4294967295"/>
          </p:nvPr>
        </p:nvSpPr>
        <p:spPr>
          <a:xfrm>
            <a:off x="152400" y="1219200"/>
            <a:ext cx="8667750" cy="5334000"/>
          </a:xfrm>
        </p:spPr>
        <p:txBody>
          <a:bodyPr lIns="90488" tIns="44450" rIns="90488" bIns="44450"/>
          <a:lstStyle/>
          <a:p>
            <a:pPr eaLnBrk="1" hangingPunct="1">
              <a:buFontTx/>
              <a:buNone/>
            </a:pPr>
            <a:r>
              <a:rPr lang="en-US" smtClean="0"/>
              <a:t> </a:t>
            </a:r>
          </a:p>
          <a:p>
            <a:pPr eaLnBrk="1" hangingPunct="1">
              <a:lnSpc>
                <a:spcPct val="150000"/>
              </a:lnSpc>
            </a:pPr>
            <a:r>
              <a:rPr lang="en-US" smtClean="0"/>
              <a:t>Classes are fundamental building blocks of a Java program.</a:t>
            </a:r>
          </a:p>
          <a:p>
            <a:pPr eaLnBrk="1" hangingPunct="1">
              <a:lnSpc>
                <a:spcPct val="150000"/>
              </a:lnSpc>
            </a:pPr>
            <a:r>
              <a:rPr lang="en-US" smtClean="0"/>
              <a:t>The initial letter in the name of a class should be capitalized.</a:t>
            </a:r>
          </a:p>
          <a:p>
            <a:pPr eaLnBrk="1" hangingPunct="1">
              <a:lnSpc>
                <a:spcPct val="150000"/>
              </a:lnSpc>
            </a:pPr>
            <a:r>
              <a:rPr lang="en-US" smtClean="0"/>
              <a:t>main() method in a class serves as a default entry point. </a:t>
            </a:r>
          </a:p>
          <a:p>
            <a:pPr lvl="1" eaLnBrk="1" hangingPunct="1">
              <a:lnSpc>
                <a:spcPct val="150000"/>
              </a:lnSpc>
            </a:pPr>
            <a:r>
              <a:rPr lang="en-US" smtClean="0"/>
              <a:t>When a class is executed with the Java interpreter, the runtime system starts by calling the class's main() method.</a:t>
            </a:r>
          </a:p>
          <a:p>
            <a:pPr eaLnBrk="1" hangingPunct="1"/>
            <a:endParaRPr lang="en-US"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BB5CF29-9B0D-43DB-9BFF-FB55822F72AB}" type="slidenum">
              <a:rPr lang="en-US"/>
              <a:pPr algn="r" eaLnBrk="0" hangingPunct="0">
                <a:spcBef>
                  <a:spcPct val="0"/>
                </a:spcBef>
                <a:buClrTx/>
              </a:pPr>
              <a:t>23</a:t>
            </a:fld>
            <a:endParaRPr lang="en-US"/>
          </a:p>
        </p:txBody>
      </p:sp>
      <p:sp>
        <p:nvSpPr>
          <p:cNvPr id="25603" name="Rectangle 2"/>
          <p:cNvSpPr>
            <a:spLocks noGrp="1" noChangeArrowheads="1"/>
          </p:cNvSpPr>
          <p:nvPr>
            <p:ph type="title" idx="4294967295"/>
          </p:nvPr>
        </p:nvSpPr>
        <p:spPr/>
        <p:txBody>
          <a:bodyPr/>
          <a:lstStyle/>
          <a:p>
            <a:pPr eaLnBrk="1" hangingPunct="1"/>
            <a:r>
              <a:rPr lang="en-US" smtClean="0"/>
              <a:t>Create a new Java Class</a:t>
            </a:r>
          </a:p>
        </p:txBody>
      </p:sp>
      <p:sp>
        <p:nvSpPr>
          <p:cNvPr id="25604" name="Rectangle 3"/>
          <p:cNvSpPr>
            <a:spLocks noGrp="1" noChangeArrowheads="1"/>
          </p:cNvSpPr>
          <p:nvPr>
            <p:ph type="body" idx="4294967295"/>
          </p:nvPr>
        </p:nvSpPr>
        <p:spPr>
          <a:xfrm>
            <a:off x="152400" y="1219200"/>
            <a:ext cx="2178050" cy="5334000"/>
          </a:xfrm>
        </p:spPr>
        <p:txBody>
          <a:bodyPr lIns="90488" tIns="44450" rIns="90488" bIns="44450"/>
          <a:lstStyle/>
          <a:p>
            <a:pPr eaLnBrk="1" hangingPunct="1">
              <a:lnSpc>
                <a:spcPct val="80000"/>
              </a:lnSpc>
            </a:pPr>
            <a:r>
              <a:rPr lang="en-US" sz="1800" smtClean="0"/>
              <a:t>Right-click on the package sef.module2.sample and select New-&gt;Class</a:t>
            </a:r>
          </a:p>
          <a:p>
            <a:pPr eaLnBrk="1" hangingPunct="1">
              <a:lnSpc>
                <a:spcPct val="80000"/>
              </a:lnSpc>
            </a:pPr>
            <a:r>
              <a:rPr lang="en-US" sz="1800" smtClean="0"/>
              <a:t>Give the class a name ‘SampleClass’</a:t>
            </a:r>
          </a:p>
          <a:p>
            <a:pPr eaLnBrk="1" hangingPunct="1">
              <a:lnSpc>
                <a:spcPct val="80000"/>
              </a:lnSpc>
            </a:pPr>
            <a:r>
              <a:rPr lang="en-US" sz="1800" smtClean="0"/>
              <a:t>Add  ‘public static void main(String arg[]) in the method stubs</a:t>
            </a:r>
          </a:p>
          <a:p>
            <a:pPr eaLnBrk="1" hangingPunct="1">
              <a:lnSpc>
                <a:spcPct val="80000"/>
              </a:lnSpc>
            </a:pPr>
            <a:r>
              <a:rPr lang="en-US" sz="1800" smtClean="0"/>
              <a:t>Click ‘Generate Comments’</a:t>
            </a:r>
          </a:p>
          <a:p>
            <a:pPr eaLnBrk="1" hangingPunct="1">
              <a:lnSpc>
                <a:spcPct val="80000"/>
              </a:lnSpc>
            </a:pPr>
            <a:r>
              <a:rPr lang="en-US" sz="1800" smtClean="0"/>
              <a:t>Click Finish when done </a:t>
            </a:r>
          </a:p>
          <a:p>
            <a:pPr eaLnBrk="1" hangingPunct="1">
              <a:lnSpc>
                <a:spcPct val="80000"/>
              </a:lnSpc>
              <a:buFontTx/>
              <a:buNone/>
            </a:pPr>
            <a:endParaRPr lang="en-US" sz="1800" smtClean="0"/>
          </a:p>
          <a:p>
            <a:pPr eaLnBrk="1" hangingPunct="1">
              <a:lnSpc>
                <a:spcPct val="80000"/>
              </a:lnSpc>
            </a:pPr>
            <a:endParaRPr lang="en-US" sz="1800" smtClean="0"/>
          </a:p>
          <a:p>
            <a:pPr eaLnBrk="1" hangingPunct="1">
              <a:lnSpc>
                <a:spcPct val="80000"/>
              </a:lnSpc>
              <a:buFontTx/>
              <a:buNone/>
            </a:pPr>
            <a:r>
              <a:rPr lang="en-US" sz="1800" smtClean="0"/>
              <a:t> </a:t>
            </a:r>
          </a:p>
          <a:p>
            <a:pPr eaLnBrk="1" hangingPunct="1">
              <a:lnSpc>
                <a:spcPct val="80000"/>
              </a:lnSpc>
            </a:pPr>
            <a:endParaRPr lang="en-US" sz="1800" smtClean="0"/>
          </a:p>
        </p:txBody>
      </p:sp>
      <p:pic>
        <p:nvPicPr>
          <p:cNvPr id="25605" name="Picture 6"/>
          <p:cNvPicPr>
            <a:picLocks noChangeAspect="1" noChangeArrowheads="1"/>
          </p:cNvPicPr>
          <p:nvPr/>
        </p:nvPicPr>
        <p:blipFill>
          <a:blip r:embed="rId3"/>
          <a:srcRect/>
          <a:stretch>
            <a:fillRect/>
          </a:stretch>
        </p:blipFill>
        <p:spPr bwMode="auto">
          <a:xfrm>
            <a:off x="2339975" y="1295400"/>
            <a:ext cx="6669088" cy="4787900"/>
          </a:xfrm>
          <a:prstGeom prst="rect">
            <a:avLst/>
          </a:prstGeom>
          <a:noFill/>
          <a:ln w="1">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E20E685-1E6E-4796-B037-BF4CDEA7C426}" type="slidenum">
              <a:rPr lang="en-US"/>
              <a:pPr algn="r" eaLnBrk="0" hangingPunct="0">
                <a:spcBef>
                  <a:spcPct val="0"/>
                </a:spcBef>
                <a:buClrTx/>
              </a:pPr>
              <a:t>24</a:t>
            </a:fld>
            <a:endParaRPr lang="en-US"/>
          </a:p>
        </p:txBody>
      </p:sp>
      <p:sp>
        <p:nvSpPr>
          <p:cNvPr id="26627" name="Rectangle 2"/>
          <p:cNvSpPr>
            <a:spLocks noGrp="1" noChangeArrowheads="1"/>
          </p:cNvSpPr>
          <p:nvPr>
            <p:ph type="title" idx="4294967295"/>
          </p:nvPr>
        </p:nvSpPr>
        <p:spPr/>
        <p:txBody>
          <a:bodyPr/>
          <a:lstStyle/>
          <a:p>
            <a:pPr eaLnBrk="1" hangingPunct="1"/>
            <a:r>
              <a:rPr lang="en-US" smtClean="0"/>
              <a:t>Create a new Java Class</a:t>
            </a:r>
          </a:p>
        </p:txBody>
      </p:sp>
      <p:sp>
        <p:nvSpPr>
          <p:cNvPr id="26628" name="Rectangle 3"/>
          <p:cNvSpPr>
            <a:spLocks noGrp="1" noChangeArrowheads="1"/>
          </p:cNvSpPr>
          <p:nvPr>
            <p:ph type="body" idx="4294967295"/>
          </p:nvPr>
        </p:nvSpPr>
        <p:spPr/>
        <p:txBody>
          <a:bodyPr lIns="90488" tIns="44450" rIns="90488" bIns="44450"/>
          <a:lstStyle/>
          <a:p>
            <a:pPr eaLnBrk="1" hangingPunct="1"/>
            <a:r>
              <a:rPr lang="en-US" smtClean="0"/>
              <a:t>Complete the </a:t>
            </a:r>
            <a:r>
              <a:rPr lang="en-US" i="1" smtClean="0"/>
              <a:t>main</a:t>
            </a:r>
            <a:r>
              <a:rPr lang="en-US" smtClean="0"/>
              <a:t> method by typing:</a:t>
            </a:r>
          </a:p>
          <a:p>
            <a:pPr eaLnBrk="1" hangingPunct="1"/>
            <a:endParaRPr lang="en-US" smtClean="0"/>
          </a:p>
          <a:p>
            <a:pPr lvl="1" eaLnBrk="1" hangingPunct="1">
              <a:buFontTx/>
              <a:buNone/>
            </a:pPr>
            <a:r>
              <a:rPr lang="en-US" sz="1500" b="1" smtClean="0"/>
              <a:t>public</a:t>
            </a:r>
            <a:r>
              <a:rPr lang="en-US" sz="1500" smtClean="0"/>
              <a:t> </a:t>
            </a:r>
            <a:r>
              <a:rPr lang="en-US" sz="1500" b="1" smtClean="0"/>
              <a:t>static</a:t>
            </a:r>
            <a:r>
              <a:rPr lang="en-US" sz="1500" smtClean="0"/>
              <a:t> </a:t>
            </a:r>
            <a:r>
              <a:rPr lang="en-US" sz="1500" b="1" smtClean="0"/>
              <a:t>void</a:t>
            </a:r>
            <a:r>
              <a:rPr lang="en-US" sz="1500" smtClean="0"/>
              <a:t> main(String[] args) {</a:t>
            </a:r>
          </a:p>
          <a:p>
            <a:pPr lvl="1" eaLnBrk="1" hangingPunct="1">
              <a:buFontTx/>
              <a:buNone/>
            </a:pPr>
            <a:r>
              <a:rPr lang="en-US" sz="1500" smtClean="0"/>
              <a:t>// </a:t>
            </a:r>
            <a:r>
              <a:rPr lang="en-US" sz="1500" b="1" smtClean="0"/>
              <a:t>TODO</a:t>
            </a:r>
            <a:r>
              <a:rPr lang="en-US" sz="1500" smtClean="0"/>
              <a:t> Auto-generated method stub</a:t>
            </a:r>
          </a:p>
          <a:p>
            <a:pPr lvl="1" eaLnBrk="1" hangingPunct="1">
              <a:buFontTx/>
              <a:buNone/>
            </a:pPr>
            <a:r>
              <a:rPr lang="en-US" sz="1500" smtClean="0"/>
              <a:t>System.</a:t>
            </a:r>
            <a:r>
              <a:rPr lang="en-US" sz="1500" i="1" smtClean="0"/>
              <a:t>out</a:t>
            </a:r>
            <a:r>
              <a:rPr lang="en-US" sz="1500" smtClean="0"/>
              <a:t>.println("This is your class!");</a:t>
            </a:r>
          </a:p>
          <a:p>
            <a:pPr lvl="1" eaLnBrk="1" hangingPunct="1">
              <a:buFontTx/>
              <a:buNone/>
            </a:pPr>
            <a:r>
              <a:rPr lang="en-US" sz="1500" smtClean="0"/>
              <a:t>} </a:t>
            </a:r>
          </a:p>
          <a:p>
            <a:pPr lvl="1" eaLnBrk="1" hangingPunct="1">
              <a:buFontTx/>
              <a:buNone/>
            </a:pPr>
            <a:endParaRPr lang="en-US" sz="1500" smtClean="0"/>
          </a:p>
          <a:p>
            <a:pPr eaLnBrk="1" hangingPunct="1"/>
            <a:r>
              <a:rPr lang="en-US" smtClean="0"/>
              <a:t>Compile and execute the new class and view the results!</a:t>
            </a:r>
            <a:endParaRPr lang="en-US" sz="1400" smtClean="0"/>
          </a:p>
          <a:p>
            <a:pPr eaLnBrk="1" hangingPunct="1">
              <a:buFontTx/>
              <a:buNone/>
            </a:pPr>
            <a:endParaRPr lang="en-US" sz="130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eaLnBrk="1" hangingPunct="1"/>
            <a:r>
              <a:rPr lang="en-US" smtClean="0"/>
              <a:t>Appendix</a:t>
            </a:r>
          </a:p>
        </p:txBody>
      </p:sp>
      <p:sp>
        <p:nvSpPr>
          <p:cNvPr id="27651" name="Rectangle 3"/>
          <p:cNvSpPr>
            <a:spLocks noGrp="1" noChangeArrowheads="1"/>
          </p:cNvSpPr>
          <p:nvPr>
            <p:ph type="body" idx="4294967295"/>
          </p:nvPr>
        </p:nvSpPr>
        <p:spPr/>
        <p:txBody>
          <a:bodyPr lIns="90488" tIns="44450" rIns="90488" bIns="44450"/>
          <a:lstStyle/>
          <a:p>
            <a:pPr eaLnBrk="1" hangingPunct="1"/>
            <a:r>
              <a:rPr lang="en-US" smtClean="0"/>
              <a:t>ECLIPSE</a:t>
            </a:r>
          </a:p>
          <a:p>
            <a:pPr lvl="1" eaLnBrk="1" hangingPunct="1">
              <a:buFont typeface="Wingdings" pitchFamily="2" charset="2"/>
              <a:buChar char="§"/>
            </a:pPr>
            <a:r>
              <a:rPr lang="en-US" smtClean="0"/>
              <a:t>Version	:  3.4</a:t>
            </a:r>
          </a:p>
          <a:p>
            <a:pPr lvl="1" eaLnBrk="1" hangingPunct="1">
              <a:buFont typeface="Wingdings" pitchFamily="2" charset="2"/>
              <a:buChar char="§"/>
            </a:pPr>
            <a:r>
              <a:rPr lang="en-US" smtClean="0"/>
              <a:t>License	:  </a:t>
            </a:r>
            <a:r>
              <a:rPr lang="en-US" sz="1800" smtClean="0">
                <a:hlinkClick r:id="rId3"/>
              </a:rPr>
              <a:t>http://www.opensource.org/licenses/eclipse-1.0.php</a:t>
            </a:r>
            <a:endParaRPr lang="en-US" sz="1800" smtClean="0"/>
          </a:p>
          <a:p>
            <a:pPr lvl="1" eaLnBrk="1" hangingPunct="1">
              <a:buFont typeface="Wingdings" pitchFamily="2" charset="2"/>
              <a:buChar char="§"/>
            </a:pPr>
            <a:endParaRPr lang="en-US" sz="1800" smtClean="0"/>
          </a:p>
          <a:p>
            <a:pPr eaLnBrk="1" hangingPunct="1"/>
            <a:r>
              <a:rPr lang="en-US" smtClean="0"/>
              <a:t>JDK</a:t>
            </a:r>
          </a:p>
          <a:p>
            <a:pPr lvl="1" eaLnBrk="1" hangingPunct="1">
              <a:buFont typeface="Wingdings" pitchFamily="2" charset="2"/>
              <a:buChar char="§"/>
            </a:pPr>
            <a:r>
              <a:rPr lang="en-US" smtClean="0"/>
              <a:t>Version	:  1.6</a:t>
            </a:r>
          </a:p>
          <a:p>
            <a:pPr lvl="1" eaLnBrk="1" hangingPunct="1">
              <a:buFont typeface="Wingdings" pitchFamily="2" charset="2"/>
              <a:buChar char="§"/>
            </a:pPr>
            <a:r>
              <a:rPr lang="en-US" smtClean="0"/>
              <a:t>License	:  </a:t>
            </a:r>
            <a:r>
              <a:rPr lang="en-US" sz="1800" smtClean="0">
                <a:hlinkClick r:id="rId4"/>
              </a:rPr>
              <a:t>http://java.sun.com/javase/6/jdk-6u10-license.txt</a:t>
            </a:r>
            <a:r>
              <a:rPr lang="en-US" smtClean="0"/>
              <a:t> </a:t>
            </a:r>
          </a:p>
          <a:p>
            <a:pPr eaLnBrk="1" hangingPunct="1">
              <a:buFont typeface="Wingdings" pitchFamily="2" charset="2"/>
              <a:buChar char="§"/>
            </a:pPr>
            <a:endParaRPr lang="en-US"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60C6AF5-0F4F-430B-A118-87543AD3FC76}" type="slidenum">
              <a:rPr lang="en-US"/>
              <a:pPr algn="r" eaLnBrk="0" hangingPunct="0">
                <a:spcBef>
                  <a:spcPct val="0"/>
                </a:spcBef>
                <a:buClrTx/>
              </a:pPr>
              <a:t>26</a:t>
            </a:fld>
            <a:endParaRPr lang="en-US"/>
          </a:p>
        </p:txBody>
      </p:sp>
      <p:sp>
        <p:nvSpPr>
          <p:cNvPr id="28675" name="Rectangle 2"/>
          <p:cNvSpPr>
            <a:spLocks noGrp="1" noChangeArrowheads="1"/>
          </p:cNvSpPr>
          <p:nvPr>
            <p:ph type="title" idx="4294967295"/>
          </p:nvPr>
        </p:nvSpPr>
        <p:spPr/>
        <p:txBody>
          <a:bodyPr/>
          <a:lstStyle/>
          <a:p>
            <a:pPr eaLnBrk="1" hangingPunct="1"/>
            <a:r>
              <a:rPr lang="en-US" smtClean="0"/>
              <a:t>Questions and Comments</a:t>
            </a:r>
          </a:p>
        </p:txBody>
      </p:sp>
      <p:sp>
        <p:nvSpPr>
          <p:cNvPr id="5" name="Rectangle 4"/>
          <p:cNvSpPr txBox="1">
            <a:spLocks noChangeArrowheads="1"/>
          </p:cNvSpPr>
          <p:nvPr/>
        </p:nvSpPr>
        <p:spPr>
          <a:xfrm>
            <a:off x="161925" y="1295400"/>
            <a:ext cx="4410075" cy="5334000"/>
          </a:xfrm>
          <a:prstGeom prst="rect">
            <a:avLst/>
          </a:prstGeom>
        </p:spPr>
        <p:txBody>
          <a:bodyPr/>
          <a:lstStyle/>
          <a:p>
            <a:pPr marL="274638" indent="-274638" algn="l" eaLnBrk="0" hangingPunct="0">
              <a:lnSpc>
                <a:spcPct val="100000"/>
              </a:lnSpc>
              <a:buClr>
                <a:schemeClr val="tx1"/>
              </a:buClr>
              <a:buFontTx/>
              <a:buChar char="•"/>
              <a:defRPr/>
            </a:pPr>
            <a:r>
              <a:rPr lang="en-US" sz="2200" kern="0">
                <a:solidFill>
                  <a:srgbClr val="000000"/>
                </a:solidFill>
                <a:latin typeface="+mn-lt"/>
              </a:rPr>
              <a:t>What questions or comments </a:t>
            </a:r>
            <a:br>
              <a:rPr lang="en-US" sz="2200" kern="0">
                <a:solidFill>
                  <a:srgbClr val="000000"/>
                </a:solidFill>
                <a:latin typeface="+mn-lt"/>
              </a:rPr>
            </a:br>
            <a:r>
              <a:rPr lang="en-US" sz="2200" kern="0">
                <a:solidFill>
                  <a:srgbClr val="000000"/>
                </a:solidFill>
                <a:latin typeface="+mn-lt"/>
              </a:rPr>
              <a:t>do you have?</a:t>
            </a:r>
          </a:p>
        </p:txBody>
      </p:sp>
      <p:pic>
        <p:nvPicPr>
          <p:cNvPr id="28677" name="Picture 5" descr="5204101-sized"/>
          <p:cNvPicPr>
            <a:picLocks noChangeAspect="1" noChangeArrowheads="1"/>
          </p:cNvPicPr>
          <p:nvPr/>
        </p:nvPicPr>
        <p:blipFill>
          <a:blip r:embed="rId3"/>
          <a:srcRect/>
          <a:stretch>
            <a:fillRect/>
          </a:stretch>
        </p:blipFill>
        <p:spPr bwMode="auto">
          <a:xfrm>
            <a:off x="4800600" y="1390650"/>
            <a:ext cx="4140200" cy="3105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F7043E7-95BF-4906-B4BE-9529B51F46D5}" type="slidenum">
              <a:rPr lang="en-US"/>
              <a:pPr algn="r" eaLnBrk="0" hangingPunct="0">
                <a:spcBef>
                  <a:spcPct val="0"/>
                </a:spcBef>
                <a:buClrTx/>
              </a:pPr>
              <a:t>3</a:t>
            </a:fld>
            <a:endParaRPr lang="en-US"/>
          </a:p>
        </p:txBody>
      </p:sp>
      <p:sp>
        <p:nvSpPr>
          <p:cNvPr id="5123" name="Rectangle 2"/>
          <p:cNvSpPr>
            <a:spLocks noGrp="1" noChangeArrowheads="1"/>
          </p:cNvSpPr>
          <p:nvPr>
            <p:ph type="title" idx="4294967295"/>
          </p:nvPr>
        </p:nvSpPr>
        <p:spPr/>
        <p:txBody>
          <a:bodyPr/>
          <a:lstStyle/>
          <a:p>
            <a:pPr eaLnBrk="1" hangingPunct="1"/>
            <a:r>
              <a:rPr lang="en-US" smtClean="0"/>
              <a:t>Brief History of Java</a:t>
            </a:r>
          </a:p>
        </p:txBody>
      </p:sp>
      <p:sp>
        <p:nvSpPr>
          <p:cNvPr id="5124" name="Rectangle 3"/>
          <p:cNvSpPr>
            <a:spLocks noGrp="1" noChangeArrowheads="1"/>
          </p:cNvSpPr>
          <p:nvPr>
            <p:ph type="body" idx="4294967295"/>
          </p:nvPr>
        </p:nvSpPr>
        <p:spPr/>
        <p:txBody>
          <a:bodyPr lIns="90488" tIns="44450" rIns="90488" bIns="44450"/>
          <a:lstStyle/>
          <a:p>
            <a:pPr eaLnBrk="1" hangingPunct="1">
              <a:lnSpc>
                <a:spcPct val="90000"/>
              </a:lnSpc>
            </a:pPr>
            <a:r>
              <a:rPr lang="en-US" sz="2000" smtClean="0"/>
              <a:t>Java was originally called “Oak”</a:t>
            </a:r>
          </a:p>
          <a:p>
            <a:pPr eaLnBrk="1" hangingPunct="1">
              <a:lnSpc>
                <a:spcPct val="90000"/>
              </a:lnSpc>
            </a:pPr>
            <a:endParaRPr lang="en-US" sz="2000" smtClean="0"/>
          </a:p>
          <a:p>
            <a:pPr eaLnBrk="1" hangingPunct="1">
              <a:lnSpc>
                <a:spcPct val="90000"/>
              </a:lnSpc>
            </a:pPr>
            <a:r>
              <a:rPr lang="en-US" sz="2000" smtClean="0"/>
              <a:t>Java was meant to be a programming language specifically for appliances and various small devices</a:t>
            </a:r>
          </a:p>
          <a:p>
            <a:pPr eaLnBrk="1" hangingPunct="1">
              <a:lnSpc>
                <a:spcPct val="90000"/>
              </a:lnSpc>
              <a:buFontTx/>
              <a:buNone/>
            </a:pPr>
            <a:endParaRPr lang="en-US" sz="2000" smtClean="0"/>
          </a:p>
          <a:p>
            <a:pPr eaLnBrk="1" hangingPunct="1">
              <a:lnSpc>
                <a:spcPct val="90000"/>
              </a:lnSpc>
            </a:pPr>
            <a:r>
              <a:rPr lang="en-US" sz="2000" smtClean="0"/>
              <a:t>The original specification:</a:t>
            </a:r>
          </a:p>
          <a:p>
            <a:pPr lvl="1" eaLnBrk="1" hangingPunct="1">
              <a:lnSpc>
                <a:spcPct val="90000"/>
              </a:lnSpc>
            </a:pPr>
            <a:r>
              <a:rPr lang="en-US" sz="1800" smtClean="0"/>
              <a:t>Targeted set-top boxes for cable television that allowed users a control and interactivity when using the service</a:t>
            </a:r>
          </a:p>
          <a:p>
            <a:pPr lvl="1" eaLnBrk="1" hangingPunct="1">
              <a:lnSpc>
                <a:spcPct val="90000"/>
              </a:lnSpc>
            </a:pPr>
            <a:r>
              <a:rPr lang="en-US" sz="1800" smtClean="0"/>
              <a:t>Java specification is owned by Sun Microsystems</a:t>
            </a:r>
          </a:p>
          <a:p>
            <a:pPr eaLnBrk="1" hangingPunct="1">
              <a:lnSpc>
                <a:spcPct val="90000"/>
              </a:lnSpc>
            </a:pPr>
            <a:endParaRPr lang="en-US" sz="2000" smtClean="0"/>
          </a:p>
          <a:p>
            <a:pPr eaLnBrk="1" hangingPunct="1">
              <a:lnSpc>
                <a:spcPct val="90000"/>
              </a:lnSpc>
            </a:pPr>
            <a:r>
              <a:rPr lang="en-US" sz="2000" smtClean="0"/>
              <a:t>The newly emerging Internet proved to be a </a:t>
            </a:r>
            <a:br>
              <a:rPr lang="en-US" sz="2000" smtClean="0"/>
            </a:br>
            <a:r>
              <a:rPr lang="en-US" sz="2000" smtClean="0"/>
              <a:t>much better platform for the specification:</a:t>
            </a:r>
          </a:p>
          <a:p>
            <a:pPr lvl="1" eaLnBrk="1" hangingPunct="1">
              <a:lnSpc>
                <a:spcPct val="90000"/>
              </a:lnSpc>
            </a:pPr>
            <a:r>
              <a:rPr lang="en-US" sz="1800" smtClean="0"/>
              <a:t>The way the Net was being used had the same </a:t>
            </a:r>
            <a:br>
              <a:rPr lang="en-US" sz="1800" smtClean="0"/>
            </a:br>
            <a:r>
              <a:rPr lang="en-US" sz="1800" smtClean="0"/>
              <a:t>interactivity they planned for cable television </a:t>
            </a:r>
            <a:br>
              <a:rPr lang="en-US" sz="1800" smtClean="0"/>
            </a:br>
            <a:r>
              <a:rPr lang="en-US" sz="1800" smtClean="0"/>
              <a:t>customers</a:t>
            </a:r>
          </a:p>
        </p:txBody>
      </p:sp>
      <p:pic>
        <p:nvPicPr>
          <p:cNvPr id="5125" name="Picture 4" descr="laptop-computer6.jpg"/>
          <p:cNvPicPr>
            <a:picLocks noChangeAspect="1"/>
          </p:cNvPicPr>
          <p:nvPr/>
        </p:nvPicPr>
        <p:blipFill>
          <a:blip r:embed="rId3"/>
          <a:srcRect/>
          <a:stretch>
            <a:fillRect/>
          </a:stretch>
        </p:blipFill>
        <p:spPr bwMode="auto">
          <a:xfrm>
            <a:off x="6365875" y="4292600"/>
            <a:ext cx="2454275" cy="18875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1DA5168-67CD-40B9-BFF2-764612779B88}" type="slidenum">
              <a:rPr lang="en-US"/>
              <a:pPr algn="r" eaLnBrk="0" hangingPunct="0">
                <a:spcBef>
                  <a:spcPct val="0"/>
                </a:spcBef>
                <a:buClrTx/>
              </a:pPr>
              <a:t>4</a:t>
            </a:fld>
            <a:endParaRPr lang="en-US"/>
          </a:p>
        </p:txBody>
      </p:sp>
      <p:sp>
        <p:nvSpPr>
          <p:cNvPr id="6147" name="Rectangle 2"/>
          <p:cNvSpPr>
            <a:spLocks noGrp="1" noChangeArrowheads="1"/>
          </p:cNvSpPr>
          <p:nvPr>
            <p:ph type="title" idx="4294967295"/>
          </p:nvPr>
        </p:nvSpPr>
        <p:spPr/>
        <p:txBody>
          <a:bodyPr/>
          <a:lstStyle/>
          <a:p>
            <a:pPr eaLnBrk="1" hangingPunct="1"/>
            <a:r>
              <a:rPr lang="en-US" smtClean="0"/>
              <a:t>The Java Programming Language</a:t>
            </a:r>
          </a:p>
        </p:txBody>
      </p:sp>
      <p:sp>
        <p:nvSpPr>
          <p:cNvPr id="6148" name="Rectangle 3"/>
          <p:cNvSpPr>
            <a:spLocks noGrp="1" noChangeArrowheads="1"/>
          </p:cNvSpPr>
          <p:nvPr>
            <p:ph type="body" idx="4294967295"/>
          </p:nvPr>
        </p:nvSpPr>
        <p:spPr/>
        <p:txBody>
          <a:bodyPr lIns="90488" tIns="44450" rIns="90488" bIns="44450"/>
          <a:lstStyle/>
          <a:p>
            <a:pPr eaLnBrk="1" hangingPunct="1"/>
            <a:r>
              <a:rPr lang="en-US" smtClean="0"/>
              <a:t>The Java programming language is a fully object-oriented language.</a:t>
            </a:r>
          </a:p>
          <a:p>
            <a:pPr eaLnBrk="1" hangingPunct="1"/>
            <a:r>
              <a:rPr lang="en-US" smtClean="0"/>
              <a:t>The standard edition provides pre-built libraries and APIs that provide useful capabilities out of the box.</a:t>
            </a:r>
          </a:p>
          <a:p>
            <a:pPr eaLnBrk="1" hangingPunct="1"/>
            <a:r>
              <a:rPr lang="en-US" smtClean="0"/>
              <a:t>Java is:</a:t>
            </a:r>
          </a:p>
          <a:p>
            <a:pPr lvl="1" eaLnBrk="1" hangingPunct="1">
              <a:buFontTx/>
              <a:buNone/>
            </a:pPr>
            <a:endParaRPr lang="en-US" smtClean="0"/>
          </a:p>
          <a:p>
            <a:pPr lvl="1" eaLnBrk="1" hangingPunct="1">
              <a:buFontTx/>
              <a:buNone/>
            </a:pPr>
            <a:endParaRPr lang="en-US" smtClean="0"/>
          </a:p>
          <a:p>
            <a:pPr lvl="1" eaLnBrk="1" hangingPunct="1">
              <a:buFontTx/>
              <a:buNone/>
            </a:pPr>
            <a:endParaRPr lang="en-US" smtClean="0"/>
          </a:p>
          <a:p>
            <a:pPr lvl="1" eaLnBrk="1" hangingPunct="1">
              <a:buFontTx/>
              <a:buNone/>
            </a:pPr>
            <a:endParaRPr lang="en-US" smtClean="0"/>
          </a:p>
          <a:p>
            <a:pPr lvl="1" eaLnBrk="1" hangingPunct="1">
              <a:buFontTx/>
              <a:buNone/>
            </a:pPr>
            <a:endParaRPr lang="en-US" smtClean="0"/>
          </a:p>
          <a:p>
            <a:pPr lvl="1" eaLnBrk="1" hangingPunct="1">
              <a:buFontTx/>
              <a:buNone/>
            </a:pPr>
            <a:endParaRPr lang="en-US" smtClean="0"/>
          </a:p>
          <a:p>
            <a:pPr lvl="1" eaLnBrk="1" hangingPunct="1">
              <a:buFontTx/>
              <a:buNone/>
            </a:pPr>
            <a:endParaRPr lang="en-US" smtClean="0"/>
          </a:p>
          <a:p>
            <a:pPr eaLnBrk="1" hangingPunct="1">
              <a:buFontTx/>
              <a:buNone/>
            </a:pPr>
            <a:endParaRPr lang="en-US" smtClean="0"/>
          </a:p>
          <a:p>
            <a:pPr eaLnBrk="1" hangingPunct="1">
              <a:buFontTx/>
              <a:buNone/>
            </a:pPr>
            <a:endParaRPr lang="en-US" smtClean="0"/>
          </a:p>
        </p:txBody>
      </p:sp>
      <p:sp>
        <p:nvSpPr>
          <p:cNvPr id="5" name="Round Diagonal Corner Rectangle 4"/>
          <p:cNvSpPr/>
          <p:nvPr/>
        </p:nvSpPr>
        <p:spPr bwMode="auto">
          <a:xfrm>
            <a:off x="685800" y="3284538"/>
            <a:ext cx="2438400" cy="609600"/>
          </a:xfrm>
          <a:prstGeom prst="round2DiagRect">
            <a:avLst/>
          </a:prstGeom>
          <a:solidFill>
            <a:schemeClr val="bg1">
              <a:alpha val="44000"/>
            </a:schemeClr>
          </a:solidFill>
          <a:ln>
            <a:solidFill>
              <a:schemeClr val="accent1"/>
            </a:solidFill>
            <a:prstDash val="solid"/>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488" tIns="44450" rIns="90488" bIns="44450" anchor="ctr"/>
          <a:lstStyle/>
          <a:p>
            <a:pPr marL="342900" indent="-342900">
              <a:defRPr/>
            </a:pPr>
            <a:r>
              <a:rPr lang="en-US" sz="1800" dirty="0">
                <a:solidFill>
                  <a:schemeClr val="tx1"/>
                </a:solidFill>
              </a:rPr>
              <a:t>Portable</a:t>
            </a:r>
          </a:p>
        </p:txBody>
      </p:sp>
      <p:sp>
        <p:nvSpPr>
          <p:cNvPr id="8" name="Rectangle 7"/>
          <p:cNvSpPr>
            <a:spLocks noChangeArrowheads="1"/>
          </p:cNvSpPr>
          <p:nvPr/>
        </p:nvSpPr>
        <p:spPr bwMode="auto">
          <a:xfrm>
            <a:off x="4341813" y="3284538"/>
            <a:ext cx="4116387" cy="536575"/>
          </a:xfrm>
          <a:prstGeom prst="rect">
            <a:avLst/>
          </a:prstGeom>
          <a:noFill/>
          <a:ln w="9525">
            <a:solidFill>
              <a:schemeClr val="accent1"/>
            </a:solidFill>
            <a:miter lim="800000"/>
            <a:headEnd/>
            <a:tailEnd/>
          </a:ln>
        </p:spPr>
        <p:txBody>
          <a:bodyPr>
            <a:spAutoFit/>
          </a:bodyPr>
          <a:lstStyle/>
          <a:p>
            <a:pPr marL="0" lvl="2"/>
            <a:r>
              <a:rPr lang="en-US" sz="1800"/>
              <a:t>The Java language and libraries are platform-independent.</a:t>
            </a:r>
          </a:p>
        </p:txBody>
      </p:sp>
      <p:sp>
        <p:nvSpPr>
          <p:cNvPr id="9" name="Right Arrow 8"/>
          <p:cNvSpPr/>
          <p:nvPr/>
        </p:nvSpPr>
        <p:spPr bwMode="auto">
          <a:xfrm>
            <a:off x="3276600" y="3284984"/>
            <a:ext cx="914400" cy="6096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0488" tIns="44450" rIns="90488" bIns="44450"/>
          <a:lstStyle/>
          <a:p>
            <a:pPr marL="342900" indent="-342900">
              <a:defRPr/>
            </a:pPr>
            <a:endParaRPr lang="en-US">
              <a:solidFill>
                <a:schemeClr val="tx1"/>
              </a:solidFill>
            </a:endParaRPr>
          </a:p>
        </p:txBody>
      </p:sp>
      <p:sp>
        <p:nvSpPr>
          <p:cNvPr id="10" name="Right Arrow 9"/>
          <p:cNvSpPr/>
          <p:nvPr/>
        </p:nvSpPr>
        <p:spPr bwMode="auto">
          <a:xfrm>
            <a:off x="3276600" y="4179912"/>
            <a:ext cx="914400" cy="6096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0488" tIns="44450" rIns="90488" bIns="44450"/>
          <a:lstStyle/>
          <a:p>
            <a:pPr marL="342900" indent="-342900">
              <a:defRPr/>
            </a:pPr>
            <a:endParaRPr lang="en-US">
              <a:solidFill>
                <a:schemeClr val="tx1"/>
              </a:solidFill>
            </a:endParaRPr>
          </a:p>
        </p:txBody>
      </p:sp>
      <p:sp>
        <p:nvSpPr>
          <p:cNvPr id="11" name="Right Arrow 10"/>
          <p:cNvSpPr/>
          <p:nvPr/>
        </p:nvSpPr>
        <p:spPr bwMode="auto">
          <a:xfrm>
            <a:off x="3276600" y="5123656"/>
            <a:ext cx="914400" cy="609600"/>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0488" tIns="44450" rIns="90488" bIns="44450"/>
          <a:lstStyle/>
          <a:p>
            <a:pPr marL="342900" indent="-342900">
              <a:defRPr/>
            </a:pPr>
            <a:endParaRPr lang="en-US">
              <a:solidFill>
                <a:schemeClr val="tx1"/>
              </a:solidFill>
            </a:endParaRPr>
          </a:p>
        </p:txBody>
      </p:sp>
      <p:sp>
        <p:nvSpPr>
          <p:cNvPr id="12" name="Rectangle 11"/>
          <p:cNvSpPr>
            <a:spLocks noChangeArrowheads="1"/>
          </p:cNvSpPr>
          <p:nvPr/>
        </p:nvSpPr>
        <p:spPr bwMode="auto">
          <a:xfrm>
            <a:off x="4341813" y="4005263"/>
            <a:ext cx="4116387" cy="977900"/>
          </a:xfrm>
          <a:prstGeom prst="rect">
            <a:avLst/>
          </a:prstGeom>
          <a:noFill/>
          <a:ln w="9525">
            <a:solidFill>
              <a:schemeClr val="accent1"/>
            </a:solidFill>
            <a:miter lim="800000"/>
            <a:headEnd/>
            <a:tailEnd/>
          </a:ln>
        </p:spPr>
        <p:txBody>
          <a:bodyPr>
            <a:spAutoFit/>
          </a:bodyPr>
          <a:lstStyle/>
          <a:p>
            <a:pPr marL="0" lvl="2"/>
            <a:r>
              <a:rPr lang="en-US" sz="1800"/>
              <a:t>Java has a sophisticated set of synchronization primitives that are based on the widely used monitor and condition variable paradigm.</a:t>
            </a:r>
          </a:p>
        </p:txBody>
      </p:sp>
      <p:sp>
        <p:nvSpPr>
          <p:cNvPr id="13" name="Rectangle 12"/>
          <p:cNvSpPr>
            <a:spLocks noChangeArrowheads="1"/>
          </p:cNvSpPr>
          <p:nvPr/>
        </p:nvSpPr>
        <p:spPr bwMode="auto">
          <a:xfrm>
            <a:off x="4343400" y="5187950"/>
            <a:ext cx="4114800" cy="534988"/>
          </a:xfrm>
          <a:prstGeom prst="rect">
            <a:avLst/>
          </a:prstGeom>
          <a:noFill/>
          <a:ln w="9525">
            <a:solidFill>
              <a:schemeClr val="accent1"/>
            </a:solidFill>
            <a:miter lim="800000"/>
            <a:headEnd/>
            <a:tailEnd/>
          </a:ln>
        </p:spPr>
        <p:txBody>
          <a:bodyPr>
            <a:spAutoFit/>
          </a:bodyPr>
          <a:lstStyle/>
          <a:p>
            <a:pPr marL="0" lvl="2"/>
            <a:r>
              <a:rPr lang="en-US" sz="1800"/>
              <a:t>Programmers don’t have to worry about freeing or corrupting memory.</a:t>
            </a:r>
          </a:p>
        </p:txBody>
      </p:sp>
      <p:sp>
        <p:nvSpPr>
          <p:cNvPr id="14" name="Round Diagonal Corner Rectangle 13"/>
          <p:cNvSpPr/>
          <p:nvPr/>
        </p:nvSpPr>
        <p:spPr bwMode="auto">
          <a:xfrm>
            <a:off x="685800" y="4179888"/>
            <a:ext cx="2438400" cy="609600"/>
          </a:xfrm>
          <a:prstGeom prst="round2DiagRect">
            <a:avLst/>
          </a:prstGeom>
          <a:solidFill>
            <a:schemeClr val="bg1">
              <a:alpha val="44000"/>
            </a:schemeClr>
          </a:solidFill>
          <a:ln>
            <a:solidFill>
              <a:schemeClr val="accent1"/>
            </a:solidFill>
            <a:prstDash val="solid"/>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488" tIns="44450" rIns="90488" bIns="44450" anchor="ctr"/>
          <a:lstStyle/>
          <a:p>
            <a:pPr marL="342900" indent="-342900">
              <a:defRPr/>
            </a:pPr>
            <a:r>
              <a:rPr lang="en-US" sz="1800" dirty="0">
                <a:solidFill>
                  <a:schemeClr val="tx1"/>
                </a:solidFill>
              </a:rPr>
              <a:t>Multi-Threaded</a:t>
            </a:r>
          </a:p>
        </p:txBody>
      </p:sp>
      <p:sp>
        <p:nvSpPr>
          <p:cNvPr id="15" name="Round Diagonal Corner Rectangle 14"/>
          <p:cNvSpPr/>
          <p:nvPr/>
        </p:nvSpPr>
        <p:spPr bwMode="auto">
          <a:xfrm>
            <a:off x="685800" y="5113338"/>
            <a:ext cx="2438400" cy="609600"/>
          </a:xfrm>
          <a:prstGeom prst="round2DiagRect">
            <a:avLst/>
          </a:prstGeom>
          <a:solidFill>
            <a:schemeClr val="bg1">
              <a:alpha val="44000"/>
            </a:schemeClr>
          </a:solidFill>
          <a:ln>
            <a:solidFill>
              <a:schemeClr val="accent1"/>
            </a:solidFill>
            <a:prstDash val="solid"/>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488" tIns="44450" rIns="90488" bIns="44450" anchor="ctr"/>
          <a:lstStyle/>
          <a:p>
            <a:pPr marL="342900" indent="-342900">
              <a:defRPr/>
            </a:pPr>
            <a:r>
              <a:rPr lang="en-US" sz="1800" dirty="0">
                <a:solidFill>
                  <a:schemeClr val="tx1"/>
                </a:solidFill>
              </a:rPr>
              <a:t>Robust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48AC5A2-2FF5-45B8-BFD1-9E5FAAB938C2}" type="slidenum">
              <a:rPr lang="en-US"/>
              <a:pPr algn="r" eaLnBrk="0" hangingPunct="0">
                <a:spcBef>
                  <a:spcPct val="0"/>
                </a:spcBef>
                <a:buClrTx/>
              </a:pPr>
              <a:t>5</a:t>
            </a:fld>
            <a:endParaRPr lang="en-US"/>
          </a:p>
        </p:txBody>
      </p:sp>
      <p:sp>
        <p:nvSpPr>
          <p:cNvPr id="7171" name="Rectangle 2"/>
          <p:cNvSpPr>
            <a:spLocks noGrp="1" noChangeArrowheads="1"/>
          </p:cNvSpPr>
          <p:nvPr>
            <p:ph type="title" idx="4294967295"/>
          </p:nvPr>
        </p:nvSpPr>
        <p:spPr/>
        <p:txBody>
          <a:bodyPr/>
          <a:lstStyle/>
          <a:p>
            <a:pPr eaLnBrk="1" hangingPunct="1"/>
            <a:r>
              <a:rPr lang="en-US" smtClean="0"/>
              <a:t>The Java Technology Platform</a:t>
            </a:r>
          </a:p>
        </p:txBody>
      </p:sp>
      <p:sp>
        <p:nvSpPr>
          <p:cNvPr id="7172" name="Rectangle 3"/>
          <p:cNvSpPr>
            <a:spLocks noGrp="1" noChangeArrowheads="1"/>
          </p:cNvSpPr>
          <p:nvPr>
            <p:ph type="body" idx="4294967295"/>
          </p:nvPr>
        </p:nvSpPr>
        <p:spPr/>
        <p:txBody>
          <a:bodyPr lIns="90488" tIns="44450" rIns="90488" bIns="44450"/>
          <a:lstStyle/>
          <a:p>
            <a:pPr eaLnBrk="1" hangingPunct="1"/>
            <a:r>
              <a:rPr lang="en-US" smtClean="0"/>
              <a:t>Java applications run on a virtual machine environment that:</a:t>
            </a:r>
          </a:p>
          <a:p>
            <a:pPr lvl="1" eaLnBrk="1" hangingPunct="1"/>
            <a:r>
              <a:rPr lang="en-US" smtClean="0"/>
              <a:t>Isolates the underlying platform</a:t>
            </a:r>
          </a:p>
          <a:p>
            <a:pPr lvl="1" eaLnBrk="1" hangingPunct="1"/>
            <a:r>
              <a:rPr lang="en-US" smtClean="0"/>
              <a:t>Achieves portability and performance </a:t>
            </a:r>
          </a:p>
          <a:p>
            <a:pPr lvl="1" eaLnBrk="1" hangingPunct="1"/>
            <a:r>
              <a:rPr lang="en-US" smtClean="0"/>
              <a:t>Provides security</a:t>
            </a:r>
          </a:p>
          <a:p>
            <a:pPr eaLnBrk="1" hangingPunct="1"/>
            <a:r>
              <a:rPr lang="en-US" smtClean="0"/>
              <a:t>Java source code is written as plain text files (.java) that are compiled as platform independent byte-codes (.class)</a:t>
            </a:r>
          </a:p>
          <a:p>
            <a:pPr eaLnBrk="1" hangingPunct="1"/>
            <a:r>
              <a:rPr lang="en-US" smtClean="0"/>
              <a:t>Java byte-codes are interpreted and executed by the virtual machine that passes the instructions to the actual platform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E5A0D59-CEB9-4223-8784-5482745B67A8}" type="slidenum">
              <a:rPr lang="en-US"/>
              <a:pPr algn="r" eaLnBrk="0" hangingPunct="0">
                <a:spcBef>
                  <a:spcPct val="0"/>
                </a:spcBef>
                <a:buClrTx/>
              </a:pPr>
              <a:t>6</a:t>
            </a:fld>
            <a:endParaRPr lang="en-US"/>
          </a:p>
        </p:txBody>
      </p:sp>
      <p:sp>
        <p:nvSpPr>
          <p:cNvPr id="8195" name="Rectangle 2"/>
          <p:cNvSpPr>
            <a:spLocks noGrp="1" noChangeArrowheads="1"/>
          </p:cNvSpPr>
          <p:nvPr>
            <p:ph type="title" idx="4294967295"/>
          </p:nvPr>
        </p:nvSpPr>
        <p:spPr/>
        <p:txBody>
          <a:bodyPr/>
          <a:lstStyle/>
          <a:p>
            <a:pPr eaLnBrk="1" hangingPunct="1"/>
            <a:r>
              <a:rPr lang="en-US" smtClean="0"/>
              <a:t>The Java Technology Platform</a:t>
            </a:r>
          </a:p>
        </p:txBody>
      </p:sp>
      <p:sp>
        <p:nvSpPr>
          <p:cNvPr id="8196" name="AutoShape 7"/>
          <p:cNvSpPr>
            <a:spLocks noChangeArrowheads="1"/>
          </p:cNvSpPr>
          <p:nvPr/>
        </p:nvSpPr>
        <p:spPr bwMode="auto">
          <a:xfrm>
            <a:off x="325438" y="3182938"/>
            <a:ext cx="1814512" cy="1174750"/>
          </a:xfrm>
          <a:prstGeom prst="flowChartMultidocument">
            <a:avLst/>
          </a:prstGeom>
          <a:solidFill>
            <a:schemeClr val="bg2">
              <a:lumMod val="60000"/>
              <a:lumOff val="40000"/>
            </a:schemeClr>
          </a:solidFill>
          <a:ln w="12700">
            <a:solidFill>
              <a:schemeClr val="tx1"/>
            </a:solidFill>
            <a:miter lim="800000"/>
            <a:headEnd/>
            <a:tailEnd/>
          </a:ln>
        </p:spPr>
        <p:txBody>
          <a:bodyPr wrap="none" lIns="90488" tIns="44450" rIns="90488" bIns="44450" anchor="ctr"/>
          <a:lstStyle/>
          <a:p>
            <a:pPr marL="342900" indent="-342900">
              <a:defRPr/>
            </a:pPr>
            <a:r>
              <a:rPr lang="en-US" sz="1400"/>
              <a:t>Java Source File</a:t>
            </a:r>
          </a:p>
          <a:p>
            <a:pPr marL="342900" indent="-342900">
              <a:defRPr/>
            </a:pPr>
            <a:r>
              <a:rPr lang="en-US" sz="1400"/>
              <a:t>(.java)</a:t>
            </a:r>
          </a:p>
        </p:txBody>
      </p:sp>
      <p:sp>
        <p:nvSpPr>
          <p:cNvPr id="8197" name="AutoShape 10"/>
          <p:cNvSpPr>
            <a:spLocks noChangeArrowheads="1"/>
          </p:cNvSpPr>
          <p:nvPr/>
        </p:nvSpPr>
        <p:spPr bwMode="auto">
          <a:xfrm>
            <a:off x="2506663" y="3429000"/>
            <a:ext cx="1335087" cy="681038"/>
          </a:xfrm>
          <a:prstGeom prst="flowChartProcess">
            <a:avLst/>
          </a:prstGeom>
          <a:solidFill>
            <a:schemeClr val="accent5">
              <a:lumMod val="60000"/>
              <a:lumOff val="40000"/>
            </a:schemeClr>
          </a:solidFill>
          <a:ln w="12700" algn="ctr">
            <a:solidFill>
              <a:schemeClr val="tx1"/>
            </a:solidFill>
            <a:miter lim="800000"/>
            <a:headEnd/>
            <a:tailEnd/>
          </a:ln>
        </p:spPr>
        <p:txBody>
          <a:bodyPr wrap="none" lIns="90488" tIns="44450" rIns="90488" bIns="44450" anchor="ctr"/>
          <a:lstStyle/>
          <a:p>
            <a:pPr marL="342900" indent="-342900">
              <a:defRPr/>
            </a:pPr>
            <a:r>
              <a:rPr lang="en-US" sz="1400"/>
              <a:t>Java Compiler</a:t>
            </a:r>
          </a:p>
        </p:txBody>
      </p:sp>
      <p:sp>
        <p:nvSpPr>
          <p:cNvPr id="8198" name="AutoShape 11"/>
          <p:cNvSpPr>
            <a:spLocks noChangeArrowheads="1"/>
          </p:cNvSpPr>
          <p:nvPr/>
        </p:nvSpPr>
        <p:spPr bwMode="auto">
          <a:xfrm>
            <a:off x="4324350" y="3178175"/>
            <a:ext cx="1814513" cy="1174750"/>
          </a:xfrm>
          <a:prstGeom prst="flowChartMultidocument">
            <a:avLst/>
          </a:prstGeom>
          <a:solidFill>
            <a:schemeClr val="accent5"/>
          </a:solidFill>
          <a:ln w="12700">
            <a:solidFill>
              <a:schemeClr val="tx1"/>
            </a:solidFill>
            <a:miter lim="800000"/>
            <a:headEnd/>
            <a:tailEnd/>
          </a:ln>
        </p:spPr>
        <p:txBody>
          <a:bodyPr wrap="none" lIns="90488" tIns="44450" rIns="90488" bIns="44450" anchor="ctr"/>
          <a:lstStyle/>
          <a:p>
            <a:pPr marL="342900" indent="-342900">
              <a:defRPr/>
            </a:pPr>
            <a:r>
              <a:rPr lang="en-US" sz="1400"/>
              <a:t>Java Byte-Code</a:t>
            </a:r>
          </a:p>
          <a:p>
            <a:pPr marL="342900" indent="-342900">
              <a:defRPr/>
            </a:pPr>
            <a:r>
              <a:rPr lang="en-US" sz="1400"/>
              <a:t>(.class)</a:t>
            </a:r>
          </a:p>
        </p:txBody>
      </p:sp>
      <p:pic>
        <p:nvPicPr>
          <p:cNvPr id="8199" name="Picture 15" descr="Computer Workstation"/>
          <p:cNvPicPr>
            <a:picLocks noChangeAspect="1" noChangeArrowheads="1"/>
          </p:cNvPicPr>
          <p:nvPr/>
        </p:nvPicPr>
        <p:blipFill>
          <a:blip r:embed="rId3"/>
          <a:srcRect/>
          <a:stretch>
            <a:fillRect/>
          </a:stretch>
        </p:blipFill>
        <p:spPr bwMode="auto">
          <a:xfrm>
            <a:off x="7505700" y="1455738"/>
            <a:ext cx="985838" cy="1214437"/>
          </a:xfrm>
          <a:prstGeom prst="rect">
            <a:avLst/>
          </a:prstGeom>
          <a:noFill/>
          <a:ln w="9525">
            <a:noFill/>
            <a:miter lim="800000"/>
            <a:headEnd/>
            <a:tailEnd/>
          </a:ln>
        </p:spPr>
      </p:pic>
      <p:pic>
        <p:nvPicPr>
          <p:cNvPr id="8200" name="Picture 18" descr="Computer Workstation"/>
          <p:cNvPicPr>
            <a:picLocks noChangeAspect="1" noChangeArrowheads="1"/>
          </p:cNvPicPr>
          <p:nvPr/>
        </p:nvPicPr>
        <p:blipFill>
          <a:blip r:embed="rId3"/>
          <a:srcRect/>
          <a:stretch>
            <a:fillRect/>
          </a:stretch>
        </p:blipFill>
        <p:spPr bwMode="auto">
          <a:xfrm>
            <a:off x="7505700" y="3113088"/>
            <a:ext cx="985838" cy="1214437"/>
          </a:xfrm>
          <a:prstGeom prst="rect">
            <a:avLst/>
          </a:prstGeom>
          <a:noFill/>
          <a:ln w="9525">
            <a:noFill/>
            <a:miter lim="800000"/>
            <a:headEnd/>
            <a:tailEnd/>
          </a:ln>
        </p:spPr>
      </p:pic>
      <p:pic>
        <p:nvPicPr>
          <p:cNvPr id="8201" name="Picture 19" descr="Computer Workstation"/>
          <p:cNvPicPr>
            <a:picLocks noChangeAspect="1" noChangeArrowheads="1"/>
          </p:cNvPicPr>
          <p:nvPr/>
        </p:nvPicPr>
        <p:blipFill>
          <a:blip r:embed="rId3"/>
          <a:srcRect/>
          <a:stretch>
            <a:fillRect/>
          </a:stretch>
        </p:blipFill>
        <p:spPr bwMode="auto">
          <a:xfrm>
            <a:off x="7505700" y="4684713"/>
            <a:ext cx="985838" cy="1214437"/>
          </a:xfrm>
          <a:prstGeom prst="rect">
            <a:avLst/>
          </a:prstGeom>
          <a:noFill/>
          <a:ln w="9525">
            <a:noFill/>
            <a:miter lim="800000"/>
            <a:headEnd/>
            <a:tailEnd/>
          </a:ln>
        </p:spPr>
      </p:pic>
      <p:sp>
        <p:nvSpPr>
          <p:cNvPr id="8202" name="Oval 20"/>
          <p:cNvSpPr>
            <a:spLocks noChangeArrowheads="1"/>
          </p:cNvSpPr>
          <p:nvPr/>
        </p:nvSpPr>
        <p:spPr bwMode="auto">
          <a:xfrm>
            <a:off x="6413500" y="1965325"/>
            <a:ext cx="711200" cy="687388"/>
          </a:xfrm>
          <a:prstGeom prst="ellipse">
            <a:avLst/>
          </a:prstGeom>
          <a:solidFill>
            <a:srgbClr val="FFCC99"/>
          </a:solidFill>
          <a:ln w="12700" algn="ctr">
            <a:solidFill>
              <a:schemeClr val="tx1"/>
            </a:solidFill>
            <a:round/>
            <a:headEnd/>
            <a:tailEnd/>
          </a:ln>
        </p:spPr>
        <p:txBody>
          <a:bodyPr wrap="none" lIns="90488" tIns="44450" rIns="90488" bIns="44450" anchor="ctr"/>
          <a:lstStyle/>
          <a:p>
            <a:pPr marL="342900" indent="-342900"/>
            <a:r>
              <a:rPr lang="en-US" sz="1400"/>
              <a:t>JVM</a:t>
            </a:r>
          </a:p>
          <a:p>
            <a:pPr marL="342900" indent="-342900"/>
            <a:r>
              <a:rPr lang="en-US" sz="1400"/>
              <a:t>(Win32)</a:t>
            </a:r>
          </a:p>
        </p:txBody>
      </p:sp>
      <p:sp>
        <p:nvSpPr>
          <p:cNvPr id="8203" name="Oval 21"/>
          <p:cNvSpPr>
            <a:spLocks noChangeArrowheads="1"/>
          </p:cNvSpPr>
          <p:nvPr/>
        </p:nvSpPr>
        <p:spPr bwMode="auto">
          <a:xfrm>
            <a:off x="6413500" y="3400425"/>
            <a:ext cx="711200" cy="687388"/>
          </a:xfrm>
          <a:prstGeom prst="ellipse">
            <a:avLst/>
          </a:prstGeom>
          <a:solidFill>
            <a:srgbClr val="FFCC00"/>
          </a:solidFill>
          <a:ln w="12700" algn="ctr">
            <a:solidFill>
              <a:schemeClr val="tx1"/>
            </a:solidFill>
            <a:round/>
            <a:headEnd/>
            <a:tailEnd/>
          </a:ln>
        </p:spPr>
        <p:txBody>
          <a:bodyPr wrap="none" lIns="90488" tIns="44450" rIns="90488" bIns="44450" anchor="ctr"/>
          <a:lstStyle/>
          <a:p>
            <a:pPr marL="342900" indent="-342900"/>
            <a:r>
              <a:rPr lang="en-US" sz="1400"/>
              <a:t>JVM</a:t>
            </a:r>
          </a:p>
          <a:p>
            <a:pPr marL="342900" indent="-342900"/>
            <a:r>
              <a:rPr lang="en-US" sz="1400"/>
              <a:t>(Solaris)</a:t>
            </a:r>
          </a:p>
        </p:txBody>
      </p:sp>
      <p:sp>
        <p:nvSpPr>
          <p:cNvPr id="8204" name="Oval 22"/>
          <p:cNvSpPr>
            <a:spLocks noChangeArrowheads="1"/>
          </p:cNvSpPr>
          <p:nvPr/>
        </p:nvSpPr>
        <p:spPr bwMode="auto">
          <a:xfrm>
            <a:off x="6413500" y="4938713"/>
            <a:ext cx="711200" cy="687387"/>
          </a:xfrm>
          <a:prstGeom prst="ellipse">
            <a:avLst/>
          </a:prstGeom>
          <a:solidFill>
            <a:srgbClr val="FF9900"/>
          </a:solidFill>
          <a:ln w="12700" algn="ctr">
            <a:solidFill>
              <a:schemeClr val="tx1"/>
            </a:solidFill>
            <a:round/>
            <a:headEnd/>
            <a:tailEnd/>
          </a:ln>
        </p:spPr>
        <p:txBody>
          <a:bodyPr wrap="none" lIns="90488" tIns="44450" rIns="90488" bIns="44450" anchor="ctr"/>
          <a:lstStyle/>
          <a:p>
            <a:pPr marL="342900" indent="-342900"/>
            <a:r>
              <a:rPr lang="en-US" sz="1400"/>
              <a:t>JVM </a:t>
            </a:r>
          </a:p>
          <a:p>
            <a:pPr marL="342900" indent="-342900"/>
            <a:r>
              <a:rPr lang="en-US" sz="1400"/>
              <a:t>(Mac OS)</a:t>
            </a:r>
          </a:p>
        </p:txBody>
      </p:sp>
      <p:cxnSp>
        <p:nvCxnSpPr>
          <p:cNvPr id="8205" name="AutoShape 24"/>
          <p:cNvCxnSpPr>
            <a:cxnSpLocks noChangeShapeType="1"/>
            <a:stCxn id="8196" idx="3"/>
            <a:endCxn id="8197" idx="1"/>
          </p:cNvCxnSpPr>
          <p:nvPr/>
        </p:nvCxnSpPr>
        <p:spPr bwMode="auto">
          <a:xfrm>
            <a:off x="2139950" y="3770313"/>
            <a:ext cx="366713" cy="0"/>
          </a:xfrm>
          <a:prstGeom prst="straightConnector1">
            <a:avLst/>
          </a:prstGeom>
          <a:noFill/>
          <a:ln w="12700">
            <a:solidFill>
              <a:schemeClr val="tx1"/>
            </a:solidFill>
            <a:prstDash val="dash"/>
            <a:round/>
            <a:headEnd/>
            <a:tailEnd type="triangle" w="med" len="med"/>
          </a:ln>
        </p:spPr>
      </p:cxnSp>
      <p:cxnSp>
        <p:nvCxnSpPr>
          <p:cNvPr id="8206" name="AutoShape 26"/>
          <p:cNvCxnSpPr>
            <a:cxnSpLocks noChangeShapeType="1"/>
            <a:stCxn id="8197" idx="3"/>
            <a:endCxn id="8198" idx="1"/>
          </p:cNvCxnSpPr>
          <p:nvPr/>
        </p:nvCxnSpPr>
        <p:spPr bwMode="auto">
          <a:xfrm flipV="1">
            <a:off x="3841750" y="3765550"/>
            <a:ext cx="482600" cy="4763"/>
          </a:xfrm>
          <a:prstGeom prst="straightConnector1">
            <a:avLst/>
          </a:prstGeom>
          <a:noFill/>
          <a:ln w="12700">
            <a:solidFill>
              <a:schemeClr val="tx1"/>
            </a:solidFill>
            <a:prstDash val="dash"/>
            <a:round/>
            <a:headEnd/>
            <a:tailEnd type="triangle" w="med" len="med"/>
          </a:ln>
        </p:spPr>
      </p:cxnSp>
      <p:cxnSp>
        <p:nvCxnSpPr>
          <p:cNvPr id="8207" name="AutoShape 29"/>
          <p:cNvCxnSpPr>
            <a:cxnSpLocks noChangeShapeType="1"/>
            <a:endCxn id="8202" idx="2"/>
          </p:cNvCxnSpPr>
          <p:nvPr/>
        </p:nvCxnSpPr>
        <p:spPr bwMode="auto">
          <a:xfrm rot="5400000" flipH="1" flipV="1">
            <a:off x="5842001" y="2606675"/>
            <a:ext cx="868362" cy="274637"/>
          </a:xfrm>
          <a:prstGeom prst="straightConnector1">
            <a:avLst/>
          </a:prstGeom>
          <a:noFill/>
          <a:ln w="12700">
            <a:solidFill>
              <a:schemeClr val="tx1"/>
            </a:solidFill>
            <a:prstDash val="dash"/>
            <a:round/>
            <a:headEnd/>
            <a:tailEnd type="triangle" w="med" len="med"/>
          </a:ln>
        </p:spPr>
      </p:cxnSp>
      <p:cxnSp>
        <p:nvCxnSpPr>
          <p:cNvPr id="8208" name="AutoShape 31"/>
          <p:cNvCxnSpPr>
            <a:cxnSpLocks noChangeShapeType="1"/>
          </p:cNvCxnSpPr>
          <p:nvPr/>
        </p:nvCxnSpPr>
        <p:spPr bwMode="auto">
          <a:xfrm>
            <a:off x="6138863" y="3751263"/>
            <a:ext cx="274637" cy="0"/>
          </a:xfrm>
          <a:prstGeom prst="straightConnector1">
            <a:avLst/>
          </a:prstGeom>
          <a:noFill/>
          <a:ln w="12700">
            <a:solidFill>
              <a:schemeClr val="tx1"/>
            </a:solidFill>
            <a:prstDash val="dash"/>
            <a:round/>
            <a:headEnd/>
            <a:tailEnd type="triangle" w="med" len="med"/>
          </a:ln>
        </p:spPr>
      </p:cxnSp>
      <p:cxnSp>
        <p:nvCxnSpPr>
          <p:cNvPr id="8209" name="AutoShape 32"/>
          <p:cNvCxnSpPr>
            <a:cxnSpLocks noChangeShapeType="1"/>
          </p:cNvCxnSpPr>
          <p:nvPr/>
        </p:nvCxnSpPr>
        <p:spPr bwMode="auto">
          <a:xfrm rot="16200000" flipH="1">
            <a:off x="5664201" y="4479925"/>
            <a:ext cx="1223962" cy="274637"/>
          </a:xfrm>
          <a:prstGeom prst="straightConnector1">
            <a:avLst/>
          </a:prstGeom>
          <a:noFill/>
          <a:ln w="12700">
            <a:solidFill>
              <a:schemeClr val="tx1"/>
            </a:solidFill>
            <a:prstDash val="dash"/>
            <a:round/>
            <a:headEnd/>
            <a:tailEnd type="triangle" w="med" len="med"/>
          </a:ln>
        </p:spPr>
      </p:cxnSp>
      <p:cxnSp>
        <p:nvCxnSpPr>
          <p:cNvPr id="8210" name="AutoShape 33"/>
          <p:cNvCxnSpPr>
            <a:cxnSpLocks noChangeShapeType="1"/>
          </p:cNvCxnSpPr>
          <p:nvPr/>
        </p:nvCxnSpPr>
        <p:spPr bwMode="auto">
          <a:xfrm>
            <a:off x="7124700" y="2295525"/>
            <a:ext cx="274638" cy="0"/>
          </a:xfrm>
          <a:prstGeom prst="straightConnector1">
            <a:avLst/>
          </a:prstGeom>
          <a:noFill/>
          <a:ln w="12700">
            <a:solidFill>
              <a:schemeClr val="tx1"/>
            </a:solidFill>
            <a:prstDash val="dash"/>
            <a:round/>
            <a:headEnd/>
            <a:tailEnd type="triangle" w="med" len="med"/>
          </a:ln>
        </p:spPr>
      </p:cxnSp>
      <p:cxnSp>
        <p:nvCxnSpPr>
          <p:cNvPr id="8211" name="AutoShape 34"/>
          <p:cNvCxnSpPr>
            <a:cxnSpLocks noChangeShapeType="1"/>
          </p:cNvCxnSpPr>
          <p:nvPr/>
        </p:nvCxnSpPr>
        <p:spPr bwMode="auto">
          <a:xfrm>
            <a:off x="7124700" y="3751263"/>
            <a:ext cx="274638" cy="0"/>
          </a:xfrm>
          <a:prstGeom prst="straightConnector1">
            <a:avLst/>
          </a:prstGeom>
          <a:noFill/>
          <a:ln w="12700">
            <a:solidFill>
              <a:schemeClr val="tx1"/>
            </a:solidFill>
            <a:prstDash val="dash"/>
            <a:round/>
            <a:headEnd/>
            <a:tailEnd type="triangle" w="med" len="med"/>
          </a:ln>
        </p:spPr>
      </p:cxnSp>
      <p:cxnSp>
        <p:nvCxnSpPr>
          <p:cNvPr id="8212" name="AutoShape 35"/>
          <p:cNvCxnSpPr>
            <a:cxnSpLocks noChangeShapeType="1"/>
          </p:cNvCxnSpPr>
          <p:nvPr/>
        </p:nvCxnSpPr>
        <p:spPr bwMode="auto">
          <a:xfrm>
            <a:off x="7124700" y="5283200"/>
            <a:ext cx="274638" cy="0"/>
          </a:xfrm>
          <a:prstGeom prst="straightConnector1">
            <a:avLst/>
          </a:prstGeom>
          <a:noFill/>
          <a:ln w="12700">
            <a:solidFill>
              <a:schemeClr val="tx1"/>
            </a:solidFill>
            <a:prstDash val="dash"/>
            <a:round/>
            <a:headEnd/>
            <a:tailEnd type="triangle" w="med" len="med"/>
          </a:ln>
        </p:spPr>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86E7170-3FBE-46E6-9F8B-393864DC15DA}" type="slidenum">
              <a:rPr lang="en-US"/>
              <a:pPr algn="r" eaLnBrk="0" hangingPunct="0">
                <a:spcBef>
                  <a:spcPct val="0"/>
                </a:spcBef>
                <a:buClrTx/>
              </a:pPr>
              <a:t>7</a:t>
            </a:fld>
            <a:endParaRPr lang="en-US"/>
          </a:p>
        </p:txBody>
      </p:sp>
      <p:sp>
        <p:nvSpPr>
          <p:cNvPr id="9219" name="Rectangle 2"/>
          <p:cNvSpPr>
            <a:spLocks noGrp="1" noChangeArrowheads="1"/>
          </p:cNvSpPr>
          <p:nvPr>
            <p:ph type="title" idx="4294967295"/>
          </p:nvPr>
        </p:nvSpPr>
        <p:spPr/>
        <p:txBody>
          <a:bodyPr/>
          <a:lstStyle/>
          <a:p>
            <a:pPr eaLnBrk="1" hangingPunct="1"/>
            <a:r>
              <a:rPr lang="en-US" smtClean="0"/>
              <a:t>Java Development Kit</a:t>
            </a:r>
          </a:p>
        </p:txBody>
      </p:sp>
      <p:sp>
        <p:nvSpPr>
          <p:cNvPr id="9220" name="Rectangle 3"/>
          <p:cNvSpPr>
            <a:spLocks noGrp="1" noChangeArrowheads="1"/>
          </p:cNvSpPr>
          <p:nvPr>
            <p:ph type="body" idx="4294967295"/>
          </p:nvPr>
        </p:nvSpPr>
        <p:spPr/>
        <p:txBody>
          <a:bodyPr lIns="90488" tIns="44450" rIns="90488" bIns="44450"/>
          <a:lstStyle/>
          <a:p>
            <a:pPr eaLnBrk="1" hangingPunct="1"/>
            <a:r>
              <a:rPr lang="en-US" smtClean="0"/>
              <a:t>Java Development Kit (JDK):</a:t>
            </a:r>
          </a:p>
          <a:p>
            <a:pPr lvl="1" eaLnBrk="1" hangingPunct="1"/>
            <a:r>
              <a:rPr lang="en-US" smtClean="0"/>
              <a:t>Is a set of software, tools, and libraries that need to be installed in order to start writing and compiling Java applications</a:t>
            </a:r>
          </a:p>
          <a:p>
            <a:pPr lvl="1" eaLnBrk="1" hangingPunct="1"/>
            <a:r>
              <a:rPr lang="en-US" smtClean="0"/>
              <a:t>Installs the virtual machine (runtime environment) needed  to execute Java applications on the platform</a:t>
            </a:r>
          </a:p>
          <a:p>
            <a:pPr lvl="2" eaLnBrk="1" hangingPunct="1"/>
            <a:r>
              <a:rPr lang="en-US" smtClean="0"/>
              <a:t>The virtual machine can be downloaded separately from the JDK as a JRE (Java Runtime Environment) download</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16AC907-B3F2-4AFB-AD2F-F477F5F710FA}" type="slidenum">
              <a:rPr lang="en-US"/>
              <a:pPr algn="r" eaLnBrk="0" hangingPunct="0">
                <a:spcBef>
                  <a:spcPct val="0"/>
                </a:spcBef>
                <a:buClrTx/>
              </a:pPr>
              <a:t>8</a:t>
            </a:fld>
            <a:endParaRPr lang="en-US"/>
          </a:p>
        </p:txBody>
      </p:sp>
      <p:sp>
        <p:nvSpPr>
          <p:cNvPr id="10243" name="Rectangle 2"/>
          <p:cNvSpPr>
            <a:spLocks noGrp="1" noChangeArrowheads="1"/>
          </p:cNvSpPr>
          <p:nvPr>
            <p:ph type="title" idx="4294967295"/>
          </p:nvPr>
        </p:nvSpPr>
        <p:spPr/>
        <p:txBody>
          <a:bodyPr/>
          <a:lstStyle/>
          <a:p>
            <a:pPr eaLnBrk="1" hangingPunct="1"/>
            <a:r>
              <a:rPr lang="en-US" smtClean="0"/>
              <a:t>Activity </a:t>
            </a:r>
          </a:p>
        </p:txBody>
      </p:sp>
      <p:sp>
        <p:nvSpPr>
          <p:cNvPr id="10244" name="Rectangle 3"/>
          <p:cNvSpPr>
            <a:spLocks noGrp="1" noChangeArrowheads="1"/>
          </p:cNvSpPr>
          <p:nvPr>
            <p:ph type="body" idx="4294967295"/>
          </p:nvPr>
        </p:nvSpPr>
        <p:spPr>
          <a:xfrm>
            <a:off x="152400" y="1219200"/>
            <a:ext cx="5859463" cy="5334000"/>
          </a:xfrm>
        </p:spPr>
        <p:txBody>
          <a:bodyPr lIns="90488" tIns="44450" rIns="90488" bIns="44450"/>
          <a:lstStyle/>
          <a:p>
            <a:pPr marL="457200" indent="-457200" eaLnBrk="1" hangingPunct="1">
              <a:buFontTx/>
              <a:buAutoNum type="arabicPeriod"/>
            </a:pPr>
            <a:r>
              <a:rPr lang="en-US" smtClean="0"/>
              <a:t>Install the Java Development Kit</a:t>
            </a:r>
          </a:p>
          <a:p>
            <a:pPr marL="457200" indent="-457200" eaLnBrk="1" hangingPunct="1">
              <a:buFontTx/>
              <a:buAutoNum type="arabicPeriod"/>
            </a:pPr>
            <a:r>
              <a:rPr lang="en-US" smtClean="0"/>
              <a:t>Install an IDE (Eclipse)</a:t>
            </a:r>
          </a:p>
          <a:p>
            <a:pPr marL="457200" indent="-457200" eaLnBrk="1" hangingPunct="1">
              <a:buFontTx/>
              <a:buAutoNum type="arabicPeriod"/>
            </a:pPr>
            <a:r>
              <a:rPr lang="en-US" smtClean="0"/>
              <a:t>Create HelloWorld program and compile it using javac</a:t>
            </a:r>
          </a:p>
          <a:p>
            <a:pPr marL="457200" indent="-457200" eaLnBrk="1" hangingPunct="1">
              <a:buFontTx/>
              <a:buAutoNum type="arabicPeriod"/>
            </a:pPr>
            <a:r>
              <a:rPr lang="en-US" smtClean="0"/>
              <a:t>Create and configure a project inside Eclipse importing the SEF work files</a:t>
            </a:r>
          </a:p>
          <a:p>
            <a:pPr marL="457200" indent="-457200" eaLnBrk="1" hangingPunct="1">
              <a:buFontTx/>
              <a:buAutoNum type="arabicPeriod"/>
            </a:pPr>
            <a:r>
              <a:rPr lang="en-US" smtClean="0"/>
              <a:t>Compile and execute a simple Java application </a:t>
            </a:r>
          </a:p>
          <a:p>
            <a:pPr marL="457200" indent="-457200" eaLnBrk="1" hangingPunct="1">
              <a:buFontTx/>
              <a:buNone/>
            </a:pPr>
            <a:endParaRPr lang="en-US" smtClean="0"/>
          </a:p>
        </p:txBody>
      </p:sp>
      <p:pic>
        <p:nvPicPr>
          <p:cNvPr id="10245" name="Picture 8" descr="Flipchart"/>
          <p:cNvPicPr>
            <a:picLocks noChangeAspect="1" noChangeArrowheads="1"/>
          </p:cNvPicPr>
          <p:nvPr/>
        </p:nvPicPr>
        <p:blipFill>
          <a:blip r:embed="rId3"/>
          <a:srcRect/>
          <a:stretch>
            <a:fillRect/>
          </a:stretch>
        </p:blipFill>
        <p:spPr bwMode="auto">
          <a:xfrm>
            <a:off x="6205538" y="1371600"/>
            <a:ext cx="2633662" cy="26336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4A42FC5-1E83-4285-8D47-1FD616C31C2F}" type="slidenum">
              <a:rPr lang="en-US"/>
              <a:pPr algn="r" eaLnBrk="0" hangingPunct="0">
                <a:spcBef>
                  <a:spcPct val="0"/>
                </a:spcBef>
                <a:buClrTx/>
              </a:pPr>
              <a:t>9</a:t>
            </a:fld>
            <a:endParaRPr lang="en-US"/>
          </a:p>
        </p:txBody>
      </p:sp>
      <p:sp>
        <p:nvSpPr>
          <p:cNvPr id="11267" name="Rectangle 2"/>
          <p:cNvSpPr>
            <a:spLocks noGrp="1" noChangeArrowheads="1"/>
          </p:cNvSpPr>
          <p:nvPr>
            <p:ph type="title" idx="4294967295"/>
          </p:nvPr>
        </p:nvSpPr>
        <p:spPr/>
        <p:txBody>
          <a:bodyPr/>
          <a:lstStyle/>
          <a:p>
            <a:pPr eaLnBrk="1" hangingPunct="1"/>
            <a:r>
              <a:rPr lang="en-US" smtClean="0"/>
              <a:t>Installing the JDK</a:t>
            </a:r>
          </a:p>
        </p:txBody>
      </p:sp>
      <p:sp>
        <p:nvSpPr>
          <p:cNvPr id="11268" name="Rectangle 3"/>
          <p:cNvSpPr>
            <a:spLocks noGrp="1" noChangeArrowheads="1"/>
          </p:cNvSpPr>
          <p:nvPr>
            <p:ph type="body" idx="4294967295"/>
          </p:nvPr>
        </p:nvSpPr>
        <p:spPr>
          <a:xfrm>
            <a:off x="311150" y="1304925"/>
            <a:ext cx="8375650" cy="5172075"/>
          </a:xfrm>
        </p:spPr>
        <p:txBody>
          <a:bodyPr lIns="90488" tIns="44450" rIns="90488" bIns="44450"/>
          <a:lstStyle/>
          <a:p>
            <a:pPr eaLnBrk="1" hangingPunct="1"/>
            <a:r>
              <a:rPr lang="en-US" smtClean="0"/>
              <a:t>The License Agreement of the JDK used in this course is found in the Appendix section of this module</a:t>
            </a:r>
          </a:p>
          <a:p>
            <a:pPr eaLnBrk="1" hangingPunct="1"/>
            <a:r>
              <a:rPr lang="en-US" smtClean="0"/>
              <a:t>If the installer isn’t locally available, go to </a:t>
            </a:r>
            <a:r>
              <a:rPr lang="en-US" smtClean="0">
                <a:hlinkClick r:id="rId3"/>
              </a:rPr>
              <a:t>http://java.sun.com</a:t>
            </a:r>
            <a:r>
              <a:rPr lang="en-US" smtClean="0"/>
              <a:t> and download the J2SE6 installer</a:t>
            </a:r>
          </a:p>
          <a:p>
            <a:pPr lvl="1" eaLnBrk="1" hangingPunct="1"/>
            <a:r>
              <a:rPr lang="en-US" smtClean="0"/>
              <a:t>Make sure to download the appropriate ‘JDK’ version for your platform</a:t>
            </a:r>
          </a:p>
          <a:p>
            <a:pPr eaLnBrk="1" hangingPunct="1"/>
            <a:r>
              <a:rPr lang="en-US" smtClean="0"/>
              <a:t>Once the installer is available, execute the installer and follow the prompted procedures.</a:t>
            </a:r>
          </a:p>
          <a:p>
            <a:pPr lvl="1" eaLnBrk="1" hangingPunct="1"/>
            <a:r>
              <a:rPr lang="en-US" smtClean="0"/>
              <a:t> Just choose the default choices for any installation options</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ATS Branded_v3">
  <a:themeElements>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1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ATS Branded_v3">
  <a:themeElements>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2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39FBBAE7E8A6041B015497CD9CE9DFF" ma:contentTypeVersion="0" ma:contentTypeDescription="Create a new document." ma:contentTypeScope="" ma:versionID="d7f210b90b21fa24711230aba76a334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627F098-C285-49C0-B010-B8DA3F0DC3DD}">
  <ds:schemaRefs>
    <ds:schemaRef ds:uri="http://schemas.microsoft.com/sharepoint/v3/contenttype/forms"/>
  </ds:schemaRefs>
</ds:datastoreItem>
</file>

<file path=customXml/itemProps2.xml><?xml version="1.0" encoding="utf-8"?>
<ds:datastoreItem xmlns:ds="http://schemas.openxmlformats.org/officeDocument/2006/customXml" ds:itemID="{928BBA9E-19B7-4E5F-86B1-4B3F798A931D}">
  <ds:schemaRefs>
    <ds:schemaRef ds:uri="http://schemas.microsoft.com/office/2006/metadata/longProperties"/>
  </ds:schemaRefs>
</ds:datastoreItem>
</file>

<file path=customXml/itemProps3.xml><?xml version="1.0" encoding="utf-8"?>
<ds:datastoreItem xmlns:ds="http://schemas.openxmlformats.org/officeDocument/2006/customXml" ds:itemID="{C6840AFE-1AF9-4040-A7FE-26BF40D749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190067E0-B3B8-4846-93E5-70B434DB3261}">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11163</TotalTime>
  <Words>3335</Words>
  <Application>Microsoft Office PowerPoint</Application>
  <PresentationFormat>On-screen Show (4:3)</PresentationFormat>
  <Paragraphs>414</Paragraphs>
  <Slides>26</Slides>
  <Notes>26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Courier New</vt:lpstr>
      <vt:lpstr>Wingdings</vt:lpstr>
      <vt:lpstr>Calibri</vt:lpstr>
      <vt:lpstr>+mj-lt</vt:lpstr>
      <vt:lpstr>1_ATS Branded_v3</vt:lpstr>
      <vt:lpstr>2_ATS Branded_v3</vt:lpstr>
      <vt:lpstr>Slide 1</vt:lpstr>
      <vt:lpstr>Module Objective</vt:lpstr>
      <vt:lpstr>Brief History of Java</vt:lpstr>
      <vt:lpstr>The Java Programming Language</vt:lpstr>
      <vt:lpstr>The Java Technology Platform</vt:lpstr>
      <vt:lpstr>The Java Technology Platform</vt:lpstr>
      <vt:lpstr>Java Development Kit</vt:lpstr>
      <vt:lpstr>Activity </vt:lpstr>
      <vt:lpstr>Installing the JDK</vt:lpstr>
      <vt:lpstr>Installing the JDK</vt:lpstr>
      <vt:lpstr>‘HelloWorld’ program using javac</vt:lpstr>
      <vt:lpstr>Integrated Development Environment</vt:lpstr>
      <vt:lpstr>Installing and Configuring Eclipse</vt:lpstr>
      <vt:lpstr>Installing and Configuring Eclipse</vt:lpstr>
      <vt:lpstr>Installing and Configuring Eclipse</vt:lpstr>
      <vt:lpstr>Installing and Configuring Eclipse</vt:lpstr>
      <vt:lpstr>Installing and Configuring Eclipse</vt:lpstr>
      <vt:lpstr>Installing and Configuring Eclipse</vt:lpstr>
      <vt:lpstr>Installing and Configuring Eclipse</vt:lpstr>
      <vt:lpstr>Installing and Configuring Eclipse</vt:lpstr>
      <vt:lpstr>Installing and Configuring Eclipse</vt:lpstr>
      <vt:lpstr>What is a Java Class?</vt:lpstr>
      <vt:lpstr>Create a new Java Class</vt:lpstr>
      <vt:lpstr>Create a new Java Class</vt:lpstr>
      <vt:lpstr>Appendix</vt:lpstr>
      <vt:lpstr>Questions and Comments</vt:lpstr>
    </vt:vector>
  </TitlesOfParts>
  <Manager>Reggie Reyes</Manager>
  <Company>Accenture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 Calling</dc:title>
  <dc:subject>Java Developer School</dc:subject>
  <dc:creator>jody c salas</dc:creator>
  <dc:description/>
  <cp:lastModifiedBy>m.mulay</cp:lastModifiedBy>
  <cp:revision>1160</cp:revision>
  <cp:lastPrinted>2000-08-10T20:43:38Z</cp:lastPrinted>
  <dcterms:created xsi:type="dcterms:W3CDTF">2001-03-14T15:15:32Z</dcterms:created>
  <dcterms:modified xsi:type="dcterms:W3CDTF">2011-09-09T07:54:58Z</dcterms:modified>
  <cp:category>Presentation Designs</cp:category>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_SourceUrl">
    <vt:lpwstr/>
  </property>
  <property fmtid="{D5CDD505-2E9C-101B-9397-08002B2CF9AE}" pid="4" name="xd_ProgID">
    <vt:lpwstr/>
  </property>
  <property fmtid="{D5CDD505-2E9C-101B-9397-08002B2CF9AE}" pid="5" name="CheckoutUser">
    <vt:lpwstr/>
  </property>
  <property fmtid="{D5CDD505-2E9C-101B-9397-08002B2CF9AE}" pid="6" name="Order">
    <vt:lpwstr/>
  </property>
  <property fmtid="{D5CDD505-2E9C-101B-9397-08002B2CF9AE}" pid="7" name="MetaInfo">
    <vt:lpwstr/>
  </property>
  <property fmtid="{D5CDD505-2E9C-101B-9397-08002B2CF9AE}" pid="8" name="ContentType">
    <vt:lpwstr>Document</vt:lpwstr>
  </property>
  <property fmtid="{D5CDD505-2E9C-101B-9397-08002B2CF9AE}" pid="9" name="ContentTypeId">
    <vt:lpwstr>0x010100139FBBAE7E8A6041B015497CD9CE9DFF</vt:lpwstr>
  </property>
</Properties>
</file>