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7" r:id="rId5"/>
  </p:sldMasterIdLst>
  <p:notesMasterIdLst>
    <p:notesMasterId r:id="rId16"/>
  </p:notesMasterIdLst>
  <p:handoutMasterIdLst>
    <p:handoutMasterId r:id="rId17"/>
  </p:handoutMasterIdLst>
  <p:sldIdLst>
    <p:sldId id="299" r:id="rId6"/>
    <p:sldId id="315" r:id="rId7"/>
    <p:sldId id="316" r:id="rId8"/>
    <p:sldId id="317" r:id="rId9"/>
    <p:sldId id="318" r:id="rId10"/>
    <p:sldId id="319" r:id="rId11"/>
    <p:sldId id="320" r:id="rId12"/>
    <p:sldId id="321" r:id="rId13"/>
    <p:sldId id="322" r:id="rId14"/>
    <p:sldId id="328" r:id="rId15"/>
  </p:sldIdLst>
  <p:sldSz cx="9144000" cy="6858000" type="screen4x3"/>
  <p:notesSz cx="7035800" cy="9194800"/>
  <p:custDataLst>
    <p:tags r:id="rId18"/>
  </p:custDataLst>
  <p:kinsoku lang="ja-JP" invalStChars="、。，．・：；？！゛゜ヽヾゝゞ々ー’”）〕］｝〉》」』】°‰′″℃￠％ぁぃぅぇぉっゃゅょゎァィゥェォッャュョヮヵヶ!%),.:;?]}｡｣､･ｧｨｩｪｫｬｭｮｯｰﾞﾟ" invalEndChars="‘“（〔［｛〈《「『【￥＄$([\{｢￡"/>
  <p:defaultTextStyle>
    <a:defPPr>
      <a:defRPr lang="en-US"/>
    </a:defPPr>
    <a:lvl1pPr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1pPr>
    <a:lvl2pPr marL="4572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2pPr>
    <a:lvl3pPr marL="9144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3pPr>
    <a:lvl4pPr marL="13716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4pPr>
    <a:lvl5pPr marL="18288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5pPr>
    <a:lvl6pPr marL="2286000" algn="l" defTabSz="914400" rtl="0" eaLnBrk="1" latinLnBrk="0" hangingPunct="1">
      <a:defRPr sz="1000" kern="1200">
        <a:solidFill>
          <a:schemeClr val="tx1"/>
        </a:solidFill>
        <a:latin typeface="Arial" pitchFamily="34" charset="0"/>
        <a:ea typeface="+mn-ea"/>
        <a:cs typeface="+mn-cs"/>
      </a:defRPr>
    </a:lvl6pPr>
    <a:lvl7pPr marL="2743200" algn="l" defTabSz="914400" rtl="0" eaLnBrk="1" latinLnBrk="0" hangingPunct="1">
      <a:defRPr sz="1000" kern="1200">
        <a:solidFill>
          <a:schemeClr val="tx1"/>
        </a:solidFill>
        <a:latin typeface="Arial" pitchFamily="34" charset="0"/>
        <a:ea typeface="+mn-ea"/>
        <a:cs typeface="+mn-cs"/>
      </a:defRPr>
    </a:lvl7pPr>
    <a:lvl8pPr marL="3200400" algn="l" defTabSz="914400" rtl="0" eaLnBrk="1" latinLnBrk="0" hangingPunct="1">
      <a:defRPr sz="1000" kern="1200">
        <a:solidFill>
          <a:schemeClr val="tx1"/>
        </a:solidFill>
        <a:latin typeface="Arial" pitchFamily="34" charset="0"/>
        <a:ea typeface="+mn-ea"/>
        <a:cs typeface="+mn-cs"/>
      </a:defRPr>
    </a:lvl8pPr>
    <a:lvl9pPr marL="3657600" algn="l" defTabSz="914400" rtl="0" eaLnBrk="1" latinLnBrk="0" hangingPunct="1">
      <a:defRPr sz="10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B9BB"/>
    <a:srgbClr val="9EEABD"/>
    <a:srgbClr val="E8D1FF"/>
    <a:srgbClr val="99FF66"/>
    <a:srgbClr val="FF7C80"/>
    <a:srgbClr val="FF5050"/>
    <a:srgbClr val="5ADC8F"/>
    <a:srgbClr val="66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68" autoAdjust="0"/>
    <p:restoredTop sz="67971" autoAdjust="0"/>
  </p:normalViewPr>
  <p:slideViewPr>
    <p:cSldViewPr snapToObjects="1" showGuides="1">
      <p:cViewPr varScale="1">
        <p:scale>
          <a:sx n="57" d="100"/>
          <a:sy n="57" d="100"/>
        </p:scale>
        <p:origin x="-1764" y="-84"/>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showGuides="1">
      <p:cViewPr>
        <p:scale>
          <a:sx n="75" d="100"/>
          <a:sy n="75" d="100"/>
        </p:scale>
        <p:origin x="-2598" y="-72"/>
      </p:cViewPr>
      <p:guideLst>
        <p:guide orient="horz" pos="2896"/>
        <p:guide pos="221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07FCF2-79DA-457A-8FA2-5C013E8158AA}" type="doc">
      <dgm:prSet loTypeId="urn:microsoft.com/office/officeart/2005/8/layout/arrow6" loCatId="relationship" qsTypeId="urn:microsoft.com/office/officeart/2005/8/quickstyle/simple1" qsCatId="simple" csTypeId="urn:microsoft.com/office/officeart/2005/8/colors/accent2_1" csCatId="accent2" phldr="1"/>
      <dgm:spPr/>
      <dgm:t>
        <a:bodyPr/>
        <a:lstStyle/>
        <a:p>
          <a:endParaRPr lang="en-GB"/>
        </a:p>
      </dgm:t>
    </dgm:pt>
    <dgm:pt modelId="{CF87EC08-E0AC-4D59-9975-1BDD646505B5}">
      <dgm:prSet phldrT="[Text]"/>
      <dgm:spPr/>
      <dgm:t>
        <a:bodyPr/>
        <a:lstStyle/>
        <a:p>
          <a:r>
            <a:rPr lang="en-US" dirty="0" smtClean="0"/>
            <a:t>A change in one object does not necessitate a change in the other</a:t>
          </a:r>
          <a:endParaRPr lang="en-GB" dirty="0"/>
        </a:p>
      </dgm:t>
    </dgm:pt>
    <dgm:pt modelId="{E8763F92-97C2-47A0-AE24-F308BD713BA5}" type="parTrans" cxnId="{C0A091CC-5A7B-4DE4-BF0A-227808745D33}">
      <dgm:prSet/>
      <dgm:spPr/>
      <dgm:t>
        <a:bodyPr/>
        <a:lstStyle/>
        <a:p>
          <a:endParaRPr lang="en-GB"/>
        </a:p>
      </dgm:t>
    </dgm:pt>
    <dgm:pt modelId="{A8BF1FB4-77AF-4FA9-AF30-C0703456851A}" type="sibTrans" cxnId="{C0A091CC-5A7B-4DE4-BF0A-227808745D33}">
      <dgm:prSet/>
      <dgm:spPr/>
      <dgm:t>
        <a:bodyPr/>
        <a:lstStyle/>
        <a:p>
          <a:endParaRPr lang="en-GB"/>
        </a:p>
      </dgm:t>
    </dgm:pt>
    <dgm:pt modelId="{5487B3DF-8E15-46E6-8988-8DC7A8E26D1B}">
      <dgm:prSet/>
      <dgm:spPr/>
      <dgm:t>
        <a:bodyPr/>
        <a:lstStyle/>
        <a:p>
          <a:r>
            <a:rPr lang="en-US" dirty="0" smtClean="0"/>
            <a:t>An object does not require knowledge of the specific implementation, that it is dependent on, in order to function</a:t>
          </a:r>
          <a:endParaRPr lang="en-US" dirty="0"/>
        </a:p>
      </dgm:t>
    </dgm:pt>
    <dgm:pt modelId="{33FD7ADA-72A1-4862-8681-3068318487BA}" type="parTrans" cxnId="{EF1C4B65-4A75-4B81-9EFB-8496715B9BAD}">
      <dgm:prSet/>
      <dgm:spPr/>
      <dgm:t>
        <a:bodyPr/>
        <a:lstStyle/>
        <a:p>
          <a:endParaRPr lang="en-GB"/>
        </a:p>
      </dgm:t>
    </dgm:pt>
    <dgm:pt modelId="{FF4D9A0C-F224-4AE7-B099-0E7174BD591C}" type="sibTrans" cxnId="{EF1C4B65-4A75-4B81-9EFB-8496715B9BAD}">
      <dgm:prSet/>
      <dgm:spPr/>
      <dgm:t>
        <a:bodyPr/>
        <a:lstStyle/>
        <a:p>
          <a:endParaRPr lang="en-GB"/>
        </a:p>
      </dgm:t>
    </dgm:pt>
    <dgm:pt modelId="{C7A24648-2702-4F4A-A82D-2F8EA49438AD}" type="pres">
      <dgm:prSet presAssocID="{6B07FCF2-79DA-457A-8FA2-5C013E8158AA}" presName="compositeShape" presStyleCnt="0">
        <dgm:presLayoutVars>
          <dgm:chMax val="2"/>
          <dgm:dir/>
          <dgm:resizeHandles val="exact"/>
        </dgm:presLayoutVars>
      </dgm:prSet>
      <dgm:spPr/>
      <dgm:t>
        <a:bodyPr/>
        <a:lstStyle/>
        <a:p>
          <a:endParaRPr lang="en-GB"/>
        </a:p>
      </dgm:t>
    </dgm:pt>
    <dgm:pt modelId="{03E5ECE7-ADD0-453C-99D1-5ECC09C463E6}" type="pres">
      <dgm:prSet presAssocID="{6B07FCF2-79DA-457A-8FA2-5C013E8158AA}" presName="ribbon" presStyleLbl="node1" presStyleIdx="0" presStyleCnt="1"/>
      <dgm:spPr/>
      <dgm:t>
        <a:bodyPr/>
        <a:lstStyle/>
        <a:p>
          <a:endParaRPr lang="en-US"/>
        </a:p>
      </dgm:t>
    </dgm:pt>
    <dgm:pt modelId="{5C3C5457-422C-49EA-9F20-C5DC742DE668}" type="pres">
      <dgm:prSet presAssocID="{6B07FCF2-79DA-457A-8FA2-5C013E8158AA}" presName="leftArrowText" presStyleLbl="node1" presStyleIdx="0" presStyleCnt="1">
        <dgm:presLayoutVars>
          <dgm:chMax val="0"/>
          <dgm:bulletEnabled val="1"/>
        </dgm:presLayoutVars>
      </dgm:prSet>
      <dgm:spPr/>
      <dgm:t>
        <a:bodyPr/>
        <a:lstStyle/>
        <a:p>
          <a:endParaRPr lang="en-GB"/>
        </a:p>
      </dgm:t>
    </dgm:pt>
    <dgm:pt modelId="{3454253E-4496-4045-AA55-7F848E5AA7EC}" type="pres">
      <dgm:prSet presAssocID="{6B07FCF2-79DA-457A-8FA2-5C013E8158AA}" presName="rightArrowText" presStyleLbl="node1" presStyleIdx="0" presStyleCnt="1">
        <dgm:presLayoutVars>
          <dgm:chMax val="0"/>
          <dgm:bulletEnabled val="1"/>
        </dgm:presLayoutVars>
      </dgm:prSet>
      <dgm:spPr/>
      <dgm:t>
        <a:bodyPr/>
        <a:lstStyle/>
        <a:p>
          <a:endParaRPr lang="en-GB"/>
        </a:p>
      </dgm:t>
    </dgm:pt>
  </dgm:ptLst>
  <dgm:cxnLst>
    <dgm:cxn modelId="{0A7FA308-DB2F-4CBF-BB51-2605602C87AC}" type="presOf" srcId="{5487B3DF-8E15-46E6-8988-8DC7A8E26D1B}" destId="{3454253E-4496-4045-AA55-7F848E5AA7EC}" srcOrd="0" destOrd="0" presId="urn:microsoft.com/office/officeart/2005/8/layout/arrow6"/>
    <dgm:cxn modelId="{C0A091CC-5A7B-4DE4-BF0A-227808745D33}" srcId="{6B07FCF2-79DA-457A-8FA2-5C013E8158AA}" destId="{CF87EC08-E0AC-4D59-9975-1BDD646505B5}" srcOrd="0" destOrd="0" parTransId="{E8763F92-97C2-47A0-AE24-F308BD713BA5}" sibTransId="{A8BF1FB4-77AF-4FA9-AF30-C0703456851A}"/>
    <dgm:cxn modelId="{EF1C4B65-4A75-4B81-9EFB-8496715B9BAD}" srcId="{6B07FCF2-79DA-457A-8FA2-5C013E8158AA}" destId="{5487B3DF-8E15-46E6-8988-8DC7A8E26D1B}" srcOrd="1" destOrd="0" parTransId="{33FD7ADA-72A1-4862-8681-3068318487BA}" sibTransId="{FF4D9A0C-F224-4AE7-B099-0E7174BD591C}"/>
    <dgm:cxn modelId="{96324CE4-CBF8-4F98-A830-C087759641DC}" type="presOf" srcId="{6B07FCF2-79DA-457A-8FA2-5C013E8158AA}" destId="{C7A24648-2702-4F4A-A82D-2F8EA49438AD}" srcOrd="0" destOrd="0" presId="urn:microsoft.com/office/officeart/2005/8/layout/arrow6"/>
    <dgm:cxn modelId="{9C2E4A08-C859-4028-A8AB-B10FF7F57438}" type="presOf" srcId="{CF87EC08-E0AC-4D59-9975-1BDD646505B5}" destId="{5C3C5457-422C-49EA-9F20-C5DC742DE668}" srcOrd="0" destOrd="0" presId="urn:microsoft.com/office/officeart/2005/8/layout/arrow6"/>
    <dgm:cxn modelId="{360C9832-36D7-4E82-875D-C7FD0840CA20}" type="presParOf" srcId="{C7A24648-2702-4F4A-A82D-2F8EA49438AD}" destId="{03E5ECE7-ADD0-453C-99D1-5ECC09C463E6}" srcOrd="0" destOrd="0" presId="urn:microsoft.com/office/officeart/2005/8/layout/arrow6"/>
    <dgm:cxn modelId="{83592A98-595A-4305-897C-522455591D84}" type="presParOf" srcId="{C7A24648-2702-4F4A-A82D-2F8EA49438AD}" destId="{5C3C5457-422C-49EA-9F20-C5DC742DE668}" srcOrd="1" destOrd="0" presId="urn:microsoft.com/office/officeart/2005/8/layout/arrow6"/>
    <dgm:cxn modelId="{518C07B0-596E-4260-8511-30198B5881F8}" type="presParOf" srcId="{C7A24648-2702-4F4A-A82D-2F8EA49438AD}" destId="{3454253E-4496-4045-AA55-7F848E5AA7EC}" srcOrd="2" destOrd="0" presId="urn:microsoft.com/office/officeart/2005/8/layout/arrow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3E5ECE7-ADD0-453C-99D1-5ECC09C463E6}">
      <dsp:nvSpPr>
        <dsp:cNvPr id="0" name=""/>
        <dsp:cNvSpPr/>
      </dsp:nvSpPr>
      <dsp:spPr>
        <a:xfrm>
          <a:off x="0" y="812799"/>
          <a:ext cx="6096000" cy="2438400"/>
        </a:xfrm>
        <a:prstGeom prst="leftRightRibb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3C5457-422C-49EA-9F20-C5DC742DE668}">
      <dsp:nvSpPr>
        <dsp:cNvPr id="0" name=""/>
        <dsp:cNvSpPr/>
      </dsp:nvSpPr>
      <dsp:spPr>
        <a:xfrm>
          <a:off x="731520" y="1239519"/>
          <a:ext cx="2011680" cy="119481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6896" rIns="0" bIns="60960" numCol="1" spcCol="1270" anchor="ctr" anchorCtr="0">
          <a:noAutofit/>
        </a:bodyPr>
        <a:lstStyle/>
        <a:p>
          <a:pPr lvl="0" algn="ctr" defTabSz="711200">
            <a:lnSpc>
              <a:spcPct val="90000"/>
            </a:lnSpc>
            <a:spcBef>
              <a:spcPct val="0"/>
            </a:spcBef>
            <a:spcAft>
              <a:spcPct val="35000"/>
            </a:spcAft>
          </a:pPr>
          <a:r>
            <a:rPr lang="en-US" sz="1600" kern="1200" dirty="0" smtClean="0"/>
            <a:t>A change in one object does not necessitate a change in the other</a:t>
          </a:r>
          <a:endParaRPr lang="en-GB" sz="1600" kern="1200" dirty="0"/>
        </a:p>
      </dsp:txBody>
      <dsp:txXfrm>
        <a:off x="731520" y="1239519"/>
        <a:ext cx="2011680" cy="1194816"/>
      </dsp:txXfrm>
    </dsp:sp>
    <dsp:sp modelId="{3454253E-4496-4045-AA55-7F848E5AA7EC}">
      <dsp:nvSpPr>
        <dsp:cNvPr id="0" name=""/>
        <dsp:cNvSpPr/>
      </dsp:nvSpPr>
      <dsp:spPr>
        <a:xfrm>
          <a:off x="3048000" y="1629663"/>
          <a:ext cx="2377440" cy="119481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6896" rIns="0" bIns="60960" numCol="1" spcCol="1270" anchor="ctr" anchorCtr="0">
          <a:noAutofit/>
        </a:bodyPr>
        <a:lstStyle/>
        <a:p>
          <a:pPr lvl="0" algn="ctr" defTabSz="711200">
            <a:lnSpc>
              <a:spcPct val="90000"/>
            </a:lnSpc>
            <a:spcBef>
              <a:spcPct val="0"/>
            </a:spcBef>
            <a:spcAft>
              <a:spcPct val="35000"/>
            </a:spcAft>
          </a:pPr>
          <a:r>
            <a:rPr lang="en-US" sz="1600" kern="1200" dirty="0" smtClean="0"/>
            <a:t>An object does not require knowledge of the specific implementation, that it is dependent on, in order to function</a:t>
          </a:r>
          <a:endParaRPr lang="en-US" sz="1600" kern="1200" dirty="0"/>
        </a:p>
      </dsp:txBody>
      <dsp:txXfrm>
        <a:off x="3048000" y="1629663"/>
        <a:ext cx="2377440" cy="1194816"/>
      </dsp:txXfrm>
    </dsp:sp>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4090988" cy="534988"/>
          </a:xfrm>
          <a:prstGeom prst="rect">
            <a:avLst/>
          </a:prstGeom>
          <a:noFill/>
          <a:ln w="9525">
            <a:noFill/>
            <a:miter lim="800000"/>
            <a:headEnd/>
            <a:tailEnd/>
          </a:ln>
          <a:effectLst/>
        </p:spPr>
        <p:txBody>
          <a:bodyPr vert="horz" wrap="square" lIns="101770" tIns="50884" rIns="101770" bIns="50884" numCol="1" anchor="t"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ADF Java (Z16325) Module 5: OO Principles</a:t>
            </a:r>
          </a:p>
        </p:txBody>
      </p:sp>
      <p:sp>
        <p:nvSpPr>
          <p:cNvPr id="30723" name="Rectangle 3"/>
          <p:cNvSpPr>
            <a:spLocks noGrp="1" noChangeArrowheads="1"/>
          </p:cNvSpPr>
          <p:nvPr>
            <p:ph type="dt" idx="1"/>
          </p:nvPr>
        </p:nvSpPr>
        <p:spPr bwMode="auto">
          <a:xfrm>
            <a:off x="4238625" y="0"/>
            <a:ext cx="2752725" cy="533400"/>
          </a:xfrm>
          <a:prstGeom prst="rect">
            <a:avLst/>
          </a:prstGeom>
          <a:noFill/>
          <a:ln w="9525">
            <a:noFill/>
            <a:miter lim="800000"/>
            <a:headEnd/>
            <a:tailEnd/>
          </a:ln>
          <a:effectLst/>
        </p:spPr>
        <p:txBody>
          <a:bodyPr vert="horz" wrap="square" lIns="97649" tIns="48824" rIns="97649" bIns="48824" numCol="1" anchor="t" anchorCtr="0" compatLnSpc="1">
            <a:prstTxWarp prst="textNoShape">
              <a:avLst/>
            </a:prstTxWarp>
          </a:bodyPr>
          <a:lstStyle>
            <a:lvl1pPr algn="r" defTabSz="976313" eaLnBrk="0" hangingPunct="0">
              <a:lnSpc>
                <a:spcPct val="100000"/>
              </a:lnSpc>
              <a:spcBef>
                <a:spcPct val="0"/>
              </a:spcBef>
              <a:buClrTx/>
              <a:defRPr>
                <a:latin typeface="Arial" charset="0"/>
              </a:defRPr>
            </a:lvl1pPr>
          </a:lstStyle>
          <a:p>
            <a:pPr>
              <a:defRPr/>
            </a:pPr>
            <a:r>
              <a:rPr lang="en-US"/>
              <a:t>M5 - OO Principles.ppt</a:t>
            </a:r>
          </a:p>
        </p:txBody>
      </p:sp>
      <p:sp>
        <p:nvSpPr>
          <p:cNvPr id="30724" name="Rectangle 4"/>
          <p:cNvSpPr>
            <a:spLocks noChangeArrowheads="1"/>
          </p:cNvSpPr>
          <p:nvPr/>
        </p:nvSpPr>
        <p:spPr bwMode="auto">
          <a:xfrm>
            <a:off x="-11113" y="8823325"/>
            <a:ext cx="5448301" cy="382588"/>
          </a:xfrm>
          <a:prstGeom prst="rect">
            <a:avLst/>
          </a:prstGeom>
          <a:noFill/>
          <a:ln w="9525">
            <a:noFill/>
            <a:miter lim="800000"/>
            <a:headEnd/>
            <a:tailEnd/>
          </a:ln>
          <a:effectLst/>
        </p:spPr>
        <p:txBody>
          <a:bodyPr lIns="101770" tIns="50884" rIns="101770" bIns="50884" anchor="b"/>
          <a:lstStyle/>
          <a:p>
            <a:pPr algn="l" defTabSz="1017588" eaLnBrk="0" hangingPunct="0">
              <a:lnSpc>
                <a:spcPct val="100000"/>
              </a:lnSpc>
              <a:spcBef>
                <a:spcPct val="0"/>
              </a:spcBef>
              <a:buClrTx/>
              <a:defRPr/>
            </a:pPr>
            <a:r>
              <a:rPr lang="en-US">
                <a:latin typeface="Arial" charset="0"/>
              </a:rPr>
              <a:t>Copyright © 2011 Accenture All Rights Reserved.</a:t>
            </a:r>
          </a:p>
        </p:txBody>
      </p:sp>
      <p:sp>
        <p:nvSpPr>
          <p:cNvPr id="30725" name="Rectangle 5"/>
          <p:cNvSpPr>
            <a:spLocks noChangeArrowheads="1"/>
          </p:cNvSpPr>
          <p:nvPr/>
        </p:nvSpPr>
        <p:spPr bwMode="auto">
          <a:xfrm>
            <a:off x="5532438" y="8823325"/>
            <a:ext cx="1450975" cy="382588"/>
          </a:xfrm>
          <a:prstGeom prst="rect">
            <a:avLst/>
          </a:prstGeom>
          <a:noFill/>
          <a:ln w="9525">
            <a:noFill/>
            <a:miter lim="800000"/>
            <a:headEnd/>
            <a:tailEnd/>
          </a:ln>
          <a:effectLst/>
        </p:spPr>
        <p:txBody>
          <a:bodyPr lIns="101770" tIns="50884" rIns="101770" bIns="50884" anchor="b"/>
          <a:lstStyle/>
          <a:p>
            <a:pPr algn="r" defTabSz="1017588" eaLnBrk="0" hangingPunct="0">
              <a:lnSpc>
                <a:spcPct val="100000"/>
              </a:lnSpc>
              <a:spcBef>
                <a:spcPct val="0"/>
              </a:spcBef>
              <a:buClrTx/>
              <a:defRPr/>
            </a:pPr>
            <a:fld id="{7F7C4BB5-712D-47B0-9ADA-D9DDE2F99F29}" type="slidenum">
              <a:rPr lang="en-US">
                <a:latin typeface="Arial" charset="0"/>
              </a:rPr>
              <a:pPr algn="r" defTabSz="1017588" eaLnBrk="0" hangingPunct="0">
                <a:lnSpc>
                  <a:spcPct val="100000"/>
                </a:lnSpc>
                <a:spcBef>
                  <a:spcPct val="0"/>
                </a:spcBef>
                <a:buClrTx/>
                <a:defRPr/>
              </a:pPr>
              <a:t>‹#›</a:t>
            </a:fld>
            <a:endParaRPr lang="en-US">
              <a:latin typeface="Arial" charset="0"/>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41" name="Rectangle 9"/>
          <p:cNvSpPr>
            <a:spLocks noGrp="1" noChangeArrowheads="1"/>
          </p:cNvSpPr>
          <p:nvPr>
            <p:ph type="hdr" sz="quarter"/>
          </p:nvPr>
        </p:nvSpPr>
        <p:spPr bwMode="auto">
          <a:xfrm>
            <a:off x="0" y="0"/>
            <a:ext cx="4090988" cy="534988"/>
          </a:xfrm>
          <a:prstGeom prst="rect">
            <a:avLst/>
          </a:prstGeom>
          <a:noFill/>
          <a:ln w="9525">
            <a:noFill/>
            <a:miter lim="800000"/>
            <a:headEnd/>
            <a:tailEnd/>
          </a:ln>
          <a:effectLst/>
        </p:spPr>
        <p:txBody>
          <a:bodyPr vert="horz" wrap="square" lIns="101770" tIns="50884" rIns="101770" bIns="50884" numCol="1" anchor="t"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ADF Java (Z16325) Module 5: OO Principles</a:t>
            </a:r>
          </a:p>
        </p:txBody>
      </p:sp>
      <p:sp>
        <p:nvSpPr>
          <p:cNvPr id="18442" name="Rectangle 10"/>
          <p:cNvSpPr>
            <a:spLocks noGrp="1" noChangeArrowheads="1"/>
          </p:cNvSpPr>
          <p:nvPr>
            <p:ph type="dt" idx="1"/>
          </p:nvPr>
        </p:nvSpPr>
        <p:spPr bwMode="auto">
          <a:xfrm>
            <a:off x="4238625" y="0"/>
            <a:ext cx="2752725" cy="533400"/>
          </a:xfrm>
          <a:prstGeom prst="rect">
            <a:avLst/>
          </a:prstGeom>
          <a:noFill/>
          <a:ln w="9525">
            <a:noFill/>
            <a:miter lim="800000"/>
            <a:headEnd/>
            <a:tailEnd/>
          </a:ln>
          <a:effectLst/>
        </p:spPr>
        <p:txBody>
          <a:bodyPr vert="horz" wrap="square" lIns="97649" tIns="48824" rIns="97649" bIns="48824" numCol="1" anchor="t" anchorCtr="0" compatLnSpc="1">
            <a:prstTxWarp prst="textNoShape">
              <a:avLst/>
            </a:prstTxWarp>
          </a:bodyPr>
          <a:lstStyle>
            <a:lvl1pPr algn="r" defTabSz="976313" eaLnBrk="0" hangingPunct="0">
              <a:lnSpc>
                <a:spcPct val="100000"/>
              </a:lnSpc>
              <a:spcBef>
                <a:spcPct val="0"/>
              </a:spcBef>
              <a:buClrTx/>
              <a:defRPr>
                <a:latin typeface="Arial" charset="0"/>
              </a:defRPr>
            </a:lvl1pPr>
          </a:lstStyle>
          <a:p>
            <a:pPr>
              <a:defRPr/>
            </a:pPr>
            <a:r>
              <a:rPr lang="en-US"/>
              <a:t>M5 - OO Principles.ppt</a:t>
            </a:r>
          </a:p>
        </p:txBody>
      </p:sp>
      <p:sp>
        <p:nvSpPr>
          <p:cNvPr id="18443" name="Rectangle 11"/>
          <p:cNvSpPr>
            <a:spLocks noGrp="1" noChangeArrowheads="1"/>
          </p:cNvSpPr>
          <p:nvPr>
            <p:ph type="ftr" sz="quarter" idx="4"/>
          </p:nvPr>
        </p:nvSpPr>
        <p:spPr bwMode="auto">
          <a:xfrm>
            <a:off x="-11113" y="8823325"/>
            <a:ext cx="5448301" cy="382588"/>
          </a:xfrm>
          <a:prstGeom prst="rect">
            <a:avLst/>
          </a:prstGeom>
          <a:noFill/>
          <a:ln w="9525">
            <a:noFill/>
            <a:miter lim="800000"/>
            <a:headEnd/>
            <a:tailEnd/>
          </a:ln>
          <a:effectLst/>
        </p:spPr>
        <p:txBody>
          <a:bodyPr vert="horz" wrap="square" lIns="101770" tIns="50884" rIns="101770" bIns="50884" numCol="1" anchor="b"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Copyright © 2011 Accenture All Rights Reserved.</a:t>
            </a:r>
          </a:p>
        </p:txBody>
      </p:sp>
      <p:sp>
        <p:nvSpPr>
          <p:cNvPr id="18444" name="Rectangle 12"/>
          <p:cNvSpPr>
            <a:spLocks noGrp="1" noChangeArrowheads="1"/>
          </p:cNvSpPr>
          <p:nvPr>
            <p:ph type="sldNum" sz="quarter" idx="5"/>
          </p:nvPr>
        </p:nvSpPr>
        <p:spPr bwMode="auto">
          <a:xfrm>
            <a:off x="5532438" y="8823325"/>
            <a:ext cx="1450975" cy="382588"/>
          </a:xfrm>
          <a:prstGeom prst="rect">
            <a:avLst/>
          </a:prstGeom>
          <a:noFill/>
          <a:ln w="9525">
            <a:noFill/>
            <a:miter lim="800000"/>
            <a:headEnd/>
            <a:tailEnd/>
          </a:ln>
          <a:effectLst/>
        </p:spPr>
        <p:txBody>
          <a:bodyPr vert="horz" wrap="square" lIns="101770" tIns="50884" rIns="101770" bIns="50884" numCol="1" anchor="b" anchorCtr="0" compatLnSpc="1">
            <a:prstTxWarp prst="textNoShape">
              <a:avLst/>
            </a:prstTxWarp>
          </a:bodyPr>
          <a:lstStyle>
            <a:lvl1pPr algn="r" defTabSz="1017588" eaLnBrk="0" hangingPunct="0">
              <a:lnSpc>
                <a:spcPct val="100000"/>
              </a:lnSpc>
              <a:spcBef>
                <a:spcPct val="0"/>
              </a:spcBef>
              <a:buClrTx/>
              <a:defRPr>
                <a:latin typeface="Arial" charset="0"/>
              </a:defRPr>
            </a:lvl1pPr>
          </a:lstStyle>
          <a:p>
            <a:pPr>
              <a:defRPr/>
            </a:pPr>
            <a:fld id="{4622FB6C-5786-4F1A-BF42-194E0B240DCB}" type="slidenum">
              <a:rPr lang="en-US"/>
              <a:pPr>
                <a:defRPr/>
              </a:pPr>
              <a:t>‹#›</a:t>
            </a:fld>
            <a:endParaRPr lang="en-US"/>
          </a:p>
        </p:txBody>
      </p:sp>
      <p:sp>
        <p:nvSpPr>
          <p:cNvPr id="21510" name="Rectangle 13"/>
          <p:cNvSpPr>
            <a:spLocks noGrp="1" noRot="1" noChangeAspect="1" noChangeArrowheads="1" noTextEdit="1"/>
          </p:cNvSpPr>
          <p:nvPr>
            <p:ph type="sldImg" idx="2"/>
          </p:nvPr>
        </p:nvSpPr>
        <p:spPr bwMode="auto">
          <a:xfrm>
            <a:off x="1001713" y="774700"/>
            <a:ext cx="5097462" cy="3822700"/>
          </a:xfrm>
          <a:prstGeom prst="rect">
            <a:avLst/>
          </a:prstGeom>
          <a:noFill/>
          <a:ln w="12700">
            <a:solidFill>
              <a:srgbClr val="000000"/>
            </a:solidFill>
            <a:miter lim="800000"/>
            <a:headEnd/>
            <a:tailEnd/>
          </a:ln>
        </p:spPr>
      </p:sp>
      <p:sp>
        <p:nvSpPr>
          <p:cNvPr id="18446" name="Rectangle 14"/>
          <p:cNvSpPr>
            <a:spLocks noGrp="1" noChangeArrowheads="1"/>
          </p:cNvSpPr>
          <p:nvPr>
            <p:ph type="body" sz="quarter" idx="3"/>
          </p:nvPr>
        </p:nvSpPr>
        <p:spPr bwMode="auto">
          <a:xfrm>
            <a:off x="946150" y="4860925"/>
            <a:ext cx="5207000" cy="3768725"/>
          </a:xfrm>
          <a:prstGeom prst="rect">
            <a:avLst/>
          </a:prstGeom>
          <a:noFill/>
          <a:ln w="12700">
            <a:noFill/>
            <a:miter lim="800000"/>
            <a:headEnd/>
            <a:tailEnd/>
          </a:ln>
          <a:effectLst/>
        </p:spPr>
        <p:txBody>
          <a:bodyPr vert="horz" wrap="square" lIns="97807" tIns="48046" rIns="97807" bIns="4804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000" kern="1200">
        <a:solidFill>
          <a:schemeClr val="tx1"/>
        </a:solidFill>
        <a:latin typeface="Arial" charset="0"/>
        <a:ea typeface="+mn-ea"/>
        <a:cs typeface="+mn-cs"/>
      </a:defRPr>
    </a:lvl2pPr>
    <a:lvl3pPr marL="914400" algn="l" rtl="0" eaLnBrk="0" fontAlgn="base" hangingPunct="0">
      <a:spcBef>
        <a:spcPct val="30000"/>
      </a:spcBef>
      <a:spcAft>
        <a:spcPct val="0"/>
      </a:spcAft>
      <a:defRPr sz="1000" kern="1200">
        <a:solidFill>
          <a:schemeClr val="tx1"/>
        </a:solidFill>
        <a:latin typeface="Arial" charset="0"/>
        <a:ea typeface="+mn-ea"/>
        <a:cs typeface="+mn-cs"/>
      </a:defRPr>
    </a:lvl3pPr>
    <a:lvl4pPr marL="1371600" algn="l" rtl="0" eaLnBrk="0" fontAlgn="base" hangingPunct="0">
      <a:spcBef>
        <a:spcPct val="30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9"/>
          <p:cNvSpPr>
            <a:spLocks noGrp="1" noChangeArrowheads="1"/>
          </p:cNvSpPr>
          <p:nvPr>
            <p:ph type="hdr" sz="quarter"/>
          </p:nvPr>
        </p:nvSpPr>
        <p:spPr>
          <a:noFill/>
        </p:spPr>
        <p:txBody>
          <a:bodyPr/>
          <a:lstStyle/>
          <a:p>
            <a:r>
              <a:rPr lang="en-US" smtClean="0">
                <a:latin typeface="Arial" pitchFamily="34" charset="0"/>
              </a:rPr>
              <a:t>ADF Java (Z16325) Module 5: OO Principles</a:t>
            </a:r>
          </a:p>
        </p:txBody>
      </p:sp>
      <p:sp>
        <p:nvSpPr>
          <p:cNvPr id="22531" name="Rectangle 10"/>
          <p:cNvSpPr>
            <a:spLocks noGrp="1" noChangeArrowheads="1"/>
          </p:cNvSpPr>
          <p:nvPr>
            <p:ph type="dt" sz="quarter" idx="1"/>
          </p:nvPr>
        </p:nvSpPr>
        <p:spPr>
          <a:noFill/>
        </p:spPr>
        <p:txBody>
          <a:bodyPr/>
          <a:lstStyle/>
          <a:p>
            <a:r>
              <a:rPr lang="en-US" smtClean="0">
                <a:latin typeface="Arial" pitchFamily="34" charset="0"/>
              </a:rPr>
              <a:t>M5 - OO Principles.ppt</a:t>
            </a:r>
          </a:p>
        </p:txBody>
      </p:sp>
      <p:sp>
        <p:nvSpPr>
          <p:cNvPr id="2253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22533" name="Rectangle 12"/>
          <p:cNvSpPr>
            <a:spLocks noGrp="1" noChangeArrowheads="1"/>
          </p:cNvSpPr>
          <p:nvPr>
            <p:ph type="sldNum" sz="quarter" idx="5"/>
          </p:nvPr>
        </p:nvSpPr>
        <p:spPr>
          <a:noFill/>
        </p:spPr>
        <p:txBody>
          <a:bodyPr/>
          <a:lstStyle/>
          <a:p>
            <a:fld id="{CE258948-9C56-4737-AC6F-63C0082A97DE}" type="slidenum">
              <a:rPr lang="en-US" smtClean="0">
                <a:latin typeface="Arial" pitchFamily="34" charset="0"/>
              </a:rPr>
              <a:pPr/>
              <a:t>1</a:t>
            </a:fld>
            <a:endParaRPr lang="en-US" smtClean="0">
              <a:latin typeface="Arial" pitchFamily="34" charset="0"/>
            </a:endParaRPr>
          </a:p>
        </p:txBody>
      </p:sp>
      <p:sp>
        <p:nvSpPr>
          <p:cNvPr id="22534" name="Rectangle 10"/>
          <p:cNvSpPr>
            <a:spLocks noGrp="1" noRot="1" noChangeAspect="1" noChangeArrowheads="1" noTextEdit="1"/>
          </p:cNvSpPr>
          <p:nvPr>
            <p:ph type="sldImg"/>
          </p:nvPr>
        </p:nvSpPr>
        <p:spPr>
          <a:ln/>
        </p:spPr>
      </p:sp>
      <p:sp>
        <p:nvSpPr>
          <p:cNvPr id="22535" name="Rectangle 11"/>
          <p:cNvSpPr>
            <a:spLocks noGrp="1" noChangeArrowheads="1"/>
          </p:cNvSpPr>
          <p:nvPr>
            <p:ph type="body" idx="1"/>
          </p:nvPr>
        </p:nvSpPr>
        <p:spPr>
          <a:noFill/>
          <a:ln w="9525"/>
        </p:spPr>
        <p:txBody>
          <a:bodyPr/>
          <a:lstStyle/>
          <a:p>
            <a:pPr eaLnBrk="1" hangingPunct="1"/>
            <a:r>
              <a:rPr lang="en-US" b="1" smtClean="0">
                <a:latin typeface="Arial" pitchFamily="34" charset="0"/>
              </a:rPr>
              <a:t>Focus: </a:t>
            </a:r>
            <a:r>
              <a:rPr lang="en-US" smtClean="0">
                <a:latin typeface="Arial" pitchFamily="34" charset="0"/>
              </a:rPr>
              <a:t>Module 5: </a:t>
            </a:r>
            <a:r>
              <a:rPr lang="en-US" sz="1100" smtClean="0">
                <a:solidFill>
                  <a:srgbClr val="003300"/>
                </a:solidFill>
                <a:latin typeface="Arial" pitchFamily="34" charset="0"/>
              </a:rPr>
              <a:t>Object-Oriented Design and Principles</a:t>
            </a:r>
            <a:endParaRPr lang="en-US" sz="1100" smtClean="0">
              <a:latin typeface="Arial" pitchFamily="34" charset="0"/>
            </a:endParaRPr>
          </a:p>
          <a:p>
            <a:pPr eaLnBrk="1" hangingPunct="1"/>
            <a:endParaRPr lang="en-US" b="1" smtClean="0">
              <a:latin typeface="Arial" pitchFamily="34" charset="0"/>
            </a:endParaRPr>
          </a:p>
          <a:p>
            <a:pPr eaLnBrk="1" hangingPunct="1"/>
            <a:r>
              <a:rPr lang="en-US" b="1" smtClean="0">
                <a:latin typeface="Arial" pitchFamily="34" charset="0"/>
              </a:rPr>
              <a:t>Key messages: </a:t>
            </a:r>
            <a:r>
              <a:rPr lang="en-US" smtClean="0">
                <a:latin typeface="Arial" pitchFamily="34" charset="0"/>
              </a:rPr>
              <a:t>This module introduces the concept of object oriented design and principles.</a:t>
            </a:r>
          </a:p>
          <a:p>
            <a:pPr eaLnBrk="1" hangingPunct="1"/>
            <a:endParaRPr lang="en-US" b="1" smtClean="0">
              <a:latin typeface="Arial" pitchFamily="34" charset="0"/>
            </a:endParaRPr>
          </a:p>
          <a:p>
            <a:pPr eaLnBrk="1" hangingPunct="1"/>
            <a:r>
              <a:rPr lang="en-US" b="1" smtClean="0">
                <a:latin typeface="Arial" pitchFamily="34" charset="0"/>
              </a:rPr>
              <a:t>Transition: </a:t>
            </a:r>
            <a:r>
              <a:rPr lang="en-US" smtClean="0">
                <a:latin typeface="Arial" pitchFamily="34" charset="0"/>
              </a:rPr>
              <a:t>Let’s take a look at what we aim to learn in this module.</a:t>
            </a:r>
            <a:endParaRPr lang="en-US" b="1"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9"/>
          <p:cNvSpPr>
            <a:spLocks noGrp="1" noChangeArrowheads="1"/>
          </p:cNvSpPr>
          <p:nvPr>
            <p:ph type="hdr" sz="quarter"/>
          </p:nvPr>
        </p:nvSpPr>
        <p:spPr>
          <a:noFill/>
        </p:spPr>
        <p:txBody>
          <a:bodyPr/>
          <a:lstStyle/>
          <a:p>
            <a:r>
              <a:rPr lang="en-US" smtClean="0">
                <a:latin typeface="Arial" pitchFamily="34" charset="0"/>
              </a:rPr>
              <a:t>ADF Java (Z16325) Module 5: OO Principles</a:t>
            </a:r>
          </a:p>
        </p:txBody>
      </p:sp>
      <p:sp>
        <p:nvSpPr>
          <p:cNvPr id="31747" name="Rectangle 10"/>
          <p:cNvSpPr>
            <a:spLocks noGrp="1" noChangeArrowheads="1"/>
          </p:cNvSpPr>
          <p:nvPr>
            <p:ph type="dt" sz="quarter" idx="1"/>
          </p:nvPr>
        </p:nvSpPr>
        <p:spPr>
          <a:noFill/>
        </p:spPr>
        <p:txBody>
          <a:bodyPr/>
          <a:lstStyle/>
          <a:p>
            <a:r>
              <a:rPr lang="en-US" smtClean="0">
                <a:latin typeface="Arial" pitchFamily="34" charset="0"/>
              </a:rPr>
              <a:t>M5 - OO Principles.ppt</a:t>
            </a:r>
          </a:p>
        </p:txBody>
      </p:sp>
      <p:sp>
        <p:nvSpPr>
          <p:cNvPr id="3174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1749" name="Rectangle 12"/>
          <p:cNvSpPr>
            <a:spLocks noGrp="1" noChangeArrowheads="1"/>
          </p:cNvSpPr>
          <p:nvPr>
            <p:ph type="sldNum" sz="quarter" idx="5"/>
          </p:nvPr>
        </p:nvSpPr>
        <p:spPr>
          <a:noFill/>
        </p:spPr>
        <p:txBody>
          <a:bodyPr/>
          <a:lstStyle/>
          <a:p>
            <a:fld id="{45957645-03D3-42A8-A597-8881B848BBF5}" type="slidenum">
              <a:rPr lang="en-US" smtClean="0">
                <a:latin typeface="Arial" pitchFamily="34" charset="0"/>
              </a:rPr>
              <a:pPr/>
              <a:t>10</a:t>
            </a:fld>
            <a:endParaRPr lang="en-US" smtClean="0">
              <a:latin typeface="Arial" pitchFamily="34" charset="0"/>
            </a:endParaRPr>
          </a:p>
        </p:txBody>
      </p:sp>
      <p:sp>
        <p:nvSpPr>
          <p:cNvPr id="31750" name="Rectangle 4"/>
          <p:cNvSpPr>
            <a:spLocks noGrp="1" noRot="1" noChangeAspect="1" noChangeArrowheads="1" noTextEdit="1"/>
          </p:cNvSpPr>
          <p:nvPr>
            <p:ph type="sldImg"/>
          </p:nvPr>
        </p:nvSpPr>
        <p:spPr>
          <a:ln/>
        </p:spPr>
      </p:sp>
      <p:sp>
        <p:nvSpPr>
          <p:cNvPr id="31751" name="Rectangle 5"/>
          <p:cNvSpPr>
            <a:spLocks noGrp="1" noChangeArrowheads="1"/>
          </p:cNvSpPr>
          <p:nvPr>
            <p:ph type="body" idx="1"/>
          </p:nvPr>
        </p:nvSpPr>
        <p:spPr>
          <a:noFill/>
          <a:ln w="9525"/>
        </p:spPr>
        <p:txBody>
          <a:bodyPr/>
          <a:lstStyle/>
          <a:p>
            <a:pPr eaLnBrk="1" hangingPunct="1">
              <a:spcBef>
                <a:spcPts val="363"/>
              </a:spcBef>
            </a:pPr>
            <a:r>
              <a:rPr lang="en-US" b="1" smtClean="0">
                <a:solidFill>
                  <a:srgbClr val="000000"/>
                </a:solidFill>
                <a:latin typeface="Arial" pitchFamily="34" charset="0"/>
              </a:rPr>
              <a:t>Focus:</a:t>
            </a:r>
            <a:r>
              <a:rPr lang="en-US" smtClean="0">
                <a:solidFill>
                  <a:srgbClr val="000000"/>
                </a:solidFill>
                <a:latin typeface="Arial" pitchFamily="34" charset="0"/>
              </a:rPr>
              <a:t> Questions and Comments</a:t>
            </a:r>
          </a:p>
          <a:p>
            <a:pPr eaLnBrk="1" hangingPunct="1">
              <a:spcBef>
                <a:spcPts val="363"/>
              </a:spcBef>
            </a:pPr>
            <a:endParaRPr lang="en-US" smtClean="0">
              <a:solidFill>
                <a:srgbClr val="000000"/>
              </a:solidFill>
              <a:latin typeface="Arial" pitchFamily="34" charset="0"/>
            </a:endParaRPr>
          </a:p>
          <a:p>
            <a:pPr eaLnBrk="1" hangingPunct="1">
              <a:spcBef>
                <a:spcPts val="363"/>
              </a:spcBef>
            </a:pPr>
            <a:r>
              <a:rPr lang="en-US" b="1" smtClean="0">
                <a:solidFill>
                  <a:srgbClr val="000000"/>
                </a:solidFill>
                <a:latin typeface="Arial" pitchFamily="34" charset="0"/>
              </a:rPr>
              <a:t>Key messages:</a:t>
            </a:r>
            <a:r>
              <a:rPr lang="en-US" smtClean="0">
                <a:solidFill>
                  <a:srgbClr val="000000"/>
                </a:solidFill>
                <a:latin typeface="Arial" pitchFamily="34" charset="0"/>
              </a:rPr>
              <a:t> NA</a:t>
            </a:r>
          </a:p>
          <a:p>
            <a:pPr eaLnBrk="1" hangingPunct="1">
              <a:spcBef>
                <a:spcPts val="363"/>
              </a:spcBef>
            </a:pPr>
            <a:endParaRPr lang="en-US" smtClean="0">
              <a:solidFill>
                <a:srgbClr val="000000"/>
              </a:solidFill>
              <a:latin typeface="Arial" pitchFamily="34" charset="0"/>
            </a:endParaRPr>
          </a:p>
          <a:p>
            <a:pPr eaLnBrk="1" hangingPunct="1">
              <a:spcBef>
                <a:spcPts val="363"/>
              </a:spcBef>
            </a:pPr>
            <a:r>
              <a:rPr lang="en-US" b="1" smtClean="0">
                <a:solidFill>
                  <a:srgbClr val="000000"/>
                </a:solidFill>
                <a:latin typeface="Arial" pitchFamily="34" charset="0"/>
              </a:rPr>
              <a:t>Note to Instructor: </a:t>
            </a:r>
            <a:r>
              <a:rPr lang="en-US" smtClean="0">
                <a:solidFill>
                  <a:srgbClr val="000000"/>
                </a:solidFill>
                <a:latin typeface="Arial" pitchFamily="34" charset="0"/>
              </a:rPr>
              <a:t>Ask participants for any questions or comments they may have.</a:t>
            </a:r>
          </a:p>
          <a:p>
            <a:pPr eaLnBrk="1" hangingPunct="1">
              <a:spcBef>
                <a:spcPts val="363"/>
              </a:spcBef>
            </a:pPr>
            <a:endParaRPr lang="en-US" smtClean="0">
              <a:solidFill>
                <a:srgbClr val="000000"/>
              </a:solidFill>
              <a:latin typeface="Arial" pitchFamily="34" charset="0"/>
            </a:endParaRPr>
          </a:p>
          <a:p>
            <a:pPr eaLnBrk="1" hangingPunct="1">
              <a:spcBef>
                <a:spcPts val="363"/>
              </a:spcBef>
            </a:pPr>
            <a:r>
              <a:rPr lang="en-US" b="1" smtClean="0">
                <a:solidFill>
                  <a:srgbClr val="000000"/>
                </a:solidFill>
                <a:latin typeface="Arial" pitchFamily="34" charset="0"/>
              </a:rPr>
              <a:t>Transition:</a:t>
            </a:r>
            <a:r>
              <a:rPr lang="en-US" smtClean="0">
                <a:solidFill>
                  <a:srgbClr val="000000"/>
                </a:solidFill>
                <a:latin typeface="Arial" pitchFamily="34" charset="0"/>
              </a:rPr>
              <a:t> This brings us to the end of this module.</a:t>
            </a:r>
          </a:p>
          <a:p>
            <a:endParaRPr lang="en-IE"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9"/>
          <p:cNvSpPr>
            <a:spLocks noGrp="1" noChangeArrowheads="1"/>
          </p:cNvSpPr>
          <p:nvPr>
            <p:ph type="hdr" sz="quarter"/>
          </p:nvPr>
        </p:nvSpPr>
        <p:spPr>
          <a:noFill/>
        </p:spPr>
        <p:txBody>
          <a:bodyPr/>
          <a:lstStyle/>
          <a:p>
            <a:r>
              <a:rPr lang="en-US" smtClean="0">
                <a:latin typeface="Arial" pitchFamily="34" charset="0"/>
              </a:rPr>
              <a:t>ADF Java (Z16325) Module 5: OO Principles</a:t>
            </a:r>
          </a:p>
        </p:txBody>
      </p:sp>
      <p:sp>
        <p:nvSpPr>
          <p:cNvPr id="23555" name="Rectangle 10"/>
          <p:cNvSpPr>
            <a:spLocks noGrp="1" noChangeArrowheads="1"/>
          </p:cNvSpPr>
          <p:nvPr>
            <p:ph type="dt" sz="quarter" idx="1"/>
          </p:nvPr>
        </p:nvSpPr>
        <p:spPr>
          <a:noFill/>
        </p:spPr>
        <p:txBody>
          <a:bodyPr/>
          <a:lstStyle/>
          <a:p>
            <a:r>
              <a:rPr lang="en-US" smtClean="0">
                <a:latin typeface="Arial" pitchFamily="34" charset="0"/>
              </a:rPr>
              <a:t>M5 - OO Principles.ppt</a:t>
            </a:r>
          </a:p>
        </p:txBody>
      </p:sp>
      <p:sp>
        <p:nvSpPr>
          <p:cNvPr id="2355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23557" name="Rectangle 12"/>
          <p:cNvSpPr>
            <a:spLocks noGrp="1" noChangeArrowheads="1"/>
          </p:cNvSpPr>
          <p:nvPr>
            <p:ph type="sldNum" sz="quarter" idx="5"/>
          </p:nvPr>
        </p:nvSpPr>
        <p:spPr>
          <a:noFill/>
        </p:spPr>
        <p:txBody>
          <a:bodyPr/>
          <a:lstStyle/>
          <a:p>
            <a:fld id="{1E549595-58A7-4A39-83F2-B689FA545F2C}" type="slidenum">
              <a:rPr lang="en-US" smtClean="0">
                <a:latin typeface="Arial" pitchFamily="34" charset="0"/>
              </a:rPr>
              <a:pPr/>
              <a:t>2</a:t>
            </a:fld>
            <a:endParaRPr lang="en-US" smtClean="0">
              <a:latin typeface="Arial" pitchFamily="34" charset="0"/>
            </a:endParaRPr>
          </a:p>
        </p:txBody>
      </p:sp>
      <p:sp>
        <p:nvSpPr>
          <p:cNvPr id="23558" name="Rectangle 4"/>
          <p:cNvSpPr>
            <a:spLocks noGrp="1" noRot="1" noChangeAspect="1" noChangeArrowheads="1" noTextEdit="1"/>
          </p:cNvSpPr>
          <p:nvPr>
            <p:ph type="sldImg"/>
          </p:nvPr>
        </p:nvSpPr>
        <p:spPr>
          <a:ln/>
        </p:spPr>
      </p:sp>
      <p:sp>
        <p:nvSpPr>
          <p:cNvPr id="23559" name="Rectangle 5"/>
          <p:cNvSpPr>
            <a:spLocks noGrp="1" noChangeArrowheads="1"/>
          </p:cNvSpPr>
          <p:nvPr>
            <p:ph type="body" idx="1"/>
          </p:nvPr>
        </p:nvSpPr>
        <p:spPr>
          <a:noFill/>
          <a:ln w="9525"/>
        </p:spPr>
        <p:txBody>
          <a:bodyPr/>
          <a:lstStyle/>
          <a:p>
            <a:pPr eaLnBrk="1" hangingPunct="1"/>
            <a:r>
              <a:rPr lang="en-US" b="1" smtClean="0">
                <a:latin typeface="Arial" pitchFamily="34" charset="0"/>
              </a:rPr>
              <a:t>Key messages: </a:t>
            </a:r>
            <a:r>
              <a:rPr lang="en-US" smtClean="0">
                <a:latin typeface="Arial" pitchFamily="34" charset="0"/>
              </a:rPr>
              <a:t>This module is closely related to the topics in Encapsulation in greater context and detail. However, it focuses more on the principles. </a:t>
            </a:r>
          </a:p>
          <a:p>
            <a:pPr eaLnBrk="1" hangingPunct="1"/>
            <a:endParaRPr lang="en-US" b="1" smtClean="0">
              <a:latin typeface="Arial" pitchFamily="34" charset="0"/>
            </a:endParaRPr>
          </a:p>
          <a:p>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9"/>
          <p:cNvSpPr>
            <a:spLocks noGrp="1" noChangeArrowheads="1"/>
          </p:cNvSpPr>
          <p:nvPr>
            <p:ph type="hdr" sz="quarter"/>
          </p:nvPr>
        </p:nvSpPr>
        <p:spPr>
          <a:noFill/>
        </p:spPr>
        <p:txBody>
          <a:bodyPr/>
          <a:lstStyle/>
          <a:p>
            <a:r>
              <a:rPr lang="en-US" smtClean="0">
                <a:latin typeface="Arial" pitchFamily="34" charset="0"/>
              </a:rPr>
              <a:t>ADF Java (Z16325) Module 5: OO Principles</a:t>
            </a:r>
          </a:p>
        </p:txBody>
      </p:sp>
      <p:sp>
        <p:nvSpPr>
          <p:cNvPr id="24579" name="Rectangle 10"/>
          <p:cNvSpPr>
            <a:spLocks noGrp="1" noChangeArrowheads="1"/>
          </p:cNvSpPr>
          <p:nvPr>
            <p:ph type="dt" sz="quarter" idx="1"/>
          </p:nvPr>
        </p:nvSpPr>
        <p:spPr>
          <a:noFill/>
        </p:spPr>
        <p:txBody>
          <a:bodyPr/>
          <a:lstStyle/>
          <a:p>
            <a:r>
              <a:rPr lang="en-US" smtClean="0">
                <a:latin typeface="Arial" pitchFamily="34" charset="0"/>
              </a:rPr>
              <a:t>M5 - OO Principles.ppt</a:t>
            </a:r>
          </a:p>
        </p:txBody>
      </p:sp>
      <p:sp>
        <p:nvSpPr>
          <p:cNvPr id="2458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24581" name="Rectangle 12"/>
          <p:cNvSpPr>
            <a:spLocks noGrp="1" noChangeArrowheads="1"/>
          </p:cNvSpPr>
          <p:nvPr>
            <p:ph type="sldNum" sz="quarter" idx="5"/>
          </p:nvPr>
        </p:nvSpPr>
        <p:spPr>
          <a:noFill/>
        </p:spPr>
        <p:txBody>
          <a:bodyPr/>
          <a:lstStyle/>
          <a:p>
            <a:fld id="{4B43D2E5-F8B3-42DF-BDF5-7EF5286433D5}" type="slidenum">
              <a:rPr lang="en-US" smtClean="0">
                <a:latin typeface="Arial" pitchFamily="34" charset="0"/>
              </a:rPr>
              <a:pPr/>
              <a:t>3</a:t>
            </a:fld>
            <a:endParaRPr lang="en-US" smtClean="0">
              <a:latin typeface="Arial" pitchFamily="34" charset="0"/>
            </a:endParaRPr>
          </a:p>
        </p:txBody>
      </p:sp>
      <p:sp>
        <p:nvSpPr>
          <p:cNvPr id="24582" name="Rectangle 4"/>
          <p:cNvSpPr>
            <a:spLocks noGrp="1" noRot="1" noChangeAspect="1" noChangeArrowheads="1" noTextEdit="1"/>
          </p:cNvSpPr>
          <p:nvPr>
            <p:ph type="sldImg"/>
          </p:nvPr>
        </p:nvSpPr>
        <p:spPr>
          <a:ln/>
        </p:spPr>
      </p:sp>
      <p:sp>
        <p:nvSpPr>
          <p:cNvPr id="24583" name="Rectangle 5"/>
          <p:cNvSpPr>
            <a:spLocks noGrp="1" noChangeArrowheads="1"/>
          </p:cNvSpPr>
          <p:nvPr>
            <p:ph type="body" idx="1"/>
          </p:nvPr>
        </p:nvSpPr>
        <p:spPr>
          <a:noFill/>
          <a:ln w="9525"/>
        </p:spPr>
        <p:txBody>
          <a:bodyPr/>
          <a:lstStyle/>
          <a:p>
            <a:r>
              <a:rPr lang="en-US" b="1" smtClean="0">
                <a:latin typeface="Arial" pitchFamily="34" charset="0"/>
              </a:rPr>
              <a:t>Key messages:</a:t>
            </a:r>
          </a:p>
          <a:p>
            <a:r>
              <a:rPr lang="en-US" smtClean="0">
                <a:latin typeface="Arial" pitchFamily="34" charset="0"/>
              </a:rPr>
              <a:t>High level languages provide facilities for declaring types that are more natural to us such as numbers, letters, characters instead of a format more natural to machines (binary 1s and 0s)</a:t>
            </a:r>
          </a:p>
          <a:p>
            <a:endParaRPr lang="en-US" smtClean="0">
              <a:latin typeface="Arial" pitchFamily="34" charset="0"/>
            </a:endParaRPr>
          </a:p>
          <a:p>
            <a:r>
              <a:rPr lang="en-US" smtClean="0">
                <a:latin typeface="Arial" pitchFamily="34" charset="0"/>
              </a:rPr>
              <a:t>Further data abstraction can be seen from data structures that are built from multiple primitive types and higher level concepts such as dates, times, currency, etc.</a:t>
            </a:r>
          </a:p>
          <a:p>
            <a:endParaRPr lang="en-US" smtClean="0">
              <a:latin typeface="Arial" pitchFamily="34" charset="0"/>
            </a:endParaRPr>
          </a:p>
          <a:p>
            <a:r>
              <a:rPr lang="en-US" smtClean="0">
                <a:latin typeface="Arial" pitchFamily="34" charset="0"/>
              </a:rPr>
              <a:t>A method or a function name and its return value/parameters are examples of a functional abstraction. It exposes only the name, parameters and expected behavior instead of lengthy and complex algorithm or group of statements.</a:t>
            </a:r>
          </a:p>
          <a:p>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9"/>
          <p:cNvSpPr>
            <a:spLocks noGrp="1" noChangeArrowheads="1"/>
          </p:cNvSpPr>
          <p:nvPr>
            <p:ph type="hdr" sz="quarter"/>
          </p:nvPr>
        </p:nvSpPr>
        <p:spPr>
          <a:noFill/>
        </p:spPr>
        <p:txBody>
          <a:bodyPr/>
          <a:lstStyle/>
          <a:p>
            <a:r>
              <a:rPr lang="en-US" smtClean="0">
                <a:latin typeface="Arial" pitchFamily="34" charset="0"/>
              </a:rPr>
              <a:t>ADF Java (Z16325) Module 5: OO Principles</a:t>
            </a:r>
          </a:p>
        </p:txBody>
      </p:sp>
      <p:sp>
        <p:nvSpPr>
          <p:cNvPr id="25603" name="Rectangle 10"/>
          <p:cNvSpPr>
            <a:spLocks noGrp="1" noChangeArrowheads="1"/>
          </p:cNvSpPr>
          <p:nvPr>
            <p:ph type="dt" sz="quarter" idx="1"/>
          </p:nvPr>
        </p:nvSpPr>
        <p:spPr>
          <a:noFill/>
        </p:spPr>
        <p:txBody>
          <a:bodyPr/>
          <a:lstStyle/>
          <a:p>
            <a:r>
              <a:rPr lang="en-US" smtClean="0">
                <a:latin typeface="Arial" pitchFamily="34" charset="0"/>
              </a:rPr>
              <a:t>M5 - OO Principles.ppt</a:t>
            </a:r>
          </a:p>
        </p:txBody>
      </p:sp>
      <p:sp>
        <p:nvSpPr>
          <p:cNvPr id="2560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25605" name="Rectangle 12"/>
          <p:cNvSpPr>
            <a:spLocks noGrp="1" noChangeArrowheads="1"/>
          </p:cNvSpPr>
          <p:nvPr>
            <p:ph type="sldNum" sz="quarter" idx="5"/>
          </p:nvPr>
        </p:nvSpPr>
        <p:spPr>
          <a:noFill/>
        </p:spPr>
        <p:txBody>
          <a:bodyPr/>
          <a:lstStyle/>
          <a:p>
            <a:fld id="{570A40FC-AC01-461F-87E3-EBF0BFDBB31F}" type="slidenum">
              <a:rPr lang="en-US" smtClean="0">
                <a:latin typeface="Arial" pitchFamily="34" charset="0"/>
              </a:rPr>
              <a:pPr/>
              <a:t>4</a:t>
            </a:fld>
            <a:endParaRPr lang="en-US" smtClean="0">
              <a:latin typeface="Arial" pitchFamily="34" charset="0"/>
            </a:endParaRPr>
          </a:p>
        </p:txBody>
      </p:sp>
      <p:sp>
        <p:nvSpPr>
          <p:cNvPr id="25606" name="Rectangle 4"/>
          <p:cNvSpPr>
            <a:spLocks noGrp="1" noRot="1" noChangeAspect="1" noChangeArrowheads="1" noTextEdit="1"/>
          </p:cNvSpPr>
          <p:nvPr>
            <p:ph type="sldImg"/>
          </p:nvPr>
        </p:nvSpPr>
        <p:spPr>
          <a:ln/>
        </p:spPr>
      </p:sp>
      <p:sp>
        <p:nvSpPr>
          <p:cNvPr id="25607" name="Rectangle 5"/>
          <p:cNvSpPr>
            <a:spLocks noGrp="1" noChangeArrowheads="1"/>
          </p:cNvSpPr>
          <p:nvPr>
            <p:ph type="body" idx="1"/>
          </p:nvPr>
        </p:nvSpPr>
        <p:spPr>
          <a:noFill/>
          <a:ln w="9525"/>
        </p:spPr>
        <p:txBody>
          <a:bodyPr/>
          <a:lstStyle/>
          <a:p>
            <a:r>
              <a:rPr lang="en-US" b="1" smtClean="0">
                <a:latin typeface="Arial" pitchFamily="34" charset="0"/>
              </a:rPr>
              <a:t>Key messages:</a:t>
            </a:r>
          </a:p>
          <a:p>
            <a:r>
              <a:rPr lang="en-US" smtClean="0">
                <a:latin typeface="Arial" pitchFamily="34" charset="0"/>
              </a:rPr>
              <a:t>Objects ‘communicating’ is a term used when objects invoke another object’s behavior. In human terms, an example can be a human can start a car by turning the key. Thus the human communicates the desire to start the car through an interface that is defined and accepted by both parties. The human does not need to know how the car works in order to start the car, nor does the car really care that it is a human turning the key.</a:t>
            </a:r>
          </a:p>
          <a:p>
            <a:r>
              <a:rPr lang="en-US" smtClean="0">
                <a:latin typeface="Arial" pitchFamily="34" charset="0"/>
              </a:rPr>
              <a:t>The term ‘computer’ is a classification and an abstraction of the general properties of all objects that we know to be computers. It is a very general, broad term, but all computers regardless of type, brand, price etc… have the same general behavior and attributes.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9"/>
          <p:cNvSpPr>
            <a:spLocks noGrp="1" noChangeArrowheads="1"/>
          </p:cNvSpPr>
          <p:nvPr>
            <p:ph type="hdr" sz="quarter"/>
          </p:nvPr>
        </p:nvSpPr>
        <p:spPr>
          <a:noFill/>
        </p:spPr>
        <p:txBody>
          <a:bodyPr/>
          <a:lstStyle/>
          <a:p>
            <a:r>
              <a:rPr lang="en-US" smtClean="0">
                <a:latin typeface="Arial" pitchFamily="34" charset="0"/>
              </a:rPr>
              <a:t>ADF Java (Z16325) Module 5: OO Principles</a:t>
            </a:r>
          </a:p>
        </p:txBody>
      </p:sp>
      <p:sp>
        <p:nvSpPr>
          <p:cNvPr id="26627" name="Rectangle 10"/>
          <p:cNvSpPr>
            <a:spLocks noGrp="1" noChangeArrowheads="1"/>
          </p:cNvSpPr>
          <p:nvPr>
            <p:ph type="dt" sz="quarter" idx="1"/>
          </p:nvPr>
        </p:nvSpPr>
        <p:spPr>
          <a:noFill/>
        </p:spPr>
        <p:txBody>
          <a:bodyPr/>
          <a:lstStyle/>
          <a:p>
            <a:r>
              <a:rPr lang="en-US" smtClean="0">
                <a:latin typeface="Arial" pitchFamily="34" charset="0"/>
              </a:rPr>
              <a:t>M5 - OO Principles.ppt</a:t>
            </a:r>
          </a:p>
        </p:txBody>
      </p:sp>
      <p:sp>
        <p:nvSpPr>
          <p:cNvPr id="2662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26629" name="Rectangle 12"/>
          <p:cNvSpPr>
            <a:spLocks noGrp="1" noChangeArrowheads="1"/>
          </p:cNvSpPr>
          <p:nvPr>
            <p:ph type="sldNum" sz="quarter" idx="5"/>
          </p:nvPr>
        </p:nvSpPr>
        <p:spPr>
          <a:noFill/>
        </p:spPr>
        <p:txBody>
          <a:bodyPr/>
          <a:lstStyle/>
          <a:p>
            <a:fld id="{46CDDA34-077B-4C4D-8054-620EF29A3CA7}" type="slidenum">
              <a:rPr lang="en-US" smtClean="0">
                <a:latin typeface="Arial" pitchFamily="34" charset="0"/>
              </a:rPr>
              <a:pPr/>
              <a:t>5</a:t>
            </a:fld>
            <a:endParaRPr lang="en-US" smtClean="0">
              <a:latin typeface="Arial" pitchFamily="34" charset="0"/>
            </a:endParaRPr>
          </a:p>
        </p:txBody>
      </p:sp>
      <p:sp>
        <p:nvSpPr>
          <p:cNvPr id="26630" name="Rectangle 4"/>
          <p:cNvSpPr>
            <a:spLocks noGrp="1" noRot="1" noChangeAspect="1" noChangeArrowheads="1" noTextEdit="1"/>
          </p:cNvSpPr>
          <p:nvPr>
            <p:ph type="sldImg"/>
          </p:nvPr>
        </p:nvSpPr>
        <p:spPr>
          <a:ln/>
        </p:spPr>
      </p:sp>
      <p:sp>
        <p:nvSpPr>
          <p:cNvPr id="26631" name="Rectangle 5"/>
          <p:cNvSpPr>
            <a:spLocks noGrp="1" noChangeArrowheads="1"/>
          </p:cNvSpPr>
          <p:nvPr>
            <p:ph type="body" idx="1"/>
          </p:nvPr>
        </p:nvSpPr>
        <p:spPr>
          <a:noFill/>
          <a:ln w="9525"/>
        </p:spPr>
        <p:txBody>
          <a:bodyPr/>
          <a:lstStyle/>
          <a:p>
            <a:r>
              <a:rPr lang="en-US" b="1" smtClean="0">
                <a:latin typeface="Arial" pitchFamily="34" charset="0"/>
              </a:rPr>
              <a:t>Key messages:</a:t>
            </a:r>
            <a:r>
              <a:rPr lang="en-US" smtClean="0">
                <a:latin typeface="Arial" pitchFamily="34" charset="0"/>
              </a:rPr>
              <a:t> NA</a:t>
            </a:r>
          </a:p>
          <a:p>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9"/>
          <p:cNvSpPr>
            <a:spLocks noGrp="1" noChangeArrowheads="1"/>
          </p:cNvSpPr>
          <p:nvPr>
            <p:ph type="hdr" sz="quarter"/>
          </p:nvPr>
        </p:nvSpPr>
        <p:spPr>
          <a:noFill/>
        </p:spPr>
        <p:txBody>
          <a:bodyPr/>
          <a:lstStyle/>
          <a:p>
            <a:r>
              <a:rPr lang="en-US" smtClean="0">
                <a:latin typeface="Arial" pitchFamily="34" charset="0"/>
              </a:rPr>
              <a:t>ADF Java (Z16325) Module 5: OO Principles</a:t>
            </a:r>
          </a:p>
        </p:txBody>
      </p:sp>
      <p:sp>
        <p:nvSpPr>
          <p:cNvPr id="27651" name="Rectangle 10"/>
          <p:cNvSpPr>
            <a:spLocks noGrp="1" noChangeArrowheads="1"/>
          </p:cNvSpPr>
          <p:nvPr>
            <p:ph type="dt" sz="quarter" idx="1"/>
          </p:nvPr>
        </p:nvSpPr>
        <p:spPr>
          <a:noFill/>
        </p:spPr>
        <p:txBody>
          <a:bodyPr/>
          <a:lstStyle/>
          <a:p>
            <a:r>
              <a:rPr lang="en-US" smtClean="0">
                <a:latin typeface="Arial" pitchFamily="34" charset="0"/>
              </a:rPr>
              <a:t>M5 - OO Principles.ppt</a:t>
            </a:r>
          </a:p>
        </p:txBody>
      </p:sp>
      <p:sp>
        <p:nvSpPr>
          <p:cNvPr id="2765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27653" name="Rectangle 12"/>
          <p:cNvSpPr>
            <a:spLocks noGrp="1" noChangeArrowheads="1"/>
          </p:cNvSpPr>
          <p:nvPr>
            <p:ph type="sldNum" sz="quarter" idx="5"/>
          </p:nvPr>
        </p:nvSpPr>
        <p:spPr>
          <a:noFill/>
        </p:spPr>
        <p:txBody>
          <a:bodyPr/>
          <a:lstStyle/>
          <a:p>
            <a:fld id="{69D637D0-FDD7-40BF-82A9-70E7D3955843}" type="slidenum">
              <a:rPr lang="en-US" smtClean="0">
                <a:latin typeface="Arial" pitchFamily="34" charset="0"/>
              </a:rPr>
              <a:pPr/>
              <a:t>6</a:t>
            </a:fld>
            <a:endParaRPr lang="en-US" smtClean="0">
              <a:latin typeface="Arial" pitchFamily="34" charset="0"/>
            </a:endParaRPr>
          </a:p>
        </p:txBody>
      </p:sp>
      <p:sp>
        <p:nvSpPr>
          <p:cNvPr id="27654" name="Rectangle 4"/>
          <p:cNvSpPr>
            <a:spLocks noGrp="1" noRot="1" noChangeAspect="1" noChangeArrowheads="1" noTextEdit="1"/>
          </p:cNvSpPr>
          <p:nvPr>
            <p:ph type="sldImg"/>
          </p:nvPr>
        </p:nvSpPr>
        <p:spPr>
          <a:ln/>
        </p:spPr>
      </p:sp>
      <p:sp>
        <p:nvSpPr>
          <p:cNvPr id="27655" name="Rectangle 5"/>
          <p:cNvSpPr>
            <a:spLocks noGrp="1" noChangeArrowheads="1"/>
          </p:cNvSpPr>
          <p:nvPr>
            <p:ph type="body" idx="1"/>
          </p:nvPr>
        </p:nvSpPr>
        <p:spPr>
          <a:noFill/>
          <a:ln w="9525"/>
        </p:spPr>
        <p:txBody>
          <a:bodyPr/>
          <a:lstStyle/>
          <a:p>
            <a:r>
              <a:rPr lang="en-US" sz="1100" b="1" smtClean="0">
                <a:latin typeface="Arial" pitchFamily="34" charset="0"/>
              </a:rPr>
              <a:t>Key messages: </a:t>
            </a:r>
          </a:p>
          <a:p>
            <a:r>
              <a:rPr lang="en-US" sz="1100" smtClean="0">
                <a:latin typeface="Arial" pitchFamily="34" charset="0"/>
              </a:rPr>
              <a:t>This is an expansion of the same topic in Encapsulation </a:t>
            </a:r>
          </a:p>
          <a:p>
            <a:r>
              <a:rPr lang="en-US" sz="1100" smtClean="0">
                <a:latin typeface="Arial" pitchFamily="34" charset="0"/>
              </a:rPr>
              <a:t>Behavior is an abstract term that defines what an object is capable of doing. Implementation is the means by which the object achieves the behavior. When objects communicate, they are concerned with the former, but care little for the latter. </a:t>
            </a:r>
          </a:p>
          <a:p>
            <a:endParaRPr lang="en-US" sz="1100" smtClean="0">
              <a:latin typeface="Arial" pitchFamily="34" charset="0"/>
            </a:endParaRPr>
          </a:p>
          <a:p>
            <a:r>
              <a:rPr lang="en-US" sz="1100" smtClean="0">
                <a:latin typeface="Arial" pitchFamily="34" charset="0"/>
              </a:rPr>
              <a:t>Some common pitfalls include designs that are too dependent on implementation. This leads to class designs that are too specialized and difficult to adapt and re-use in other situations. For example, an object with an interface that explicitly accepts database connections will forever be tied to that implementation. An interface should be insulated from the actual implementation of the object as much as possible. </a:t>
            </a:r>
          </a:p>
          <a:p>
            <a:endParaRPr lang="en-US" sz="1100" smtClean="0">
              <a:latin typeface="Arial" pitchFamily="34" charset="0"/>
            </a:endParaRPr>
          </a:p>
          <a:p>
            <a:r>
              <a:rPr lang="en-US" sz="1100" smtClean="0">
                <a:latin typeface="Arial" pitchFamily="34" charset="0"/>
              </a:rPr>
              <a:t>Avoid using actual, concrete classes as references types in code, as this will lock your code to those classes. Use the relevant interfaces used by those classes.</a:t>
            </a:r>
          </a:p>
          <a:p>
            <a:endParaRPr lang="en-US" sz="1100" smtClean="0">
              <a:latin typeface="Arial" pitchFamily="34" charset="0"/>
            </a:endParaRPr>
          </a:p>
          <a:p>
            <a:r>
              <a:rPr lang="en-US" sz="1100" smtClean="0">
                <a:latin typeface="Arial" pitchFamily="34" charset="0"/>
              </a:rPr>
              <a:t>Externalize aspects of an implementation might be interchangeable. Therefore, an interface should not be dependent on implementation. For example, the source of data for customer account might be an SQL, and XML, a text file or an XLS file. Ideally, client objects shouldn’t care where the data is coming from, and should be insulated from those details. </a:t>
            </a:r>
          </a:p>
          <a:p>
            <a:endParaRPr lang="en-US" sz="1100" smtClean="0">
              <a:latin typeface="Arial" pitchFamily="34" charset="0"/>
            </a:endParaRPr>
          </a:p>
          <a:p>
            <a:r>
              <a:rPr lang="en-US" sz="1100" smtClean="0">
                <a:latin typeface="Arial" pitchFamily="34" charset="0"/>
              </a:rPr>
              <a:t>If interface is dependent on implementation. Then a parameter using an SQLConnection object, locks implementing classes to be dependent on a database implementation.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9"/>
          <p:cNvSpPr>
            <a:spLocks noGrp="1" noChangeArrowheads="1"/>
          </p:cNvSpPr>
          <p:nvPr>
            <p:ph type="hdr" sz="quarter"/>
          </p:nvPr>
        </p:nvSpPr>
        <p:spPr>
          <a:noFill/>
        </p:spPr>
        <p:txBody>
          <a:bodyPr/>
          <a:lstStyle/>
          <a:p>
            <a:r>
              <a:rPr lang="en-US" smtClean="0">
                <a:latin typeface="Arial" pitchFamily="34" charset="0"/>
              </a:rPr>
              <a:t>ADF Java (Z16325) Module 5: OO Principles</a:t>
            </a:r>
          </a:p>
        </p:txBody>
      </p:sp>
      <p:sp>
        <p:nvSpPr>
          <p:cNvPr id="28675" name="Rectangle 10"/>
          <p:cNvSpPr>
            <a:spLocks noGrp="1" noChangeArrowheads="1"/>
          </p:cNvSpPr>
          <p:nvPr>
            <p:ph type="dt" sz="quarter" idx="1"/>
          </p:nvPr>
        </p:nvSpPr>
        <p:spPr>
          <a:noFill/>
        </p:spPr>
        <p:txBody>
          <a:bodyPr/>
          <a:lstStyle/>
          <a:p>
            <a:r>
              <a:rPr lang="en-US" smtClean="0">
                <a:latin typeface="Arial" pitchFamily="34" charset="0"/>
              </a:rPr>
              <a:t>M5 - OO Principles.ppt</a:t>
            </a:r>
          </a:p>
        </p:txBody>
      </p:sp>
      <p:sp>
        <p:nvSpPr>
          <p:cNvPr id="2867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28677" name="Rectangle 12"/>
          <p:cNvSpPr>
            <a:spLocks noGrp="1" noChangeArrowheads="1"/>
          </p:cNvSpPr>
          <p:nvPr>
            <p:ph type="sldNum" sz="quarter" idx="5"/>
          </p:nvPr>
        </p:nvSpPr>
        <p:spPr>
          <a:noFill/>
        </p:spPr>
        <p:txBody>
          <a:bodyPr/>
          <a:lstStyle/>
          <a:p>
            <a:fld id="{4A1E7D63-2046-414F-B058-5960F06E144B}" type="slidenum">
              <a:rPr lang="en-US" smtClean="0">
                <a:latin typeface="Arial" pitchFamily="34" charset="0"/>
              </a:rPr>
              <a:pPr/>
              <a:t>7</a:t>
            </a:fld>
            <a:endParaRPr lang="en-US" smtClean="0">
              <a:latin typeface="Arial" pitchFamily="34" charset="0"/>
            </a:endParaRPr>
          </a:p>
        </p:txBody>
      </p:sp>
      <p:sp>
        <p:nvSpPr>
          <p:cNvPr id="28678" name="Rectangle 4"/>
          <p:cNvSpPr>
            <a:spLocks noGrp="1" noRot="1" noChangeAspect="1" noChangeArrowheads="1" noTextEdit="1"/>
          </p:cNvSpPr>
          <p:nvPr>
            <p:ph type="sldImg"/>
          </p:nvPr>
        </p:nvSpPr>
        <p:spPr>
          <a:ln/>
        </p:spPr>
      </p:sp>
      <p:sp>
        <p:nvSpPr>
          <p:cNvPr id="28679" name="Rectangle 5"/>
          <p:cNvSpPr>
            <a:spLocks noGrp="1" noChangeArrowheads="1"/>
          </p:cNvSpPr>
          <p:nvPr>
            <p:ph type="body" idx="1"/>
          </p:nvPr>
        </p:nvSpPr>
        <p:spPr>
          <a:noFill/>
          <a:ln w="9525"/>
        </p:spPr>
        <p:txBody>
          <a:bodyPr/>
          <a:lstStyle/>
          <a:p>
            <a:r>
              <a:rPr lang="en-US" b="1" smtClean="0">
                <a:latin typeface="Arial" pitchFamily="34" charset="0"/>
              </a:rPr>
              <a:t>Key messages:</a:t>
            </a:r>
            <a:r>
              <a:rPr lang="en-US" smtClean="0">
                <a:latin typeface="Arial" pitchFamily="34" charset="0"/>
              </a:rPr>
              <a:t> NA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9"/>
          <p:cNvSpPr>
            <a:spLocks noGrp="1" noChangeArrowheads="1"/>
          </p:cNvSpPr>
          <p:nvPr>
            <p:ph type="hdr" sz="quarter"/>
          </p:nvPr>
        </p:nvSpPr>
        <p:spPr>
          <a:noFill/>
        </p:spPr>
        <p:txBody>
          <a:bodyPr/>
          <a:lstStyle/>
          <a:p>
            <a:r>
              <a:rPr lang="en-US" smtClean="0">
                <a:latin typeface="Arial" pitchFamily="34" charset="0"/>
              </a:rPr>
              <a:t>ADF Java (Z16325) Module 5: OO Principles</a:t>
            </a:r>
          </a:p>
        </p:txBody>
      </p:sp>
      <p:sp>
        <p:nvSpPr>
          <p:cNvPr id="29699" name="Rectangle 10"/>
          <p:cNvSpPr>
            <a:spLocks noGrp="1" noChangeArrowheads="1"/>
          </p:cNvSpPr>
          <p:nvPr>
            <p:ph type="dt" sz="quarter" idx="1"/>
          </p:nvPr>
        </p:nvSpPr>
        <p:spPr>
          <a:noFill/>
        </p:spPr>
        <p:txBody>
          <a:bodyPr/>
          <a:lstStyle/>
          <a:p>
            <a:r>
              <a:rPr lang="en-US" smtClean="0">
                <a:latin typeface="Arial" pitchFamily="34" charset="0"/>
              </a:rPr>
              <a:t>M5 - OO Principles.ppt</a:t>
            </a:r>
          </a:p>
        </p:txBody>
      </p:sp>
      <p:sp>
        <p:nvSpPr>
          <p:cNvPr id="2970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29701" name="Rectangle 12"/>
          <p:cNvSpPr>
            <a:spLocks noGrp="1" noChangeArrowheads="1"/>
          </p:cNvSpPr>
          <p:nvPr>
            <p:ph type="sldNum" sz="quarter" idx="5"/>
          </p:nvPr>
        </p:nvSpPr>
        <p:spPr>
          <a:noFill/>
        </p:spPr>
        <p:txBody>
          <a:bodyPr/>
          <a:lstStyle/>
          <a:p>
            <a:fld id="{F8D75633-6F39-4613-9B27-671FFA30E5E9}" type="slidenum">
              <a:rPr lang="en-US" smtClean="0">
                <a:latin typeface="Arial" pitchFamily="34" charset="0"/>
              </a:rPr>
              <a:pPr/>
              <a:t>8</a:t>
            </a:fld>
            <a:endParaRPr lang="en-US" smtClean="0">
              <a:latin typeface="Arial" pitchFamily="34" charset="0"/>
            </a:endParaRPr>
          </a:p>
        </p:txBody>
      </p:sp>
      <p:sp>
        <p:nvSpPr>
          <p:cNvPr id="29702" name="Rectangle 4"/>
          <p:cNvSpPr>
            <a:spLocks noGrp="1" noRot="1" noChangeAspect="1" noChangeArrowheads="1" noTextEdit="1"/>
          </p:cNvSpPr>
          <p:nvPr>
            <p:ph type="sldImg"/>
          </p:nvPr>
        </p:nvSpPr>
        <p:spPr>
          <a:ln/>
        </p:spPr>
      </p:sp>
      <p:sp>
        <p:nvSpPr>
          <p:cNvPr id="29703" name="Rectangle 5"/>
          <p:cNvSpPr>
            <a:spLocks noGrp="1" noChangeArrowheads="1"/>
          </p:cNvSpPr>
          <p:nvPr>
            <p:ph type="body" idx="1"/>
          </p:nvPr>
        </p:nvSpPr>
        <p:spPr>
          <a:noFill/>
          <a:ln w="9525"/>
        </p:spPr>
        <p:txBody>
          <a:bodyPr/>
          <a:lstStyle/>
          <a:p>
            <a:r>
              <a:rPr lang="en-US" b="1" smtClean="0">
                <a:latin typeface="Arial" pitchFamily="34" charset="0"/>
              </a:rPr>
              <a:t>Key messages:</a:t>
            </a:r>
          </a:p>
          <a:p>
            <a:r>
              <a:rPr lang="en-US" smtClean="0">
                <a:latin typeface="Arial" pitchFamily="34" charset="0"/>
              </a:rPr>
              <a:t>A good test is seeing if a change in one of the dependencies creates ripple effects in the client. For example, Object A uses Object B to retrieve data. Object B currently retrieves data from a database. A change in the design necessitates that Object B now retrieves the same data from an XML file. If Object B can be re-implemented without having to re-implement Object A, then the two are considered ‘loosely coupled’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9"/>
          <p:cNvSpPr>
            <a:spLocks noGrp="1" noChangeArrowheads="1"/>
          </p:cNvSpPr>
          <p:nvPr>
            <p:ph type="hdr" sz="quarter"/>
          </p:nvPr>
        </p:nvSpPr>
        <p:spPr>
          <a:noFill/>
        </p:spPr>
        <p:txBody>
          <a:bodyPr/>
          <a:lstStyle/>
          <a:p>
            <a:r>
              <a:rPr lang="en-US" smtClean="0">
                <a:latin typeface="Arial" pitchFamily="34" charset="0"/>
              </a:rPr>
              <a:t>ADF Java (Z16325) Module 5: OO Principles</a:t>
            </a:r>
          </a:p>
        </p:txBody>
      </p:sp>
      <p:sp>
        <p:nvSpPr>
          <p:cNvPr id="30723" name="Rectangle 10"/>
          <p:cNvSpPr>
            <a:spLocks noGrp="1" noChangeArrowheads="1"/>
          </p:cNvSpPr>
          <p:nvPr>
            <p:ph type="dt" sz="quarter" idx="1"/>
          </p:nvPr>
        </p:nvSpPr>
        <p:spPr>
          <a:noFill/>
        </p:spPr>
        <p:txBody>
          <a:bodyPr/>
          <a:lstStyle/>
          <a:p>
            <a:r>
              <a:rPr lang="en-US" smtClean="0">
                <a:latin typeface="Arial" pitchFamily="34" charset="0"/>
              </a:rPr>
              <a:t>M5 - OO Principles.ppt</a:t>
            </a:r>
          </a:p>
        </p:txBody>
      </p:sp>
      <p:sp>
        <p:nvSpPr>
          <p:cNvPr id="3072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0725" name="Rectangle 12"/>
          <p:cNvSpPr>
            <a:spLocks noGrp="1" noChangeArrowheads="1"/>
          </p:cNvSpPr>
          <p:nvPr>
            <p:ph type="sldNum" sz="quarter" idx="5"/>
          </p:nvPr>
        </p:nvSpPr>
        <p:spPr>
          <a:noFill/>
        </p:spPr>
        <p:txBody>
          <a:bodyPr/>
          <a:lstStyle/>
          <a:p>
            <a:fld id="{16C766BA-0571-4041-B953-ED1C5456C913}" type="slidenum">
              <a:rPr lang="en-US" smtClean="0">
                <a:latin typeface="Arial" pitchFamily="34" charset="0"/>
              </a:rPr>
              <a:pPr/>
              <a:t>9</a:t>
            </a:fld>
            <a:endParaRPr lang="en-US" smtClean="0">
              <a:latin typeface="Arial" pitchFamily="34" charset="0"/>
            </a:endParaRPr>
          </a:p>
        </p:txBody>
      </p:sp>
      <p:sp>
        <p:nvSpPr>
          <p:cNvPr id="30726" name="Rectangle 4"/>
          <p:cNvSpPr>
            <a:spLocks noGrp="1" noRot="1" noChangeAspect="1" noChangeArrowheads="1" noTextEdit="1"/>
          </p:cNvSpPr>
          <p:nvPr>
            <p:ph type="sldImg"/>
          </p:nvPr>
        </p:nvSpPr>
        <p:spPr>
          <a:ln/>
        </p:spPr>
      </p:sp>
      <p:sp>
        <p:nvSpPr>
          <p:cNvPr id="30727" name="Rectangle 5"/>
          <p:cNvSpPr>
            <a:spLocks noGrp="1" noChangeArrowheads="1"/>
          </p:cNvSpPr>
          <p:nvPr>
            <p:ph type="body" idx="1"/>
          </p:nvPr>
        </p:nvSpPr>
        <p:spPr>
          <a:noFill/>
          <a:ln w="9525"/>
        </p:spPr>
        <p:txBody>
          <a:bodyPr/>
          <a:lstStyle/>
          <a:p>
            <a:r>
              <a:rPr lang="en-US" b="1" smtClean="0">
                <a:latin typeface="Arial" pitchFamily="34" charset="0"/>
              </a:rPr>
              <a:t>Key messages:</a:t>
            </a:r>
          </a:p>
          <a:p>
            <a:r>
              <a:rPr lang="en-US" smtClean="0">
                <a:latin typeface="Arial" pitchFamily="34" charset="0"/>
              </a:rPr>
              <a:t>In this diagram the client Application is only aware of the interface. It is not aware, nor does it care about the different possible actual implementations. The client application is shielded from the details of the different implementations, and will not have code that is specific to each kind of implementation. Its only concern are two behaviors specified by the interface. The implementation can switch without having to modify the client application. This makes for a ‘pluggable’ architecture that is highly customizable and maintainable.</a:t>
            </a:r>
          </a:p>
          <a:p>
            <a:r>
              <a:rPr lang="en-US" smtClean="0">
                <a:latin typeface="Arial" pitchFamily="34" charset="0"/>
              </a:rPr>
              <a:t>There is often some kind of abstraction mechanism or framework utilized by the client applications to retrieve instances of the implementing classes it requires. Examples of this are Spring dependency injection framework, EJBs calls, etc.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endParaRPr lang="en-US"/>
          </a:p>
          <a:p>
            <a:pPr>
              <a:defRPr/>
            </a:pPr>
            <a:fld id="{F5D5B3AB-B385-46EE-8C08-FF1AE270336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Picture 2" descr="14 laptopgirlside"/>
          <p:cNvPicPr>
            <a:picLocks noChangeAspect="1" noChangeArrowheads="1"/>
          </p:cNvPicPr>
          <p:nvPr userDrawn="1"/>
        </p:nvPicPr>
        <p:blipFill>
          <a:blip r:embed="rId2" cstate="print"/>
          <a:srcRect l="3226"/>
          <a:stretch>
            <a:fillRect/>
          </a:stretch>
        </p:blipFill>
        <p:spPr bwMode="auto">
          <a:xfrm>
            <a:off x="0" y="0"/>
            <a:ext cx="9144000" cy="6862763"/>
          </a:xfrm>
          <a:prstGeom prst="rect">
            <a:avLst/>
          </a:prstGeom>
          <a:noFill/>
          <a:ln w="9525">
            <a:noFill/>
            <a:miter lim="800000"/>
            <a:headEnd/>
            <a:tailEnd/>
          </a:ln>
        </p:spPr>
      </p:pic>
      <p:sp>
        <p:nvSpPr>
          <p:cNvPr id="7" name="Rectangle 6"/>
          <p:cNvSpPr>
            <a:spLocks noChangeArrowheads="1"/>
          </p:cNvSpPr>
          <p:nvPr userDrawn="1"/>
        </p:nvSpPr>
        <p:spPr bwMode="auto">
          <a:xfrm>
            <a:off x="419100" y="6553200"/>
            <a:ext cx="7435850" cy="228600"/>
          </a:xfrm>
          <a:prstGeom prst="rect">
            <a:avLst/>
          </a:prstGeom>
          <a:noFill/>
          <a:ln w="12700">
            <a:noFill/>
            <a:miter lim="800000"/>
            <a:headEnd/>
            <a:tailEnd/>
          </a:ln>
          <a:effectLst/>
        </p:spPr>
        <p:txBody>
          <a:bodyPr wrap="none" lIns="90488" tIns="44450" rIns="90488" bIns="44450">
            <a:spAutoFit/>
          </a:bodyPr>
          <a:lstStyle/>
          <a:p>
            <a:pPr marL="342900" indent="-342900" eaLnBrk="0" hangingPunct="0">
              <a:buClr>
                <a:schemeClr val="tx1"/>
              </a:buClr>
              <a:defRPr/>
            </a:pPr>
            <a:r>
              <a:rPr lang="en-US" sz="900" dirty="0">
                <a:latin typeface="Arial" charset="0"/>
              </a:rPr>
              <a:t>Copyright © 2011 Accenture All Rights Reserved. Accenture, its logo, and Accenture High Performance Delivered are trademarks of Accenture.</a:t>
            </a:r>
          </a:p>
        </p:txBody>
      </p:sp>
      <p:pic>
        <p:nvPicPr>
          <p:cNvPr id="8" name="Picture 6" descr="SigHPD_Sz3_2X_gray.png"/>
          <p:cNvPicPr>
            <a:picLocks noChangeAspect="1"/>
          </p:cNvPicPr>
          <p:nvPr userDrawn="1"/>
        </p:nvPicPr>
        <p:blipFill>
          <a:blip r:embed="rId3" cstate="print"/>
          <a:srcRect/>
          <a:stretch>
            <a:fillRect/>
          </a:stretch>
        </p:blipFill>
        <p:spPr bwMode="auto">
          <a:xfrm>
            <a:off x="533400" y="2478088"/>
            <a:ext cx="2743200" cy="1430337"/>
          </a:xfrm>
          <a:prstGeom prst="rect">
            <a:avLst/>
          </a:prstGeom>
          <a:noFill/>
          <a:ln w="9525">
            <a:noFill/>
            <a:miter lim="800000"/>
            <a:headEnd/>
            <a:tailEnd/>
          </a:ln>
        </p:spPr>
      </p:pic>
      <p:pic>
        <p:nvPicPr>
          <p:cNvPr id="9" name="Picture 7" descr="A4_Code_2 [Converted])pool blue"/>
          <p:cNvPicPr>
            <a:picLocks noChangeAspect="1" noChangeArrowheads="1"/>
          </p:cNvPicPr>
          <p:nvPr userDrawn="1"/>
        </p:nvPicPr>
        <p:blipFill>
          <a:blip r:embed="rId4" cstate="print"/>
          <a:srcRect/>
          <a:stretch>
            <a:fillRect/>
          </a:stretch>
        </p:blipFill>
        <p:spPr bwMode="auto">
          <a:xfrm>
            <a:off x="0" y="3425825"/>
            <a:ext cx="9140825" cy="38100"/>
          </a:xfrm>
          <a:prstGeom prst="rect">
            <a:avLst/>
          </a:prstGeom>
          <a:noFill/>
          <a:ln w="9525">
            <a:noFill/>
            <a:miter lim="800000"/>
            <a:headEnd/>
            <a:tailEnd/>
          </a:ln>
        </p:spPr>
      </p:pic>
      <p:sp>
        <p:nvSpPr>
          <p:cNvPr id="5" name="Rectangle 3"/>
          <p:cNvSpPr>
            <a:spLocks noGrp="1" noChangeArrowheads="1"/>
          </p:cNvSpPr>
          <p:nvPr>
            <p:ph type="ctrTitle" sz="quarter"/>
          </p:nvPr>
        </p:nvSpPr>
        <p:spPr bwMode="white">
          <a:xfrm>
            <a:off x="2057400" y="381000"/>
            <a:ext cx="6553200" cy="914400"/>
          </a:xfrm>
        </p:spPr>
        <p:txBody>
          <a:bodyPr anchor="t"/>
          <a:lstStyle>
            <a:lvl1pPr>
              <a:lnSpc>
                <a:spcPct val="90000"/>
              </a:lnSpc>
              <a:defRPr b="0">
                <a:solidFill>
                  <a:schemeClr val="accent2"/>
                </a:solidFill>
              </a:defRPr>
            </a:lvl1pPr>
          </a:lstStyle>
          <a:p>
            <a:r>
              <a:rPr lang="en-US"/>
              <a:t>/ click to add course name /</a:t>
            </a:r>
          </a:p>
        </p:txBody>
      </p:sp>
      <p:sp>
        <p:nvSpPr>
          <p:cNvPr id="6" name="Rectangle 4"/>
          <p:cNvSpPr>
            <a:spLocks noGrp="1" noChangeArrowheads="1"/>
          </p:cNvSpPr>
          <p:nvPr>
            <p:ph type="subTitle" sz="quarter" idx="1"/>
          </p:nvPr>
        </p:nvSpPr>
        <p:spPr bwMode="white">
          <a:xfrm>
            <a:off x="2057400" y="1371600"/>
            <a:ext cx="6562725" cy="863600"/>
          </a:xfrm>
        </p:spPr>
        <p:txBody>
          <a:bodyPr/>
          <a:lstStyle>
            <a:lvl1pPr marL="0" indent="0">
              <a:lnSpc>
                <a:spcPct val="90000"/>
              </a:lnSpc>
              <a:spcBef>
                <a:spcPct val="0"/>
              </a:spcBef>
              <a:buFontTx/>
              <a:buNone/>
              <a:defRPr sz="2000">
                <a:solidFill>
                  <a:srgbClr val="003300"/>
                </a:solidFill>
              </a:defRPr>
            </a:lvl1pPr>
          </a:lstStyle>
          <a:p>
            <a:r>
              <a:rPr lang="en-US"/>
              <a:t>Click to add module number and name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1925" y="12954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67225" y="12954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6372" name="Rectangle 4"/>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buFontTx/>
              <a:buNone/>
              <a:defRPr sz="1000">
                <a:solidFill>
                  <a:srgbClr val="000000"/>
                </a:solidFill>
                <a:latin typeface="Arial" charset="0"/>
              </a:defRPr>
            </a:lvl1pPr>
          </a:lstStyle>
          <a:p>
            <a:pPr>
              <a:defRPr/>
            </a:pPr>
            <a:endParaRPr lang="en-US"/>
          </a:p>
          <a:p>
            <a:pPr>
              <a:defRPr/>
            </a:pPr>
            <a:fld id="{B13BD093-D98A-425D-A4E2-B2AA2E7CE1E4}" type="slidenum">
              <a:rPr lang="en-US"/>
              <a:pPr>
                <a:defRPr/>
              </a:pPr>
              <a:t>‹#›</a:t>
            </a:fld>
            <a:endParaRPr lang="en-US"/>
          </a:p>
        </p:txBody>
      </p:sp>
      <p:sp>
        <p:nvSpPr>
          <p:cNvPr id="186373" name="Rectangle 5"/>
          <p:cNvSpPr>
            <a:spLocks noChangeArrowheads="1"/>
          </p:cNvSpPr>
          <p:nvPr/>
        </p:nvSpPr>
        <p:spPr bwMode="auto">
          <a:xfrm>
            <a:off x="466725" y="6553200"/>
            <a:ext cx="2716213" cy="225425"/>
          </a:xfrm>
          <a:prstGeom prst="rect">
            <a:avLst/>
          </a:prstGeom>
          <a:noFill/>
          <a:ln w="12700">
            <a:noFill/>
            <a:miter lim="800000"/>
            <a:headEnd/>
            <a:tailEnd/>
          </a:ln>
          <a:effectLst/>
        </p:spPr>
        <p:txBody>
          <a:bodyPr wrap="none" lIns="90488" tIns="44450" rIns="90488" bIns="44450">
            <a:spAutoFit/>
          </a:bodyPr>
          <a:lstStyle/>
          <a:p>
            <a:pPr marL="342900" indent="-342900" algn="l" eaLnBrk="0" hangingPunct="0">
              <a:lnSpc>
                <a:spcPct val="100000"/>
              </a:lnSpc>
              <a:buClr>
                <a:schemeClr val="tx1"/>
              </a:buClr>
              <a:defRPr/>
            </a:pPr>
            <a:r>
              <a:rPr lang="en-US" sz="900">
                <a:latin typeface="Arial" charset="0"/>
              </a:rPr>
              <a:t>Copyright © 2011 Accenture All Rights Reserved. </a:t>
            </a:r>
          </a:p>
        </p:txBody>
      </p:sp>
      <p:pic>
        <p:nvPicPr>
          <p:cNvPr id="1030" name="Picture 6" descr="A4_Code_2 [Converted])pool blue"/>
          <p:cNvPicPr>
            <a:picLocks noChangeAspect="1" noChangeArrowheads="1"/>
          </p:cNvPicPr>
          <p:nvPr/>
        </p:nvPicPr>
        <p:blipFill>
          <a:blip r:embed="rId12" cstate="print"/>
          <a:srcRect/>
          <a:stretch>
            <a:fillRect/>
          </a:stretch>
        </p:blipFill>
        <p:spPr bwMode="auto">
          <a:xfrm>
            <a:off x="0" y="1139825"/>
            <a:ext cx="9140825" cy="38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fontAlgn="base">
        <a:spcBef>
          <a:spcPct val="0"/>
        </a:spcBef>
        <a:spcAft>
          <a:spcPct val="0"/>
        </a:spcAft>
        <a:defRPr sz="3200" b="1">
          <a:solidFill>
            <a:srgbClr val="FF6600"/>
          </a:solidFill>
          <a:latin typeface="Arial" charset="0"/>
        </a:defRPr>
      </a:lvl6pPr>
      <a:lvl7pPr marL="914400" algn="l" rtl="0" fontAlgn="base">
        <a:spcBef>
          <a:spcPct val="0"/>
        </a:spcBef>
        <a:spcAft>
          <a:spcPct val="0"/>
        </a:spcAft>
        <a:defRPr sz="3200" b="1">
          <a:solidFill>
            <a:srgbClr val="FF6600"/>
          </a:solidFill>
          <a:latin typeface="Arial" charset="0"/>
        </a:defRPr>
      </a:lvl7pPr>
      <a:lvl8pPr marL="1371600" algn="l" rtl="0" fontAlgn="base">
        <a:spcBef>
          <a:spcPct val="0"/>
        </a:spcBef>
        <a:spcAft>
          <a:spcPct val="0"/>
        </a:spcAft>
        <a:defRPr sz="3200" b="1">
          <a:solidFill>
            <a:srgbClr val="FF6600"/>
          </a:solidFill>
          <a:latin typeface="Arial" charset="0"/>
        </a:defRPr>
      </a:lvl8pPr>
      <a:lvl9pPr marL="1828800" algn="l" rtl="0" fontAlgn="base">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fontAlgn="base">
        <a:spcBef>
          <a:spcPct val="20000"/>
        </a:spcBef>
        <a:spcAft>
          <a:spcPct val="0"/>
        </a:spcAft>
        <a:buClr>
          <a:schemeClr val="tx1"/>
        </a:buClr>
        <a:buChar char="•"/>
        <a:defRPr sz="1600">
          <a:solidFill>
            <a:srgbClr val="000000"/>
          </a:solidFill>
          <a:latin typeface="+mn-lt"/>
        </a:defRPr>
      </a:lvl6pPr>
      <a:lvl7pPr marL="2273300" indent="-282575" algn="l" rtl="0" fontAlgn="base">
        <a:spcBef>
          <a:spcPct val="20000"/>
        </a:spcBef>
        <a:spcAft>
          <a:spcPct val="0"/>
        </a:spcAft>
        <a:buClr>
          <a:schemeClr val="tx1"/>
        </a:buClr>
        <a:buChar char="•"/>
        <a:defRPr sz="1600">
          <a:solidFill>
            <a:srgbClr val="000000"/>
          </a:solidFill>
          <a:latin typeface="+mn-lt"/>
        </a:defRPr>
      </a:lvl7pPr>
      <a:lvl8pPr marL="2730500" indent="-282575" algn="l" rtl="0" fontAlgn="base">
        <a:spcBef>
          <a:spcPct val="20000"/>
        </a:spcBef>
        <a:spcAft>
          <a:spcPct val="0"/>
        </a:spcAft>
        <a:buClr>
          <a:schemeClr val="tx1"/>
        </a:buClr>
        <a:buChar char="•"/>
        <a:defRPr sz="1600">
          <a:solidFill>
            <a:srgbClr val="000000"/>
          </a:solidFill>
          <a:latin typeface="+mn-lt"/>
        </a:defRPr>
      </a:lvl8pPr>
      <a:lvl9pPr marL="3187700" indent="-282575" algn="l" rtl="0" fontAlgn="base">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0"/>
          <p:cNvSpPr>
            <a:spLocks noChangeArrowheads="1"/>
          </p:cNvSpPr>
          <p:nvPr/>
        </p:nvSpPr>
        <p:spPr bwMode="auto">
          <a:xfrm>
            <a:off x="3495675" y="5027613"/>
            <a:ext cx="4246563" cy="858837"/>
          </a:xfrm>
          <a:prstGeom prst="rect">
            <a:avLst/>
          </a:prstGeom>
          <a:noFill/>
          <a:ln w="9525">
            <a:noFill/>
            <a:miter lim="800000"/>
            <a:headEnd/>
            <a:tailEnd/>
          </a:ln>
        </p:spPr>
        <p:txBody>
          <a:bodyPr/>
          <a:lstStyle/>
          <a:p>
            <a:pPr algn="l" eaLnBrk="0" hangingPunct="0">
              <a:lnSpc>
                <a:spcPct val="100000"/>
              </a:lnSpc>
              <a:spcBef>
                <a:spcPct val="0"/>
              </a:spcBef>
              <a:buClrTx/>
            </a:pPr>
            <a:endParaRPr lang="en-US" sz="2000"/>
          </a:p>
        </p:txBody>
      </p:sp>
      <p:sp>
        <p:nvSpPr>
          <p:cNvPr id="11267" name="Title 6"/>
          <p:cNvSpPr>
            <a:spLocks noGrp="1"/>
          </p:cNvSpPr>
          <p:nvPr>
            <p:ph type="ctrTitle" sz="quarter"/>
          </p:nvPr>
        </p:nvSpPr>
        <p:spPr/>
        <p:txBody>
          <a:bodyPr/>
          <a:lstStyle/>
          <a:p>
            <a:r>
              <a:rPr lang="en-US" smtClean="0"/>
              <a:t>Application Delivery </a:t>
            </a:r>
            <a:br>
              <a:rPr lang="en-US" smtClean="0"/>
            </a:br>
            <a:r>
              <a:rPr lang="en-US" smtClean="0"/>
              <a:t>Fundamentals: Java </a:t>
            </a:r>
            <a:br>
              <a:rPr lang="en-US" smtClean="0"/>
            </a:br>
            <a:endParaRPr lang="en-GB" smtClean="0"/>
          </a:p>
        </p:txBody>
      </p:sp>
      <p:sp>
        <p:nvSpPr>
          <p:cNvPr id="11268" name="Subtitle 7"/>
          <p:cNvSpPr>
            <a:spLocks noGrp="1"/>
          </p:cNvSpPr>
          <p:nvPr>
            <p:ph type="subTitle" sz="quarter" idx="1"/>
          </p:nvPr>
        </p:nvSpPr>
        <p:spPr/>
        <p:txBody>
          <a:bodyPr/>
          <a:lstStyle/>
          <a:p>
            <a:r>
              <a:rPr lang="en-US" smtClean="0"/>
              <a:t>Module 5: Object-Oriented Design and </a:t>
            </a:r>
          </a:p>
          <a:p>
            <a:r>
              <a:rPr lang="en-US" smtClean="0"/>
              <a:t>Principles</a:t>
            </a:r>
          </a:p>
        </p:txBody>
      </p:sp>
      <p:sp>
        <p:nvSpPr>
          <p:cNvPr id="11269" name="Rectangle 6"/>
          <p:cNvSpPr>
            <a:spLocks noChangeArrowheads="1"/>
          </p:cNvSpPr>
          <p:nvPr/>
        </p:nvSpPr>
        <p:spPr bwMode="white">
          <a:xfrm>
            <a:off x="5438775" y="533400"/>
            <a:ext cx="6553200" cy="914400"/>
          </a:xfrm>
          <a:prstGeom prst="rect">
            <a:avLst/>
          </a:prstGeom>
          <a:noFill/>
          <a:ln w="9525">
            <a:noFill/>
            <a:miter lim="800000"/>
            <a:headEnd/>
            <a:tailEnd/>
          </a:ln>
        </p:spPr>
        <p:txBody>
          <a:bodyPr/>
          <a:lstStyle/>
          <a:p>
            <a:pPr algn="l" eaLnBrk="0" hangingPunct="0">
              <a:lnSpc>
                <a:spcPct val="90000"/>
              </a:lnSpc>
              <a:spcBef>
                <a:spcPct val="0"/>
              </a:spcBef>
              <a:buClrTx/>
            </a:pPr>
            <a:endParaRPr lang="en-US" sz="3200">
              <a:solidFill>
                <a:schemeClr val="accent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A0E728BF-6A54-4AC3-B3E0-54F5BBA5CA83}" type="slidenum">
              <a:rPr lang="en-US"/>
              <a:pPr algn="r" eaLnBrk="0" hangingPunct="0">
                <a:spcBef>
                  <a:spcPct val="0"/>
                </a:spcBef>
                <a:buClrTx/>
              </a:pPr>
              <a:t>10</a:t>
            </a:fld>
            <a:endParaRPr lang="en-US"/>
          </a:p>
        </p:txBody>
      </p:sp>
      <p:sp>
        <p:nvSpPr>
          <p:cNvPr id="20483" name="Rectangle 2"/>
          <p:cNvSpPr>
            <a:spLocks noGrp="1" noChangeArrowheads="1"/>
          </p:cNvSpPr>
          <p:nvPr>
            <p:ph type="title" idx="4294967295"/>
          </p:nvPr>
        </p:nvSpPr>
        <p:spPr/>
        <p:txBody>
          <a:bodyPr/>
          <a:lstStyle/>
          <a:p>
            <a:pPr eaLnBrk="1" hangingPunct="1"/>
            <a:r>
              <a:rPr lang="en-US" smtClean="0"/>
              <a:t>Questions and Comments</a:t>
            </a:r>
          </a:p>
        </p:txBody>
      </p:sp>
      <p:pic>
        <p:nvPicPr>
          <p:cNvPr id="20484" name="Picture 9"/>
          <p:cNvPicPr>
            <a:picLocks noChangeAspect="1" noChangeArrowheads="1"/>
          </p:cNvPicPr>
          <p:nvPr/>
        </p:nvPicPr>
        <p:blipFill>
          <a:blip r:embed="rId3" cstate="print"/>
          <a:srcRect/>
          <a:stretch>
            <a:fillRect/>
          </a:stretch>
        </p:blipFill>
        <p:spPr bwMode="auto">
          <a:xfrm>
            <a:off x="5334000" y="1295400"/>
            <a:ext cx="3649663" cy="2727325"/>
          </a:xfrm>
          <a:prstGeom prst="rect">
            <a:avLst/>
          </a:prstGeom>
          <a:noFill/>
          <a:ln w="9525">
            <a:noFill/>
            <a:miter lim="800000"/>
            <a:headEnd/>
            <a:tailEnd/>
          </a:ln>
        </p:spPr>
      </p:pic>
      <p:sp>
        <p:nvSpPr>
          <p:cNvPr id="6" name="Rectangle 4"/>
          <p:cNvSpPr txBox="1">
            <a:spLocks noChangeArrowheads="1"/>
          </p:cNvSpPr>
          <p:nvPr/>
        </p:nvSpPr>
        <p:spPr>
          <a:xfrm>
            <a:off x="161925" y="1295400"/>
            <a:ext cx="8458200" cy="5334000"/>
          </a:xfrm>
          <a:prstGeom prst="rect">
            <a:avLst/>
          </a:prstGeom>
        </p:spPr>
        <p:txBody>
          <a:bodyPr/>
          <a:lstStyle/>
          <a:p>
            <a:pPr marL="274638" indent="-274638" algn="l" eaLnBrk="0" hangingPunct="0">
              <a:lnSpc>
                <a:spcPct val="100000"/>
              </a:lnSpc>
              <a:buClr>
                <a:schemeClr val="tx1"/>
              </a:buClr>
              <a:buFontTx/>
              <a:buChar char="•"/>
              <a:defRPr/>
            </a:pPr>
            <a:r>
              <a:rPr lang="en-US" sz="2400" kern="0" dirty="0">
                <a:solidFill>
                  <a:srgbClr val="000000"/>
                </a:solidFill>
                <a:latin typeface="+mn-lt"/>
              </a:rPr>
              <a:t>What questions or comments </a:t>
            </a:r>
            <a:br>
              <a:rPr lang="en-US" sz="2400" kern="0" dirty="0">
                <a:solidFill>
                  <a:srgbClr val="000000"/>
                </a:solidFill>
                <a:latin typeface="+mn-lt"/>
              </a:rPr>
            </a:br>
            <a:r>
              <a:rPr lang="en-US" sz="2400" kern="0" dirty="0">
                <a:solidFill>
                  <a:srgbClr val="000000"/>
                </a:solidFill>
                <a:latin typeface="+mn-lt"/>
              </a:rPr>
              <a:t>do you have?</a:t>
            </a:r>
          </a:p>
          <a:p>
            <a:pPr marL="274638" indent="-274638" algn="l" eaLnBrk="0" hangingPunct="0">
              <a:lnSpc>
                <a:spcPct val="100000"/>
              </a:lnSpc>
              <a:buClr>
                <a:schemeClr val="tx1"/>
              </a:buClr>
              <a:buFontTx/>
              <a:buChar char="•"/>
              <a:defRPr/>
            </a:pPr>
            <a:endParaRPr lang="en-US" sz="2400" kern="0" dirty="0">
              <a:solidFill>
                <a:srgbClr val="000000"/>
              </a:solidFill>
              <a:latin typeface="+mn-lt"/>
            </a:endParaRPr>
          </a:p>
          <a:p>
            <a:pPr marL="274638" indent="-274638" algn="l" eaLnBrk="0" hangingPunct="0">
              <a:lnSpc>
                <a:spcPct val="100000"/>
              </a:lnSpc>
              <a:buClr>
                <a:schemeClr val="tx1"/>
              </a:buClr>
              <a:buFontTx/>
              <a:buChar char="•"/>
              <a:defRPr/>
            </a:pPr>
            <a:endParaRPr lang="en-US" sz="2400" kern="0" dirty="0">
              <a:solidFill>
                <a:srgbClr val="000000"/>
              </a:solidFill>
              <a:latin typeface="+mn-lt"/>
            </a:endParaRPr>
          </a:p>
          <a:p>
            <a:pPr marL="274638" indent="-274638" algn="l" eaLnBrk="0" hangingPunct="0">
              <a:lnSpc>
                <a:spcPct val="100000"/>
              </a:lnSpc>
              <a:buClr>
                <a:schemeClr val="tx1"/>
              </a:buClr>
              <a:buFontTx/>
              <a:buChar char="•"/>
              <a:defRPr/>
            </a:pPr>
            <a:endParaRPr lang="en-US" sz="2400" kern="0" dirty="0">
              <a:solidFill>
                <a:srgbClr val="000000"/>
              </a:solidFill>
              <a:latin typeface="+mn-lt"/>
            </a:endParaRPr>
          </a:p>
          <a:p>
            <a:pPr marL="274638" indent="-274638" algn="l" eaLnBrk="0" hangingPunct="0">
              <a:lnSpc>
                <a:spcPct val="100000"/>
              </a:lnSpc>
              <a:buClr>
                <a:schemeClr val="tx1"/>
              </a:buClr>
              <a:buFontTx/>
              <a:buChar char="•"/>
              <a:defRPr/>
            </a:pPr>
            <a:endParaRPr lang="en-US" sz="2400" kern="0" dirty="0">
              <a:solidFill>
                <a:srgbClr val="000000"/>
              </a:solidFill>
              <a:latin typeface="+mn-lt"/>
            </a:endParaRPr>
          </a:p>
          <a:p>
            <a:pPr marL="274638" indent="-274638" algn="l" eaLnBrk="0" hangingPunct="0">
              <a:lnSpc>
                <a:spcPct val="100000"/>
              </a:lnSpc>
              <a:buClr>
                <a:schemeClr val="tx1"/>
              </a:buClr>
              <a:buFontTx/>
              <a:buChar char="•"/>
              <a:defRPr/>
            </a:pPr>
            <a:endParaRPr lang="en-US" sz="2400" kern="0" dirty="0">
              <a:solidFill>
                <a:srgbClr val="000000"/>
              </a:solidFill>
              <a:latin typeface="+mn-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9C5AED4B-1F37-46C9-A040-715D7C61F616}" type="slidenum">
              <a:rPr lang="en-US"/>
              <a:pPr algn="r" eaLnBrk="0" hangingPunct="0">
                <a:spcBef>
                  <a:spcPct val="0"/>
                </a:spcBef>
                <a:buClrTx/>
              </a:pPr>
              <a:t>2</a:t>
            </a:fld>
            <a:endParaRPr lang="en-US"/>
          </a:p>
        </p:txBody>
      </p:sp>
      <p:sp>
        <p:nvSpPr>
          <p:cNvPr id="12291" name="Rectangle 2"/>
          <p:cNvSpPr>
            <a:spLocks noGrp="1" noChangeArrowheads="1"/>
          </p:cNvSpPr>
          <p:nvPr>
            <p:ph type="title" idx="4294967295"/>
          </p:nvPr>
        </p:nvSpPr>
        <p:spPr/>
        <p:txBody>
          <a:bodyPr/>
          <a:lstStyle/>
          <a:p>
            <a:pPr eaLnBrk="1" hangingPunct="1"/>
            <a:r>
              <a:rPr lang="en-US" smtClean="0"/>
              <a:t>Module Objectives</a:t>
            </a:r>
          </a:p>
        </p:txBody>
      </p:sp>
      <p:sp>
        <p:nvSpPr>
          <p:cNvPr id="12292" name="Rectangle 3"/>
          <p:cNvSpPr>
            <a:spLocks noGrp="1" noChangeArrowheads="1"/>
          </p:cNvSpPr>
          <p:nvPr>
            <p:ph type="body" idx="4294967295"/>
          </p:nvPr>
        </p:nvSpPr>
        <p:spPr>
          <a:xfrm>
            <a:off x="152400" y="1219200"/>
            <a:ext cx="5848350" cy="5334000"/>
          </a:xfrm>
        </p:spPr>
        <p:txBody>
          <a:bodyPr lIns="90488" tIns="44450" rIns="90488" bIns="44450"/>
          <a:lstStyle/>
          <a:p>
            <a:pPr eaLnBrk="1" hangingPunct="1"/>
            <a:r>
              <a:rPr lang="en-US" smtClean="0"/>
              <a:t>At the end of this module, participants will be able to:</a:t>
            </a:r>
          </a:p>
          <a:p>
            <a:pPr lvl="1" eaLnBrk="1" hangingPunct="1"/>
            <a:r>
              <a:rPr lang="en-US" smtClean="0"/>
              <a:t>Define the concept of software abstraction in Object-Oriented languages</a:t>
            </a:r>
          </a:p>
          <a:p>
            <a:pPr lvl="1" eaLnBrk="1" hangingPunct="1"/>
            <a:r>
              <a:rPr lang="en-US" smtClean="0"/>
              <a:t>Describe the benefits of an </a:t>
            </a:r>
            <a:r>
              <a:rPr lang="en-US" i="1" smtClean="0"/>
              <a:t>outward-in </a:t>
            </a:r>
            <a:r>
              <a:rPr lang="en-US" smtClean="0"/>
              <a:t>approach when designing classes</a:t>
            </a:r>
          </a:p>
          <a:p>
            <a:pPr lvl="1" eaLnBrk="1" hangingPunct="1"/>
            <a:r>
              <a:rPr lang="en-US" smtClean="0"/>
              <a:t>Explain the principles of </a:t>
            </a:r>
            <a:r>
              <a:rPr lang="en-US" i="1" smtClean="0"/>
              <a:t>high cohesion </a:t>
            </a:r>
            <a:r>
              <a:rPr lang="en-US" smtClean="0"/>
              <a:t>and </a:t>
            </a:r>
            <a:r>
              <a:rPr lang="en-US" i="1" smtClean="0"/>
              <a:t>loose coupling </a:t>
            </a:r>
            <a:r>
              <a:rPr lang="en-US" smtClean="0"/>
              <a:t>in object design </a:t>
            </a:r>
          </a:p>
          <a:p>
            <a:pPr eaLnBrk="1" hangingPunct="1"/>
            <a:endParaRPr lang="en-US" smtClean="0"/>
          </a:p>
          <a:p>
            <a:pPr eaLnBrk="1" hangingPunct="1"/>
            <a:endParaRPr lang="en-US" smtClean="0"/>
          </a:p>
          <a:p>
            <a:pPr eaLnBrk="1" hangingPunct="1"/>
            <a:endParaRPr lang="en-US" smtClean="0"/>
          </a:p>
        </p:txBody>
      </p:sp>
      <p:pic>
        <p:nvPicPr>
          <p:cNvPr id="12293" name="Picture 5" descr="objectives"/>
          <p:cNvPicPr>
            <a:picLocks noChangeAspect="1" noChangeArrowheads="1"/>
          </p:cNvPicPr>
          <p:nvPr/>
        </p:nvPicPr>
        <p:blipFill>
          <a:blip r:embed="rId3" cstate="print"/>
          <a:srcRect/>
          <a:stretch>
            <a:fillRect/>
          </a:stretch>
        </p:blipFill>
        <p:spPr bwMode="auto">
          <a:xfrm>
            <a:off x="6781800" y="1358900"/>
            <a:ext cx="1905000" cy="2857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F5E46C69-2C3A-4625-96B6-C889E51A9C87}" type="slidenum">
              <a:rPr lang="en-US"/>
              <a:pPr algn="r" eaLnBrk="0" hangingPunct="0">
                <a:spcBef>
                  <a:spcPct val="0"/>
                </a:spcBef>
                <a:buClrTx/>
              </a:pPr>
              <a:t>3</a:t>
            </a:fld>
            <a:endParaRPr lang="en-US"/>
          </a:p>
        </p:txBody>
      </p:sp>
      <p:sp>
        <p:nvSpPr>
          <p:cNvPr id="13315" name="Rectangle 2"/>
          <p:cNvSpPr>
            <a:spLocks noGrp="1" noChangeArrowheads="1"/>
          </p:cNvSpPr>
          <p:nvPr>
            <p:ph type="title" idx="4294967295"/>
          </p:nvPr>
        </p:nvSpPr>
        <p:spPr>
          <a:xfrm>
            <a:off x="638175" y="31750"/>
            <a:ext cx="8143875" cy="1095375"/>
          </a:xfrm>
        </p:spPr>
        <p:txBody>
          <a:bodyPr/>
          <a:lstStyle/>
          <a:p>
            <a:pPr eaLnBrk="1" hangingPunct="1"/>
            <a:r>
              <a:rPr lang="en-US" smtClean="0"/>
              <a:t/>
            </a:r>
            <a:br>
              <a:rPr lang="en-US" smtClean="0"/>
            </a:br>
            <a:r>
              <a:rPr lang="en-US" smtClean="0"/>
              <a:t>Software Abstraction</a:t>
            </a:r>
          </a:p>
        </p:txBody>
      </p:sp>
      <p:sp>
        <p:nvSpPr>
          <p:cNvPr id="5124" name="Rectangle 3"/>
          <p:cNvSpPr>
            <a:spLocks noChangeArrowheads="1"/>
          </p:cNvSpPr>
          <p:nvPr/>
        </p:nvSpPr>
        <p:spPr bwMode="auto">
          <a:xfrm>
            <a:off x="311150" y="1447800"/>
            <a:ext cx="8502650" cy="4868863"/>
          </a:xfrm>
          <a:prstGeom prst="rect">
            <a:avLst/>
          </a:prstGeom>
          <a:noFill/>
          <a:ln w="12700">
            <a:noFill/>
            <a:miter lim="800000"/>
            <a:headEnd/>
            <a:tailEnd/>
          </a:ln>
        </p:spPr>
        <p:txBody>
          <a:bodyPr lIns="90488" tIns="44450" rIns="90488" bIns="44450"/>
          <a:lstStyle/>
          <a:p>
            <a:pPr marL="274638" indent="-274638" algn="l" eaLnBrk="0" hangingPunct="0">
              <a:lnSpc>
                <a:spcPct val="100000"/>
              </a:lnSpc>
              <a:buClr>
                <a:schemeClr val="tx1"/>
              </a:buClr>
              <a:buFontTx/>
              <a:buChar char="•"/>
              <a:defRPr/>
            </a:pPr>
            <a:r>
              <a:rPr lang="en-US" sz="2200" dirty="0">
                <a:solidFill>
                  <a:srgbClr val="000000"/>
                </a:solidFill>
                <a:latin typeface="+mn-lt"/>
              </a:rPr>
              <a:t>Abstraction is the process of reducing or simplifying information or a concept in order to retain content relevant to the current context</a:t>
            </a:r>
          </a:p>
          <a:p>
            <a:pPr marL="274638" indent="-274638" algn="l" eaLnBrk="0" hangingPunct="0">
              <a:lnSpc>
                <a:spcPct val="100000"/>
              </a:lnSpc>
              <a:buClr>
                <a:schemeClr val="tx1"/>
              </a:buClr>
              <a:buFontTx/>
              <a:buChar char="•"/>
              <a:defRPr/>
            </a:pPr>
            <a:endParaRPr lang="en-US" sz="2200" dirty="0">
              <a:solidFill>
                <a:srgbClr val="000000"/>
              </a:solidFill>
              <a:latin typeface="+mn-lt"/>
            </a:endParaRPr>
          </a:p>
          <a:p>
            <a:pPr marL="274638" indent="-274638" algn="l" eaLnBrk="0" hangingPunct="0">
              <a:lnSpc>
                <a:spcPct val="100000"/>
              </a:lnSpc>
              <a:buClr>
                <a:schemeClr val="tx1"/>
              </a:buClr>
              <a:buFontTx/>
              <a:buChar char="•"/>
              <a:defRPr/>
            </a:pPr>
            <a:r>
              <a:rPr lang="en-US" sz="2200" dirty="0">
                <a:solidFill>
                  <a:srgbClr val="000000"/>
                </a:solidFill>
                <a:latin typeface="+mn-lt"/>
              </a:rPr>
              <a:t>Data is abstracted by high level language constructs, such as:</a:t>
            </a:r>
          </a:p>
          <a:p>
            <a:pPr marL="550863" lvl="1" indent="-274638" algn="l" eaLnBrk="0" hangingPunct="0">
              <a:lnSpc>
                <a:spcPct val="100000"/>
              </a:lnSpc>
              <a:spcBef>
                <a:spcPct val="0"/>
              </a:spcBef>
              <a:buClr>
                <a:schemeClr val="tx1"/>
              </a:buClr>
              <a:buFontTx/>
              <a:buChar char="–"/>
              <a:defRPr/>
            </a:pPr>
            <a:r>
              <a:rPr lang="en-US" altLang="ko-KR" sz="2000" dirty="0">
                <a:solidFill>
                  <a:srgbClr val="000000"/>
                </a:solidFill>
                <a:latin typeface="+mn-lt"/>
                <a:ea typeface="굴림" pitchFamily="34" charset="-127"/>
              </a:rPr>
              <a:t>Numbers</a:t>
            </a:r>
          </a:p>
          <a:p>
            <a:pPr marL="550863" lvl="1" indent="-274638" algn="l" eaLnBrk="0" hangingPunct="0">
              <a:lnSpc>
                <a:spcPct val="100000"/>
              </a:lnSpc>
              <a:spcBef>
                <a:spcPct val="0"/>
              </a:spcBef>
              <a:buClr>
                <a:schemeClr val="tx1"/>
              </a:buClr>
              <a:buFontTx/>
              <a:buChar char="–"/>
              <a:defRPr/>
            </a:pPr>
            <a:r>
              <a:rPr lang="en-US" altLang="ko-KR" sz="2000" dirty="0">
                <a:solidFill>
                  <a:srgbClr val="000000"/>
                </a:solidFill>
                <a:latin typeface="+mn-lt"/>
                <a:ea typeface="굴림" pitchFamily="34" charset="-127"/>
              </a:rPr>
              <a:t>Letters</a:t>
            </a:r>
          </a:p>
          <a:p>
            <a:pPr marL="550863" lvl="1" indent="-274638" algn="l" eaLnBrk="0" hangingPunct="0">
              <a:lnSpc>
                <a:spcPct val="100000"/>
              </a:lnSpc>
              <a:spcBef>
                <a:spcPct val="0"/>
              </a:spcBef>
              <a:buClr>
                <a:schemeClr val="tx1"/>
              </a:buClr>
              <a:buFontTx/>
              <a:buChar char="–"/>
              <a:defRPr/>
            </a:pPr>
            <a:r>
              <a:rPr lang="en-US" altLang="ko-KR" sz="2000" dirty="0">
                <a:solidFill>
                  <a:srgbClr val="000000"/>
                </a:solidFill>
                <a:latin typeface="+mn-lt"/>
                <a:ea typeface="굴림" pitchFamily="34" charset="-127"/>
              </a:rPr>
              <a:t>Higher level data concepts</a:t>
            </a:r>
          </a:p>
          <a:p>
            <a:pPr marL="274638" indent="-274638" algn="l" eaLnBrk="0" hangingPunct="0">
              <a:lnSpc>
                <a:spcPct val="100000"/>
              </a:lnSpc>
              <a:buClr>
                <a:schemeClr val="tx1"/>
              </a:buClr>
              <a:buFontTx/>
              <a:buChar char="•"/>
              <a:defRPr/>
            </a:pPr>
            <a:endParaRPr lang="en-US" sz="2200" dirty="0">
              <a:solidFill>
                <a:srgbClr val="000000"/>
              </a:solidFill>
              <a:latin typeface="+mn-lt"/>
            </a:endParaRPr>
          </a:p>
          <a:p>
            <a:pPr marL="274638" indent="-274638" algn="l" eaLnBrk="0" hangingPunct="0">
              <a:lnSpc>
                <a:spcPct val="100000"/>
              </a:lnSpc>
              <a:buClr>
                <a:schemeClr val="tx1"/>
              </a:buClr>
              <a:buFontTx/>
              <a:buChar char="•"/>
              <a:defRPr/>
            </a:pPr>
            <a:r>
              <a:rPr lang="en-US" sz="2200" dirty="0">
                <a:solidFill>
                  <a:srgbClr val="000000"/>
                </a:solidFill>
                <a:latin typeface="+mn-lt"/>
              </a:rPr>
              <a:t>Functionality is abstracted by presenting interfaces that hide complex logic or algorithms, such as:</a:t>
            </a:r>
          </a:p>
          <a:p>
            <a:pPr marL="550863" lvl="1" indent="-274638" algn="l" eaLnBrk="0" hangingPunct="0">
              <a:lnSpc>
                <a:spcPct val="100000"/>
              </a:lnSpc>
              <a:spcBef>
                <a:spcPct val="0"/>
              </a:spcBef>
              <a:buClr>
                <a:schemeClr val="tx1"/>
              </a:buClr>
              <a:buFontTx/>
              <a:buChar char="–"/>
              <a:defRPr/>
            </a:pPr>
            <a:r>
              <a:rPr lang="en-US" altLang="ko-KR" sz="2000" dirty="0">
                <a:solidFill>
                  <a:srgbClr val="000000"/>
                </a:solidFill>
                <a:latin typeface="+mn-lt"/>
                <a:ea typeface="굴림" pitchFamily="34" charset="-127"/>
              </a:rPr>
              <a:t>Functions</a:t>
            </a:r>
          </a:p>
          <a:p>
            <a:pPr marL="550863" lvl="1" indent="-274638" algn="l" eaLnBrk="0" hangingPunct="0">
              <a:lnSpc>
                <a:spcPct val="100000"/>
              </a:lnSpc>
              <a:spcBef>
                <a:spcPct val="0"/>
              </a:spcBef>
              <a:buClr>
                <a:schemeClr val="tx1"/>
              </a:buClr>
              <a:buFontTx/>
              <a:buChar char="–"/>
              <a:defRPr/>
            </a:pPr>
            <a:r>
              <a:rPr lang="en-US" altLang="ko-KR" sz="2000" dirty="0">
                <a:solidFill>
                  <a:srgbClr val="000000"/>
                </a:solidFill>
                <a:latin typeface="+mn-lt"/>
                <a:ea typeface="굴림" pitchFamily="34" charset="-127"/>
              </a:rPr>
              <a:t>Methods</a:t>
            </a:r>
          </a:p>
          <a:p>
            <a:pPr marL="342900" indent="-342900" algn="l">
              <a:lnSpc>
                <a:spcPct val="100000"/>
              </a:lnSpc>
              <a:spcBef>
                <a:spcPct val="25000"/>
              </a:spcBef>
              <a:buFontTx/>
              <a:buChar char="•"/>
              <a:defRPr/>
            </a:pP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64C3B296-0546-402B-AD2A-DC44228B6288}" type="slidenum">
              <a:rPr lang="en-US"/>
              <a:pPr algn="r" eaLnBrk="0" hangingPunct="0">
                <a:spcBef>
                  <a:spcPct val="0"/>
                </a:spcBef>
                <a:buClrTx/>
              </a:pPr>
              <a:t>4</a:t>
            </a:fld>
            <a:endParaRPr lang="en-US"/>
          </a:p>
        </p:txBody>
      </p:sp>
      <p:sp>
        <p:nvSpPr>
          <p:cNvPr id="14339" name="Rectangle 2"/>
          <p:cNvSpPr>
            <a:spLocks noGrp="1" noChangeArrowheads="1"/>
          </p:cNvSpPr>
          <p:nvPr>
            <p:ph type="title" idx="4294967295"/>
          </p:nvPr>
        </p:nvSpPr>
        <p:spPr>
          <a:xfrm>
            <a:off x="638175" y="31750"/>
            <a:ext cx="7894638" cy="1095375"/>
          </a:xfrm>
        </p:spPr>
        <p:txBody>
          <a:bodyPr/>
          <a:lstStyle/>
          <a:p>
            <a:pPr eaLnBrk="1" hangingPunct="1"/>
            <a:r>
              <a:rPr lang="en-US" sz="2800" smtClean="0"/>
              <a:t/>
            </a:r>
            <a:br>
              <a:rPr lang="en-US" sz="2800" smtClean="0"/>
            </a:br>
            <a:r>
              <a:rPr lang="en-US" sz="2800" smtClean="0"/>
              <a:t>Abstraction and Object-Oriented Programming (OOP)</a:t>
            </a:r>
          </a:p>
        </p:txBody>
      </p:sp>
      <p:grpSp>
        <p:nvGrpSpPr>
          <p:cNvPr id="10" name="Group 9"/>
          <p:cNvGrpSpPr/>
          <p:nvPr/>
        </p:nvGrpSpPr>
        <p:grpSpPr>
          <a:xfrm>
            <a:off x="361123" y="1515226"/>
            <a:ext cx="8643970" cy="3899555"/>
            <a:chOff x="361123" y="1515226"/>
            <a:chExt cx="8643970" cy="3899555"/>
          </a:xfrm>
        </p:grpSpPr>
        <p:sp>
          <p:nvSpPr>
            <p:cNvPr id="11" name="Freeform 10"/>
            <p:cNvSpPr/>
            <p:nvPr/>
          </p:nvSpPr>
          <p:spPr>
            <a:xfrm rot="16200000">
              <a:off x="-790212" y="2666561"/>
              <a:ext cx="3899555" cy="1596886"/>
            </a:xfrm>
            <a:custGeom>
              <a:avLst/>
              <a:gdLst>
                <a:gd name="connsiteX0" fmla="*/ 0 w 1596884"/>
                <a:gd name="connsiteY0" fmla="*/ 79844 h 3899554"/>
                <a:gd name="connsiteX1" fmla="*/ 23386 w 1596884"/>
                <a:gd name="connsiteY1" fmla="*/ 23386 h 3899554"/>
                <a:gd name="connsiteX2" fmla="*/ 79844 w 1596884"/>
                <a:gd name="connsiteY2" fmla="*/ 0 h 3899554"/>
                <a:gd name="connsiteX3" fmla="*/ 1517040 w 1596884"/>
                <a:gd name="connsiteY3" fmla="*/ 0 h 3899554"/>
                <a:gd name="connsiteX4" fmla="*/ 1573498 w 1596884"/>
                <a:gd name="connsiteY4" fmla="*/ 23386 h 3899554"/>
                <a:gd name="connsiteX5" fmla="*/ 1596884 w 1596884"/>
                <a:gd name="connsiteY5" fmla="*/ 79844 h 3899554"/>
                <a:gd name="connsiteX6" fmla="*/ 1596884 w 1596884"/>
                <a:gd name="connsiteY6" fmla="*/ 3819710 h 3899554"/>
                <a:gd name="connsiteX7" fmla="*/ 1573498 w 1596884"/>
                <a:gd name="connsiteY7" fmla="*/ 3876168 h 3899554"/>
                <a:gd name="connsiteX8" fmla="*/ 1517040 w 1596884"/>
                <a:gd name="connsiteY8" fmla="*/ 3899554 h 3899554"/>
                <a:gd name="connsiteX9" fmla="*/ 79844 w 1596884"/>
                <a:gd name="connsiteY9" fmla="*/ 3899554 h 3899554"/>
                <a:gd name="connsiteX10" fmla="*/ 23386 w 1596884"/>
                <a:gd name="connsiteY10" fmla="*/ 3876168 h 3899554"/>
                <a:gd name="connsiteX11" fmla="*/ 0 w 1596884"/>
                <a:gd name="connsiteY11" fmla="*/ 3819710 h 3899554"/>
                <a:gd name="connsiteX12" fmla="*/ 0 w 1596884"/>
                <a:gd name="connsiteY12" fmla="*/ 79844 h 3899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6884" h="3899554">
                  <a:moveTo>
                    <a:pt x="1564187" y="2"/>
                  </a:moveTo>
                  <a:cubicBezTo>
                    <a:pt x="1572859" y="2"/>
                    <a:pt x="1581176" y="20544"/>
                    <a:pt x="1587307" y="57110"/>
                  </a:cubicBezTo>
                  <a:cubicBezTo>
                    <a:pt x="1593439" y="93677"/>
                    <a:pt x="1596884" y="143268"/>
                    <a:pt x="1596884" y="194979"/>
                  </a:cubicBezTo>
                  <a:lnTo>
                    <a:pt x="1596884" y="3704575"/>
                  </a:lnTo>
                  <a:cubicBezTo>
                    <a:pt x="1596884" y="3756286"/>
                    <a:pt x="1593439" y="3805880"/>
                    <a:pt x="1587307" y="3842444"/>
                  </a:cubicBezTo>
                  <a:cubicBezTo>
                    <a:pt x="1581175" y="3879010"/>
                    <a:pt x="1572859" y="3899552"/>
                    <a:pt x="1564187" y="3899552"/>
                  </a:cubicBezTo>
                  <a:lnTo>
                    <a:pt x="32697" y="3899552"/>
                  </a:lnTo>
                  <a:cubicBezTo>
                    <a:pt x="24025" y="3899552"/>
                    <a:pt x="15708" y="3879010"/>
                    <a:pt x="9577" y="3842444"/>
                  </a:cubicBezTo>
                  <a:cubicBezTo>
                    <a:pt x="3445" y="3805877"/>
                    <a:pt x="0" y="3756286"/>
                    <a:pt x="0" y="3704575"/>
                  </a:cubicBezTo>
                  <a:lnTo>
                    <a:pt x="0" y="194979"/>
                  </a:lnTo>
                  <a:cubicBezTo>
                    <a:pt x="0" y="143268"/>
                    <a:pt x="3445" y="93674"/>
                    <a:pt x="9577" y="57110"/>
                  </a:cubicBezTo>
                  <a:cubicBezTo>
                    <a:pt x="15709" y="20544"/>
                    <a:pt x="24025" y="2"/>
                    <a:pt x="32697" y="2"/>
                  </a:cubicBezTo>
                  <a:lnTo>
                    <a:pt x="1564187" y="2"/>
                  </a:lnTo>
                  <a:close/>
                </a:path>
              </a:pathLst>
            </a:custGeom>
            <a:solidFill>
              <a:srgbClr val="E8D1FF"/>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701920" tIns="61725" rIns="80010" bIns="1277507" numCol="1" spcCol="1270" anchor="t" anchorCtr="0">
              <a:noAutofit/>
            </a:bodyPr>
            <a:lstStyle/>
            <a:p>
              <a:pPr lvl="0" algn="r" defTabSz="800100">
                <a:lnSpc>
                  <a:spcPct val="90000"/>
                </a:lnSpc>
                <a:spcBef>
                  <a:spcPct val="0"/>
                </a:spcBef>
                <a:spcAft>
                  <a:spcPct val="35000"/>
                </a:spcAft>
              </a:pPr>
              <a:endParaRPr lang="en-GB" sz="1800" kern="1200" dirty="0">
                <a:solidFill>
                  <a:schemeClr val="tx1"/>
                </a:solidFill>
              </a:endParaRPr>
            </a:p>
          </p:txBody>
        </p:sp>
        <p:sp>
          <p:nvSpPr>
            <p:cNvPr id="12" name="Freeform 11"/>
            <p:cNvSpPr/>
            <p:nvPr/>
          </p:nvSpPr>
          <p:spPr>
            <a:xfrm>
              <a:off x="680501" y="1515227"/>
              <a:ext cx="1189679" cy="3899554"/>
            </a:xfrm>
            <a:custGeom>
              <a:avLst/>
              <a:gdLst>
                <a:gd name="connsiteX0" fmla="*/ 0 w 1189679"/>
                <a:gd name="connsiteY0" fmla="*/ 0 h 3899554"/>
                <a:gd name="connsiteX1" fmla="*/ 1189679 w 1189679"/>
                <a:gd name="connsiteY1" fmla="*/ 0 h 3899554"/>
                <a:gd name="connsiteX2" fmla="*/ 1189679 w 1189679"/>
                <a:gd name="connsiteY2" fmla="*/ 3899554 h 3899554"/>
                <a:gd name="connsiteX3" fmla="*/ 0 w 1189679"/>
                <a:gd name="connsiteY3" fmla="*/ 3899554 h 3899554"/>
                <a:gd name="connsiteX4" fmla="*/ 0 w 1189679"/>
                <a:gd name="connsiteY4" fmla="*/ 0 h 3899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679" h="3899554">
                  <a:moveTo>
                    <a:pt x="0" y="0"/>
                  </a:moveTo>
                  <a:lnTo>
                    <a:pt x="1189679" y="0"/>
                  </a:lnTo>
                  <a:lnTo>
                    <a:pt x="1189679" y="3899554"/>
                  </a:lnTo>
                  <a:lnTo>
                    <a:pt x="0" y="3899554"/>
                  </a:lnTo>
                  <a:lnTo>
                    <a:pt x="0" y="0"/>
                  </a:lnTo>
                  <a:close/>
                </a:path>
              </a:pathLst>
            </a:custGeom>
            <a:noFill/>
            <a:ln>
              <a:noFill/>
            </a:ln>
            <a:sp3d/>
          </p:spPr>
          <p:style>
            <a:lnRef idx="3">
              <a:scrgbClr r="0" g="0" b="0"/>
            </a:lnRef>
            <a:fillRef idx="1">
              <a:scrgbClr r="0" g="0" b="0"/>
            </a:fillRef>
            <a:effectRef idx="1">
              <a:schemeClr val="accent1">
                <a:hueOff val="0"/>
                <a:satOff val="0"/>
                <a:lumOff val="0"/>
                <a:alphaOff val="0"/>
              </a:schemeClr>
            </a:effectRef>
            <a:fontRef idx="minor">
              <a:schemeClr val="lt1"/>
            </a:fontRef>
          </p:style>
          <p:txBody>
            <a:bodyPr spcFirstLastPara="0" vert="horz" wrap="square" lIns="0" tIns="61722" rIns="0" bIns="0" numCol="1" spcCol="1270" anchor="t" anchorCtr="0">
              <a:noAutofit/>
            </a:bodyPr>
            <a:lstStyle/>
            <a:p>
              <a:pPr lvl="0" algn="l" defTabSz="800100">
                <a:lnSpc>
                  <a:spcPct val="90000"/>
                </a:lnSpc>
                <a:spcBef>
                  <a:spcPct val="0"/>
                </a:spcBef>
                <a:spcAft>
                  <a:spcPct val="35000"/>
                </a:spcAft>
              </a:pPr>
              <a:endParaRPr lang="en-GB" sz="1800" kern="1200" dirty="0">
                <a:solidFill>
                  <a:schemeClr val="tx1"/>
                </a:solidFill>
              </a:endParaRPr>
            </a:p>
          </p:txBody>
        </p:sp>
        <p:sp>
          <p:nvSpPr>
            <p:cNvPr id="13" name="Freeform 12"/>
            <p:cNvSpPr/>
            <p:nvPr/>
          </p:nvSpPr>
          <p:spPr>
            <a:xfrm rot="16200000">
              <a:off x="862564" y="2666561"/>
              <a:ext cx="3899555" cy="1596886"/>
            </a:xfrm>
            <a:custGeom>
              <a:avLst/>
              <a:gdLst>
                <a:gd name="connsiteX0" fmla="*/ 0 w 1596884"/>
                <a:gd name="connsiteY0" fmla="*/ 79844 h 3899554"/>
                <a:gd name="connsiteX1" fmla="*/ 23386 w 1596884"/>
                <a:gd name="connsiteY1" fmla="*/ 23386 h 3899554"/>
                <a:gd name="connsiteX2" fmla="*/ 79844 w 1596884"/>
                <a:gd name="connsiteY2" fmla="*/ 0 h 3899554"/>
                <a:gd name="connsiteX3" fmla="*/ 1517040 w 1596884"/>
                <a:gd name="connsiteY3" fmla="*/ 0 h 3899554"/>
                <a:gd name="connsiteX4" fmla="*/ 1573498 w 1596884"/>
                <a:gd name="connsiteY4" fmla="*/ 23386 h 3899554"/>
                <a:gd name="connsiteX5" fmla="*/ 1596884 w 1596884"/>
                <a:gd name="connsiteY5" fmla="*/ 79844 h 3899554"/>
                <a:gd name="connsiteX6" fmla="*/ 1596884 w 1596884"/>
                <a:gd name="connsiteY6" fmla="*/ 3819710 h 3899554"/>
                <a:gd name="connsiteX7" fmla="*/ 1573498 w 1596884"/>
                <a:gd name="connsiteY7" fmla="*/ 3876168 h 3899554"/>
                <a:gd name="connsiteX8" fmla="*/ 1517040 w 1596884"/>
                <a:gd name="connsiteY8" fmla="*/ 3899554 h 3899554"/>
                <a:gd name="connsiteX9" fmla="*/ 79844 w 1596884"/>
                <a:gd name="connsiteY9" fmla="*/ 3899554 h 3899554"/>
                <a:gd name="connsiteX10" fmla="*/ 23386 w 1596884"/>
                <a:gd name="connsiteY10" fmla="*/ 3876168 h 3899554"/>
                <a:gd name="connsiteX11" fmla="*/ 0 w 1596884"/>
                <a:gd name="connsiteY11" fmla="*/ 3819710 h 3899554"/>
                <a:gd name="connsiteX12" fmla="*/ 0 w 1596884"/>
                <a:gd name="connsiteY12" fmla="*/ 79844 h 3899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6884" h="3899554">
                  <a:moveTo>
                    <a:pt x="1564187" y="2"/>
                  </a:moveTo>
                  <a:cubicBezTo>
                    <a:pt x="1572859" y="2"/>
                    <a:pt x="1581176" y="20544"/>
                    <a:pt x="1587307" y="57110"/>
                  </a:cubicBezTo>
                  <a:cubicBezTo>
                    <a:pt x="1593439" y="93677"/>
                    <a:pt x="1596884" y="143268"/>
                    <a:pt x="1596884" y="194979"/>
                  </a:cubicBezTo>
                  <a:lnTo>
                    <a:pt x="1596884" y="3704575"/>
                  </a:lnTo>
                  <a:cubicBezTo>
                    <a:pt x="1596884" y="3756286"/>
                    <a:pt x="1593439" y="3805880"/>
                    <a:pt x="1587307" y="3842444"/>
                  </a:cubicBezTo>
                  <a:cubicBezTo>
                    <a:pt x="1581175" y="3879010"/>
                    <a:pt x="1572859" y="3899552"/>
                    <a:pt x="1564187" y="3899552"/>
                  </a:cubicBezTo>
                  <a:lnTo>
                    <a:pt x="32697" y="3899552"/>
                  </a:lnTo>
                  <a:cubicBezTo>
                    <a:pt x="24025" y="3899552"/>
                    <a:pt x="15708" y="3879010"/>
                    <a:pt x="9577" y="3842444"/>
                  </a:cubicBezTo>
                  <a:cubicBezTo>
                    <a:pt x="3445" y="3805877"/>
                    <a:pt x="0" y="3756286"/>
                    <a:pt x="0" y="3704575"/>
                  </a:cubicBezTo>
                  <a:lnTo>
                    <a:pt x="0" y="194979"/>
                  </a:lnTo>
                  <a:cubicBezTo>
                    <a:pt x="0" y="143268"/>
                    <a:pt x="3445" y="93674"/>
                    <a:pt x="9577" y="57110"/>
                  </a:cubicBezTo>
                  <a:cubicBezTo>
                    <a:pt x="15709" y="20544"/>
                    <a:pt x="24025" y="2"/>
                    <a:pt x="32697" y="2"/>
                  </a:cubicBezTo>
                  <a:lnTo>
                    <a:pt x="1564187" y="2"/>
                  </a:lnTo>
                  <a:close/>
                </a:path>
              </a:pathLst>
            </a:custGeom>
            <a:solidFill>
              <a:schemeClr val="accent2">
                <a:lumMod val="20000"/>
                <a:lumOff val="80000"/>
              </a:schemeClr>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701920" tIns="61724" rIns="80010" bIns="1277507" numCol="1" spcCol="1270" anchor="t" anchorCtr="0">
              <a:noAutofit/>
            </a:bodyPr>
            <a:lstStyle/>
            <a:p>
              <a:pPr lvl="0" algn="r" defTabSz="800100">
                <a:lnSpc>
                  <a:spcPct val="90000"/>
                </a:lnSpc>
                <a:spcBef>
                  <a:spcPct val="0"/>
                </a:spcBef>
                <a:spcAft>
                  <a:spcPct val="35000"/>
                </a:spcAft>
              </a:pPr>
              <a:endParaRPr lang="en-US" sz="1800" kern="1200" dirty="0">
                <a:solidFill>
                  <a:schemeClr val="tx1"/>
                </a:solidFill>
              </a:endParaRPr>
            </a:p>
          </p:txBody>
        </p:sp>
        <p:sp>
          <p:nvSpPr>
            <p:cNvPr id="15" name="Freeform 14"/>
            <p:cNvSpPr/>
            <p:nvPr/>
          </p:nvSpPr>
          <p:spPr>
            <a:xfrm>
              <a:off x="2333277" y="1515227"/>
              <a:ext cx="1189679" cy="3899554"/>
            </a:xfrm>
            <a:custGeom>
              <a:avLst/>
              <a:gdLst>
                <a:gd name="connsiteX0" fmla="*/ 0 w 1189679"/>
                <a:gd name="connsiteY0" fmla="*/ 0 h 3899554"/>
                <a:gd name="connsiteX1" fmla="*/ 1189679 w 1189679"/>
                <a:gd name="connsiteY1" fmla="*/ 0 h 3899554"/>
                <a:gd name="connsiteX2" fmla="*/ 1189679 w 1189679"/>
                <a:gd name="connsiteY2" fmla="*/ 3899554 h 3899554"/>
                <a:gd name="connsiteX3" fmla="*/ 0 w 1189679"/>
                <a:gd name="connsiteY3" fmla="*/ 3899554 h 3899554"/>
                <a:gd name="connsiteX4" fmla="*/ 0 w 1189679"/>
                <a:gd name="connsiteY4" fmla="*/ 0 h 3899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679" h="3899554">
                  <a:moveTo>
                    <a:pt x="0" y="0"/>
                  </a:moveTo>
                  <a:lnTo>
                    <a:pt x="1189679" y="0"/>
                  </a:lnTo>
                  <a:lnTo>
                    <a:pt x="1189679" y="3899554"/>
                  </a:lnTo>
                  <a:lnTo>
                    <a:pt x="0" y="3899554"/>
                  </a:lnTo>
                  <a:lnTo>
                    <a:pt x="0" y="0"/>
                  </a:lnTo>
                  <a:close/>
                </a:path>
              </a:pathLst>
            </a:custGeom>
            <a:noFill/>
            <a:ln>
              <a:noFill/>
            </a:ln>
            <a:sp3d/>
          </p:spPr>
          <p:style>
            <a:lnRef idx="3">
              <a:scrgbClr r="0" g="0" b="0"/>
            </a:lnRef>
            <a:fillRef idx="1">
              <a:scrgbClr r="0" g="0" b="0"/>
            </a:fillRef>
            <a:effectRef idx="1">
              <a:schemeClr val="accent1">
                <a:hueOff val="0"/>
                <a:satOff val="0"/>
                <a:lumOff val="0"/>
                <a:alphaOff val="0"/>
              </a:schemeClr>
            </a:effectRef>
            <a:fontRef idx="minor">
              <a:schemeClr val="lt1"/>
            </a:fontRef>
          </p:style>
          <p:txBody>
            <a:bodyPr spcFirstLastPara="0" vert="horz" wrap="square" lIns="0" tIns="61722" rIns="0" bIns="0" numCol="1" spcCol="1270" anchor="t" anchorCtr="0">
              <a:noAutofit/>
            </a:bodyPr>
            <a:lstStyle/>
            <a:p>
              <a:pPr lvl="0" algn="l" defTabSz="800100">
                <a:lnSpc>
                  <a:spcPct val="90000"/>
                </a:lnSpc>
                <a:spcBef>
                  <a:spcPct val="0"/>
                </a:spcBef>
                <a:spcAft>
                  <a:spcPct val="35000"/>
                </a:spcAft>
              </a:pPr>
              <a:endParaRPr lang="en-US" sz="1800" kern="1200" dirty="0">
                <a:solidFill>
                  <a:schemeClr val="tx1"/>
                </a:solidFill>
              </a:endParaRPr>
            </a:p>
          </p:txBody>
        </p:sp>
        <p:sp>
          <p:nvSpPr>
            <p:cNvPr id="16" name="Freeform 15"/>
            <p:cNvSpPr/>
            <p:nvPr/>
          </p:nvSpPr>
          <p:spPr>
            <a:xfrm rot="16200000">
              <a:off x="2733332" y="2448570"/>
              <a:ext cx="3899554" cy="2032867"/>
            </a:xfrm>
            <a:custGeom>
              <a:avLst/>
              <a:gdLst>
                <a:gd name="connsiteX0" fmla="*/ 0 w 2032866"/>
                <a:gd name="connsiteY0" fmla="*/ 101643 h 3899554"/>
                <a:gd name="connsiteX1" fmla="*/ 29771 w 2032866"/>
                <a:gd name="connsiteY1" fmla="*/ 29771 h 3899554"/>
                <a:gd name="connsiteX2" fmla="*/ 101644 w 2032866"/>
                <a:gd name="connsiteY2" fmla="*/ 1 h 3899554"/>
                <a:gd name="connsiteX3" fmla="*/ 1931223 w 2032866"/>
                <a:gd name="connsiteY3" fmla="*/ 0 h 3899554"/>
                <a:gd name="connsiteX4" fmla="*/ 2003095 w 2032866"/>
                <a:gd name="connsiteY4" fmla="*/ 29771 h 3899554"/>
                <a:gd name="connsiteX5" fmla="*/ 2032865 w 2032866"/>
                <a:gd name="connsiteY5" fmla="*/ 101644 h 3899554"/>
                <a:gd name="connsiteX6" fmla="*/ 2032866 w 2032866"/>
                <a:gd name="connsiteY6" fmla="*/ 3797911 h 3899554"/>
                <a:gd name="connsiteX7" fmla="*/ 2003095 w 2032866"/>
                <a:gd name="connsiteY7" fmla="*/ 3869783 h 3899554"/>
                <a:gd name="connsiteX8" fmla="*/ 1931223 w 2032866"/>
                <a:gd name="connsiteY8" fmla="*/ 3899554 h 3899554"/>
                <a:gd name="connsiteX9" fmla="*/ 101643 w 2032866"/>
                <a:gd name="connsiteY9" fmla="*/ 3899554 h 3899554"/>
                <a:gd name="connsiteX10" fmla="*/ 29771 w 2032866"/>
                <a:gd name="connsiteY10" fmla="*/ 3869783 h 3899554"/>
                <a:gd name="connsiteX11" fmla="*/ 1 w 2032866"/>
                <a:gd name="connsiteY11" fmla="*/ 3797910 h 3899554"/>
                <a:gd name="connsiteX12" fmla="*/ 0 w 2032866"/>
                <a:gd name="connsiteY12" fmla="*/ 101643 h 3899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2866" h="3899554">
                  <a:moveTo>
                    <a:pt x="1979879" y="2"/>
                  </a:moveTo>
                  <a:cubicBezTo>
                    <a:pt x="1993931" y="2"/>
                    <a:pt x="2007409" y="20544"/>
                    <a:pt x="2017346" y="57110"/>
                  </a:cubicBezTo>
                  <a:cubicBezTo>
                    <a:pt x="2027283" y="93676"/>
                    <a:pt x="2032865" y="143269"/>
                    <a:pt x="2032865" y="194981"/>
                  </a:cubicBezTo>
                  <a:lnTo>
                    <a:pt x="2032866" y="3704575"/>
                  </a:lnTo>
                  <a:cubicBezTo>
                    <a:pt x="2032866" y="3756285"/>
                    <a:pt x="2027283" y="3805880"/>
                    <a:pt x="2017346" y="3842444"/>
                  </a:cubicBezTo>
                  <a:cubicBezTo>
                    <a:pt x="2007409" y="3879010"/>
                    <a:pt x="1993931" y="3899550"/>
                    <a:pt x="1979878" y="3899550"/>
                  </a:cubicBezTo>
                  <a:cubicBezTo>
                    <a:pt x="1337581" y="3899550"/>
                    <a:pt x="695284" y="3899552"/>
                    <a:pt x="52987" y="3899552"/>
                  </a:cubicBezTo>
                  <a:cubicBezTo>
                    <a:pt x="38935" y="3899552"/>
                    <a:pt x="25457" y="3879010"/>
                    <a:pt x="15520" y="3842444"/>
                  </a:cubicBezTo>
                  <a:cubicBezTo>
                    <a:pt x="5583" y="3805878"/>
                    <a:pt x="0" y="3756285"/>
                    <a:pt x="0" y="3704575"/>
                  </a:cubicBezTo>
                  <a:lnTo>
                    <a:pt x="0" y="194979"/>
                  </a:lnTo>
                  <a:cubicBezTo>
                    <a:pt x="0" y="143269"/>
                    <a:pt x="5583" y="93674"/>
                    <a:pt x="15520" y="57110"/>
                  </a:cubicBezTo>
                  <a:cubicBezTo>
                    <a:pt x="25457" y="20544"/>
                    <a:pt x="38935" y="2"/>
                    <a:pt x="52988" y="4"/>
                  </a:cubicBezTo>
                  <a:cubicBezTo>
                    <a:pt x="695285" y="4"/>
                    <a:pt x="1337582" y="2"/>
                    <a:pt x="1979879" y="2"/>
                  </a:cubicBezTo>
                  <a:close/>
                </a:path>
              </a:pathLst>
            </a:custGeom>
            <a:solidFill>
              <a:schemeClr val="accent1">
                <a:lumMod val="20000"/>
                <a:lumOff val="80000"/>
              </a:schemeClr>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701919" tIns="61721" rIns="80010" bIns="1626294" numCol="1" spcCol="1270" anchor="t" anchorCtr="0">
              <a:noAutofit/>
            </a:bodyPr>
            <a:lstStyle/>
            <a:p>
              <a:pPr lvl="0" algn="r" defTabSz="800100">
                <a:lnSpc>
                  <a:spcPct val="90000"/>
                </a:lnSpc>
                <a:spcBef>
                  <a:spcPct val="0"/>
                </a:spcBef>
                <a:spcAft>
                  <a:spcPct val="35000"/>
                </a:spcAft>
              </a:pPr>
              <a:endParaRPr lang="en-US" sz="1800" kern="1200" dirty="0">
                <a:solidFill>
                  <a:schemeClr val="tx1"/>
                </a:solidFill>
              </a:endParaRPr>
            </a:p>
          </p:txBody>
        </p:sp>
        <p:sp>
          <p:nvSpPr>
            <p:cNvPr id="18" name="Freeform 17"/>
            <p:cNvSpPr/>
            <p:nvPr/>
          </p:nvSpPr>
          <p:spPr>
            <a:xfrm>
              <a:off x="4041640" y="1515227"/>
              <a:ext cx="1514485" cy="3899554"/>
            </a:xfrm>
            <a:custGeom>
              <a:avLst/>
              <a:gdLst>
                <a:gd name="connsiteX0" fmla="*/ 0 w 1514485"/>
                <a:gd name="connsiteY0" fmla="*/ 0 h 3899554"/>
                <a:gd name="connsiteX1" fmla="*/ 1514485 w 1514485"/>
                <a:gd name="connsiteY1" fmla="*/ 0 h 3899554"/>
                <a:gd name="connsiteX2" fmla="*/ 1514485 w 1514485"/>
                <a:gd name="connsiteY2" fmla="*/ 3899554 h 3899554"/>
                <a:gd name="connsiteX3" fmla="*/ 0 w 1514485"/>
                <a:gd name="connsiteY3" fmla="*/ 3899554 h 3899554"/>
                <a:gd name="connsiteX4" fmla="*/ 0 w 1514485"/>
                <a:gd name="connsiteY4" fmla="*/ 0 h 3899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4485" h="3899554">
                  <a:moveTo>
                    <a:pt x="0" y="0"/>
                  </a:moveTo>
                  <a:lnTo>
                    <a:pt x="1514485" y="0"/>
                  </a:lnTo>
                  <a:lnTo>
                    <a:pt x="1514485" y="3899554"/>
                  </a:lnTo>
                  <a:lnTo>
                    <a:pt x="0" y="3899554"/>
                  </a:lnTo>
                  <a:lnTo>
                    <a:pt x="0" y="0"/>
                  </a:lnTo>
                  <a:close/>
                </a:path>
              </a:pathLst>
            </a:custGeom>
            <a:noFill/>
            <a:ln>
              <a:noFill/>
            </a:ln>
            <a:sp3d/>
          </p:spPr>
          <p:style>
            <a:lnRef idx="3">
              <a:scrgbClr r="0" g="0" b="0"/>
            </a:lnRef>
            <a:fillRef idx="1">
              <a:scrgbClr r="0" g="0" b="0"/>
            </a:fillRef>
            <a:effectRef idx="1">
              <a:schemeClr val="accent1">
                <a:hueOff val="0"/>
                <a:satOff val="0"/>
                <a:lumOff val="0"/>
                <a:alphaOff val="0"/>
              </a:schemeClr>
            </a:effectRef>
            <a:fontRef idx="minor">
              <a:schemeClr val="lt1"/>
            </a:fontRef>
          </p:style>
          <p:txBody>
            <a:bodyPr spcFirstLastPara="0" vert="horz" wrap="square" lIns="0" tIns="61722" rIns="0" bIns="0" numCol="1" spcCol="1270" anchor="t" anchorCtr="0">
              <a:noAutofit/>
            </a:bodyPr>
            <a:lstStyle/>
            <a:p>
              <a:pPr lvl="0" algn="l" defTabSz="800100">
                <a:lnSpc>
                  <a:spcPct val="90000"/>
                </a:lnSpc>
                <a:spcBef>
                  <a:spcPct val="0"/>
                </a:spcBef>
                <a:spcAft>
                  <a:spcPct val="35000"/>
                </a:spcAft>
              </a:pPr>
              <a:endParaRPr lang="en-US" sz="1800" kern="1200" dirty="0">
                <a:solidFill>
                  <a:schemeClr val="tx1"/>
                </a:solidFill>
              </a:endParaRPr>
            </a:p>
          </p:txBody>
        </p:sp>
        <p:sp>
          <p:nvSpPr>
            <p:cNvPr id="19" name="Freeform 18"/>
            <p:cNvSpPr/>
            <p:nvPr/>
          </p:nvSpPr>
          <p:spPr>
            <a:xfrm rot="16200000">
              <a:off x="4604098" y="2666561"/>
              <a:ext cx="3899554" cy="1596885"/>
            </a:xfrm>
            <a:custGeom>
              <a:avLst/>
              <a:gdLst>
                <a:gd name="connsiteX0" fmla="*/ 0 w 1596884"/>
                <a:gd name="connsiteY0" fmla="*/ 79844 h 3899554"/>
                <a:gd name="connsiteX1" fmla="*/ 23386 w 1596884"/>
                <a:gd name="connsiteY1" fmla="*/ 23386 h 3899554"/>
                <a:gd name="connsiteX2" fmla="*/ 79844 w 1596884"/>
                <a:gd name="connsiteY2" fmla="*/ 0 h 3899554"/>
                <a:gd name="connsiteX3" fmla="*/ 1517040 w 1596884"/>
                <a:gd name="connsiteY3" fmla="*/ 0 h 3899554"/>
                <a:gd name="connsiteX4" fmla="*/ 1573498 w 1596884"/>
                <a:gd name="connsiteY4" fmla="*/ 23386 h 3899554"/>
                <a:gd name="connsiteX5" fmla="*/ 1596884 w 1596884"/>
                <a:gd name="connsiteY5" fmla="*/ 79844 h 3899554"/>
                <a:gd name="connsiteX6" fmla="*/ 1596884 w 1596884"/>
                <a:gd name="connsiteY6" fmla="*/ 3819710 h 3899554"/>
                <a:gd name="connsiteX7" fmla="*/ 1573498 w 1596884"/>
                <a:gd name="connsiteY7" fmla="*/ 3876168 h 3899554"/>
                <a:gd name="connsiteX8" fmla="*/ 1517040 w 1596884"/>
                <a:gd name="connsiteY8" fmla="*/ 3899554 h 3899554"/>
                <a:gd name="connsiteX9" fmla="*/ 79844 w 1596884"/>
                <a:gd name="connsiteY9" fmla="*/ 3899554 h 3899554"/>
                <a:gd name="connsiteX10" fmla="*/ 23386 w 1596884"/>
                <a:gd name="connsiteY10" fmla="*/ 3876168 h 3899554"/>
                <a:gd name="connsiteX11" fmla="*/ 0 w 1596884"/>
                <a:gd name="connsiteY11" fmla="*/ 3819710 h 3899554"/>
                <a:gd name="connsiteX12" fmla="*/ 0 w 1596884"/>
                <a:gd name="connsiteY12" fmla="*/ 79844 h 3899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6884" h="3899554">
                  <a:moveTo>
                    <a:pt x="1564187" y="2"/>
                  </a:moveTo>
                  <a:cubicBezTo>
                    <a:pt x="1572859" y="2"/>
                    <a:pt x="1581176" y="20544"/>
                    <a:pt x="1587307" y="57110"/>
                  </a:cubicBezTo>
                  <a:cubicBezTo>
                    <a:pt x="1593439" y="93677"/>
                    <a:pt x="1596884" y="143268"/>
                    <a:pt x="1596884" y="194979"/>
                  </a:cubicBezTo>
                  <a:lnTo>
                    <a:pt x="1596884" y="3704575"/>
                  </a:lnTo>
                  <a:cubicBezTo>
                    <a:pt x="1596884" y="3756286"/>
                    <a:pt x="1593439" y="3805880"/>
                    <a:pt x="1587307" y="3842444"/>
                  </a:cubicBezTo>
                  <a:cubicBezTo>
                    <a:pt x="1581175" y="3879010"/>
                    <a:pt x="1572859" y="3899552"/>
                    <a:pt x="1564187" y="3899552"/>
                  </a:cubicBezTo>
                  <a:lnTo>
                    <a:pt x="32697" y="3899552"/>
                  </a:lnTo>
                  <a:cubicBezTo>
                    <a:pt x="24025" y="3899552"/>
                    <a:pt x="15708" y="3879010"/>
                    <a:pt x="9577" y="3842444"/>
                  </a:cubicBezTo>
                  <a:cubicBezTo>
                    <a:pt x="3445" y="3805877"/>
                    <a:pt x="0" y="3756286"/>
                    <a:pt x="0" y="3704575"/>
                  </a:cubicBezTo>
                  <a:lnTo>
                    <a:pt x="0" y="194979"/>
                  </a:lnTo>
                  <a:cubicBezTo>
                    <a:pt x="0" y="143268"/>
                    <a:pt x="3445" y="93674"/>
                    <a:pt x="9577" y="57110"/>
                  </a:cubicBezTo>
                  <a:cubicBezTo>
                    <a:pt x="15709" y="20544"/>
                    <a:pt x="24025" y="2"/>
                    <a:pt x="32697" y="2"/>
                  </a:cubicBezTo>
                  <a:lnTo>
                    <a:pt x="1564187" y="2"/>
                  </a:lnTo>
                  <a:close/>
                </a:path>
              </a:pathLst>
            </a:custGeom>
            <a:solidFill>
              <a:srgbClr val="9EEABD"/>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701920" tIns="61721" rIns="80010" bIns="1277509" numCol="1" spcCol="1270" anchor="t" anchorCtr="0">
              <a:noAutofit/>
            </a:bodyPr>
            <a:lstStyle/>
            <a:p>
              <a:pPr lvl="0" algn="r" defTabSz="800100">
                <a:lnSpc>
                  <a:spcPct val="90000"/>
                </a:lnSpc>
                <a:spcBef>
                  <a:spcPct val="0"/>
                </a:spcBef>
                <a:spcAft>
                  <a:spcPct val="35000"/>
                </a:spcAft>
              </a:pPr>
              <a:endParaRPr lang="en-US" sz="1800" kern="1200" dirty="0">
                <a:solidFill>
                  <a:schemeClr val="tx1"/>
                </a:solidFill>
              </a:endParaRPr>
            </a:p>
          </p:txBody>
        </p:sp>
        <p:sp>
          <p:nvSpPr>
            <p:cNvPr id="21" name="Freeform 20"/>
            <p:cNvSpPr/>
            <p:nvPr/>
          </p:nvSpPr>
          <p:spPr>
            <a:xfrm>
              <a:off x="6074810" y="1515227"/>
              <a:ext cx="1189679" cy="3899554"/>
            </a:xfrm>
            <a:custGeom>
              <a:avLst/>
              <a:gdLst>
                <a:gd name="connsiteX0" fmla="*/ 0 w 1189679"/>
                <a:gd name="connsiteY0" fmla="*/ 0 h 3899554"/>
                <a:gd name="connsiteX1" fmla="*/ 1189679 w 1189679"/>
                <a:gd name="connsiteY1" fmla="*/ 0 h 3899554"/>
                <a:gd name="connsiteX2" fmla="*/ 1189679 w 1189679"/>
                <a:gd name="connsiteY2" fmla="*/ 3899554 h 3899554"/>
                <a:gd name="connsiteX3" fmla="*/ 0 w 1189679"/>
                <a:gd name="connsiteY3" fmla="*/ 3899554 h 3899554"/>
                <a:gd name="connsiteX4" fmla="*/ 0 w 1189679"/>
                <a:gd name="connsiteY4" fmla="*/ 0 h 3899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679" h="3899554">
                  <a:moveTo>
                    <a:pt x="0" y="0"/>
                  </a:moveTo>
                  <a:lnTo>
                    <a:pt x="1189679" y="0"/>
                  </a:lnTo>
                  <a:lnTo>
                    <a:pt x="1189679" y="3899554"/>
                  </a:lnTo>
                  <a:lnTo>
                    <a:pt x="0" y="3899554"/>
                  </a:lnTo>
                  <a:lnTo>
                    <a:pt x="0" y="0"/>
                  </a:lnTo>
                  <a:close/>
                </a:path>
              </a:pathLst>
            </a:custGeom>
            <a:noFill/>
            <a:ln>
              <a:noFill/>
            </a:ln>
            <a:sp3d/>
          </p:spPr>
          <p:style>
            <a:lnRef idx="3">
              <a:scrgbClr r="0" g="0" b="0"/>
            </a:lnRef>
            <a:fillRef idx="1">
              <a:scrgbClr r="0" g="0" b="0"/>
            </a:fillRef>
            <a:effectRef idx="1">
              <a:schemeClr val="accent1">
                <a:hueOff val="0"/>
                <a:satOff val="0"/>
                <a:lumOff val="0"/>
                <a:alphaOff val="0"/>
              </a:schemeClr>
            </a:effectRef>
            <a:fontRef idx="minor">
              <a:schemeClr val="lt1"/>
            </a:fontRef>
          </p:style>
          <p:txBody>
            <a:bodyPr spcFirstLastPara="0" vert="horz" wrap="square" lIns="0" tIns="61722" rIns="0" bIns="0" numCol="1" spcCol="1270" anchor="t" anchorCtr="0">
              <a:noAutofit/>
            </a:bodyPr>
            <a:lstStyle/>
            <a:p>
              <a:pPr lvl="0" algn="l" defTabSz="800100">
                <a:lnSpc>
                  <a:spcPct val="90000"/>
                </a:lnSpc>
                <a:spcBef>
                  <a:spcPct val="0"/>
                </a:spcBef>
                <a:spcAft>
                  <a:spcPct val="35000"/>
                </a:spcAft>
              </a:pPr>
              <a:endParaRPr lang="en-US" sz="1800" kern="1200" dirty="0">
                <a:solidFill>
                  <a:schemeClr val="tx1"/>
                </a:solidFill>
              </a:endParaRPr>
            </a:p>
          </p:txBody>
        </p:sp>
        <p:sp>
          <p:nvSpPr>
            <p:cNvPr id="22" name="Freeform 21"/>
            <p:cNvSpPr/>
            <p:nvPr/>
          </p:nvSpPr>
          <p:spPr>
            <a:xfrm rot="16200000">
              <a:off x="6256874" y="2666561"/>
              <a:ext cx="3899554" cy="1596885"/>
            </a:xfrm>
            <a:custGeom>
              <a:avLst/>
              <a:gdLst>
                <a:gd name="connsiteX0" fmla="*/ 0 w 1596884"/>
                <a:gd name="connsiteY0" fmla="*/ 79844 h 3899554"/>
                <a:gd name="connsiteX1" fmla="*/ 23386 w 1596884"/>
                <a:gd name="connsiteY1" fmla="*/ 23386 h 3899554"/>
                <a:gd name="connsiteX2" fmla="*/ 79844 w 1596884"/>
                <a:gd name="connsiteY2" fmla="*/ 0 h 3899554"/>
                <a:gd name="connsiteX3" fmla="*/ 1517040 w 1596884"/>
                <a:gd name="connsiteY3" fmla="*/ 0 h 3899554"/>
                <a:gd name="connsiteX4" fmla="*/ 1573498 w 1596884"/>
                <a:gd name="connsiteY4" fmla="*/ 23386 h 3899554"/>
                <a:gd name="connsiteX5" fmla="*/ 1596884 w 1596884"/>
                <a:gd name="connsiteY5" fmla="*/ 79844 h 3899554"/>
                <a:gd name="connsiteX6" fmla="*/ 1596884 w 1596884"/>
                <a:gd name="connsiteY6" fmla="*/ 3819710 h 3899554"/>
                <a:gd name="connsiteX7" fmla="*/ 1573498 w 1596884"/>
                <a:gd name="connsiteY7" fmla="*/ 3876168 h 3899554"/>
                <a:gd name="connsiteX8" fmla="*/ 1517040 w 1596884"/>
                <a:gd name="connsiteY8" fmla="*/ 3899554 h 3899554"/>
                <a:gd name="connsiteX9" fmla="*/ 79844 w 1596884"/>
                <a:gd name="connsiteY9" fmla="*/ 3899554 h 3899554"/>
                <a:gd name="connsiteX10" fmla="*/ 23386 w 1596884"/>
                <a:gd name="connsiteY10" fmla="*/ 3876168 h 3899554"/>
                <a:gd name="connsiteX11" fmla="*/ 0 w 1596884"/>
                <a:gd name="connsiteY11" fmla="*/ 3819710 h 3899554"/>
                <a:gd name="connsiteX12" fmla="*/ 0 w 1596884"/>
                <a:gd name="connsiteY12" fmla="*/ 79844 h 3899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6884" h="3899554">
                  <a:moveTo>
                    <a:pt x="1564187" y="2"/>
                  </a:moveTo>
                  <a:cubicBezTo>
                    <a:pt x="1572859" y="2"/>
                    <a:pt x="1581176" y="20544"/>
                    <a:pt x="1587307" y="57110"/>
                  </a:cubicBezTo>
                  <a:cubicBezTo>
                    <a:pt x="1593439" y="93677"/>
                    <a:pt x="1596884" y="143268"/>
                    <a:pt x="1596884" y="194979"/>
                  </a:cubicBezTo>
                  <a:lnTo>
                    <a:pt x="1596884" y="3704575"/>
                  </a:lnTo>
                  <a:cubicBezTo>
                    <a:pt x="1596884" y="3756286"/>
                    <a:pt x="1593439" y="3805880"/>
                    <a:pt x="1587307" y="3842444"/>
                  </a:cubicBezTo>
                  <a:cubicBezTo>
                    <a:pt x="1581175" y="3879010"/>
                    <a:pt x="1572859" y="3899552"/>
                    <a:pt x="1564187" y="3899552"/>
                  </a:cubicBezTo>
                  <a:lnTo>
                    <a:pt x="32697" y="3899552"/>
                  </a:lnTo>
                  <a:cubicBezTo>
                    <a:pt x="24025" y="3899552"/>
                    <a:pt x="15708" y="3879010"/>
                    <a:pt x="9577" y="3842444"/>
                  </a:cubicBezTo>
                  <a:cubicBezTo>
                    <a:pt x="3445" y="3805877"/>
                    <a:pt x="0" y="3756286"/>
                    <a:pt x="0" y="3704575"/>
                  </a:cubicBezTo>
                  <a:lnTo>
                    <a:pt x="0" y="194979"/>
                  </a:lnTo>
                  <a:cubicBezTo>
                    <a:pt x="0" y="143268"/>
                    <a:pt x="3445" y="93674"/>
                    <a:pt x="9577" y="57110"/>
                  </a:cubicBezTo>
                  <a:cubicBezTo>
                    <a:pt x="15709" y="20544"/>
                    <a:pt x="24025" y="2"/>
                    <a:pt x="32697" y="2"/>
                  </a:cubicBezTo>
                  <a:lnTo>
                    <a:pt x="1564187" y="2"/>
                  </a:lnTo>
                  <a:close/>
                </a:path>
              </a:pathLst>
            </a:custGeom>
            <a:solidFill>
              <a:srgbClr val="FFB9BB"/>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701920" tIns="61722" rIns="80010" bIns="1277508" numCol="1" spcCol="1270" anchor="t" anchorCtr="0">
              <a:noAutofit/>
            </a:bodyPr>
            <a:lstStyle/>
            <a:p>
              <a:pPr lvl="0" algn="r" defTabSz="800100">
                <a:lnSpc>
                  <a:spcPct val="90000"/>
                </a:lnSpc>
                <a:spcBef>
                  <a:spcPct val="0"/>
                </a:spcBef>
                <a:spcAft>
                  <a:spcPct val="35000"/>
                </a:spcAft>
              </a:pPr>
              <a:endParaRPr lang="en-US" sz="1800" kern="1200" dirty="0">
                <a:solidFill>
                  <a:schemeClr val="bg1"/>
                </a:solidFill>
              </a:endParaRPr>
            </a:p>
          </p:txBody>
        </p:sp>
        <p:sp>
          <p:nvSpPr>
            <p:cNvPr id="24" name="Freeform 23"/>
            <p:cNvSpPr/>
            <p:nvPr/>
          </p:nvSpPr>
          <p:spPr>
            <a:xfrm>
              <a:off x="7727586" y="1515227"/>
              <a:ext cx="1189679" cy="3899554"/>
            </a:xfrm>
            <a:custGeom>
              <a:avLst/>
              <a:gdLst>
                <a:gd name="connsiteX0" fmla="*/ 0 w 1189679"/>
                <a:gd name="connsiteY0" fmla="*/ 0 h 3899554"/>
                <a:gd name="connsiteX1" fmla="*/ 1189679 w 1189679"/>
                <a:gd name="connsiteY1" fmla="*/ 0 h 3899554"/>
                <a:gd name="connsiteX2" fmla="*/ 1189679 w 1189679"/>
                <a:gd name="connsiteY2" fmla="*/ 3899554 h 3899554"/>
                <a:gd name="connsiteX3" fmla="*/ 0 w 1189679"/>
                <a:gd name="connsiteY3" fmla="*/ 3899554 h 3899554"/>
                <a:gd name="connsiteX4" fmla="*/ 0 w 1189679"/>
                <a:gd name="connsiteY4" fmla="*/ 0 h 3899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679" h="3899554">
                  <a:moveTo>
                    <a:pt x="0" y="0"/>
                  </a:moveTo>
                  <a:lnTo>
                    <a:pt x="1189679" y="0"/>
                  </a:lnTo>
                  <a:lnTo>
                    <a:pt x="1189679" y="3899554"/>
                  </a:lnTo>
                  <a:lnTo>
                    <a:pt x="0" y="3899554"/>
                  </a:lnTo>
                  <a:lnTo>
                    <a:pt x="0" y="0"/>
                  </a:lnTo>
                  <a:close/>
                </a:path>
              </a:pathLst>
            </a:custGeom>
            <a:noFill/>
            <a:ln>
              <a:noFill/>
            </a:ln>
            <a:sp3d/>
          </p:spPr>
          <p:style>
            <a:lnRef idx="3">
              <a:scrgbClr r="0" g="0" b="0"/>
            </a:lnRef>
            <a:fillRef idx="1">
              <a:scrgbClr r="0" g="0" b="0"/>
            </a:fillRef>
            <a:effectRef idx="1">
              <a:schemeClr val="accent1">
                <a:hueOff val="0"/>
                <a:satOff val="0"/>
                <a:lumOff val="0"/>
                <a:alphaOff val="0"/>
              </a:schemeClr>
            </a:effectRef>
            <a:fontRef idx="minor">
              <a:schemeClr val="lt1"/>
            </a:fontRef>
          </p:style>
          <p:txBody>
            <a:bodyPr spcFirstLastPara="0" vert="horz" wrap="square" lIns="0" tIns="61722" rIns="0" bIns="0" numCol="1" spcCol="1270" anchor="t" anchorCtr="0">
              <a:noAutofit/>
            </a:bodyPr>
            <a:lstStyle/>
            <a:p>
              <a:pPr lvl="0" algn="l" defTabSz="800100">
                <a:lnSpc>
                  <a:spcPct val="90000"/>
                </a:lnSpc>
                <a:spcBef>
                  <a:spcPct val="0"/>
                </a:spcBef>
                <a:spcAft>
                  <a:spcPct val="35000"/>
                </a:spcAft>
              </a:pPr>
              <a:endParaRPr lang="en-US" sz="1800" kern="1200" dirty="0">
                <a:solidFill>
                  <a:schemeClr val="tx1"/>
                </a:solidFill>
              </a:endParaRPr>
            </a:p>
          </p:txBody>
        </p:sp>
      </p:grpSp>
      <p:sp>
        <p:nvSpPr>
          <p:cNvPr id="14341" name="TextBox 4"/>
          <p:cNvSpPr txBox="1">
            <a:spLocks noChangeArrowheads="1"/>
          </p:cNvSpPr>
          <p:nvPr/>
        </p:nvSpPr>
        <p:spPr bwMode="auto">
          <a:xfrm>
            <a:off x="449263" y="2205038"/>
            <a:ext cx="1530350" cy="1643062"/>
          </a:xfrm>
          <a:prstGeom prst="rect">
            <a:avLst/>
          </a:prstGeom>
          <a:noFill/>
          <a:ln w="9525">
            <a:noFill/>
            <a:miter lim="800000"/>
            <a:headEnd/>
            <a:tailEnd/>
          </a:ln>
        </p:spPr>
        <p:txBody>
          <a:bodyPr>
            <a:spAutoFit/>
          </a:bodyPr>
          <a:lstStyle/>
          <a:p>
            <a:pPr algn="l"/>
            <a:r>
              <a:rPr lang="en-US" sz="1800"/>
              <a:t>An OOP language is built around the concept of a software entity called an </a:t>
            </a:r>
            <a:r>
              <a:rPr lang="en-US" sz="1800" b="1" i="1"/>
              <a:t>object</a:t>
            </a:r>
            <a:endParaRPr lang="en-US" sz="1800"/>
          </a:p>
        </p:txBody>
      </p:sp>
      <p:sp>
        <p:nvSpPr>
          <p:cNvPr id="14342" name="TextBox 6"/>
          <p:cNvSpPr txBox="1">
            <a:spLocks noChangeArrowheads="1"/>
          </p:cNvSpPr>
          <p:nvPr/>
        </p:nvSpPr>
        <p:spPr bwMode="auto">
          <a:xfrm>
            <a:off x="5778500" y="2133600"/>
            <a:ext cx="1530350" cy="2751138"/>
          </a:xfrm>
          <a:prstGeom prst="rect">
            <a:avLst/>
          </a:prstGeom>
          <a:noFill/>
          <a:ln w="9525">
            <a:noFill/>
            <a:miter lim="800000"/>
            <a:headEnd/>
            <a:tailEnd/>
          </a:ln>
        </p:spPr>
        <p:txBody>
          <a:bodyPr>
            <a:spAutoFit/>
          </a:bodyPr>
          <a:lstStyle/>
          <a:p>
            <a:pPr algn="l"/>
            <a:r>
              <a:rPr lang="en-US" sz="1800"/>
              <a:t>Objects are based on classes, which are used to define the attributes and behaviors common to all instances of that class</a:t>
            </a:r>
          </a:p>
        </p:txBody>
      </p:sp>
      <p:sp>
        <p:nvSpPr>
          <p:cNvPr id="14343" name="TextBox 7"/>
          <p:cNvSpPr txBox="1">
            <a:spLocks noChangeArrowheads="1"/>
          </p:cNvSpPr>
          <p:nvPr/>
        </p:nvSpPr>
        <p:spPr bwMode="auto">
          <a:xfrm>
            <a:off x="3851275" y="2133600"/>
            <a:ext cx="1728788" cy="2085975"/>
          </a:xfrm>
          <a:prstGeom prst="rect">
            <a:avLst/>
          </a:prstGeom>
          <a:noFill/>
          <a:ln w="9525">
            <a:noFill/>
            <a:miter lim="800000"/>
            <a:headEnd/>
            <a:tailEnd/>
          </a:ln>
        </p:spPr>
        <p:txBody>
          <a:bodyPr>
            <a:spAutoFit/>
          </a:bodyPr>
          <a:lstStyle/>
          <a:p>
            <a:pPr algn="l"/>
            <a:r>
              <a:rPr lang="en-US" sz="1800"/>
              <a:t>Objects communicate through the use of public interfaces and do not need to know the inner workings of other objects</a:t>
            </a:r>
          </a:p>
        </p:txBody>
      </p:sp>
      <p:sp>
        <p:nvSpPr>
          <p:cNvPr id="14344" name="TextBox 8"/>
          <p:cNvSpPr txBox="1">
            <a:spLocks noChangeArrowheads="1"/>
          </p:cNvSpPr>
          <p:nvPr/>
        </p:nvSpPr>
        <p:spPr bwMode="auto">
          <a:xfrm>
            <a:off x="2105025" y="2133600"/>
            <a:ext cx="1530350" cy="2528888"/>
          </a:xfrm>
          <a:prstGeom prst="rect">
            <a:avLst/>
          </a:prstGeom>
          <a:noFill/>
          <a:ln w="9525">
            <a:noFill/>
            <a:miter lim="800000"/>
            <a:headEnd/>
            <a:tailEnd/>
          </a:ln>
        </p:spPr>
        <p:txBody>
          <a:bodyPr>
            <a:spAutoFit/>
          </a:bodyPr>
          <a:lstStyle/>
          <a:p>
            <a:pPr algn="l"/>
            <a:r>
              <a:rPr lang="en-US" sz="1800"/>
              <a:t>An object is defined as the binding of data and the </a:t>
            </a:r>
            <a:r>
              <a:rPr lang="en-US" sz="1800" i="1"/>
              <a:t>relevant</a:t>
            </a:r>
            <a:r>
              <a:rPr lang="en-US" sz="1800"/>
              <a:t> functions and behavior exposed through a public interface</a:t>
            </a:r>
          </a:p>
        </p:txBody>
      </p:sp>
      <p:sp>
        <p:nvSpPr>
          <p:cNvPr id="14345" name="TextBox 9"/>
          <p:cNvSpPr txBox="1">
            <a:spLocks noChangeArrowheads="1"/>
          </p:cNvSpPr>
          <p:nvPr/>
        </p:nvSpPr>
        <p:spPr bwMode="auto">
          <a:xfrm>
            <a:off x="7451725" y="2151063"/>
            <a:ext cx="1693863" cy="1422400"/>
          </a:xfrm>
          <a:prstGeom prst="rect">
            <a:avLst/>
          </a:prstGeom>
          <a:noFill/>
          <a:ln w="9525">
            <a:noFill/>
            <a:miter lim="800000"/>
            <a:headEnd/>
            <a:tailEnd/>
          </a:ln>
        </p:spPr>
        <p:txBody>
          <a:bodyPr>
            <a:spAutoFit/>
          </a:bodyPr>
          <a:lstStyle/>
          <a:p>
            <a:pPr algn="l"/>
            <a:r>
              <a:rPr lang="en-US" sz="1800"/>
              <a:t>Classes have hierarchies that define abstractions </a:t>
            </a:r>
            <a:br>
              <a:rPr lang="en-US" sz="1800"/>
            </a:br>
            <a:r>
              <a:rPr lang="en-US" sz="1800"/>
              <a:t>in their classifications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FD10D9F9-124A-46CA-A425-8595F61C9445}" type="slidenum">
              <a:rPr lang="en-US"/>
              <a:pPr algn="r" eaLnBrk="0" hangingPunct="0">
                <a:spcBef>
                  <a:spcPct val="0"/>
                </a:spcBef>
                <a:buClrTx/>
              </a:pPr>
              <a:t>5</a:t>
            </a:fld>
            <a:endParaRPr lang="en-US"/>
          </a:p>
        </p:txBody>
      </p:sp>
      <p:sp>
        <p:nvSpPr>
          <p:cNvPr id="15363" name="Rectangle 2"/>
          <p:cNvSpPr>
            <a:spLocks noGrp="1" noChangeArrowheads="1"/>
          </p:cNvSpPr>
          <p:nvPr>
            <p:ph type="title" idx="4294967295"/>
          </p:nvPr>
        </p:nvSpPr>
        <p:spPr>
          <a:xfrm>
            <a:off x="638175" y="31750"/>
            <a:ext cx="8143875" cy="1095375"/>
          </a:xfrm>
        </p:spPr>
        <p:txBody>
          <a:bodyPr/>
          <a:lstStyle/>
          <a:p>
            <a:pPr eaLnBrk="1" hangingPunct="1"/>
            <a:r>
              <a:rPr lang="en-US" smtClean="0"/>
              <a:t/>
            </a:r>
            <a:br>
              <a:rPr lang="en-US" smtClean="0"/>
            </a:br>
            <a:r>
              <a:rPr lang="en-US" smtClean="0"/>
              <a:t>Object-Oriented Programming (OOP)</a:t>
            </a:r>
          </a:p>
        </p:txBody>
      </p:sp>
      <p:sp>
        <p:nvSpPr>
          <p:cNvPr id="15364" name="Rectangle 3"/>
          <p:cNvSpPr>
            <a:spLocks noChangeArrowheads="1"/>
          </p:cNvSpPr>
          <p:nvPr/>
        </p:nvSpPr>
        <p:spPr bwMode="auto">
          <a:xfrm>
            <a:off x="311150" y="1447800"/>
            <a:ext cx="8502650" cy="4868863"/>
          </a:xfrm>
          <a:prstGeom prst="rect">
            <a:avLst/>
          </a:prstGeom>
          <a:noFill/>
          <a:ln w="12700">
            <a:noFill/>
            <a:miter lim="800000"/>
            <a:headEnd/>
            <a:tailEnd/>
          </a:ln>
        </p:spPr>
        <p:txBody>
          <a:bodyPr lIns="90488" tIns="44450" rIns="90488" bIns="44450"/>
          <a:lstStyle/>
          <a:p>
            <a:pPr marL="342900" indent="-342900" algn="l">
              <a:lnSpc>
                <a:spcPct val="100000"/>
              </a:lnSpc>
              <a:spcBef>
                <a:spcPct val="25000"/>
              </a:spcBef>
              <a:buFontTx/>
              <a:buChar char="•"/>
            </a:pPr>
            <a:r>
              <a:rPr lang="en-US" sz="2400"/>
              <a:t>Object orientation is a powerful means of expressing a problem domain and its solution, but it is still subject to limitations and pitfalls.</a:t>
            </a:r>
          </a:p>
          <a:p>
            <a:pPr marL="342900" indent="-342900" algn="l">
              <a:lnSpc>
                <a:spcPct val="100000"/>
              </a:lnSpc>
              <a:spcBef>
                <a:spcPct val="25000"/>
              </a:spcBef>
              <a:buFontTx/>
              <a:buChar char="•"/>
            </a:pPr>
            <a:r>
              <a:rPr lang="en-US" sz="2400"/>
              <a:t>The mindset of an OO designer must be focused on creating small, simple re-usable components that can be combined to create more complex systems.</a:t>
            </a:r>
          </a:p>
          <a:p>
            <a:pPr marL="342900" indent="-342900" algn="l">
              <a:lnSpc>
                <a:spcPct val="100000"/>
              </a:lnSpc>
              <a:spcBef>
                <a:spcPct val="25000"/>
              </a:spcBef>
              <a:buFontTx/>
              <a:buChar char="•"/>
            </a:pPr>
            <a:endParaRPr lang="en-US" sz="2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76E1E987-AD80-4F10-84D4-4C68F416FEE3}" type="slidenum">
              <a:rPr lang="en-US"/>
              <a:pPr algn="r" eaLnBrk="0" hangingPunct="0">
                <a:spcBef>
                  <a:spcPct val="0"/>
                </a:spcBef>
                <a:buClrTx/>
              </a:pPr>
              <a:t>6</a:t>
            </a:fld>
            <a:endParaRPr lang="en-US"/>
          </a:p>
        </p:txBody>
      </p:sp>
      <p:sp>
        <p:nvSpPr>
          <p:cNvPr id="16387" name="Rectangle 2"/>
          <p:cNvSpPr>
            <a:spLocks noGrp="1" noChangeArrowheads="1"/>
          </p:cNvSpPr>
          <p:nvPr>
            <p:ph type="title" idx="4294967295"/>
          </p:nvPr>
        </p:nvSpPr>
        <p:spPr>
          <a:xfrm>
            <a:off x="638175" y="31750"/>
            <a:ext cx="8143875" cy="1095375"/>
          </a:xfrm>
        </p:spPr>
        <p:txBody>
          <a:bodyPr/>
          <a:lstStyle/>
          <a:p>
            <a:pPr eaLnBrk="1" hangingPunct="1"/>
            <a:r>
              <a:rPr lang="en-US" smtClean="0"/>
              <a:t/>
            </a:r>
            <a:br>
              <a:rPr lang="en-US" smtClean="0"/>
            </a:br>
            <a:r>
              <a:rPr lang="en-US" smtClean="0"/>
              <a:t>Design by Interface</a:t>
            </a:r>
          </a:p>
        </p:txBody>
      </p:sp>
      <p:sp>
        <p:nvSpPr>
          <p:cNvPr id="16388" name="Rectangle 3"/>
          <p:cNvSpPr>
            <a:spLocks noChangeArrowheads="1"/>
          </p:cNvSpPr>
          <p:nvPr/>
        </p:nvSpPr>
        <p:spPr bwMode="auto">
          <a:xfrm>
            <a:off x="311150" y="1447800"/>
            <a:ext cx="8502650" cy="4868863"/>
          </a:xfrm>
          <a:prstGeom prst="rect">
            <a:avLst/>
          </a:prstGeom>
          <a:noFill/>
          <a:ln w="12700">
            <a:noFill/>
            <a:miter lim="800000"/>
            <a:headEnd/>
            <a:tailEnd/>
          </a:ln>
        </p:spPr>
        <p:txBody>
          <a:bodyPr lIns="90488" tIns="44450" rIns="90488" bIns="44450"/>
          <a:lstStyle/>
          <a:p>
            <a:pPr marL="342900" indent="-342900" algn="l">
              <a:lnSpc>
                <a:spcPct val="100000"/>
              </a:lnSpc>
              <a:spcBef>
                <a:spcPct val="25000"/>
              </a:spcBef>
              <a:buFontTx/>
              <a:buChar char="•"/>
            </a:pPr>
            <a:r>
              <a:rPr lang="en-US" sz="2400"/>
              <a:t>An OO designer needs to separate the concerns of </a:t>
            </a:r>
            <a:r>
              <a:rPr lang="en-US" sz="2400" i="1"/>
              <a:t>behavior </a:t>
            </a:r>
            <a:r>
              <a:rPr lang="en-US" sz="2400"/>
              <a:t>from the concerns of </a:t>
            </a:r>
            <a:r>
              <a:rPr lang="en-US" sz="2400" i="1"/>
              <a:t>implementation.</a:t>
            </a:r>
          </a:p>
          <a:p>
            <a:pPr marL="342900" indent="-342900" algn="l">
              <a:lnSpc>
                <a:spcPct val="100000"/>
              </a:lnSpc>
              <a:spcBef>
                <a:spcPct val="25000"/>
              </a:spcBef>
              <a:buFontTx/>
              <a:buChar char="•"/>
            </a:pPr>
            <a:r>
              <a:rPr lang="en-US" sz="2400"/>
              <a:t>It is a good principle to first define </a:t>
            </a:r>
            <a:r>
              <a:rPr lang="en-US" sz="2400" i="1"/>
              <a:t>behavior </a:t>
            </a:r>
            <a:r>
              <a:rPr lang="en-US" sz="2400"/>
              <a:t>by defining the interfaces that will be implemented by a class of objects.</a:t>
            </a:r>
          </a:p>
          <a:p>
            <a:pPr marL="342900" indent="-342900" algn="l">
              <a:lnSpc>
                <a:spcPct val="100000"/>
              </a:lnSpc>
              <a:spcBef>
                <a:spcPct val="25000"/>
              </a:spcBef>
              <a:buFontTx/>
              <a:buChar char="•"/>
            </a:pPr>
            <a:r>
              <a:rPr lang="en-US" sz="2400"/>
              <a:t>Defining interfaces first imposes a mind-set of determining how the different objects communicate with each other.</a:t>
            </a:r>
          </a:p>
          <a:p>
            <a:pPr marL="342900" indent="-342900" algn="l">
              <a:lnSpc>
                <a:spcPct val="100000"/>
              </a:lnSpc>
              <a:spcBef>
                <a:spcPct val="25000"/>
              </a:spcBef>
              <a:buFontTx/>
              <a:buChar char="•"/>
            </a:pPr>
            <a:r>
              <a:rPr lang="en-US" sz="2400"/>
              <a:t>Client objects should only be aware of the interfaces that are implemented by the objects they are dependent on.</a:t>
            </a:r>
          </a:p>
          <a:p>
            <a:pPr marL="342900" indent="-342900" algn="l">
              <a:lnSpc>
                <a:spcPct val="100000"/>
              </a:lnSpc>
              <a:spcBef>
                <a:spcPct val="25000"/>
              </a:spcBef>
              <a:buFontTx/>
              <a:buChar char="•"/>
            </a:pPr>
            <a:r>
              <a:rPr lang="en-US" sz="2400"/>
              <a:t>The exposed interfaces should present parameters and return types that are not dependent on the implementation details.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FB4629BC-843F-4CDC-B4E4-95A1B7EF4CFE}" type="slidenum">
              <a:rPr lang="en-US"/>
              <a:pPr algn="r" eaLnBrk="0" hangingPunct="0">
                <a:spcBef>
                  <a:spcPct val="0"/>
                </a:spcBef>
                <a:buClrTx/>
              </a:pPr>
              <a:t>7</a:t>
            </a:fld>
            <a:endParaRPr lang="en-US"/>
          </a:p>
        </p:txBody>
      </p:sp>
      <p:sp>
        <p:nvSpPr>
          <p:cNvPr id="17411" name="Rectangle 2"/>
          <p:cNvSpPr>
            <a:spLocks noGrp="1" noChangeArrowheads="1"/>
          </p:cNvSpPr>
          <p:nvPr>
            <p:ph type="title" idx="4294967295"/>
          </p:nvPr>
        </p:nvSpPr>
        <p:spPr>
          <a:xfrm>
            <a:off x="638175" y="31750"/>
            <a:ext cx="8143875" cy="1095375"/>
          </a:xfrm>
        </p:spPr>
        <p:txBody>
          <a:bodyPr/>
          <a:lstStyle/>
          <a:p>
            <a:pPr eaLnBrk="1" hangingPunct="1"/>
            <a:r>
              <a:rPr lang="en-US" smtClean="0"/>
              <a:t/>
            </a:r>
            <a:br>
              <a:rPr lang="en-US" smtClean="0"/>
            </a:br>
            <a:r>
              <a:rPr lang="en-US" smtClean="0"/>
              <a:t>High Cohesion</a:t>
            </a:r>
          </a:p>
        </p:txBody>
      </p:sp>
      <p:sp>
        <p:nvSpPr>
          <p:cNvPr id="17412" name="Rectangle 3"/>
          <p:cNvSpPr>
            <a:spLocks noChangeArrowheads="1"/>
          </p:cNvSpPr>
          <p:nvPr/>
        </p:nvSpPr>
        <p:spPr bwMode="auto">
          <a:xfrm>
            <a:off x="311150" y="1447800"/>
            <a:ext cx="8502650" cy="4868863"/>
          </a:xfrm>
          <a:prstGeom prst="rect">
            <a:avLst/>
          </a:prstGeom>
          <a:noFill/>
          <a:ln w="12700">
            <a:noFill/>
            <a:miter lim="800000"/>
            <a:headEnd/>
            <a:tailEnd/>
          </a:ln>
        </p:spPr>
        <p:txBody>
          <a:bodyPr lIns="90488" tIns="44450" rIns="90488" bIns="44450"/>
          <a:lstStyle/>
          <a:p>
            <a:pPr marL="342900" indent="-342900" algn="l">
              <a:lnSpc>
                <a:spcPct val="100000"/>
              </a:lnSpc>
              <a:spcBef>
                <a:spcPct val="25000"/>
              </a:spcBef>
              <a:buFontTx/>
              <a:buChar char="•"/>
            </a:pPr>
            <a:r>
              <a:rPr lang="en-US" sz="2400"/>
              <a:t>It is important to remember that an object binds </a:t>
            </a:r>
            <a:r>
              <a:rPr lang="en-US" sz="2400" b="1" i="1"/>
              <a:t>relevant </a:t>
            </a:r>
            <a:r>
              <a:rPr lang="en-US" sz="2400"/>
              <a:t>data and behavior together.</a:t>
            </a:r>
          </a:p>
          <a:p>
            <a:pPr marL="342900" indent="-342900" algn="l">
              <a:lnSpc>
                <a:spcPct val="100000"/>
              </a:lnSpc>
              <a:spcBef>
                <a:spcPct val="25000"/>
              </a:spcBef>
              <a:buFontTx/>
              <a:buChar char="•"/>
            </a:pPr>
            <a:r>
              <a:rPr lang="en-US" sz="2400"/>
              <a:t>A common pitfall in OO is designing an object to be able to do too many, possibly unrelated or loosely related things (low cohesion).</a:t>
            </a:r>
          </a:p>
          <a:p>
            <a:pPr marL="342900" indent="-342900" algn="l">
              <a:lnSpc>
                <a:spcPct val="100000"/>
              </a:lnSpc>
              <a:spcBef>
                <a:spcPct val="25000"/>
              </a:spcBef>
              <a:buFontTx/>
              <a:buChar char="•"/>
            </a:pPr>
            <a:r>
              <a:rPr lang="en-US" sz="2400"/>
              <a:t>An object exhibits high cohesion if all of its behavior is strongly related within the context of the object’s overall functionality.</a:t>
            </a:r>
          </a:p>
          <a:p>
            <a:pPr marL="342900" indent="-342900" algn="l">
              <a:lnSpc>
                <a:spcPct val="100000"/>
              </a:lnSpc>
              <a:spcBef>
                <a:spcPct val="25000"/>
              </a:spcBef>
              <a:buFontTx/>
              <a:buChar char="•"/>
            </a:pPr>
            <a:r>
              <a:rPr lang="en-US" sz="2400"/>
              <a:t>The functionality of the object itself must be designed with a very focused and specific goal.</a:t>
            </a:r>
          </a:p>
          <a:p>
            <a:pPr marL="342900" indent="-342900" algn="l">
              <a:lnSpc>
                <a:spcPct val="100000"/>
              </a:lnSpc>
              <a:spcBef>
                <a:spcPct val="25000"/>
              </a:spcBef>
            </a:pPr>
            <a:endParaRPr lang="en-US" sz="2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604E2901-BECB-47C2-9B91-5E215C4D4D66}" type="slidenum">
              <a:rPr lang="en-US"/>
              <a:pPr algn="r" eaLnBrk="0" hangingPunct="0">
                <a:spcBef>
                  <a:spcPct val="0"/>
                </a:spcBef>
                <a:buClrTx/>
              </a:pPr>
              <a:t>8</a:t>
            </a:fld>
            <a:endParaRPr lang="en-US"/>
          </a:p>
        </p:txBody>
      </p:sp>
      <p:sp>
        <p:nvSpPr>
          <p:cNvPr id="18435" name="Rectangle 2"/>
          <p:cNvSpPr>
            <a:spLocks noGrp="1" noChangeArrowheads="1"/>
          </p:cNvSpPr>
          <p:nvPr>
            <p:ph type="title" idx="4294967295"/>
          </p:nvPr>
        </p:nvSpPr>
        <p:spPr>
          <a:xfrm>
            <a:off x="638175" y="31750"/>
            <a:ext cx="8143875" cy="1095375"/>
          </a:xfrm>
        </p:spPr>
        <p:txBody>
          <a:bodyPr/>
          <a:lstStyle/>
          <a:p>
            <a:pPr eaLnBrk="1" hangingPunct="1"/>
            <a:r>
              <a:rPr lang="en-US" smtClean="0"/>
              <a:t/>
            </a:r>
            <a:br>
              <a:rPr lang="en-US" smtClean="0"/>
            </a:br>
            <a:r>
              <a:rPr lang="en-US" smtClean="0"/>
              <a:t>Loose Coupling</a:t>
            </a:r>
          </a:p>
        </p:txBody>
      </p:sp>
      <p:sp>
        <p:nvSpPr>
          <p:cNvPr id="18436" name="Rectangle 3"/>
          <p:cNvSpPr>
            <a:spLocks noChangeArrowheads="1"/>
          </p:cNvSpPr>
          <p:nvPr/>
        </p:nvSpPr>
        <p:spPr bwMode="auto">
          <a:xfrm>
            <a:off x="311150" y="1447800"/>
            <a:ext cx="8502650" cy="4868863"/>
          </a:xfrm>
          <a:prstGeom prst="rect">
            <a:avLst/>
          </a:prstGeom>
          <a:noFill/>
          <a:ln w="12700">
            <a:noFill/>
            <a:miter lim="800000"/>
            <a:headEnd/>
            <a:tailEnd/>
          </a:ln>
        </p:spPr>
        <p:txBody>
          <a:bodyPr lIns="90488" tIns="44450" rIns="90488" bIns="44450"/>
          <a:lstStyle/>
          <a:p>
            <a:pPr marL="342900" indent="-342900" algn="l">
              <a:lnSpc>
                <a:spcPct val="100000"/>
              </a:lnSpc>
              <a:spcBef>
                <a:spcPct val="25000"/>
              </a:spcBef>
              <a:buFontTx/>
              <a:buChar char="•"/>
            </a:pPr>
            <a:r>
              <a:rPr lang="en-US" sz="2400"/>
              <a:t>An object is loosely coupled with another object when:</a:t>
            </a:r>
          </a:p>
          <a:p>
            <a:pPr marL="342900" indent="-342900" algn="l">
              <a:lnSpc>
                <a:spcPct val="100000"/>
              </a:lnSpc>
              <a:spcBef>
                <a:spcPct val="25000"/>
              </a:spcBef>
              <a:buFontTx/>
              <a:buChar char="•"/>
            </a:pPr>
            <a:endParaRPr lang="en-US" sz="2400"/>
          </a:p>
          <a:p>
            <a:pPr marL="342900" indent="-342900" algn="l">
              <a:lnSpc>
                <a:spcPct val="100000"/>
              </a:lnSpc>
              <a:spcBef>
                <a:spcPct val="25000"/>
              </a:spcBef>
              <a:buFontTx/>
              <a:buChar char="•"/>
            </a:pPr>
            <a:endParaRPr lang="en-US" sz="2400"/>
          </a:p>
          <a:p>
            <a:pPr marL="342900" indent="-342900" algn="l">
              <a:lnSpc>
                <a:spcPct val="100000"/>
              </a:lnSpc>
              <a:spcBef>
                <a:spcPct val="25000"/>
              </a:spcBef>
              <a:buFontTx/>
              <a:buChar char="•"/>
            </a:pPr>
            <a:endParaRPr lang="en-US" sz="2400"/>
          </a:p>
          <a:p>
            <a:pPr marL="342900" indent="-342900" algn="l">
              <a:lnSpc>
                <a:spcPct val="100000"/>
              </a:lnSpc>
              <a:spcBef>
                <a:spcPct val="25000"/>
              </a:spcBef>
              <a:buFontTx/>
              <a:buChar char="•"/>
            </a:pPr>
            <a:endParaRPr lang="en-US" sz="2400"/>
          </a:p>
          <a:p>
            <a:pPr marL="342900" indent="-342900" algn="l">
              <a:lnSpc>
                <a:spcPct val="100000"/>
              </a:lnSpc>
              <a:spcBef>
                <a:spcPct val="25000"/>
              </a:spcBef>
              <a:buFontTx/>
              <a:buChar char="•"/>
            </a:pPr>
            <a:endParaRPr lang="en-US" sz="2400"/>
          </a:p>
          <a:p>
            <a:pPr marL="342900" indent="-342900" algn="l">
              <a:lnSpc>
                <a:spcPct val="100000"/>
              </a:lnSpc>
              <a:spcBef>
                <a:spcPct val="25000"/>
              </a:spcBef>
              <a:buFontTx/>
              <a:buChar char="•"/>
            </a:pPr>
            <a:endParaRPr lang="en-US" sz="2400"/>
          </a:p>
          <a:p>
            <a:pPr marL="342900" indent="-342900" algn="l">
              <a:lnSpc>
                <a:spcPct val="100000"/>
              </a:lnSpc>
              <a:spcBef>
                <a:spcPct val="25000"/>
              </a:spcBef>
              <a:buFontTx/>
              <a:buChar char="•"/>
            </a:pPr>
            <a:r>
              <a:rPr lang="en-US" sz="2400"/>
              <a:t>Is a natural result of high cohesion and designing by interfaces </a:t>
            </a:r>
          </a:p>
          <a:p>
            <a:pPr marL="342900" indent="-342900" algn="l">
              <a:lnSpc>
                <a:spcPct val="100000"/>
              </a:lnSpc>
              <a:spcBef>
                <a:spcPct val="25000"/>
              </a:spcBef>
              <a:buFontTx/>
              <a:buChar char="•"/>
            </a:pPr>
            <a:endParaRPr lang="en-US" sz="2400"/>
          </a:p>
          <a:p>
            <a:pPr marL="342900" indent="-342900" algn="l">
              <a:lnSpc>
                <a:spcPct val="100000"/>
              </a:lnSpc>
              <a:spcBef>
                <a:spcPct val="25000"/>
              </a:spcBef>
              <a:buFontTx/>
              <a:buChar char="•"/>
            </a:pPr>
            <a:endParaRPr lang="en-US" sz="2400"/>
          </a:p>
        </p:txBody>
      </p:sp>
      <p:graphicFrame>
        <p:nvGraphicFramePr>
          <p:cNvPr id="5" name="Diagram 4"/>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4ECF3045-44AF-4BD8-A9C1-4CD45579B04E}" type="slidenum">
              <a:rPr lang="en-US"/>
              <a:pPr algn="r" eaLnBrk="0" hangingPunct="0">
                <a:spcBef>
                  <a:spcPct val="0"/>
                </a:spcBef>
                <a:buClrTx/>
              </a:pPr>
              <a:t>9</a:t>
            </a:fld>
            <a:endParaRPr lang="en-US"/>
          </a:p>
        </p:txBody>
      </p:sp>
      <p:sp>
        <p:nvSpPr>
          <p:cNvPr id="19459" name="Rectangle 2"/>
          <p:cNvSpPr>
            <a:spLocks noGrp="1" noChangeArrowheads="1"/>
          </p:cNvSpPr>
          <p:nvPr>
            <p:ph type="title" idx="4294967295"/>
          </p:nvPr>
        </p:nvSpPr>
        <p:spPr>
          <a:xfrm>
            <a:off x="638175" y="31750"/>
            <a:ext cx="8143875" cy="1095375"/>
          </a:xfrm>
        </p:spPr>
        <p:txBody>
          <a:bodyPr/>
          <a:lstStyle/>
          <a:p>
            <a:pPr eaLnBrk="1" hangingPunct="1"/>
            <a:r>
              <a:rPr lang="en-US" smtClean="0"/>
              <a:t/>
            </a:r>
            <a:br>
              <a:rPr lang="en-US" smtClean="0"/>
            </a:br>
            <a:r>
              <a:rPr lang="en-US" smtClean="0"/>
              <a:t> Code by Interface</a:t>
            </a:r>
          </a:p>
        </p:txBody>
      </p:sp>
      <p:sp>
        <p:nvSpPr>
          <p:cNvPr id="11268" name="AutoShape 3"/>
          <p:cNvSpPr>
            <a:spLocks noChangeArrowheads="1"/>
          </p:cNvSpPr>
          <p:nvPr/>
        </p:nvSpPr>
        <p:spPr bwMode="auto">
          <a:xfrm>
            <a:off x="2571750" y="3643313"/>
            <a:ext cx="2297113" cy="1138237"/>
          </a:xfrm>
          <a:prstGeom prst="flowChartDocument">
            <a:avLst/>
          </a:prstGeom>
          <a:solidFill>
            <a:schemeClr val="accent5">
              <a:lumMod val="40000"/>
              <a:lumOff val="60000"/>
            </a:schemeClr>
          </a:solidFill>
          <a:ln w="12700" cap="flat" cmpd="sng" algn="ctr">
            <a:solidFill>
              <a:schemeClr val="tx1"/>
            </a:solidFill>
            <a:prstDash val="dash"/>
            <a:round/>
            <a:headEnd type="none" w="med" len="med"/>
            <a:tailEnd type="triangle" w="med" len="med"/>
          </a:ln>
          <a:effectLst/>
        </p:spPr>
        <p:txBody>
          <a:bodyPr lIns="90488" tIns="91440" rIns="90488" bIns="91440" anchor="ctr"/>
          <a:lstStyle/>
          <a:p>
            <a:pPr algn="l">
              <a:defRPr/>
            </a:pPr>
            <a:r>
              <a:rPr lang="en-US" sz="1600" dirty="0">
                <a:latin typeface="Arial" charset="0"/>
              </a:rPr>
              <a:t>public execute(Details)</a:t>
            </a:r>
          </a:p>
        </p:txBody>
      </p:sp>
      <p:sp>
        <p:nvSpPr>
          <p:cNvPr id="11269" name="Text Box 4"/>
          <p:cNvSpPr txBox="1">
            <a:spLocks noChangeArrowheads="1"/>
          </p:cNvSpPr>
          <p:nvPr/>
        </p:nvSpPr>
        <p:spPr bwMode="auto">
          <a:xfrm>
            <a:off x="2571750" y="3265488"/>
            <a:ext cx="2297113" cy="406400"/>
          </a:xfrm>
          <a:prstGeom prst="rect">
            <a:avLst/>
          </a:prstGeom>
          <a:solidFill>
            <a:schemeClr val="accent5">
              <a:lumMod val="75000"/>
            </a:schemeClr>
          </a:solidFill>
          <a:ln>
            <a:headEnd/>
            <a:tailEnd/>
          </a:ln>
        </p:spPr>
        <p:style>
          <a:lnRef idx="3">
            <a:schemeClr val="lt1"/>
          </a:lnRef>
          <a:fillRef idx="1">
            <a:schemeClr val="accent1"/>
          </a:fillRef>
          <a:effectRef idx="1">
            <a:schemeClr val="accent1"/>
          </a:effectRef>
          <a:fontRef idx="minor">
            <a:schemeClr val="lt1"/>
          </a:fontRef>
        </p:style>
        <p:txBody>
          <a:bodyPr lIns="90488" tIns="91440" rIns="90488" bIns="91440" anchor="ctr">
            <a:spAutoFit/>
          </a:bodyPr>
          <a:lstStyle/>
          <a:p>
            <a:pPr marL="342900" indent="-342900">
              <a:spcBef>
                <a:spcPct val="50000"/>
              </a:spcBef>
              <a:defRPr/>
            </a:pPr>
            <a:r>
              <a:rPr lang="en-US" sz="1800" b="1" dirty="0">
                <a:solidFill>
                  <a:schemeClr val="tx1"/>
                </a:solidFill>
              </a:rPr>
              <a:t>Interface</a:t>
            </a:r>
          </a:p>
        </p:txBody>
      </p:sp>
      <p:sp>
        <p:nvSpPr>
          <p:cNvPr id="11270" name="AutoShape 5"/>
          <p:cNvSpPr>
            <a:spLocks noChangeArrowheads="1"/>
          </p:cNvSpPr>
          <p:nvPr/>
        </p:nvSpPr>
        <p:spPr bwMode="auto">
          <a:xfrm>
            <a:off x="5308600" y="1749425"/>
            <a:ext cx="3473450" cy="1360488"/>
          </a:xfrm>
          <a:prstGeom prst="flowChartDocument">
            <a:avLst/>
          </a:prstGeom>
          <a:solidFill>
            <a:schemeClr val="accent2">
              <a:lumMod val="20000"/>
              <a:lumOff val="80000"/>
            </a:schemeClr>
          </a:solidFill>
          <a:ln w="12700" cap="flat" cmpd="sng" algn="ctr">
            <a:solidFill>
              <a:schemeClr val="tx1"/>
            </a:solidFill>
            <a:prstDash val="dash"/>
            <a:round/>
            <a:headEnd type="none" w="med" len="med"/>
            <a:tailEnd type="triangle" w="med" len="med"/>
          </a:ln>
          <a:effectLst/>
        </p:spPr>
        <p:txBody>
          <a:bodyPr lIns="90488" tIns="91440" rIns="90488" bIns="91440" anchor="ctr"/>
          <a:lstStyle/>
          <a:p>
            <a:pPr algn="l">
              <a:defRPr/>
            </a:pPr>
            <a:endParaRPr lang="en-US" sz="1600" dirty="0">
              <a:latin typeface="Arial" charset="0"/>
            </a:endParaRPr>
          </a:p>
          <a:p>
            <a:pPr algn="l">
              <a:defRPr/>
            </a:pPr>
            <a:r>
              <a:rPr lang="en-US" sz="1600" dirty="0">
                <a:latin typeface="Arial" charset="0"/>
              </a:rPr>
              <a:t>public execute(Details){</a:t>
            </a:r>
          </a:p>
          <a:p>
            <a:pPr algn="l">
              <a:defRPr/>
            </a:pPr>
            <a:r>
              <a:rPr lang="en-US" sz="1600" dirty="0">
                <a:latin typeface="Arial" charset="0"/>
              </a:rPr>
              <a:t> //actual implementation</a:t>
            </a:r>
          </a:p>
          <a:p>
            <a:pPr algn="l">
              <a:defRPr/>
            </a:pPr>
            <a:r>
              <a:rPr lang="en-US" sz="1600" dirty="0">
                <a:latin typeface="Arial" charset="0"/>
              </a:rPr>
              <a:t> …</a:t>
            </a:r>
          </a:p>
          <a:p>
            <a:pPr algn="l">
              <a:defRPr/>
            </a:pPr>
            <a:r>
              <a:rPr lang="en-US" sz="1600" dirty="0">
                <a:latin typeface="Arial" charset="0"/>
              </a:rPr>
              <a:t>}</a:t>
            </a:r>
          </a:p>
        </p:txBody>
      </p:sp>
      <p:sp>
        <p:nvSpPr>
          <p:cNvPr id="11271" name="Text Box 6"/>
          <p:cNvSpPr txBox="1">
            <a:spLocks noChangeArrowheads="1"/>
          </p:cNvSpPr>
          <p:nvPr/>
        </p:nvSpPr>
        <p:spPr bwMode="auto">
          <a:xfrm>
            <a:off x="5324475" y="1376363"/>
            <a:ext cx="3457575" cy="406400"/>
          </a:xfrm>
          <a:prstGeom prst="rect">
            <a:avLst/>
          </a:prstGeom>
          <a:solidFill>
            <a:schemeClr val="accent2">
              <a:lumMod val="60000"/>
              <a:lumOff val="40000"/>
            </a:schemeClr>
          </a:solidFill>
          <a:ln>
            <a:headEnd/>
            <a:tailEnd/>
          </a:ln>
        </p:spPr>
        <p:style>
          <a:lnRef idx="3">
            <a:schemeClr val="lt1"/>
          </a:lnRef>
          <a:fillRef idx="1">
            <a:schemeClr val="accent2"/>
          </a:fillRef>
          <a:effectRef idx="1">
            <a:schemeClr val="accent2"/>
          </a:effectRef>
          <a:fontRef idx="minor">
            <a:schemeClr val="lt1"/>
          </a:fontRef>
        </p:style>
        <p:txBody>
          <a:bodyPr lIns="90488" tIns="91440" rIns="90488" bIns="91440" anchor="ctr">
            <a:spAutoFit/>
          </a:bodyPr>
          <a:lstStyle/>
          <a:p>
            <a:pPr marL="342900" indent="-342900">
              <a:spcBef>
                <a:spcPct val="50000"/>
              </a:spcBef>
              <a:defRPr/>
            </a:pPr>
            <a:r>
              <a:rPr lang="en-US" sz="1800" b="1" dirty="0">
                <a:solidFill>
                  <a:schemeClr val="tx1"/>
                </a:solidFill>
              </a:rPr>
              <a:t>Interface Implementation 1</a:t>
            </a:r>
          </a:p>
        </p:txBody>
      </p:sp>
      <p:sp>
        <p:nvSpPr>
          <p:cNvPr id="11272" name="AutoShape 8"/>
          <p:cNvSpPr>
            <a:spLocks noChangeArrowheads="1"/>
          </p:cNvSpPr>
          <p:nvPr/>
        </p:nvSpPr>
        <p:spPr bwMode="auto">
          <a:xfrm>
            <a:off x="6097588" y="3643313"/>
            <a:ext cx="2832100" cy="1219200"/>
          </a:xfrm>
          <a:prstGeom prst="flowChartDocument">
            <a:avLst/>
          </a:prstGeom>
          <a:solidFill>
            <a:schemeClr val="accent2">
              <a:lumMod val="20000"/>
              <a:lumOff val="80000"/>
            </a:schemeClr>
          </a:solidFill>
          <a:ln w="12700" cap="flat" cmpd="sng" algn="ctr">
            <a:solidFill>
              <a:schemeClr val="tx1"/>
            </a:solidFill>
            <a:prstDash val="dash"/>
            <a:round/>
            <a:headEnd type="none" w="med" len="med"/>
            <a:tailEnd type="triangle" w="med" len="med"/>
          </a:ln>
          <a:effectLst/>
        </p:spPr>
        <p:txBody>
          <a:bodyPr lIns="90488" tIns="91440" rIns="90488" bIns="91440" anchor="ctr"/>
          <a:lstStyle/>
          <a:p>
            <a:pPr algn="l">
              <a:defRPr/>
            </a:pPr>
            <a:endParaRPr lang="en-US" sz="1600" dirty="0">
              <a:latin typeface="Arial" charset="0"/>
            </a:endParaRPr>
          </a:p>
          <a:p>
            <a:pPr algn="l">
              <a:defRPr/>
            </a:pPr>
            <a:r>
              <a:rPr lang="en-US" sz="1600" dirty="0">
                <a:latin typeface="Arial" charset="0"/>
              </a:rPr>
              <a:t>public execute(Details){</a:t>
            </a:r>
          </a:p>
          <a:p>
            <a:pPr algn="l">
              <a:defRPr/>
            </a:pPr>
            <a:r>
              <a:rPr lang="en-US" sz="1600" dirty="0">
                <a:latin typeface="Arial" charset="0"/>
              </a:rPr>
              <a:t> //fake data for testing</a:t>
            </a:r>
          </a:p>
          <a:p>
            <a:pPr algn="l">
              <a:defRPr/>
            </a:pPr>
            <a:r>
              <a:rPr lang="en-US" sz="1600" dirty="0">
                <a:latin typeface="Arial" charset="0"/>
              </a:rPr>
              <a:t> …</a:t>
            </a:r>
          </a:p>
          <a:p>
            <a:pPr algn="l">
              <a:defRPr/>
            </a:pPr>
            <a:r>
              <a:rPr lang="en-US" sz="1600" dirty="0">
                <a:latin typeface="Arial" charset="0"/>
              </a:rPr>
              <a:t>}</a:t>
            </a:r>
          </a:p>
        </p:txBody>
      </p:sp>
      <p:sp>
        <p:nvSpPr>
          <p:cNvPr id="11273" name="Text Box 9"/>
          <p:cNvSpPr txBox="1">
            <a:spLocks noChangeArrowheads="1"/>
          </p:cNvSpPr>
          <p:nvPr/>
        </p:nvSpPr>
        <p:spPr bwMode="auto">
          <a:xfrm>
            <a:off x="6097588" y="3243263"/>
            <a:ext cx="2832100" cy="406400"/>
          </a:xfrm>
          <a:prstGeom prst="rect">
            <a:avLst/>
          </a:prstGeom>
          <a:solidFill>
            <a:schemeClr val="accent2">
              <a:lumMod val="60000"/>
              <a:lumOff val="40000"/>
            </a:schemeClr>
          </a:solidFill>
          <a:ln>
            <a:headEnd/>
            <a:tailEnd/>
          </a:ln>
        </p:spPr>
        <p:style>
          <a:lnRef idx="3">
            <a:schemeClr val="lt1"/>
          </a:lnRef>
          <a:fillRef idx="1">
            <a:schemeClr val="accent2"/>
          </a:fillRef>
          <a:effectRef idx="1">
            <a:schemeClr val="accent2"/>
          </a:effectRef>
          <a:fontRef idx="minor">
            <a:schemeClr val="lt1"/>
          </a:fontRef>
        </p:style>
        <p:txBody>
          <a:bodyPr lIns="90488" tIns="91440" rIns="90488" bIns="91440" anchor="ctr">
            <a:spAutoFit/>
          </a:bodyPr>
          <a:lstStyle/>
          <a:p>
            <a:pPr>
              <a:spcBef>
                <a:spcPct val="50000"/>
              </a:spcBef>
              <a:defRPr/>
            </a:pPr>
            <a:r>
              <a:rPr lang="en-US" sz="1800" b="1" dirty="0">
                <a:solidFill>
                  <a:schemeClr val="tx1"/>
                </a:solidFill>
              </a:rPr>
              <a:t>Mock Implementation</a:t>
            </a:r>
          </a:p>
        </p:txBody>
      </p:sp>
      <p:sp>
        <p:nvSpPr>
          <p:cNvPr id="11274" name="AutoShape 10"/>
          <p:cNvSpPr>
            <a:spLocks noChangeArrowheads="1"/>
          </p:cNvSpPr>
          <p:nvPr/>
        </p:nvSpPr>
        <p:spPr bwMode="auto">
          <a:xfrm>
            <a:off x="5324475" y="5480050"/>
            <a:ext cx="3105150" cy="1219200"/>
          </a:xfrm>
          <a:prstGeom prst="flowChartDocument">
            <a:avLst/>
          </a:prstGeom>
          <a:solidFill>
            <a:schemeClr val="accent2">
              <a:lumMod val="20000"/>
              <a:lumOff val="80000"/>
            </a:schemeClr>
          </a:solidFill>
          <a:ln w="12700" cap="flat" cmpd="sng" algn="ctr">
            <a:solidFill>
              <a:schemeClr val="tx1"/>
            </a:solidFill>
            <a:prstDash val="dash"/>
            <a:round/>
            <a:headEnd type="none" w="med" len="med"/>
            <a:tailEnd type="triangle" w="med" len="med"/>
          </a:ln>
          <a:effectLst/>
        </p:spPr>
        <p:txBody>
          <a:bodyPr lIns="90488" tIns="91440" rIns="90488" bIns="91440" anchor="ctr"/>
          <a:lstStyle/>
          <a:p>
            <a:pPr marL="342900" indent="-342900" algn="l">
              <a:defRPr/>
            </a:pPr>
            <a:endParaRPr lang="en-US" sz="1600" dirty="0">
              <a:latin typeface="Arial" charset="0"/>
            </a:endParaRPr>
          </a:p>
          <a:p>
            <a:pPr marL="342900" indent="-342900" algn="l">
              <a:defRPr/>
            </a:pPr>
            <a:r>
              <a:rPr lang="en-US" sz="1600" dirty="0">
                <a:latin typeface="Arial" charset="0"/>
              </a:rPr>
              <a:t>public execute(Details){</a:t>
            </a:r>
          </a:p>
          <a:p>
            <a:pPr marL="342900" indent="-342900" algn="l">
              <a:defRPr/>
            </a:pPr>
            <a:r>
              <a:rPr lang="en-US" sz="1600" dirty="0" err="1">
                <a:latin typeface="Arial" charset="0"/>
              </a:rPr>
              <a:t>	//actual implementation</a:t>
            </a:r>
          </a:p>
          <a:p>
            <a:pPr marL="342900" indent="-342900" algn="l">
              <a:defRPr/>
            </a:pPr>
            <a:r>
              <a:rPr lang="en-US" sz="1600" dirty="0" err="1">
                <a:latin typeface="Arial" charset="0"/>
              </a:rPr>
              <a:t>	….</a:t>
            </a:r>
          </a:p>
          <a:p>
            <a:pPr marL="342900" indent="-342900" algn="l">
              <a:defRPr/>
            </a:pPr>
            <a:r>
              <a:rPr lang="en-US" sz="1600" dirty="0">
                <a:latin typeface="Arial" charset="0"/>
              </a:rPr>
              <a:t>}</a:t>
            </a:r>
          </a:p>
        </p:txBody>
      </p:sp>
      <p:sp>
        <p:nvSpPr>
          <p:cNvPr id="11275" name="Text Box 11"/>
          <p:cNvSpPr txBox="1">
            <a:spLocks noChangeArrowheads="1"/>
          </p:cNvSpPr>
          <p:nvPr/>
        </p:nvSpPr>
        <p:spPr bwMode="auto">
          <a:xfrm>
            <a:off x="5324475" y="5087938"/>
            <a:ext cx="3105150" cy="406400"/>
          </a:xfrm>
          <a:prstGeom prst="rect">
            <a:avLst/>
          </a:prstGeom>
          <a:solidFill>
            <a:schemeClr val="accent2">
              <a:lumMod val="60000"/>
              <a:lumOff val="40000"/>
            </a:schemeClr>
          </a:solidFill>
          <a:ln>
            <a:headEnd/>
            <a:tailEnd/>
          </a:ln>
        </p:spPr>
        <p:style>
          <a:lnRef idx="3">
            <a:schemeClr val="lt1"/>
          </a:lnRef>
          <a:fillRef idx="1">
            <a:schemeClr val="accent2"/>
          </a:fillRef>
          <a:effectRef idx="1">
            <a:schemeClr val="accent2"/>
          </a:effectRef>
          <a:fontRef idx="minor">
            <a:schemeClr val="lt1"/>
          </a:fontRef>
        </p:style>
        <p:txBody>
          <a:bodyPr lIns="90488" tIns="91440" rIns="90488" bIns="91440" anchor="ctr">
            <a:spAutoFit/>
          </a:bodyPr>
          <a:lstStyle/>
          <a:p>
            <a:pPr>
              <a:spcBef>
                <a:spcPct val="50000"/>
              </a:spcBef>
              <a:defRPr/>
            </a:pPr>
            <a:r>
              <a:rPr lang="en-US" sz="1800" b="1" dirty="0">
                <a:solidFill>
                  <a:schemeClr val="tx1"/>
                </a:solidFill>
              </a:rPr>
              <a:t>Interface Implementation 2</a:t>
            </a:r>
          </a:p>
        </p:txBody>
      </p:sp>
      <p:cxnSp>
        <p:nvCxnSpPr>
          <p:cNvPr id="19468" name="AutoShape 13"/>
          <p:cNvCxnSpPr>
            <a:cxnSpLocks noChangeShapeType="1"/>
            <a:stCxn id="11272" idx="1"/>
            <a:endCxn id="11268" idx="3"/>
          </p:cNvCxnSpPr>
          <p:nvPr/>
        </p:nvCxnSpPr>
        <p:spPr bwMode="auto">
          <a:xfrm rot="10800000">
            <a:off x="4868863" y="4213225"/>
            <a:ext cx="1228725" cy="39688"/>
          </a:xfrm>
          <a:prstGeom prst="straightConnector1">
            <a:avLst/>
          </a:prstGeom>
          <a:noFill/>
          <a:ln w="12700">
            <a:solidFill>
              <a:schemeClr val="tx1"/>
            </a:solidFill>
            <a:prstDash val="dash"/>
            <a:round/>
            <a:headEnd/>
            <a:tailEnd type="triangle" w="med" len="med"/>
          </a:ln>
        </p:spPr>
      </p:cxnSp>
      <p:sp>
        <p:nvSpPr>
          <p:cNvPr id="19469" name="Text Box 14"/>
          <p:cNvSpPr txBox="1">
            <a:spLocks noChangeArrowheads="1"/>
          </p:cNvSpPr>
          <p:nvPr/>
        </p:nvSpPr>
        <p:spPr bwMode="auto">
          <a:xfrm>
            <a:off x="4824413" y="3952875"/>
            <a:ext cx="1349375" cy="261938"/>
          </a:xfrm>
          <a:prstGeom prst="rect">
            <a:avLst/>
          </a:prstGeom>
          <a:noFill/>
          <a:ln w="12700" algn="ctr">
            <a:noFill/>
            <a:prstDash val="dash"/>
            <a:miter lim="800000"/>
            <a:headEnd/>
            <a:tailEnd/>
          </a:ln>
        </p:spPr>
        <p:txBody>
          <a:bodyPr lIns="90488" tIns="44450" rIns="90488" bIns="44450">
            <a:spAutoFit/>
          </a:bodyPr>
          <a:lstStyle/>
          <a:p>
            <a:pPr marL="342900" indent="-342900">
              <a:spcBef>
                <a:spcPct val="50000"/>
              </a:spcBef>
            </a:pPr>
            <a:r>
              <a:rPr lang="en-US" sz="1400" b="1"/>
              <a:t>implements</a:t>
            </a:r>
          </a:p>
        </p:txBody>
      </p:sp>
      <p:cxnSp>
        <p:nvCxnSpPr>
          <p:cNvPr id="19470" name="AutoShape 15"/>
          <p:cNvCxnSpPr>
            <a:cxnSpLocks noChangeShapeType="1"/>
            <a:stCxn id="11270" idx="1"/>
            <a:endCxn id="11269" idx="0"/>
          </p:cNvCxnSpPr>
          <p:nvPr/>
        </p:nvCxnSpPr>
        <p:spPr bwMode="auto">
          <a:xfrm rot="10800000" flipV="1">
            <a:off x="3719513" y="2430463"/>
            <a:ext cx="1589087" cy="835025"/>
          </a:xfrm>
          <a:prstGeom prst="bentConnector2">
            <a:avLst/>
          </a:prstGeom>
          <a:noFill/>
          <a:ln w="12700">
            <a:solidFill>
              <a:schemeClr val="tx1"/>
            </a:solidFill>
            <a:prstDash val="dash"/>
            <a:miter lim="800000"/>
            <a:headEnd/>
            <a:tailEnd type="triangle" w="med" len="med"/>
          </a:ln>
        </p:spPr>
      </p:cxnSp>
      <p:sp>
        <p:nvSpPr>
          <p:cNvPr id="19471" name="Text Box 16"/>
          <p:cNvSpPr txBox="1">
            <a:spLocks noChangeArrowheads="1"/>
          </p:cNvSpPr>
          <p:nvPr/>
        </p:nvSpPr>
        <p:spPr bwMode="auto">
          <a:xfrm>
            <a:off x="3844925" y="2127250"/>
            <a:ext cx="1479550" cy="263525"/>
          </a:xfrm>
          <a:prstGeom prst="rect">
            <a:avLst/>
          </a:prstGeom>
          <a:noFill/>
          <a:ln w="12700" algn="ctr">
            <a:noFill/>
            <a:prstDash val="dash"/>
            <a:miter lim="800000"/>
            <a:headEnd/>
            <a:tailEnd/>
          </a:ln>
        </p:spPr>
        <p:txBody>
          <a:bodyPr lIns="90488" tIns="44450" rIns="90488" bIns="44450">
            <a:spAutoFit/>
          </a:bodyPr>
          <a:lstStyle/>
          <a:p>
            <a:pPr marL="342900" indent="-342900">
              <a:spcBef>
                <a:spcPct val="50000"/>
              </a:spcBef>
            </a:pPr>
            <a:r>
              <a:rPr lang="en-US" sz="1400" b="1"/>
              <a:t>implements</a:t>
            </a:r>
          </a:p>
        </p:txBody>
      </p:sp>
      <p:cxnSp>
        <p:nvCxnSpPr>
          <p:cNvPr id="19472" name="AutoShape 17"/>
          <p:cNvCxnSpPr>
            <a:cxnSpLocks noChangeShapeType="1"/>
            <a:stCxn id="11274" idx="1"/>
            <a:endCxn id="11268" idx="2"/>
          </p:cNvCxnSpPr>
          <p:nvPr/>
        </p:nvCxnSpPr>
        <p:spPr bwMode="auto">
          <a:xfrm rot="10800000">
            <a:off x="3719513" y="4706938"/>
            <a:ext cx="1604962" cy="1382712"/>
          </a:xfrm>
          <a:prstGeom prst="bentConnector2">
            <a:avLst/>
          </a:prstGeom>
          <a:noFill/>
          <a:ln w="12700">
            <a:solidFill>
              <a:schemeClr val="tx1"/>
            </a:solidFill>
            <a:prstDash val="dash"/>
            <a:miter lim="800000"/>
            <a:headEnd/>
            <a:tailEnd type="triangle" w="med" len="med"/>
          </a:ln>
        </p:spPr>
      </p:cxnSp>
      <p:sp>
        <p:nvSpPr>
          <p:cNvPr id="19473" name="Text Box 18"/>
          <p:cNvSpPr txBox="1">
            <a:spLocks noChangeArrowheads="1"/>
          </p:cNvSpPr>
          <p:nvPr/>
        </p:nvSpPr>
        <p:spPr bwMode="auto">
          <a:xfrm>
            <a:off x="3992563" y="5842000"/>
            <a:ext cx="1298575" cy="263525"/>
          </a:xfrm>
          <a:prstGeom prst="rect">
            <a:avLst/>
          </a:prstGeom>
          <a:noFill/>
          <a:ln w="12700" algn="ctr">
            <a:noFill/>
            <a:prstDash val="dash"/>
            <a:miter lim="800000"/>
            <a:headEnd/>
            <a:tailEnd/>
          </a:ln>
        </p:spPr>
        <p:txBody>
          <a:bodyPr lIns="90488" tIns="44450" rIns="90488" bIns="44450">
            <a:spAutoFit/>
          </a:bodyPr>
          <a:lstStyle/>
          <a:p>
            <a:pPr marL="342900" indent="-342900">
              <a:spcBef>
                <a:spcPct val="50000"/>
              </a:spcBef>
            </a:pPr>
            <a:r>
              <a:rPr lang="en-US" sz="1400" b="1"/>
              <a:t>implements</a:t>
            </a:r>
          </a:p>
        </p:txBody>
      </p:sp>
      <p:sp>
        <p:nvSpPr>
          <p:cNvPr id="19474" name="AutoShape 21"/>
          <p:cNvSpPr>
            <a:spLocks noChangeArrowheads="1"/>
          </p:cNvSpPr>
          <p:nvPr/>
        </p:nvSpPr>
        <p:spPr bwMode="auto">
          <a:xfrm>
            <a:off x="285750" y="1962150"/>
            <a:ext cx="2368550" cy="1219200"/>
          </a:xfrm>
          <a:prstGeom prst="flowChartDocument">
            <a:avLst/>
          </a:prstGeom>
          <a:solidFill>
            <a:srgbClr val="D6EDBD"/>
          </a:solidFill>
          <a:ln w="12700" algn="ctr">
            <a:solidFill>
              <a:schemeClr val="tx1"/>
            </a:solidFill>
            <a:prstDash val="dash"/>
            <a:round/>
            <a:headEnd/>
            <a:tailEnd type="triangle" w="med" len="med"/>
          </a:ln>
        </p:spPr>
        <p:txBody>
          <a:bodyPr lIns="90488" tIns="91440" rIns="90488" bIns="91440" anchor="ctr"/>
          <a:lstStyle/>
          <a:p>
            <a:pPr marL="342900" indent="-342900" algn="l"/>
            <a:r>
              <a:rPr lang="en-US" sz="1600"/>
              <a:t>Interface conn = </a:t>
            </a:r>
          </a:p>
          <a:p>
            <a:pPr marL="342900" indent="-342900" algn="l"/>
            <a:r>
              <a:rPr lang="en-US" sz="1600"/>
              <a:t>	factory.retrieve();</a:t>
            </a:r>
          </a:p>
          <a:p>
            <a:pPr marL="342900" indent="-342900" algn="l"/>
            <a:r>
              <a:rPr lang="en-US" sz="1600"/>
              <a:t>conn.execute(details);</a:t>
            </a:r>
          </a:p>
        </p:txBody>
      </p:sp>
      <p:sp>
        <p:nvSpPr>
          <p:cNvPr id="11283" name="Text Box 22"/>
          <p:cNvSpPr txBox="1">
            <a:spLocks noChangeArrowheads="1"/>
          </p:cNvSpPr>
          <p:nvPr/>
        </p:nvSpPr>
        <p:spPr bwMode="auto">
          <a:xfrm>
            <a:off x="285750" y="1546225"/>
            <a:ext cx="2368550" cy="406400"/>
          </a:xfrm>
          <a:prstGeom prst="rect">
            <a:avLst/>
          </a:prstGeom>
          <a:solidFill>
            <a:srgbClr val="99FF66"/>
          </a:solidFill>
          <a:ln>
            <a:headEnd/>
            <a:tailEnd/>
          </a:ln>
        </p:spPr>
        <p:style>
          <a:lnRef idx="3">
            <a:schemeClr val="lt1"/>
          </a:lnRef>
          <a:fillRef idx="1">
            <a:schemeClr val="accent2"/>
          </a:fillRef>
          <a:effectRef idx="1">
            <a:schemeClr val="accent2"/>
          </a:effectRef>
          <a:fontRef idx="minor">
            <a:schemeClr val="lt1"/>
          </a:fontRef>
        </p:style>
        <p:txBody>
          <a:bodyPr lIns="90488" tIns="91440" rIns="90488" bIns="91440" anchor="ctr">
            <a:spAutoFit/>
          </a:bodyPr>
          <a:lstStyle/>
          <a:p>
            <a:pPr marL="342900" indent="-342900">
              <a:spcBef>
                <a:spcPct val="50000"/>
              </a:spcBef>
              <a:defRPr/>
            </a:pPr>
            <a:r>
              <a:rPr lang="en-US" sz="1800" b="1">
                <a:solidFill>
                  <a:schemeClr val="tx1"/>
                </a:solidFill>
              </a:rPr>
              <a:t>Client Application</a:t>
            </a:r>
          </a:p>
        </p:txBody>
      </p:sp>
      <p:cxnSp>
        <p:nvCxnSpPr>
          <p:cNvPr id="19476" name="AutoShape 23"/>
          <p:cNvCxnSpPr>
            <a:cxnSpLocks noChangeShapeType="1"/>
            <a:stCxn id="19474" idx="2"/>
            <a:endCxn id="11268" idx="1"/>
          </p:cNvCxnSpPr>
          <p:nvPr/>
        </p:nvCxnSpPr>
        <p:spPr bwMode="auto">
          <a:xfrm rot="16200000" flipH="1">
            <a:off x="1464469" y="3105944"/>
            <a:ext cx="1112837" cy="1101725"/>
          </a:xfrm>
          <a:prstGeom prst="bentConnector2">
            <a:avLst/>
          </a:prstGeom>
          <a:noFill/>
          <a:ln w="12700">
            <a:solidFill>
              <a:schemeClr val="tx1"/>
            </a:solidFill>
            <a:prstDash val="dash"/>
            <a:miter lim="800000"/>
            <a:headEnd type="triangle" w="med" len="med"/>
            <a:tailEnd type="triangle" w="med" len="med"/>
          </a:ln>
        </p:spPr>
      </p:cxnSp>
      <p:sp>
        <p:nvSpPr>
          <p:cNvPr id="19477" name="Text Box 24"/>
          <p:cNvSpPr txBox="1">
            <a:spLocks noChangeArrowheads="1"/>
          </p:cNvSpPr>
          <p:nvPr/>
        </p:nvSpPr>
        <p:spPr bwMode="auto">
          <a:xfrm>
            <a:off x="1428750" y="3937000"/>
            <a:ext cx="1154113" cy="261938"/>
          </a:xfrm>
          <a:prstGeom prst="rect">
            <a:avLst/>
          </a:prstGeom>
          <a:noFill/>
          <a:ln w="12700" algn="ctr">
            <a:noFill/>
            <a:prstDash val="dash"/>
            <a:miter lim="800000"/>
            <a:headEnd/>
            <a:tailEnd/>
          </a:ln>
        </p:spPr>
        <p:txBody>
          <a:bodyPr lIns="90488" tIns="44450" rIns="90488" bIns="44450">
            <a:spAutoFit/>
          </a:bodyPr>
          <a:lstStyle/>
          <a:p>
            <a:pPr marL="342900" indent="-342900">
              <a:spcBef>
                <a:spcPct val="50000"/>
              </a:spcBef>
            </a:pPr>
            <a:r>
              <a:rPr lang="en-US" sz="1400" b="1"/>
              <a:t>references</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1_ATS Branded_v3">
  <a:themeElements>
    <a:clrScheme name="1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1_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1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9FBBAE7E8A6041B015497CD9CE9DFF" ma:contentTypeVersion="0" ma:contentTypeDescription="Create a new document." ma:contentTypeScope="" ma:versionID="d7f210b90b21fa24711230aba76a334b">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99C267D9-5101-48FF-9772-915346D4F8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8AC713F-FC8A-40FC-AA8F-B85FD2872CB9}">
  <ds:schemaRefs>
    <ds:schemaRef ds:uri="http://schemas.microsoft.com/sharepoint/v3/contenttype/forms"/>
  </ds:schemaRefs>
</ds:datastoreItem>
</file>

<file path=customXml/itemProps3.xml><?xml version="1.0" encoding="utf-8"?>
<ds:datastoreItem xmlns:ds="http://schemas.openxmlformats.org/officeDocument/2006/customXml" ds:itemID="{3B6AA124-FE42-4087-8F25-6A2C646B9284}">
  <ds:schemaRefs>
    <ds:schemaRef ds:uri="http://schemas.microsoft.com/office/2006/metadata/longProperties"/>
  </ds:schemaRefs>
</ds:datastoreItem>
</file>

<file path=customXml/itemProps4.xml><?xml version="1.0" encoding="utf-8"?>
<ds:datastoreItem xmlns:ds="http://schemas.openxmlformats.org/officeDocument/2006/customXml" ds:itemID="{E487BFD1-CBFD-4C62-BF2E-BA481C35AF89}">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12332</TotalTime>
  <Words>1605</Words>
  <Application>Microsoft Office PowerPoint</Application>
  <PresentationFormat>On-screen Show (4:3)</PresentationFormat>
  <Paragraphs>174</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1_ATS Branded_v3</vt:lpstr>
      <vt:lpstr>Application Delivery  Fundamentals: Java  </vt:lpstr>
      <vt:lpstr>Module Objectives</vt:lpstr>
      <vt:lpstr> Software Abstraction</vt:lpstr>
      <vt:lpstr> Abstraction and Object-Oriented Programming (OOP)</vt:lpstr>
      <vt:lpstr> Object-Oriented Programming (OOP)</vt:lpstr>
      <vt:lpstr> Design by Interface</vt:lpstr>
      <vt:lpstr> High Cohesion</vt:lpstr>
      <vt:lpstr> Loose Coupling</vt:lpstr>
      <vt:lpstr>  Code by Interface</vt:lpstr>
      <vt:lpstr>Questions and Comments</vt:lpstr>
    </vt:vector>
  </TitlesOfParts>
  <Manager>Reggie Reyes</Manager>
  <Company>Accenture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M5 - OO Principles</dc:title>
  <dc:subject>Java Developer School</dc:subject>
  <dc:creator>jody c salas</dc:creator>
  <dc:description/>
  <cp:lastModifiedBy>stacie.l.king</cp:lastModifiedBy>
  <cp:revision>1263</cp:revision>
  <cp:lastPrinted>2000-08-10T20:43:38Z</cp:lastPrinted>
  <dcterms:created xsi:type="dcterms:W3CDTF">2001-03-14T15:15:32Z</dcterms:created>
  <dcterms:modified xsi:type="dcterms:W3CDTF">2011-09-12T18:53:50Z</dcterms:modified>
  <cp:category>Presentation Designs</cp:category>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_SourceUrl">
    <vt:lpwstr/>
  </property>
  <property fmtid="{D5CDD505-2E9C-101B-9397-08002B2CF9AE}" pid="4" name="xd_ProgID">
    <vt:lpwstr/>
  </property>
  <property fmtid="{D5CDD505-2E9C-101B-9397-08002B2CF9AE}" pid="5" name="CheckoutUser">
    <vt:lpwstr/>
  </property>
  <property fmtid="{D5CDD505-2E9C-101B-9397-08002B2CF9AE}" pid="6" name="Order">
    <vt:lpwstr/>
  </property>
  <property fmtid="{D5CDD505-2E9C-101B-9397-08002B2CF9AE}" pid="7" name="MetaInfo">
    <vt:lpwstr/>
  </property>
  <property fmtid="{D5CDD505-2E9C-101B-9397-08002B2CF9AE}" pid="8" name="ContentType">
    <vt:lpwstr>Document</vt:lpwstr>
  </property>
  <property fmtid="{D5CDD505-2E9C-101B-9397-08002B2CF9AE}" pid="9" name="ContentTypeId">
    <vt:lpwstr>0x010100139FBBAE7E8A6041B015497CD9CE9DFF</vt:lpwstr>
  </property>
</Properties>
</file>