
<file path=[Content_Types].xml><?xml version="1.0" encoding="utf-8"?>
<Types xmlns="http://schemas.openxmlformats.org/package/2006/content-types">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Lst>
  <p:notesMasterIdLst>
    <p:notesMasterId r:id="rId34"/>
  </p:notesMasterIdLst>
  <p:handoutMasterIdLst>
    <p:handoutMasterId r:id="rId35"/>
  </p:handoutMasterIdLst>
  <p:sldIdLst>
    <p:sldId id="299" r:id="rId7"/>
    <p:sldId id="315" r:id="rId8"/>
    <p:sldId id="316" r:id="rId9"/>
    <p:sldId id="318" r:id="rId10"/>
    <p:sldId id="319" r:id="rId11"/>
    <p:sldId id="320" r:id="rId12"/>
    <p:sldId id="321" r:id="rId13"/>
    <p:sldId id="322" r:id="rId14"/>
    <p:sldId id="380" r:id="rId15"/>
    <p:sldId id="376" r:id="rId16"/>
    <p:sldId id="389" r:id="rId17"/>
    <p:sldId id="390" r:id="rId18"/>
    <p:sldId id="378" r:id="rId19"/>
    <p:sldId id="388" r:id="rId20"/>
    <p:sldId id="325" r:id="rId21"/>
    <p:sldId id="337" r:id="rId22"/>
    <p:sldId id="384" r:id="rId23"/>
    <p:sldId id="387" r:id="rId24"/>
    <p:sldId id="326" r:id="rId25"/>
    <p:sldId id="327" r:id="rId26"/>
    <p:sldId id="328" r:id="rId27"/>
    <p:sldId id="329" r:id="rId28"/>
    <p:sldId id="330" r:id="rId29"/>
    <p:sldId id="331" r:id="rId30"/>
    <p:sldId id="332" r:id="rId31"/>
    <p:sldId id="333" r:id="rId32"/>
    <p:sldId id="334" r:id="rId33"/>
  </p:sldIdLst>
  <p:sldSz cx="9144000" cy="6858000" type="screen4x3"/>
  <p:notesSz cx="7035800" cy="9194800"/>
  <p:custDataLst>
    <p:tags r:id="rId36"/>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5050"/>
    <a:srgbClr val="009900"/>
    <a:srgbClr val="339966"/>
    <a:srgbClr val="336600"/>
    <a:srgbClr val="996633"/>
    <a:srgbClr val="D0FECE"/>
    <a:srgbClr val="CCB6D2"/>
    <a:srgbClr val="4592C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8" autoAdjust="0"/>
    <p:restoredTop sz="84211" autoAdjust="0"/>
  </p:normalViewPr>
  <p:slideViewPr>
    <p:cSldViewPr snapToObjects="1" showGuides="1">
      <p:cViewPr varScale="1">
        <p:scale>
          <a:sx n="58" d="100"/>
          <a:sy n="58" d="100"/>
        </p:scale>
        <p:origin x="-906" y="-96"/>
      </p:cViewPr>
      <p:guideLst>
        <p:guide orient="horz" pos="1706"/>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75" d="100"/>
          <a:sy n="75" d="100"/>
        </p:scale>
        <p:origin x="-1278" y="960"/>
      </p:cViewPr>
      <p:guideLst>
        <p:guide orient="horz" pos="2896"/>
        <p:guide pos="221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9816E-8E46-429B-A72C-14D476859906}" type="doc">
      <dgm:prSet loTypeId="urn:microsoft.com/office/officeart/2005/8/layout/vList6" loCatId="list" qsTypeId="urn:microsoft.com/office/officeart/2005/8/quickstyle/simple5" qsCatId="simple" csTypeId="urn:microsoft.com/office/officeart/2005/8/colors/colorful5" csCatId="colorful" phldr="1"/>
      <dgm:spPr/>
      <dgm:t>
        <a:bodyPr/>
        <a:lstStyle/>
        <a:p>
          <a:endParaRPr lang="en-GB"/>
        </a:p>
      </dgm:t>
    </dgm:pt>
    <dgm:pt modelId="{F9C15762-93E3-4125-8FD3-0423864283B6}">
      <dgm:prSet phldrT="[Text]" custT="1"/>
      <dgm:spPr/>
      <dgm:t>
        <a:bodyPr anchor="ctr"/>
        <a:lstStyle/>
        <a:p>
          <a:r>
            <a:rPr lang="en-US" sz="1800" dirty="0" smtClean="0"/>
            <a:t>A class from which the attributes and behaviors are derived</a:t>
          </a:r>
          <a:endParaRPr lang="en-GB" sz="1800" dirty="0"/>
        </a:p>
      </dgm:t>
    </dgm:pt>
    <dgm:pt modelId="{34421797-4990-418B-9933-FD4DCF910F1C}" type="parTrans" cxnId="{492D82ED-95C3-4044-B71D-FFC68316EBC6}">
      <dgm:prSet/>
      <dgm:spPr/>
      <dgm:t>
        <a:bodyPr/>
        <a:lstStyle/>
        <a:p>
          <a:endParaRPr lang="en-GB"/>
        </a:p>
      </dgm:t>
    </dgm:pt>
    <dgm:pt modelId="{798B8C9C-C677-4B44-AF07-41C86D0A7670}" type="sibTrans" cxnId="{492D82ED-95C3-4044-B71D-FFC68316EBC6}">
      <dgm:prSet/>
      <dgm:spPr/>
      <dgm:t>
        <a:bodyPr/>
        <a:lstStyle/>
        <a:p>
          <a:endParaRPr lang="en-GB"/>
        </a:p>
      </dgm:t>
    </dgm:pt>
    <dgm:pt modelId="{86AEE693-8DB8-4FA7-8D4E-D6F5BBDC5659}">
      <dgm:prSet custT="1"/>
      <dgm:spPr/>
      <dgm:t>
        <a:bodyPr anchor="ctr"/>
        <a:lstStyle/>
        <a:p>
          <a:r>
            <a:rPr lang="en-US" sz="1800" dirty="0" smtClean="0"/>
            <a:t>A class that derives attributes and behaviors from another class </a:t>
          </a:r>
        </a:p>
      </dgm:t>
    </dgm:pt>
    <dgm:pt modelId="{32B5FDBA-9824-4C16-BC77-2A80734F6671}" type="parTrans" cxnId="{F6AC97AE-59A5-448F-9F1A-62BC49F47FB6}">
      <dgm:prSet/>
      <dgm:spPr/>
      <dgm:t>
        <a:bodyPr/>
        <a:lstStyle/>
        <a:p>
          <a:endParaRPr lang="en-GB"/>
        </a:p>
      </dgm:t>
    </dgm:pt>
    <dgm:pt modelId="{A7A088A9-57BD-4E3B-A808-FCF6EAA34E36}" type="sibTrans" cxnId="{F6AC97AE-59A5-448F-9F1A-62BC49F47FB6}">
      <dgm:prSet/>
      <dgm:spPr/>
      <dgm:t>
        <a:bodyPr/>
        <a:lstStyle/>
        <a:p>
          <a:endParaRPr lang="en-GB"/>
        </a:p>
      </dgm:t>
    </dgm:pt>
    <dgm:pt modelId="{B75CE518-1416-49DB-90F7-2512260600D2}">
      <dgm:prSet phldrT="[Text]" custT="1"/>
      <dgm:spPr>
        <a:gradFill rotWithShape="0">
          <a:gsLst>
            <a:gs pos="0">
              <a:srgbClr val="3A5060"/>
            </a:gs>
            <a:gs pos="80000">
              <a:srgbClr val="4592CB"/>
            </a:gs>
            <a:gs pos="100000">
              <a:srgbClr val="85B8DF"/>
            </a:gs>
          </a:gsLst>
        </a:gradFill>
      </dgm:spPr>
      <dgm:t>
        <a:bodyPr/>
        <a:lstStyle/>
        <a:p>
          <a:r>
            <a:rPr lang="en-US" sz="1800" dirty="0" smtClean="0"/>
            <a:t>Super class/ Base class/Parent class</a:t>
          </a:r>
          <a:endParaRPr lang="en-GB" sz="1800" dirty="0"/>
        </a:p>
      </dgm:t>
    </dgm:pt>
    <dgm:pt modelId="{FF8553E1-CA23-4183-B942-A0FF54F7CA4D}" type="sibTrans" cxnId="{CF77005E-B067-4178-B2AD-87B04412B52F}">
      <dgm:prSet/>
      <dgm:spPr/>
      <dgm:t>
        <a:bodyPr/>
        <a:lstStyle/>
        <a:p>
          <a:endParaRPr lang="en-GB"/>
        </a:p>
      </dgm:t>
    </dgm:pt>
    <dgm:pt modelId="{6E7F48CD-CA06-4D72-AD60-A2B1D62E65C4}" type="parTrans" cxnId="{CF77005E-B067-4178-B2AD-87B04412B52F}">
      <dgm:prSet/>
      <dgm:spPr/>
      <dgm:t>
        <a:bodyPr/>
        <a:lstStyle/>
        <a:p>
          <a:endParaRPr lang="en-GB"/>
        </a:p>
      </dgm:t>
    </dgm:pt>
    <dgm:pt modelId="{75D1E565-7D5C-4ADB-A060-378D97ABFCC8}">
      <dgm:prSet custT="1"/>
      <dgm:spPr/>
      <dgm:t>
        <a:bodyPr/>
        <a:lstStyle/>
        <a:p>
          <a:r>
            <a:rPr lang="en-US" sz="1800" i="1" dirty="0" smtClean="0"/>
            <a:t>Subclass/</a:t>
          </a:r>
          <a:r>
            <a:rPr lang="en-US" sz="1800" dirty="0" smtClean="0"/>
            <a:t>Derived class/Child class</a:t>
          </a:r>
        </a:p>
      </dgm:t>
    </dgm:pt>
    <dgm:pt modelId="{C923DF1F-FFBC-432B-99AE-EC9CA19F8696}" type="sibTrans" cxnId="{26E82D3A-D1BF-4ED2-A6C2-76C687BB5FBF}">
      <dgm:prSet/>
      <dgm:spPr/>
      <dgm:t>
        <a:bodyPr/>
        <a:lstStyle/>
        <a:p>
          <a:endParaRPr lang="en-GB"/>
        </a:p>
      </dgm:t>
    </dgm:pt>
    <dgm:pt modelId="{EFDA3877-9C7D-44B6-90DF-0B8A66522E67}" type="parTrans" cxnId="{26E82D3A-D1BF-4ED2-A6C2-76C687BB5FBF}">
      <dgm:prSet/>
      <dgm:spPr/>
      <dgm:t>
        <a:bodyPr/>
        <a:lstStyle/>
        <a:p>
          <a:endParaRPr lang="en-GB"/>
        </a:p>
      </dgm:t>
    </dgm:pt>
    <dgm:pt modelId="{8CB18424-4332-4ED1-929F-C74763B85FA5}" type="pres">
      <dgm:prSet presAssocID="{BD39816E-8E46-429B-A72C-14D476859906}" presName="Name0" presStyleCnt="0">
        <dgm:presLayoutVars>
          <dgm:dir/>
          <dgm:animLvl val="lvl"/>
          <dgm:resizeHandles/>
        </dgm:presLayoutVars>
      </dgm:prSet>
      <dgm:spPr/>
      <dgm:t>
        <a:bodyPr/>
        <a:lstStyle/>
        <a:p>
          <a:endParaRPr lang="en-GB"/>
        </a:p>
      </dgm:t>
    </dgm:pt>
    <dgm:pt modelId="{DBC2A692-49B3-4F96-846E-2A120D68C556}" type="pres">
      <dgm:prSet presAssocID="{B75CE518-1416-49DB-90F7-2512260600D2}" presName="linNode" presStyleCnt="0"/>
      <dgm:spPr/>
    </dgm:pt>
    <dgm:pt modelId="{8D1F94C4-9454-492F-AAD5-05A0E7A17A99}" type="pres">
      <dgm:prSet presAssocID="{B75CE518-1416-49DB-90F7-2512260600D2}" presName="parentShp" presStyleLbl="node1" presStyleIdx="0" presStyleCnt="2" custScaleX="119761" custScaleY="33700" custLinFactX="141" custLinFactNeighborX="100000" custLinFactNeighborY="15323">
        <dgm:presLayoutVars>
          <dgm:bulletEnabled val="1"/>
        </dgm:presLayoutVars>
      </dgm:prSet>
      <dgm:spPr/>
      <dgm:t>
        <a:bodyPr/>
        <a:lstStyle/>
        <a:p>
          <a:endParaRPr lang="en-GB"/>
        </a:p>
      </dgm:t>
    </dgm:pt>
    <dgm:pt modelId="{55A3BC29-0403-4B35-9C59-EDD9EC413F89}" type="pres">
      <dgm:prSet presAssocID="{B75CE518-1416-49DB-90F7-2512260600D2}" presName="childShp" presStyleLbl="bgAccFollowNode1" presStyleIdx="0" presStyleCnt="2" custScaleY="27912" custLinFactX="-13268" custLinFactNeighborX="-100000" custLinFactNeighborY="15323">
        <dgm:presLayoutVars>
          <dgm:bulletEnabled val="1"/>
        </dgm:presLayoutVars>
      </dgm:prSet>
      <dgm:spPr/>
      <dgm:t>
        <a:bodyPr/>
        <a:lstStyle/>
        <a:p>
          <a:endParaRPr lang="en-GB"/>
        </a:p>
      </dgm:t>
    </dgm:pt>
    <dgm:pt modelId="{743DAF4A-5D92-44DD-9D33-DC9BC510795A}" type="pres">
      <dgm:prSet presAssocID="{FF8553E1-CA23-4183-B942-A0FF54F7CA4D}" presName="spacing" presStyleCnt="0"/>
      <dgm:spPr/>
    </dgm:pt>
    <dgm:pt modelId="{0D15FB40-A02F-49B3-B8DA-386C043746C1}" type="pres">
      <dgm:prSet presAssocID="{75D1E565-7D5C-4ADB-A060-378D97ABFCC8}" presName="linNode" presStyleCnt="0"/>
      <dgm:spPr/>
    </dgm:pt>
    <dgm:pt modelId="{80A70A4F-5C9A-49B2-BB2D-F884A23ADEFA}" type="pres">
      <dgm:prSet presAssocID="{75D1E565-7D5C-4ADB-A060-378D97ABFCC8}" presName="parentShp" presStyleLbl="node1" presStyleIdx="1" presStyleCnt="2" custScaleX="119761" custScaleY="33700" custLinFactX="141" custLinFactNeighborX="100000" custLinFactNeighborY="7784">
        <dgm:presLayoutVars>
          <dgm:bulletEnabled val="1"/>
        </dgm:presLayoutVars>
      </dgm:prSet>
      <dgm:spPr/>
      <dgm:t>
        <a:bodyPr/>
        <a:lstStyle/>
        <a:p>
          <a:endParaRPr lang="en-GB"/>
        </a:p>
      </dgm:t>
    </dgm:pt>
    <dgm:pt modelId="{40BAC35E-75B2-4F71-ADAE-6418A08786A0}" type="pres">
      <dgm:prSet presAssocID="{75D1E565-7D5C-4ADB-A060-378D97ABFCC8}" presName="childShp" presStyleLbl="bgAccFollowNode1" presStyleIdx="1" presStyleCnt="2" custScaleY="27912" custLinFactX="-13268" custLinFactNeighborX="-100000" custLinFactNeighborY="7784">
        <dgm:presLayoutVars>
          <dgm:bulletEnabled val="1"/>
        </dgm:presLayoutVars>
      </dgm:prSet>
      <dgm:spPr/>
      <dgm:t>
        <a:bodyPr/>
        <a:lstStyle/>
        <a:p>
          <a:endParaRPr lang="en-GB"/>
        </a:p>
      </dgm:t>
    </dgm:pt>
  </dgm:ptLst>
  <dgm:cxnLst>
    <dgm:cxn modelId="{39506C29-09BA-4C65-BB2B-22AB718D755E}" type="presOf" srcId="{86AEE693-8DB8-4FA7-8D4E-D6F5BBDC5659}" destId="{40BAC35E-75B2-4F71-ADAE-6418A08786A0}" srcOrd="0" destOrd="0" presId="urn:microsoft.com/office/officeart/2005/8/layout/vList6"/>
    <dgm:cxn modelId="{2062150C-4660-4A7C-99CD-CDA7226D58B9}" type="presOf" srcId="{F9C15762-93E3-4125-8FD3-0423864283B6}" destId="{55A3BC29-0403-4B35-9C59-EDD9EC413F89}" srcOrd="0" destOrd="0" presId="urn:microsoft.com/office/officeart/2005/8/layout/vList6"/>
    <dgm:cxn modelId="{F6AC97AE-59A5-448F-9F1A-62BC49F47FB6}" srcId="{75D1E565-7D5C-4ADB-A060-378D97ABFCC8}" destId="{86AEE693-8DB8-4FA7-8D4E-D6F5BBDC5659}" srcOrd="0" destOrd="0" parTransId="{32B5FDBA-9824-4C16-BC77-2A80734F6671}" sibTransId="{A7A088A9-57BD-4E3B-A808-FCF6EAA34E36}"/>
    <dgm:cxn modelId="{492D82ED-95C3-4044-B71D-FFC68316EBC6}" srcId="{B75CE518-1416-49DB-90F7-2512260600D2}" destId="{F9C15762-93E3-4125-8FD3-0423864283B6}" srcOrd="0" destOrd="0" parTransId="{34421797-4990-418B-9933-FD4DCF910F1C}" sibTransId="{798B8C9C-C677-4B44-AF07-41C86D0A7670}"/>
    <dgm:cxn modelId="{6175EC32-8428-4728-B898-72561D8B6FF5}" type="presOf" srcId="{BD39816E-8E46-429B-A72C-14D476859906}" destId="{8CB18424-4332-4ED1-929F-C74763B85FA5}" srcOrd="0" destOrd="0" presId="urn:microsoft.com/office/officeart/2005/8/layout/vList6"/>
    <dgm:cxn modelId="{367C8D91-5EB0-4627-9394-E0A553F09907}" type="presOf" srcId="{B75CE518-1416-49DB-90F7-2512260600D2}" destId="{8D1F94C4-9454-492F-AAD5-05A0E7A17A99}" srcOrd="0" destOrd="0" presId="urn:microsoft.com/office/officeart/2005/8/layout/vList6"/>
    <dgm:cxn modelId="{CF77005E-B067-4178-B2AD-87B04412B52F}" srcId="{BD39816E-8E46-429B-A72C-14D476859906}" destId="{B75CE518-1416-49DB-90F7-2512260600D2}" srcOrd="0" destOrd="0" parTransId="{6E7F48CD-CA06-4D72-AD60-A2B1D62E65C4}" sibTransId="{FF8553E1-CA23-4183-B942-A0FF54F7CA4D}"/>
    <dgm:cxn modelId="{DF7C2077-C33E-4298-A96E-59903EA1BC0A}" type="presOf" srcId="{75D1E565-7D5C-4ADB-A060-378D97ABFCC8}" destId="{80A70A4F-5C9A-49B2-BB2D-F884A23ADEFA}" srcOrd="0" destOrd="0" presId="urn:microsoft.com/office/officeart/2005/8/layout/vList6"/>
    <dgm:cxn modelId="{26E82D3A-D1BF-4ED2-A6C2-76C687BB5FBF}" srcId="{BD39816E-8E46-429B-A72C-14D476859906}" destId="{75D1E565-7D5C-4ADB-A060-378D97ABFCC8}" srcOrd="1" destOrd="0" parTransId="{EFDA3877-9C7D-44B6-90DF-0B8A66522E67}" sibTransId="{C923DF1F-FFBC-432B-99AE-EC9CA19F8696}"/>
    <dgm:cxn modelId="{4F724D70-3871-4CEF-934F-D9833E1988B2}" type="presParOf" srcId="{8CB18424-4332-4ED1-929F-C74763B85FA5}" destId="{DBC2A692-49B3-4F96-846E-2A120D68C556}" srcOrd="0" destOrd="0" presId="urn:microsoft.com/office/officeart/2005/8/layout/vList6"/>
    <dgm:cxn modelId="{A119C61E-8689-4897-B77A-EE520FF7B1CC}" type="presParOf" srcId="{DBC2A692-49B3-4F96-846E-2A120D68C556}" destId="{8D1F94C4-9454-492F-AAD5-05A0E7A17A99}" srcOrd="0" destOrd="0" presId="urn:microsoft.com/office/officeart/2005/8/layout/vList6"/>
    <dgm:cxn modelId="{DB1C8A78-B2CF-439C-AFC1-972D5BABF13C}" type="presParOf" srcId="{DBC2A692-49B3-4F96-846E-2A120D68C556}" destId="{55A3BC29-0403-4B35-9C59-EDD9EC413F89}" srcOrd="1" destOrd="0" presId="urn:microsoft.com/office/officeart/2005/8/layout/vList6"/>
    <dgm:cxn modelId="{7F430DE5-8F41-415C-9481-39F04D0567F9}" type="presParOf" srcId="{8CB18424-4332-4ED1-929F-C74763B85FA5}" destId="{743DAF4A-5D92-44DD-9D33-DC9BC510795A}" srcOrd="1" destOrd="0" presId="urn:microsoft.com/office/officeart/2005/8/layout/vList6"/>
    <dgm:cxn modelId="{802C3514-C96D-42D6-AA4E-98EAC484B709}" type="presParOf" srcId="{8CB18424-4332-4ED1-929F-C74763B85FA5}" destId="{0D15FB40-A02F-49B3-B8DA-386C043746C1}" srcOrd="2" destOrd="0" presId="urn:microsoft.com/office/officeart/2005/8/layout/vList6"/>
    <dgm:cxn modelId="{91524DE7-A028-4E4C-AA0E-7E8AD4C60A40}" type="presParOf" srcId="{0D15FB40-A02F-49B3-B8DA-386C043746C1}" destId="{80A70A4F-5C9A-49B2-BB2D-F884A23ADEFA}" srcOrd="0" destOrd="0" presId="urn:microsoft.com/office/officeart/2005/8/layout/vList6"/>
    <dgm:cxn modelId="{F2B67D60-F97C-4AD3-B134-80D6DBE518E1}" type="presParOf" srcId="{0D15FB40-A02F-49B3-B8DA-386C043746C1}" destId="{40BAC35E-75B2-4F71-ADAE-6418A08786A0}" srcOrd="1" destOrd="0" presId="urn:microsoft.com/office/officeart/2005/8/layout/vList6"/>
  </dgm:cxnLst>
  <dgm:bg/>
  <dgm:whole/>
</dgm:dataModel>
</file>

<file path=ppt/diagrams/data2.xml><?xml version="1.0" encoding="utf-8"?>
<dgm:dataModel xmlns:dgm="http://schemas.openxmlformats.org/drawingml/2006/diagram" xmlns:a="http://schemas.openxmlformats.org/drawingml/2006/main">
  <dgm:ptLst>
    <dgm:pt modelId="{6EF398AA-F542-49EC-93BD-6D8C11C1EF79}"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n-GB"/>
        </a:p>
      </dgm:t>
    </dgm:pt>
    <dgm:pt modelId="{82F24A62-40C6-4043-B3DF-2F166CA10FEC}">
      <dgm:prSet phldrT="[Text]"/>
      <dgm:spPr/>
      <dgm:t>
        <a:bodyPr/>
        <a:lstStyle/>
        <a:p>
          <a:r>
            <a:rPr lang="en-GB" dirty="0" smtClean="0"/>
            <a:t>Polymorphism</a:t>
          </a:r>
          <a:endParaRPr lang="en-GB" dirty="0"/>
        </a:p>
      </dgm:t>
    </dgm:pt>
    <dgm:pt modelId="{9BD3453C-0CD8-477E-944B-E0145D5AABD3}" type="parTrans" cxnId="{8C777B93-CEF6-4D41-A922-319E100D4806}">
      <dgm:prSet/>
      <dgm:spPr/>
      <dgm:t>
        <a:bodyPr/>
        <a:lstStyle/>
        <a:p>
          <a:endParaRPr lang="en-GB"/>
        </a:p>
      </dgm:t>
    </dgm:pt>
    <dgm:pt modelId="{76C4A2C2-F4B7-4392-980E-ADCABC80132D}" type="sibTrans" cxnId="{8C777B93-CEF6-4D41-A922-319E100D4806}">
      <dgm:prSet/>
      <dgm:spPr/>
      <dgm:t>
        <a:bodyPr/>
        <a:lstStyle/>
        <a:p>
          <a:endParaRPr lang="en-GB"/>
        </a:p>
      </dgm:t>
    </dgm:pt>
    <dgm:pt modelId="{A65468D3-FC02-4BC3-8C88-5769307927AF}">
      <dgm:prSet/>
      <dgm:spPr>
        <a:ln>
          <a:solidFill>
            <a:srgbClr val="92D050"/>
          </a:solidFill>
        </a:ln>
      </dgm:spPr>
      <dgm:t>
        <a:bodyPr/>
        <a:lstStyle/>
        <a:p>
          <a:r>
            <a:rPr lang="en-US" dirty="0" smtClean="0"/>
            <a:t>Static Binding</a:t>
          </a:r>
        </a:p>
      </dgm:t>
    </dgm:pt>
    <dgm:pt modelId="{CA2A79EB-FCE5-4CAE-B22E-83653B2561CE}" type="parTrans" cxnId="{D20912C9-5DCF-45AE-B956-30C1CC99B9F9}">
      <dgm:prSet/>
      <dgm:spPr/>
      <dgm:t>
        <a:bodyPr/>
        <a:lstStyle/>
        <a:p>
          <a:endParaRPr lang="en-GB"/>
        </a:p>
      </dgm:t>
    </dgm:pt>
    <dgm:pt modelId="{FA70755C-49BA-4637-8486-AA5174B3D24B}" type="sibTrans" cxnId="{D20912C9-5DCF-45AE-B956-30C1CC99B9F9}">
      <dgm:prSet/>
      <dgm:spPr/>
      <dgm:t>
        <a:bodyPr/>
        <a:lstStyle/>
        <a:p>
          <a:endParaRPr lang="en-GB"/>
        </a:p>
      </dgm:t>
    </dgm:pt>
    <dgm:pt modelId="{66605055-3E52-4B20-8F97-ECD1E6052098}">
      <dgm:prSet/>
      <dgm:spPr>
        <a:ln>
          <a:solidFill>
            <a:srgbClr val="92D050"/>
          </a:solidFill>
        </a:ln>
      </dgm:spPr>
      <dgm:t>
        <a:bodyPr/>
        <a:lstStyle/>
        <a:p>
          <a:r>
            <a:rPr lang="en-US" dirty="0" smtClean="0"/>
            <a:t>Achieved through Overloading</a:t>
          </a:r>
        </a:p>
      </dgm:t>
    </dgm:pt>
    <dgm:pt modelId="{5CEE8334-855A-44A0-97C8-3BCE89031335}" type="parTrans" cxnId="{670C4B56-B087-475D-A8EE-1D463EB63A55}">
      <dgm:prSet/>
      <dgm:spPr/>
      <dgm:t>
        <a:bodyPr/>
        <a:lstStyle/>
        <a:p>
          <a:endParaRPr lang="en-GB"/>
        </a:p>
      </dgm:t>
    </dgm:pt>
    <dgm:pt modelId="{E2054D9B-181F-4053-88CA-89258B4204C9}" type="sibTrans" cxnId="{670C4B56-B087-475D-A8EE-1D463EB63A55}">
      <dgm:prSet/>
      <dgm:spPr/>
      <dgm:t>
        <a:bodyPr/>
        <a:lstStyle/>
        <a:p>
          <a:endParaRPr lang="en-GB"/>
        </a:p>
      </dgm:t>
    </dgm:pt>
    <dgm:pt modelId="{AED444A3-D331-4B07-8E44-93D92935E1E0}">
      <dgm:prSet/>
      <dgm:spPr/>
      <dgm:t>
        <a:bodyPr/>
        <a:lstStyle/>
        <a:p>
          <a:r>
            <a:rPr lang="en-US" dirty="0" smtClean="0"/>
            <a:t>Dynamic Binding</a:t>
          </a:r>
        </a:p>
      </dgm:t>
    </dgm:pt>
    <dgm:pt modelId="{6FBEE9A0-53A2-4BCE-BCDC-B6BDD522105F}" type="parTrans" cxnId="{21D4B3DF-3F46-4A8D-886F-594783C28276}">
      <dgm:prSet/>
      <dgm:spPr/>
      <dgm:t>
        <a:bodyPr/>
        <a:lstStyle/>
        <a:p>
          <a:endParaRPr lang="en-GB"/>
        </a:p>
      </dgm:t>
    </dgm:pt>
    <dgm:pt modelId="{BEFF7078-D25B-4AF8-A6BA-8B854AA63607}" type="sibTrans" cxnId="{21D4B3DF-3F46-4A8D-886F-594783C28276}">
      <dgm:prSet/>
      <dgm:spPr/>
      <dgm:t>
        <a:bodyPr/>
        <a:lstStyle/>
        <a:p>
          <a:endParaRPr lang="en-GB"/>
        </a:p>
      </dgm:t>
    </dgm:pt>
    <dgm:pt modelId="{65C1E0A6-5408-4A3F-9932-483DEC835652}">
      <dgm:prSet/>
      <dgm:spPr>
        <a:ln>
          <a:solidFill>
            <a:schemeClr val="accent6"/>
          </a:solidFill>
        </a:ln>
      </dgm:spPr>
      <dgm:t>
        <a:bodyPr/>
        <a:lstStyle/>
        <a:p>
          <a:r>
            <a:rPr lang="en-US" dirty="0" smtClean="0"/>
            <a:t>Achieved through Overriding</a:t>
          </a:r>
        </a:p>
      </dgm:t>
    </dgm:pt>
    <dgm:pt modelId="{0A24AD1F-857B-4FE1-AAF0-318CCEBFA0BD}" type="parTrans" cxnId="{18583096-9120-4C49-8C9A-FF0C03ADCFE1}">
      <dgm:prSet/>
      <dgm:spPr/>
      <dgm:t>
        <a:bodyPr/>
        <a:lstStyle/>
        <a:p>
          <a:endParaRPr lang="en-GB"/>
        </a:p>
      </dgm:t>
    </dgm:pt>
    <dgm:pt modelId="{60013355-A00C-4379-99FE-CB3A6885FF32}" type="sibTrans" cxnId="{18583096-9120-4C49-8C9A-FF0C03ADCFE1}">
      <dgm:prSet/>
      <dgm:spPr/>
      <dgm:t>
        <a:bodyPr/>
        <a:lstStyle/>
        <a:p>
          <a:endParaRPr lang="en-GB"/>
        </a:p>
      </dgm:t>
    </dgm:pt>
    <dgm:pt modelId="{485785C4-B7EC-4B0F-8FB3-77DCE164AA54}" type="pres">
      <dgm:prSet presAssocID="{6EF398AA-F542-49EC-93BD-6D8C11C1EF79}" presName="hierChild1" presStyleCnt="0">
        <dgm:presLayoutVars>
          <dgm:chPref val="1"/>
          <dgm:dir/>
          <dgm:animOne val="branch"/>
          <dgm:animLvl val="lvl"/>
          <dgm:resizeHandles/>
        </dgm:presLayoutVars>
      </dgm:prSet>
      <dgm:spPr/>
      <dgm:t>
        <a:bodyPr/>
        <a:lstStyle/>
        <a:p>
          <a:endParaRPr lang="en-GB"/>
        </a:p>
      </dgm:t>
    </dgm:pt>
    <dgm:pt modelId="{B1FBDBC6-5EE2-4AB9-8C59-6F9B03C6D8E0}" type="pres">
      <dgm:prSet presAssocID="{82F24A62-40C6-4043-B3DF-2F166CA10FEC}" presName="hierRoot1" presStyleCnt="0"/>
      <dgm:spPr/>
    </dgm:pt>
    <dgm:pt modelId="{396FFBDC-884C-4C63-BAC7-AB6023BF5F28}" type="pres">
      <dgm:prSet presAssocID="{82F24A62-40C6-4043-B3DF-2F166CA10FEC}" presName="composite" presStyleCnt="0"/>
      <dgm:spPr/>
    </dgm:pt>
    <dgm:pt modelId="{7B2DB793-2988-46A1-9C6B-B4B44E5ADF33}" type="pres">
      <dgm:prSet presAssocID="{82F24A62-40C6-4043-B3DF-2F166CA10FEC}" presName="background" presStyleLbl="node0" presStyleIdx="0" presStyleCnt="1"/>
      <dgm:spPr/>
    </dgm:pt>
    <dgm:pt modelId="{236C9ED0-AFA0-43BD-B969-0242671E923D}" type="pres">
      <dgm:prSet presAssocID="{82F24A62-40C6-4043-B3DF-2F166CA10FEC}" presName="text" presStyleLbl="fgAcc0" presStyleIdx="0" presStyleCnt="1" custScaleY="73003" custLinFactNeighborY="57826">
        <dgm:presLayoutVars>
          <dgm:chPref val="3"/>
        </dgm:presLayoutVars>
      </dgm:prSet>
      <dgm:spPr/>
      <dgm:t>
        <a:bodyPr/>
        <a:lstStyle/>
        <a:p>
          <a:endParaRPr lang="en-GB"/>
        </a:p>
      </dgm:t>
    </dgm:pt>
    <dgm:pt modelId="{8F1D03AD-8462-496A-A8DA-E9A88C5890B8}" type="pres">
      <dgm:prSet presAssocID="{82F24A62-40C6-4043-B3DF-2F166CA10FEC}" presName="hierChild2" presStyleCnt="0"/>
      <dgm:spPr/>
    </dgm:pt>
    <dgm:pt modelId="{0A1BA5D1-C787-4BD2-89E4-64452B877220}" type="pres">
      <dgm:prSet presAssocID="{CA2A79EB-FCE5-4CAE-B22E-83653B2561CE}" presName="Name10" presStyleLbl="parChTrans1D2" presStyleIdx="0" presStyleCnt="2"/>
      <dgm:spPr/>
      <dgm:t>
        <a:bodyPr/>
        <a:lstStyle/>
        <a:p>
          <a:endParaRPr lang="en-GB"/>
        </a:p>
      </dgm:t>
    </dgm:pt>
    <dgm:pt modelId="{467DE145-E6F8-4668-8356-2F375873B90C}" type="pres">
      <dgm:prSet presAssocID="{A65468D3-FC02-4BC3-8C88-5769307927AF}" presName="hierRoot2" presStyleCnt="0"/>
      <dgm:spPr/>
    </dgm:pt>
    <dgm:pt modelId="{53986D85-12DE-4020-8142-4CBF55043DA5}" type="pres">
      <dgm:prSet presAssocID="{A65468D3-FC02-4BC3-8C88-5769307927AF}" presName="composite2" presStyleCnt="0"/>
      <dgm:spPr/>
    </dgm:pt>
    <dgm:pt modelId="{F699E300-069D-477F-8EEC-568BB9D5BE05}" type="pres">
      <dgm:prSet presAssocID="{A65468D3-FC02-4BC3-8C88-5769307927AF}" presName="background2" presStyleLbl="node2" presStyleIdx="0" presStyleCnt="2"/>
      <dgm:spPr>
        <a:solidFill>
          <a:srgbClr val="92D050"/>
        </a:solidFill>
      </dgm:spPr>
    </dgm:pt>
    <dgm:pt modelId="{DB19960E-436E-4A60-9374-4E4A51B16E74}" type="pres">
      <dgm:prSet presAssocID="{A65468D3-FC02-4BC3-8C88-5769307927AF}" presName="text2" presStyleLbl="fgAcc2" presStyleIdx="0" presStyleCnt="2" custScaleX="155110" custScaleY="73003" custLinFactNeighborY="57826">
        <dgm:presLayoutVars>
          <dgm:chPref val="3"/>
        </dgm:presLayoutVars>
      </dgm:prSet>
      <dgm:spPr/>
      <dgm:t>
        <a:bodyPr/>
        <a:lstStyle/>
        <a:p>
          <a:endParaRPr lang="en-GB"/>
        </a:p>
      </dgm:t>
    </dgm:pt>
    <dgm:pt modelId="{84F109DC-CAE7-4F43-8B43-579E4C75D92A}" type="pres">
      <dgm:prSet presAssocID="{A65468D3-FC02-4BC3-8C88-5769307927AF}" presName="hierChild3" presStyleCnt="0"/>
      <dgm:spPr/>
    </dgm:pt>
    <dgm:pt modelId="{A0D1D280-3E43-4F19-B6CC-27E59F40F1DE}" type="pres">
      <dgm:prSet presAssocID="{5CEE8334-855A-44A0-97C8-3BCE89031335}" presName="Name17" presStyleLbl="parChTrans1D3" presStyleIdx="0" presStyleCnt="2"/>
      <dgm:spPr/>
      <dgm:t>
        <a:bodyPr/>
        <a:lstStyle/>
        <a:p>
          <a:endParaRPr lang="en-GB"/>
        </a:p>
      </dgm:t>
    </dgm:pt>
    <dgm:pt modelId="{2C6F39D4-5DB7-491E-B25E-0F62C9C9C4A5}" type="pres">
      <dgm:prSet presAssocID="{66605055-3E52-4B20-8F97-ECD1E6052098}" presName="hierRoot3" presStyleCnt="0"/>
      <dgm:spPr/>
    </dgm:pt>
    <dgm:pt modelId="{2E9D1332-FB79-4C62-9D9C-0308FEC2AB59}" type="pres">
      <dgm:prSet presAssocID="{66605055-3E52-4B20-8F97-ECD1E6052098}" presName="composite3" presStyleCnt="0"/>
      <dgm:spPr/>
    </dgm:pt>
    <dgm:pt modelId="{D48F520D-C99F-495C-BB1D-E9F4E8A221D5}" type="pres">
      <dgm:prSet presAssocID="{66605055-3E52-4B20-8F97-ECD1E6052098}" presName="background3" presStyleLbl="node3" presStyleIdx="0" presStyleCnt="2"/>
      <dgm:spPr>
        <a:solidFill>
          <a:srgbClr val="92D050"/>
        </a:solidFill>
      </dgm:spPr>
    </dgm:pt>
    <dgm:pt modelId="{3BDDEC9A-825B-459B-96A6-B5D163F67A97}" type="pres">
      <dgm:prSet presAssocID="{66605055-3E52-4B20-8F97-ECD1E6052098}" presName="text3" presStyleLbl="fgAcc3" presStyleIdx="0" presStyleCnt="2" custScaleX="197244" custScaleY="73003" custLinFactNeighborY="57826">
        <dgm:presLayoutVars>
          <dgm:chPref val="3"/>
        </dgm:presLayoutVars>
      </dgm:prSet>
      <dgm:spPr/>
      <dgm:t>
        <a:bodyPr/>
        <a:lstStyle/>
        <a:p>
          <a:endParaRPr lang="en-GB"/>
        </a:p>
      </dgm:t>
    </dgm:pt>
    <dgm:pt modelId="{FEB84B9C-453B-4A0E-AD25-D1BF55DDA0BD}" type="pres">
      <dgm:prSet presAssocID="{66605055-3E52-4B20-8F97-ECD1E6052098}" presName="hierChild4" presStyleCnt="0"/>
      <dgm:spPr/>
    </dgm:pt>
    <dgm:pt modelId="{8FB9E582-CD1F-419F-8AE5-991E044B89AD}" type="pres">
      <dgm:prSet presAssocID="{6FBEE9A0-53A2-4BCE-BCDC-B6BDD522105F}" presName="Name10" presStyleLbl="parChTrans1D2" presStyleIdx="1" presStyleCnt="2"/>
      <dgm:spPr/>
      <dgm:t>
        <a:bodyPr/>
        <a:lstStyle/>
        <a:p>
          <a:endParaRPr lang="en-GB"/>
        </a:p>
      </dgm:t>
    </dgm:pt>
    <dgm:pt modelId="{45F8BFA8-746D-4656-925E-1B639BCBD724}" type="pres">
      <dgm:prSet presAssocID="{AED444A3-D331-4B07-8E44-93D92935E1E0}" presName="hierRoot2" presStyleCnt="0"/>
      <dgm:spPr/>
    </dgm:pt>
    <dgm:pt modelId="{9D0CA41E-65C2-4FD1-9F48-2DF402026C2E}" type="pres">
      <dgm:prSet presAssocID="{AED444A3-D331-4B07-8E44-93D92935E1E0}" presName="composite2" presStyleCnt="0"/>
      <dgm:spPr/>
    </dgm:pt>
    <dgm:pt modelId="{91C5698D-19EB-4D36-AA81-3484B2E48148}" type="pres">
      <dgm:prSet presAssocID="{AED444A3-D331-4B07-8E44-93D92935E1E0}" presName="background2" presStyleLbl="node2" presStyleIdx="1" presStyleCnt="2"/>
      <dgm:spPr/>
    </dgm:pt>
    <dgm:pt modelId="{A6708974-E1B8-4B84-A0FA-5ECB96CCCCA7}" type="pres">
      <dgm:prSet presAssocID="{AED444A3-D331-4B07-8E44-93D92935E1E0}" presName="text2" presStyleLbl="fgAcc2" presStyleIdx="1" presStyleCnt="2" custScaleX="155110" custScaleY="73003" custLinFactNeighborY="57826">
        <dgm:presLayoutVars>
          <dgm:chPref val="3"/>
        </dgm:presLayoutVars>
      </dgm:prSet>
      <dgm:spPr/>
      <dgm:t>
        <a:bodyPr/>
        <a:lstStyle/>
        <a:p>
          <a:endParaRPr lang="en-GB"/>
        </a:p>
      </dgm:t>
    </dgm:pt>
    <dgm:pt modelId="{A18B2419-4B01-4750-8826-B7AA12E007D5}" type="pres">
      <dgm:prSet presAssocID="{AED444A3-D331-4B07-8E44-93D92935E1E0}" presName="hierChild3" presStyleCnt="0"/>
      <dgm:spPr/>
    </dgm:pt>
    <dgm:pt modelId="{838F601B-D4AC-4AD8-9965-760A025297E3}" type="pres">
      <dgm:prSet presAssocID="{0A24AD1F-857B-4FE1-AAF0-318CCEBFA0BD}" presName="Name17" presStyleLbl="parChTrans1D3" presStyleIdx="1" presStyleCnt="2"/>
      <dgm:spPr/>
      <dgm:t>
        <a:bodyPr/>
        <a:lstStyle/>
        <a:p>
          <a:endParaRPr lang="en-GB"/>
        </a:p>
      </dgm:t>
    </dgm:pt>
    <dgm:pt modelId="{EE1754E4-B5FE-4B01-8A6E-276B64B51C96}" type="pres">
      <dgm:prSet presAssocID="{65C1E0A6-5408-4A3F-9932-483DEC835652}" presName="hierRoot3" presStyleCnt="0"/>
      <dgm:spPr/>
    </dgm:pt>
    <dgm:pt modelId="{0ABF24FE-75D7-4549-9693-3DB7D8D10A54}" type="pres">
      <dgm:prSet presAssocID="{65C1E0A6-5408-4A3F-9932-483DEC835652}" presName="composite3" presStyleCnt="0"/>
      <dgm:spPr/>
    </dgm:pt>
    <dgm:pt modelId="{E5E79C3D-8D76-4079-AD66-E6280F713F8A}" type="pres">
      <dgm:prSet presAssocID="{65C1E0A6-5408-4A3F-9932-483DEC835652}" presName="background3" presStyleLbl="node3" presStyleIdx="1" presStyleCnt="2"/>
      <dgm:spPr>
        <a:solidFill>
          <a:schemeClr val="accent6"/>
        </a:solidFill>
      </dgm:spPr>
    </dgm:pt>
    <dgm:pt modelId="{809F3D7B-DAC3-49ED-8E36-8368577C8BDC}" type="pres">
      <dgm:prSet presAssocID="{65C1E0A6-5408-4A3F-9932-483DEC835652}" presName="text3" presStyleLbl="fgAcc3" presStyleIdx="1" presStyleCnt="2" custScaleX="197244" custScaleY="73003" custLinFactNeighborY="57826">
        <dgm:presLayoutVars>
          <dgm:chPref val="3"/>
        </dgm:presLayoutVars>
      </dgm:prSet>
      <dgm:spPr/>
      <dgm:t>
        <a:bodyPr/>
        <a:lstStyle/>
        <a:p>
          <a:endParaRPr lang="en-GB"/>
        </a:p>
      </dgm:t>
    </dgm:pt>
    <dgm:pt modelId="{D89AA5B2-8053-4A20-B9F8-F44C7923E511}" type="pres">
      <dgm:prSet presAssocID="{65C1E0A6-5408-4A3F-9932-483DEC835652}" presName="hierChild4" presStyleCnt="0"/>
      <dgm:spPr/>
    </dgm:pt>
  </dgm:ptLst>
  <dgm:cxnLst>
    <dgm:cxn modelId="{21D4B3DF-3F46-4A8D-886F-594783C28276}" srcId="{82F24A62-40C6-4043-B3DF-2F166CA10FEC}" destId="{AED444A3-D331-4B07-8E44-93D92935E1E0}" srcOrd="1" destOrd="0" parTransId="{6FBEE9A0-53A2-4BCE-BCDC-B6BDD522105F}" sibTransId="{BEFF7078-D25B-4AF8-A6BA-8B854AA63607}"/>
    <dgm:cxn modelId="{4FF4FC97-D464-4FAE-804D-23B5E3BDBFD3}" type="presOf" srcId="{5CEE8334-855A-44A0-97C8-3BCE89031335}" destId="{A0D1D280-3E43-4F19-B6CC-27E59F40F1DE}" srcOrd="0" destOrd="0" presId="urn:microsoft.com/office/officeart/2005/8/layout/hierarchy1"/>
    <dgm:cxn modelId="{B4737C06-B9E1-4CFC-91C8-F7C8864348E0}" type="presOf" srcId="{A65468D3-FC02-4BC3-8C88-5769307927AF}" destId="{DB19960E-436E-4A60-9374-4E4A51B16E74}" srcOrd="0" destOrd="0" presId="urn:microsoft.com/office/officeart/2005/8/layout/hierarchy1"/>
    <dgm:cxn modelId="{4E32D693-E570-4D0A-8493-03E22118C8DF}" type="presOf" srcId="{6EF398AA-F542-49EC-93BD-6D8C11C1EF79}" destId="{485785C4-B7EC-4B0F-8FB3-77DCE164AA54}" srcOrd="0" destOrd="0" presId="urn:microsoft.com/office/officeart/2005/8/layout/hierarchy1"/>
    <dgm:cxn modelId="{D20912C9-5DCF-45AE-B956-30C1CC99B9F9}" srcId="{82F24A62-40C6-4043-B3DF-2F166CA10FEC}" destId="{A65468D3-FC02-4BC3-8C88-5769307927AF}" srcOrd="0" destOrd="0" parTransId="{CA2A79EB-FCE5-4CAE-B22E-83653B2561CE}" sibTransId="{FA70755C-49BA-4637-8486-AA5174B3D24B}"/>
    <dgm:cxn modelId="{5F17A172-7D49-49BB-9DA0-B3227F7E0143}" type="presOf" srcId="{6FBEE9A0-53A2-4BCE-BCDC-B6BDD522105F}" destId="{8FB9E582-CD1F-419F-8AE5-991E044B89AD}" srcOrd="0" destOrd="0" presId="urn:microsoft.com/office/officeart/2005/8/layout/hierarchy1"/>
    <dgm:cxn modelId="{BDD3D4D7-90DC-46DD-BAA6-6C93B73CB957}" type="presOf" srcId="{82F24A62-40C6-4043-B3DF-2F166CA10FEC}" destId="{236C9ED0-AFA0-43BD-B969-0242671E923D}" srcOrd="0" destOrd="0" presId="urn:microsoft.com/office/officeart/2005/8/layout/hierarchy1"/>
    <dgm:cxn modelId="{18583096-9120-4C49-8C9A-FF0C03ADCFE1}" srcId="{AED444A3-D331-4B07-8E44-93D92935E1E0}" destId="{65C1E0A6-5408-4A3F-9932-483DEC835652}" srcOrd="0" destOrd="0" parTransId="{0A24AD1F-857B-4FE1-AAF0-318CCEBFA0BD}" sibTransId="{60013355-A00C-4379-99FE-CB3A6885FF32}"/>
    <dgm:cxn modelId="{D4808EC7-3410-4891-BF08-BFFAA7B9110C}" type="presOf" srcId="{65C1E0A6-5408-4A3F-9932-483DEC835652}" destId="{809F3D7B-DAC3-49ED-8E36-8368577C8BDC}" srcOrd="0" destOrd="0" presId="urn:microsoft.com/office/officeart/2005/8/layout/hierarchy1"/>
    <dgm:cxn modelId="{7F2585D6-515D-42A9-82A7-279A83C018BC}" type="presOf" srcId="{0A24AD1F-857B-4FE1-AAF0-318CCEBFA0BD}" destId="{838F601B-D4AC-4AD8-9965-760A025297E3}" srcOrd="0" destOrd="0" presId="urn:microsoft.com/office/officeart/2005/8/layout/hierarchy1"/>
    <dgm:cxn modelId="{8C777B93-CEF6-4D41-A922-319E100D4806}" srcId="{6EF398AA-F542-49EC-93BD-6D8C11C1EF79}" destId="{82F24A62-40C6-4043-B3DF-2F166CA10FEC}" srcOrd="0" destOrd="0" parTransId="{9BD3453C-0CD8-477E-944B-E0145D5AABD3}" sibTransId="{76C4A2C2-F4B7-4392-980E-ADCABC80132D}"/>
    <dgm:cxn modelId="{F2A56B70-9083-41FF-881F-81942EB48A9D}" type="presOf" srcId="{AED444A3-D331-4B07-8E44-93D92935E1E0}" destId="{A6708974-E1B8-4B84-A0FA-5ECB96CCCCA7}" srcOrd="0" destOrd="0" presId="urn:microsoft.com/office/officeart/2005/8/layout/hierarchy1"/>
    <dgm:cxn modelId="{EA083DD2-5B2B-4E3C-A6F7-8CCCE390EFBF}" type="presOf" srcId="{CA2A79EB-FCE5-4CAE-B22E-83653B2561CE}" destId="{0A1BA5D1-C787-4BD2-89E4-64452B877220}" srcOrd="0" destOrd="0" presId="urn:microsoft.com/office/officeart/2005/8/layout/hierarchy1"/>
    <dgm:cxn modelId="{670C4B56-B087-475D-A8EE-1D463EB63A55}" srcId="{A65468D3-FC02-4BC3-8C88-5769307927AF}" destId="{66605055-3E52-4B20-8F97-ECD1E6052098}" srcOrd="0" destOrd="0" parTransId="{5CEE8334-855A-44A0-97C8-3BCE89031335}" sibTransId="{E2054D9B-181F-4053-88CA-89258B4204C9}"/>
    <dgm:cxn modelId="{435CB55C-362A-4EBC-AD90-48CC1C95C0B9}" type="presOf" srcId="{66605055-3E52-4B20-8F97-ECD1E6052098}" destId="{3BDDEC9A-825B-459B-96A6-B5D163F67A97}" srcOrd="0" destOrd="0" presId="urn:microsoft.com/office/officeart/2005/8/layout/hierarchy1"/>
    <dgm:cxn modelId="{9E767A05-0D15-453A-B19E-B5C94252E034}" type="presParOf" srcId="{485785C4-B7EC-4B0F-8FB3-77DCE164AA54}" destId="{B1FBDBC6-5EE2-4AB9-8C59-6F9B03C6D8E0}" srcOrd="0" destOrd="0" presId="urn:microsoft.com/office/officeart/2005/8/layout/hierarchy1"/>
    <dgm:cxn modelId="{0EBBF808-78B4-4E65-9134-C0A0CAE49898}" type="presParOf" srcId="{B1FBDBC6-5EE2-4AB9-8C59-6F9B03C6D8E0}" destId="{396FFBDC-884C-4C63-BAC7-AB6023BF5F28}" srcOrd="0" destOrd="0" presId="urn:microsoft.com/office/officeart/2005/8/layout/hierarchy1"/>
    <dgm:cxn modelId="{F32CC06A-9513-4492-A1F2-4A22EC2DE4E9}" type="presParOf" srcId="{396FFBDC-884C-4C63-BAC7-AB6023BF5F28}" destId="{7B2DB793-2988-46A1-9C6B-B4B44E5ADF33}" srcOrd="0" destOrd="0" presId="urn:microsoft.com/office/officeart/2005/8/layout/hierarchy1"/>
    <dgm:cxn modelId="{D1F76232-E7A2-4057-9B37-8A944EB4A3F7}" type="presParOf" srcId="{396FFBDC-884C-4C63-BAC7-AB6023BF5F28}" destId="{236C9ED0-AFA0-43BD-B969-0242671E923D}" srcOrd="1" destOrd="0" presId="urn:microsoft.com/office/officeart/2005/8/layout/hierarchy1"/>
    <dgm:cxn modelId="{9203A09D-3411-4412-B58E-DA7565B188BD}" type="presParOf" srcId="{B1FBDBC6-5EE2-4AB9-8C59-6F9B03C6D8E0}" destId="{8F1D03AD-8462-496A-A8DA-E9A88C5890B8}" srcOrd="1" destOrd="0" presId="urn:microsoft.com/office/officeart/2005/8/layout/hierarchy1"/>
    <dgm:cxn modelId="{1373EE40-E0B3-44B6-932B-51A8D275878F}" type="presParOf" srcId="{8F1D03AD-8462-496A-A8DA-E9A88C5890B8}" destId="{0A1BA5D1-C787-4BD2-89E4-64452B877220}" srcOrd="0" destOrd="0" presId="urn:microsoft.com/office/officeart/2005/8/layout/hierarchy1"/>
    <dgm:cxn modelId="{485F5626-AC5C-4336-85CA-FA2BA282493C}" type="presParOf" srcId="{8F1D03AD-8462-496A-A8DA-E9A88C5890B8}" destId="{467DE145-E6F8-4668-8356-2F375873B90C}" srcOrd="1" destOrd="0" presId="urn:microsoft.com/office/officeart/2005/8/layout/hierarchy1"/>
    <dgm:cxn modelId="{3E80CEE7-244D-4358-9D9C-9F3BF8A1AA0B}" type="presParOf" srcId="{467DE145-E6F8-4668-8356-2F375873B90C}" destId="{53986D85-12DE-4020-8142-4CBF55043DA5}" srcOrd="0" destOrd="0" presId="urn:microsoft.com/office/officeart/2005/8/layout/hierarchy1"/>
    <dgm:cxn modelId="{62CD681F-1708-429D-8367-5D0DEE434B06}" type="presParOf" srcId="{53986D85-12DE-4020-8142-4CBF55043DA5}" destId="{F699E300-069D-477F-8EEC-568BB9D5BE05}" srcOrd="0" destOrd="0" presId="urn:microsoft.com/office/officeart/2005/8/layout/hierarchy1"/>
    <dgm:cxn modelId="{9AF0E32A-2527-4D5C-9C45-16F1DEC7249E}" type="presParOf" srcId="{53986D85-12DE-4020-8142-4CBF55043DA5}" destId="{DB19960E-436E-4A60-9374-4E4A51B16E74}" srcOrd="1" destOrd="0" presId="urn:microsoft.com/office/officeart/2005/8/layout/hierarchy1"/>
    <dgm:cxn modelId="{0C99183F-E0B2-4AE8-ACFF-DA5344061F00}" type="presParOf" srcId="{467DE145-E6F8-4668-8356-2F375873B90C}" destId="{84F109DC-CAE7-4F43-8B43-579E4C75D92A}" srcOrd="1" destOrd="0" presId="urn:microsoft.com/office/officeart/2005/8/layout/hierarchy1"/>
    <dgm:cxn modelId="{4296A13C-C3E1-405F-B945-0DBA6EABB21E}" type="presParOf" srcId="{84F109DC-CAE7-4F43-8B43-579E4C75D92A}" destId="{A0D1D280-3E43-4F19-B6CC-27E59F40F1DE}" srcOrd="0" destOrd="0" presId="urn:microsoft.com/office/officeart/2005/8/layout/hierarchy1"/>
    <dgm:cxn modelId="{BAEEBFEC-7478-4348-AFBF-D1D00425173A}" type="presParOf" srcId="{84F109DC-CAE7-4F43-8B43-579E4C75D92A}" destId="{2C6F39D4-5DB7-491E-B25E-0F62C9C9C4A5}" srcOrd="1" destOrd="0" presId="urn:microsoft.com/office/officeart/2005/8/layout/hierarchy1"/>
    <dgm:cxn modelId="{37C12FAA-7561-437F-AE9E-D33CA8A95784}" type="presParOf" srcId="{2C6F39D4-5DB7-491E-B25E-0F62C9C9C4A5}" destId="{2E9D1332-FB79-4C62-9D9C-0308FEC2AB59}" srcOrd="0" destOrd="0" presId="urn:microsoft.com/office/officeart/2005/8/layout/hierarchy1"/>
    <dgm:cxn modelId="{CBAAF026-C510-4548-9605-0510F990F506}" type="presParOf" srcId="{2E9D1332-FB79-4C62-9D9C-0308FEC2AB59}" destId="{D48F520D-C99F-495C-BB1D-E9F4E8A221D5}" srcOrd="0" destOrd="0" presId="urn:microsoft.com/office/officeart/2005/8/layout/hierarchy1"/>
    <dgm:cxn modelId="{EA55B6E7-054F-4721-87CF-F706FA90DC12}" type="presParOf" srcId="{2E9D1332-FB79-4C62-9D9C-0308FEC2AB59}" destId="{3BDDEC9A-825B-459B-96A6-B5D163F67A97}" srcOrd="1" destOrd="0" presId="urn:microsoft.com/office/officeart/2005/8/layout/hierarchy1"/>
    <dgm:cxn modelId="{1F61C2F9-E1F9-4CC7-A155-B66102BBAD2D}" type="presParOf" srcId="{2C6F39D4-5DB7-491E-B25E-0F62C9C9C4A5}" destId="{FEB84B9C-453B-4A0E-AD25-D1BF55DDA0BD}" srcOrd="1" destOrd="0" presId="urn:microsoft.com/office/officeart/2005/8/layout/hierarchy1"/>
    <dgm:cxn modelId="{9CED00BA-1847-482F-976A-186BD3255D7C}" type="presParOf" srcId="{8F1D03AD-8462-496A-A8DA-E9A88C5890B8}" destId="{8FB9E582-CD1F-419F-8AE5-991E044B89AD}" srcOrd="2" destOrd="0" presId="urn:microsoft.com/office/officeart/2005/8/layout/hierarchy1"/>
    <dgm:cxn modelId="{ADC80013-BA98-4A72-96EF-7C1BA161A3C8}" type="presParOf" srcId="{8F1D03AD-8462-496A-A8DA-E9A88C5890B8}" destId="{45F8BFA8-746D-4656-925E-1B639BCBD724}" srcOrd="3" destOrd="0" presId="urn:microsoft.com/office/officeart/2005/8/layout/hierarchy1"/>
    <dgm:cxn modelId="{CF5B3798-7A0B-4E34-88C3-2A7593F544E9}" type="presParOf" srcId="{45F8BFA8-746D-4656-925E-1B639BCBD724}" destId="{9D0CA41E-65C2-4FD1-9F48-2DF402026C2E}" srcOrd="0" destOrd="0" presId="urn:microsoft.com/office/officeart/2005/8/layout/hierarchy1"/>
    <dgm:cxn modelId="{FFA38093-6679-4D0A-A768-302DC55710B6}" type="presParOf" srcId="{9D0CA41E-65C2-4FD1-9F48-2DF402026C2E}" destId="{91C5698D-19EB-4D36-AA81-3484B2E48148}" srcOrd="0" destOrd="0" presId="urn:microsoft.com/office/officeart/2005/8/layout/hierarchy1"/>
    <dgm:cxn modelId="{0008A278-7272-4214-8886-94F2A5568ED6}" type="presParOf" srcId="{9D0CA41E-65C2-4FD1-9F48-2DF402026C2E}" destId="{A6708974-E1B8-4B84-A0FA-5ECB96CCCCA7}" srcOrd="1" destOrd="0" presId="urn:microsoft.com/office/officeart/2005/8/layout/hierarchy1"/>
    <dgm:cxn modelId="{59D188D0-3EEB-4BD7-AD94-0623E3940D3B}" type="presParOf" srcId="{45F8BFA8-746D-4656-925E-1B639BCBD724}" destId="{A18B2419-4B01-4750-8826-B7AA12E007D5}" srcOrd="1" destOrd="0" presId="urn:microsoft.com/office/officeart/2005/8/layout/hierarchy1"/>
    <dgm:cxn modelId="{7745467C-D073-4CBE-BC67-11D363B66BAA}" type="presParOf" srcId="{A18B2419-4B01-4750-8826-B7AA12E007D5}" destId="{838F601B-D4AC-4AD8-9965-760A025297E3}" srcOrd="0" destOrd="0" presId="urn:microsoft.com/office/officeart/2005/8/layout/hierarchy1"/>
    <dgm:cxn modelId="{10995A47-5171-4F42-A845-243828EDEE64}" type="presParOf" srcId="{A18B2419-4B01-4750-8826-B7AA12E007D5}" destId="{EE1754E4-B5FE-4B01-8A6E-276B64B51C96}" srcOrd="1" destOrd="0" presId="urn:microsoft.com/office/officeart/2005/8/layout/hierarchy1"/>
    <dgm:cxn modelId="{B84F0CDD-70C4-44F5-9ABA-761E1DE8CF15}" type="presParOf" srcId="{EE1754E4-B5FE-4B01-8A6E-276B64B51C96}" destId="{0ABF24FE-75D7-4549-9693-3DB7D8D10A54}" srcOrd="0" destOrd="0" presId="urn:microsoft.com/office/officeart/2005/8/layout/hierarchy1"/>
    <dgm:cxn modelId="{81FB8564-752A-45C3-8B95-F2D55FEBB7C2}" type="presParOf" srcId="{0ABF24FE-75D7-4549-9693-3DB7D8D10A54}" destId="{E5E79C3D-8D76-4079-AD66-E6280F713F8A}" srcOrd="0" destOrd="0" presId="urn:microsoft.com/office/officeart/2005/8/layout/hierarchy1"/>
    <dgm:cxn modelId="{6D591808-77B9-4738-8E82-3F40F5665616}" type="presParOf" srcId="{0ABF24FE-75D7-4549-9693-3DB7D8D10A54}" destId="{809F3D7B-DAC3-49ED-8E36-8368577C8BDC}" srcOrd="1" destOrd="0" presId="urn:microsoft.com/office/officeart/2005/8/layout/hierarchy1"/>
    <dgm:cxn modelId="{6381C332-046E-49D4-BD8A-A1D4DB56A903}" type="presParOf" srcId="{EE1754E4-B5FE-4B01-8A6E-276B64B51C96}" destId="{D89AA5B2-8053-4A20-B9F8-F44C7923E511}"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6: Inheritance</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M6 - Inheritance.ppt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C57B8998-CCCD-4A24-9A25-01EC2314AF15}" type="slidenum">
              <a:rPr lang="en-US"/>
              <a:pPr algn="r" defTabSz="1017588" eaLnBrk="0" hangingPunct="0">
                <a:lnSpc>
                  <a:spcPct val="100000"/>
                </a:lnSpc>
                <a:spcBef>
                  <a:spcPct val="0"/>
                </a:spcBef>
                <a:buClrTx/>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6: Inheritance</a:t>
            </a:r>
          </a:p>
        </p:txBody>
      </p:sp>
      <p:sp>
        <p:nvSpPr>
          <p:cNvPr id="18442" name="Rectangle 10"/>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M6 - Inheritance.ppt</a:t>
            </a:r>
            <a:endParaRPr lang="en-US" dirty="0"/>
          </a:p>
        </p:txBody>
      </p:sp>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F0ABADC2-3319-4C6B-9943-AA8E317AE2B1}" type="slidenum">
              <a:rPr lang="en-US"/>
              <a:pPr>
                <a:defRPr/>
              </a:pPr>
              <a:t>‹#›</a:t>
            </a:fld>
            <a:endParaRPr lang="en-US"/>
          </a:p>
        </p:txBody>
      </p:sp>
      <p:sp>
        <p:nvSpPr>
          <p:cNvPr id="30726" name="Rectangle 13"/>
          <p:cNvSpPr>
            <a:spLocks noChangeAspect="1" noChangeArrowheads="1" noTextEdit="1"/>
          </p:cNvSpPr>
          <p:nvPr>
            <p:ph type="sldImg" idx="2"/>
          </p:nvPr>
        </p:nvSpPr>
        <p:spPr bwMode="auto">
          <a:xfrm>
            <a:off x="1001713" y="774700"/>
            <a:ext cx="5097462" cy="3822700"/>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46150" y="4860925"/>
            <a:ext cx="5207000" cy="3768725"/>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en-US" smtClean="0"/>
              <a:t>ADF Java (Z16325) Module 6: Inheritance</a:t>
            </a:r>
          </a:p>
        </p:txBody>
      </p:sp>
      <p:sp>
        <p:nvSpPr>
          <p:cNvPr id="31747" name="Rectangle 10"/>
          <p:cNvSpPr>
            <a:spLocks noGrp="1" noChangeArrowheads="1"/>
          </p:cNvSpPr>
          <p:nvPr>
            <p:ph type="dt" sz="quarter" idx="1"/>
          </p:nvPr>
        </p:nvSpPr>
        <p:spPr>
          <a:noFill/>
        </p:spPr>
        <p:txBody>
          <a:bodyPr/>
          <a:lstStyle/>
          <a:p>
            <a:r>
              <a:rPr lang="en-US" smtClean="0"/>
              <a:t>M6 - Inheritance.ppt</a:t>
            </a:r>
          </a:p>
        </p:txBody>
      </p:sp>
      <p:sp>
        <p:nvSpPr>
          <p:cNvPr id="3174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1749" name="Rectangle 12"/>
          <p:cNvSpPr>
            <a:spLocks noGrp="1" noChangeArrowheads="1"/>
          </p:cNvSpPr>
          <p:nvPr>
            <p:ph type="sldNum" sz="quarter" idx="5"/>
          </p:nvPr>
        </p:nvSpPr>
        <p:spPr>
          <a:noFill/>
        </p:spPr>
        <p:txBody>
          <a:bodyPr/>
          <a:lstStyle/>
          <a:p>
            <a:fld id="{9918C422-0BCB-447F-B4DC-A5C3DCA74832}" type="slidenum">
              <a:rPr lang="en-US" smtClean="0"/>
              <a:pPr/>
              <a:t>1</a:t>
            </a:fld>
            <a:endParaRPr lang="en-US" smtClean="0"/>
          </a:p>
        </p:txBody>
      </p:sp>
      <p:sp>
        <p:nvSpPr>
          <p:cNvPr id="31750" name="Rectangle 10"/>
          <p:cNvSpPr>
            <a:spLocks noChangeAspect="1" noChangeArrowheads="1" noTextEdit="1"/>
          </p:cNvSpPr>
          <p:nvPr>
            <p:ph type="sldImg"/>
          </p:nvPr>
        </p:nvSpPr>
        <p:spPr>
          <a:ln/>
        </p:spPr>
      </p:sp>
      <p:sp>
        <p:nvSpPr>
          <p:cNvPr id="31751" name="Rectangle 11"/>
          <p:cNvSpPr>
            <a:spLocks noGrp="1" noChangeArrowheads="1"/>
          </p:cNvSpPr>
          <p:nvPr>
            <p:ph type="body" idx="1"/>
          </p:nvPr>
        </p:nvSpPr>
        <p:spPr>
          <a:noFill/>
          <a:ln w="9525"/>
        </p:spPr>
        <p:txBody>
          <a:bodyPr/>
          <a:lstStyle/>
          <a:p>
            <a:pPr eaLnBrk="1" hangingPunct="1"/>
            <a:r>
              <a:rPr lang="en-US" b="1" smtClean="0"/>
              <a:t>Focus: </a:t>
            </a:r>
            <a:r>
              <a:rPr lang="en-US" smtClean="0"/>
              <a:t>Module 6: </a:t>
            </a:r>
            <a:r>
              <a:rPr lang="en-US" sz="1100" smtClean="0">
                <a:solidFill>
                  <a:srgbClr val="003300"/>
                </a:solidFill>
              </a:rPr>
              <a:t>Inheritance</a:t>
            </a:r>
            <a:endParaRPr lang="en-US" sz="1100" smtClean="0"/>
          </a:p>
          <a:p>
            <a:pPr eaLnBrk="1" hangingPunct="1"/>
            <a:endParaRPr lang="en-US" b="1" smtClean="0"/>
          </a:p>
          <a:p>
            <a:pPr eaLnBrk="1" hangingPunct="1"/>
            <a:r>
              <a:rPr lang="en-US" b="1" smtClean="0"/>
              <a:t>Key Message: </a:t>
            </a:r>
            <a:r>
              <a:rPr lang="en-US" smtClean="0"/>
              <a:t>This module introduces the concept of inheritance.</a:t>
            </a:r>
          </a:p>
          <a:p>
            <a:pPr eaLnBrk="1" hangingPunct="1"/>
            <a:endParaRPr lang="en-US" b="1" smtClean="0"/>
          </a:p>
          <a:p>
            <a:pPr eaLnBrk="1" hangingPunct="1"/>
            <a:r>
              <a:rPr lang="en-US" b="1" smtClean="0"/>
              <a:t>Transition: </a:t>
            </a:r>
            <a:r>
              <a:rPr lang="en-US" smtClean="0"/>
              <a:t>Let’s take a look at what we aim to learn in this module.</a:t>
            </a:r>
            <a:endParaRPr lang="en-US" b="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Grp="1" noChangeArrowheads="1"/>
          </p:cNvSpPr>
          <p:nvPr>
            <p:ph type="hdr" sz="quarter"/>
          </p:nvPr>
        </p:nvSpPr>
        <p:spPr>
          <a:noFill/>
        </p:spPr>
        <p:txBody>
          <a:bodyPr/>
          <a:lstStyle/>
          <a:p>
            <a:r>
              <a:rPr lang="en-US" smtClean="0"/>
              <a:t>ADF Java (Z16325) Module 3: Language Fundamentals</a:t>
            </a:r>
          </a:p>
        </p:txBody>
      </p:sp>
      <p:sp>
        <p:nvSpPr>
          <p:cNvPr id="40963" name="Rectangle 10"/>
          <p:cNvSpPr>
            <a:spLocks noGrp="1" noChangeArrowheads="1"/>
          </p:cNvSpPr>
          <p:nvPr>
            <p:ph type="dt" sz="quarter" idx="1"/>
          </p:nvPr>
        </p:nvSpPr>
        <p:spPr>
          <a:noFill/>
        </p:spPr>
        <p:txBody>
          <a:bodyPr/>
          <a:lstStyle/>
          <a:p>
            <a:r>
              <a:rPr lang="en-US" smtClean="0"/>
              <a:t>M3 - Language Fundamentals.ppt</a:t>
            </a:r>
          </a:p>
        </p:txBody>
      </p:sp>
      <p:sp>
        <p:nvSpPr>
          <p:cNvPr id="4096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0965" name="Rectangle 12"/>
          <p:cNvSpPr>
            <a:spLocks noGrp="1" noChangeArrowheads="1"/>
          </p:cNvSpPr>
          <p:nvPr>
            <p:ph type="sldNum" sz="quarter" idx="5"/>
          </p:nvPr>
        </p:nvSpPr>
        <p:spPr>
          <a:noFill/>
        </p:spPr>
        <p:txBody>
          <a:bodyPr/>
          <a:lstStyle/>
          <a:p>
            <a:fld id="{D43CDDCD-B35A-4194-AEB8-5AF2F41913F2}" type="slidenum">
              <a:rPr lang="en-US" smtClean="0"/>
              <a:pPr/>
              <a:t>10</a:t>
            </a:fld>
            <a:endParaRPr lang="en-US" smtClean="0"/>
          </a:p>
        </p:txBody>
      </p:sp>
      <p:sp>
        <p:nvSpPr>
          <p:cNvPr id="40966" name="Rectangle 4"/>
          <p:cNvSpPr>
            <a:spLocks noChangeAspect="1" noChangeArrowheads="1" noTextEdit="1"/>
          </p:cNvSpPr>
          <p:nvPr>
            <p:ph type="sldImg"/>
          </p:nvPr>
        </p:nvSpPr>
        <p:spPr>
          <a:ln/>
        </p:spPr>
      </p:sp>
      <p:sp>
        <p:nvSpPr>
          <p:cNvPr id="40967" name="Rectangle 5"/>
          <p:cNvSpPr>
            <a:spLocks noGrp="1" noChangeArrowheads="1"/>
          </p:cNvSpPr>
          <p:nvPr>
            <p:ph type="body" idx="1"/>
          </p:nvPr>
        </p:nvSpPr>
        <p:spPr>
          <a:ln w="9525"/>
        </p:spPr>
        <p:txBody>
          <a:bodyPr/>
          <a:lstStyle/>
          <a:p>
            <a:pPr eaLnBrk="1" hangingPunct="1">
              <a:spcBef>
                <a:spcPts val="363"/>
              </a:spcBef>
              <a:defRPr/>
            </a:pPr>
            <a:r>
              <a:rPr lang="en-US" b="1" dirty="0" smtClean="0">
                <a:latin typeface="Arial" pitchFamily="34" charset="0"/>
              </a:rPr>
              <a:t>Activity Duration:</a:t>
            </a:r>
            <a:endParaRPr lang="en-US" dirty="0" smtClean="0">
              <a:latin typeface="Arial" pitchFamily="34" charset="0"/>
            </a:endParaRPr>
          </a:p>
          <a:p>
            <a:pPr eaLnBrk="1" hangingPunct="1">
              <a:spcBef>
                <a:spcPts val="363"/>
              </a:spcBef>
              <a:defRPr/>
            </a:pPr>
            <a:r>
              <a:rPr lang="en-US" b="1" dirty="0" smtClean="0">
                <a:latin typeface="Arial" pitchFamily="34" charset="0"/>
              </a:rPr>
              <a:t>Focus:</a:t>
            </a:r>
            <a:r>
              <a:rPr lang="en-US" dirty="0" smtClean="0">
                <a:latin typeface="Arial" pitchFamily="34" charset="0"/>
              </a:rPr>
              <a:t> Activity 1 – Inheritance</a:t>
            </a:r>
          </a:p>
          <a:p>
            <a:pPr>
              <a:defRPr/>
            </a:pPr>
            <a:r>
              <a:rPr lang="en-US" b="1" dirty="0" smtClean="0">
                <a:latin typeface="Arial" pitchFamily="34" charset="0"/>
              </a:rPr>
              <a:t>Key Message: </a:t>
            </a:r>
            <a:r>
              <a:rPr lang="en-US" dirty="0" smtClean="0">
                <a:latin typeface="Arial" pitchFamily="34" charset="0"/>
              </a:rPr>
              <a:t>NA</a:t>
            </a:r>
          </a:p>
          <a:p>
            <a:pPr eaLnBrk="1" hangingPunct="1">
              <a:spcBef>
                <a:spcPts val="363"/>
              </a:spcBef>
              <a:defRPr/>
            </a:pPr>
            <a:r>
              <a:rPr lang="en-US" b="1" dirty="0" smtClean="0">
                <a:latin typeface="Arial" pitchFamily="34" charset="0"/>
              </a:rPr>
              <a:t>Note to Instructor: </a:t>
            </a:r>
            <a:r>
              <a:rPr lang="en-US" dirty="0" smtClean="0"/>
              <a:t>This activity is to be completed by Participants. Faculty will find completed activity in SEF - Facilitator Workspace (also available in SEF - Solution Workspace)</a:t>
            </a:r>
          </a:p>
          <a:p>
            <a:pPr>
              <a:defRPr/>
            </a:pPr>
            <a:r>
              <a:rPr lang="en-US" dirty="0" smtClean="0"/>
              <a:t>Open package sef.module6.activity</a:t>
            </a:r>
          </a:p>
          <a:p>
            <a:pPr>
              <a:lnSpc>
                <a:spcPct val="150000"/>
              </a:lnSpc>
              <a:defRPr/>
            </a:pPr>
            <a:r>
              <a:rPr lang="en-US" dirty="0" smtClean="0"/>
              <a:t>Ask participants to:</a:t>
            </a:r>
          </a:p>
          <a:p>
            <a:pPr marL="114300" indent="-114300">
              <a:lnSpc>
                <a:spcPct val="150000"/>
              </a:lnSpc>
              <a:buFont typeface="Arial" pitchFamily="34" charset="0"/>
              <a:buChar char="•"/>
              <a:defRPr/>
            </a:pPr>
            <a:r>
              <a:rPr lang="en-US" sz="1100" dirty="0" smtClean="0"/>
              <a:t>Open file Person_I.java and complete the code as mentioned in it.</a:t>
            </a:r>
          </a:p>
          <a:p>
            <a:pPr marL="114300" indent="-114300">
              <a:lnSpc>
                <a:spcPct val="150000"/>
              </a:lnSpc>
              <a:buFont typeface="Arial" pitchFamily="34" charset="0"/>
              <a:buChar char="•"/>
              <a:defRPr/>
            </a:pPr>
            <a:r>
              <a:rPr lang="en-US" sz="1100" dirty="0" smtClean="0"/>
              <a:t>Open file Employee_I.java and complete the code as mentioned in it.</a:t>
            </a:r>
          </a:p>
          <a:p>
            <a:pPr marL="114300" indent="-114300">
              <a:lnSpc>
                <a:spcPct val="150000"/>
              </a:lnSpc>
              <a:buFont typeface="Arial" pitchFamily="34" charset="0"/>
              <a:buChar char="•"/>
              <a:defRPr/>
            </a:pPr>
            <a:r>
              <a:rPr lang="en-US" sz="1100" dirty="0" smtClean="0"/>
              <a:t>Open file InheritanceActivity.java and complete the code as mentioned in it.</a:t>
            </a:r>
          </a:p>
          <a:p>
            <a:pPr marL="114300" indent="-114300">
              <a:lnSpc>
                <a:spcPct val="150000"/>
              </a:lnSpc>
              <a:buFont typeface="Arial" pitchFamily="34" charset="0"/>
              <a:buChar char="•"/>
              <a:defRPr/>
            </a:pPr>
            <a:r>
              <a:rPr lang="en-US" sz="1100" dirty="0" smtClean="0"/>
              <a:t>Run InheritanceActivity.java as java application to see the output.</a:t>
            </a:r>
          </a:p>
          <a:p>
            <a:pPr>
              <a:defRPr/>
            </a:pPr>
            <a:r>
              <a:rPr lang="en-US" b="1" dirty="0" smtClean="0"/>
              <a:t>Transition: </a:t>
            </a:r>
          </a:p>
          <a:p>
            <a:pPr>
              <a:defRPr/>
            </a:pPr>
            <a:r>
              <a:rPr lang="en-US" dirty="0" smtClean="0"/>
              <a:t>Let’s look at the concept of overloading and overriding a method.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p:cNvSpPr>
            <a:spLocks noGrp="1" noChangeArrowheads="1"/>
          </p:cNvSpPr>
          <p:nvPr>
            <p:ph type="hdr" sz="quarter"/>
          </p:nvPr>
        </p:nvSpPr>
        <p:spPr>
          <a:noFill/>
        </p:spPr>
        <p:txBody>
          <a:bodyPr/>
          <a:lstStyle/>
          <a:p>
            <a:r>
              <a:rPr lang="en-US" smtClean="0"/>
              <a:t>ADF Java (Z16325) Module 6: Inheritance</a:t>
            </a:r>
          </a:p>
        </p:txBody>
      </p:sp>
      <p:sp>
        <p:nvSpPr>
          <p:cNvPr id="41987" name="Rectangle 10"/>
          <p:cNvSpPr>
            <a:spLocks noGrp="1" noChangeArrowheads="1"/>
          </p:cNvSpPr>
          <p:nvPr>
            <p:ph type="dt" sz="quarter" idx="1"/>
          </p:nvPr>
        </p:nvSpPr>
        <p:spPr>
          <a:noFill/>
        </p:spPr>
        <p:txBody>
          <a:bodyPr/>
          <a:lstStyle/>
          <a:p>
            <a:r>
              <a:rPr lang="en-US" smtClean="0"/>
              <a:t>M6 - Inheritance.ppt</a:t>
            </a:r>
          </a:p>
        </p:txBody>
      </p:sp>
      <p:sp>
        <p:nvSpPr>
          <p:cNvPr id="4198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1989" name="Rectangle 12"/>
          <p:cNvSpPr>
            <a:spLocks noGrp="1" noChangeArrowheads="1"/>
          </p:cNvSpPr>
          <p:nvPr>
            <p:ph type="sldNum" sz="quarter" idx="5"/>
          </p:nvPr>
        </p:nvSpPr>
        <p:spPr>
          <a:noFill/>
        </p:spPr>
        <p:txBody>
          <a:bodyPr/>
          <a:lstStyle/>
          <a:p>
            <a:fld id="{23EAD53F-279D-4D6B-B7DB-C14D6110570A}" type="slidenum">
              <a:rPr lang="en-US" smtClean="0"/>
              <a:pPr/>
              <a:t>11</a:t>
            </a:fld>
            <a:endParaRPr lang="en-US" smtClean="0"/>
          </a:p>
        </p:txBody>
      </p:sp>
      <p:sp>
        <p:nvSpPr>
          <p:cNvPr id="41990" name="Rectangle 4"/>
          <p:cNvSpPr>
            <a:spLocks noChangeAspect="1" noChangeArrowheads="1" noTextEdit="1"/>
          </p:cNvSpPr>
          <p:nvPr>
            <p:ph type="sldImg"/>
          </p:nvPr>
        </p:nvSpPr>
        <p:spPr>
          <a:ln/>
        </p:spPr>
      </p:sp>
      <p:sp>
        <p:nvSpPr>
          <p:cNvPr id="41991" name="Rectangle 5"/>
          <p:cNvSpPr>
            <a:spLocks noGrp="1" noChangeArrowheads="1"/>
          </p:cNvSpPr>
          <p:nvPr>
            <p:ph type="body" idx="1"/>
          </p:nvPr>
        </p:nvSpPr>
        <p:spPr>
          <a:noFill/>
          <a:ln w="9525"/>
        </p:spPr>
        <p:txBody>
          <a:bodyPr/>
          <a:lstStyle/>
          <a:p>
            <a:r>
              <a:rPr lang="en-US" b="1" smtClean="0"/>
              <a:t>Key Message: </a:t>
            </a:r>
            <a:r>
              <a:rPr lang="en-US" smtClean="0"/>
              <a:t>An overridden method must have same name, same number of parameters and types, same return type as the overridden method.</a:t>
            </a:r>
          </a:p>
          <a:p>
            <a:r>
              <a:rPr lang="en-US" smtClean="0"/>
              <a:t>Overriding a method cannot narrow the method access level defined in the overridden method.</a:t>
            </a:r>
          </a:p>
          <a:p>
            <a:r>
              <a:rPr lang="en-US" smtClean="0"/>
              <a:t>Overriding a method cannot widen checked exceptions defined in the overridden method.</a:t>
            </a:r>
          </a:p>
          <a:p>
            <a:r>
              <a:rPr lang="en-US" smtClean="0"/>
              <a:t>Methods declared as private, static, or final cannot be overridden. </a:t>
            </a:r>
          </a:p>
          <a:p>
            <a:r>
              <a:rPr lang="en-US" smtClean="0"/>
              <a:t>A static method cannot override an instance method</a:t>
            </a:r>
          </a:p>
          <a:p>
            <a:r>
              <a:rPr lang="en-US" smtClean="0"/>
              <a:t>Note: The signature of a method is the combination of the method's name along with the number and types of the parameters (and their order). </a:t>
            </a:r>
            <a:br>
              <a:rPr lang="en-US" smtClean="0"/>
            </a:br>
            <a:r>
              <a:rPr lang="en-US" smtClean="0"/>
              <a:t> </a:t>
            </a:r>
          </a:p>
          <a:p>
            <a:r>
              <a:rPr lang="en-US" smtClean="0"/>
              <a:t>Refer to the samples Person_P.java, Student_P.java and PolymorphismSample.java inside package </a:t>
            </a:r>
            <a:r>
              <a:rPr lang="en-US" i="1" smtClean="0"/>
              <a:t>sef.module6.sample.</a:t>
            </a:r>
          </a:p>
          <a:p>
            <a:r>
              <a:rPr lang="en-US" i="1" smtClean="0"/>
              <a:t>Explain to the participants how method address() is overloaded and how method announce() is overridden.</a:t>
            </a:r>
            <a:r>
              <a:rPr lang="en-US" smtClean="0"/>
              <a:t/>
            </a:r>
            <a:br>
              <a:rPr lang="en-US" smtClean="0"/>
            </a:b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hdr" sz="quarter"/>
          </p:nvPr>
        </p:nvSpPr>
        <p:spPr>
          <a:noFill/>
        </p:spPr>
        <p:txBody>
          <a:bodyPr/>
          <a:lstStyle/>
          <a:p>
            <a:r>
              <a:rPr lang="en-US" smtClean="0"/>
              <a:t>ADF Java (Z16325) Module 6: Inheritance</a:t>
            </a:r>
          </a:p>
        </p:txBody>
      </p:sp>
      <p:sp>
        <p:nvSpPr>
          <p:cNvPr id="43011" name="Rectangle 10"/>
          <p:cNvSpPr>
            <a:spLocks noGrp="1" noChangeArrowheads="1"/>
          </p:cNvSpPr>
          <p:nvPr>
            <p:ph type="dt" sz="quarter" idx="1"/>
          </p:nvPr>
        </p:nvSpPr>
        <p:spPr>
          <a:noFill/>
        </p:spPr>
        <p:txBody>
          <a:bodyPr/>
          <a:lstStyle/>
          <a:p>
            <a:r>
              <a:rPr lang="en-US" smtClean="0"/>
              <a:t>M6 - Inheritance.ppt</a:t>
            </a:r>
          </a:p>
        </p:txBody>
      </p:sp>
      <p:sp>
        <p:nvSpPr>
          <p:cNvPr id="4301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3013" name="Rectangle 12"/>
          <p:cNvSpPr>
            <a:spLocks noGrp="1" noChangeArrowheads="1"/>
          </p:cNvSpPr>
          <p:nvPr>
            <p:ph type="sldNum" sz="quarter" idx="5"/>
          </p:nvPr>
        </p:nvSpPr>
        <p:spPr>
          <a:noFill/>
        </p:spPr>
        <p:txBody>
          <a:bodyPr/>
          <a:lstStyle/>
          <a:p>
            <a:fld id="{F6D4552F-C281-455C-92AC-C1811278F977}" type="slidenum">
              <a:rPr lang="en-US" smtClean="0"/>
              <a:pPr/>
              <a:t>12</a:t>
            </a:fld>
            <a:endParaRPr lang="en-US" smtClean="0"/>
          </a:p>
        </p:txBody>
      </p:sp>
      <p:sp>
        <p:nvSpPr>
          <p:cNvPr id="43014" name="Rectangle 4"/>
          <p:cNvSpPr>
            <a:spLocks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r>
              <a:rPr lang="en-US" b="1" smtClean="0"/>
              <a:t>Key Message: </a:t>
            </a:r>
          </a:p>
          <a:p>
            <a:r>
              <a:rPr lang="en-US" smtClean="0"/>
              <a:t>Refer to the samples Person_P.java, Student_P.java and PolymorphismSample.java inside package </a:t>
            </a:r>
            <a:r>
              <a:rPr lang="en-US" i="1" smtClean="0"/>
              <a:t>sef.module6.sample.</a:t>
            </a:r>
          </a:p>
          <a:p>
            <a:r>
              <a:rPr lang="en-US" i="1" smtClean="0"/>
              <a:t>Explain to the participants how method address() is overloaded and how method announce() is overridden.</a:t>
            </a:r>
          </a:p>
          <a:p>
            <a:r>
              <a:rPr lang="en-US" smtClean="0"/>
              <a:t>Open sample code and explain/discuss classes/methods to explain overloading and overriding.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smtClean="0"/>
              <a:t>ADF Java (Z16325) Module 6: Inheritance</a:t>
            </a:r>
          </a:p>
        </p:txBody>
      </p:sp>
      <p:sp>
        <p:nvSpPr>
          <p:cNvPr id="44035" name="Rectangle 10"/>
          <p:cNvSpPr>
            <a:spLocks noGrp="1" noChangeArrowheads="1"/>
          </p:cNvSpPr>
          <p:nvPr>
            <p:ph type="dt" sz="quarter" idx="1"/>
          </p:nvPr>
        </p:nvSpPr>
        <p:spPr>
          <a:noFill/>
        </p:spPr>
        <p:txBody>
          <a:bodyPr/>
          <a:lstStyle/>
          <a:p>
            <a:r>
              <a:rPr lang="en-US" smtClean="0"/>
              <a:t>M6 - Inheritance.ppt</a:t>
            </a:r>
          </a:p>
        </p:txBody>
      </p:sp>
      <p:sp>
        <p:nvSpPr>
          <p:cNvPr id="4403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4037" name="Rectangle 12"/>
          <p:cNvSpPr>
            <a:spLocks noGrp="1" noChangeArrowheads="1"/>
          </p:cNvSpPr>
          <p:nvPr>
            <p:ph type="sldNum" sz="quarter" idx="5"/>
          </p:nvPr>
        </p:nvSpPr>
        <p:spPr>
          <a:noFill/>
        </p:spPr>
        <p:txBody>
          <a:bodyPr/>
          <a:lstStyle/>
          <a:p>
            <a:fld id="{6C56F162-0B23-4ECB-952F-C2035CC3A753}" type="slidenum">
              <a:rPr lang="en-US" smtClean="0"/>
              <a:pPr/>
              <a:t>13</a:t>
            </a:fld>
            <a:endParaRPr lang="en-US" smtClean="0"/>
          </a:p>
        </p:txBody>
      </p:sp>
      <p:sp>
        <p:nvSpPr>
          <p:cNvPr id="44038" name="Rectangle 4"/>
          <p:cNvSpPr>
            <a:spLocks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smtClean="0"/>
              <a:t>Key Message: </a:t>
            </a:r>
            <a:r>
              <a:rPr lang="en-US" smtClean="0"/>
              <a:t>NA</a:t>
            </a:r>
          </a:p>
          <a:p>
            <a:endParaRPr lang="en-US" smtClean="0"/>
          </a:p>
          <a:p>
            <a:r>
              <a:rPr lang="en-US" smtClean="0"/>
              <a:t/>
            </a:r>
            <a:br>
              <a:rPr lang="en-US" smtClean="0"/>
            </a:b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t>ADF Java (Z16325) Module 6: Inheritance</a:t>
            </a:r>
          </a:p>
        </p:txBody>
      </p:sp>
      <p:sp>
        <p:nvSpPr>
          <p:cNvPr id="45059" name="Rectangle 10"/>
          <p:cNvSpPr>
            <a:spLocks noGrp="1" noChangeArrowheads="1"/>
          </p:cNvSpPr>
          <p:nvPr>
            <p:ph type="dt" sz="quarter" idx="1"/>
          </p:nvPr>
        </p:nvSpPr>
        <p:spPr>
          <a:noFill/>
        </p:spPr>
        <p:txBody>
          <a:bodyPr/>
          <a:lstStyle/>
          <a:p>
            <a:r>
              <a:rPr lang="en-US" smtClean="0"/>
              <a:t>M6 - Inheritance.ppt</a:t>
            </a:r>
          </a:p>
        </p:txBody>
      </p:sp>
      <p:sp>
        <p:nvSpPr>
          <p:cNvPr id="4506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5061" name="Rectangle 12"/>
          <p:cNvSpPr>
            <a:spLocks noGrp="1" noChangeArrowheads="1"/>
          </p:cNvSpPr>
          <p:nvPr>
            <p:ph type="sldNum" sz="quarter" idx="5"/>
          </p:nvPr>
        </p:nvSpPr>
        <p:spPr>
          <a:noFill/>
        </p:spPr>
        <p:txBody>
          <a:bodyPr/>
          <a:lstStyle/>
          <a:p>
            <a:fld id="{A02FD4F8-6ADF-4729-B18F-837443D087BD}" type="slidenum">
              <a:rPr lang="en-US" smtClean="0"/>
              <a:pPr/>
              <a:t>14</a:t>
            </a:fld>
            <a:endParaRPr lang="en-US" smtClean="0"/>
          </a:p>
        </p:txBody>
      </p:sp>
      <p:sp>
        <p:nvSpPr>
          <p:cNvPr id="45062" name="Rectangle 4"/>
          <p:cNvSpPr>
            <a:spLocks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t>Key Message: </a:t>
            </a:r>
          </a:p>
          <a:p>
            <a:r>
              <a:rPr lang="en-US" smtClean="0"/>
              <a:t>Dynamic Binding is also called as late binding</a:t>
            </a:r>
            <a:br>
              <a:rPr lang="en-US" smtClean="0"/>
            </a:b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ChangeArrowheads="1"/>
          </p:cNvSpPr>
          <p:nvPr>
            <p:ph type="hdr" sz="quarter"/>
          </p:nvPr>
        </p:nvSpPr>
        <p:spPr>
          <a:noFill/>
        </p:spPr>
        <p:txBody>
          <a:bodyPr/>
          <a:lstStyle/>
          <a:p>
            <a:r>
              <a:rPr lang="en-US" smtClean="0"/>
              <a:t>ADF Java (Z16325) Module 6: Inheritance</a:t>
            </a:r>
          </a:p>
        </p:txBody>
      </p:sp>
      <p:sp>
        <p:nvSpPr>
          <p:cNvPr id="46083" name="Rectangle 10"/>
          <p:cNvSpPr>
            <a:spLocks noGrp="1" noChangeArrowheads="1"/>
          </p:cNvSpPr>
          <p:nvPr>
            <p:ph type="dt" sz="quarter" idx="1"/>
          </p:nvPr>
        </p:nvSpPr>
        <p:spPr>
          <a:noFill/>
        </p:spPr>
        <p:txBody>
          <a:bodyPr/>
          <a:lstStyle/>
          <a:p>
            <a:r>
              <a:rPr lang="en-US" smtClean="0"/>
              <a:t>M6 - Inheritance.ppt</a:t>
            </a:r>
          </a:p>
        </p:txBody>
      </p:sp>
      <p:sp>
        <p:nvSpPr>
          <p:cNvPr id="4608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6085" name="Rectangle 12"/>
          <p:cNvSpPr>
            <a:spLocks noGrp="1" noChangeArrowheads="1"/>
          </p:cNvSpPr>
          <p:nvPr>
            <p:ph type="sldNum" sz="quarter" idx="5"/>
          </p:nvPr>
        </p:nvSpPr>
        <p:spPr>
          <a:noFill/>
        </p:spPr>
        <p:txBody>
          <a:bodyPr/>
          <a:lstStyle/>
          <a:p>
            <a:fld id="{9963C33E-3029-4F8A-8DBC-3E7A11C225B6}" type="slidenum">
              <a:rPr lang="en-US" smtClean="0"/>
              <a:pPr/>
              <a:t>15</a:t>
            </a:fld>
            <a:endParaRPr lang="en-US" smtClean="0"/>
          </a:p>
        </p:txBody>
      </p:sp>
      <p:sp>
        <p:nvSpPr>
          <p:cNvPr id="46086" name="Rectangle 4"/>
          <p:cNvSpPr>
            <a:spLocks noChangeAspect="1" noChangeArrowheads="1" noTextEdit="1"/>
          </p:cNvSpPr>
          <p:nvPr>
            <p:ph type="sldImg"/>
          </p:nvPr>
        </p:nvSpPr>
        <p:spPr>
          <a:ln/>
        </p:spPr>
      </p:sp>
      <p:sp>
        <p:nvSpPr>
          <p:cNvPr id="46087" name="Rectangle 5"/>
          <p:cNvSpPr>
            <a:spLocks noGrp="1" noChangeArrowheads="1"/>
          </p:cNvSpPr>
          <p:nvPr>
            <p:ph type="body" idx="1"/>
          </p:nvPr>
        </p:nvSpPr>
        <p:spPr>
          <a:noFill/>
          <a:ln w="9525"/>
        </p:spPr>
        <p:txBody>
          <a:bodyPr/>
          <a:lstStyle/>
          <a:p>
            <a:r>
              <a:rPr lang="en-US" b="1" smtClean="0"/>
              <a:t>Key Message: </a:t>
            </a:r>
            <a:r>
              <a:rPr lang="en-US" smtClean="0"/>
              <a:t>For instance, "mammal" is an abstract class - there is no such real, concrete thing as a generic mammal. Instead, there are only instances of mammal, such as human being and monkey, which are types of mammals, and share common characteristics, such as having warm blood and body hair in at least part of the lifecycle. Take another example, food. Have you ever seen an instance of food? Probably not. What you see instead are instances of carrot, apple, and chocolate chip cookies. Food represents the abstract concept of what we can eat. It doesn't make sense for an instance of food to exist.</a:t>
            </a:r>
          </a:p>
          <a:p>
            <a:r>
              <a:rPr lang="en-US" smtClean="0"/>
              <a:t>Similarly, in object-oriented programming, you may want to model an abstract concept without being able to create an instance of it. For example, the Number class represents the abstract concept of numbers. It makes sense to model numbers, but it doesn't make sense to create a generic number object. Instead, the Number class makes sense only as a superclass to such classes as Integer and Float, both of which implement specific kinds of numbers. A class such as Number, which represents an abstract concept and should not be instantiated, is called an abstract class.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hdr" sz="quarter"/>
          </p:nvPr>
        </p:nvSpPr>
        <p:spPr>
          <a:noFill/>
        </p:spPr>
        <p:txBody>
          <a:bodyPr/>
          <a:lstStyle/>
          <a:p>
            <a:r>
              <a:rPr lang="en-US" smtClean="0"/>
              <a:t>ADF Java (Z16325) Module 6: Inheritance</a:t>
            </a:r>
          </a:p>
        </p:txBody>
      </p:sp>
      <p:sp>
        <p:nvSpPr>
          <p:cNvPr id="47107" name="Rectangle 10"/>
          <p:cNvSpPr>
            <a:spLocks noGrp="1" noChangeArrowheads="1"/>
          </p:cNvSpPr>
          <p:nvPr>
            <p:ph type="dt" sz="quarter" idx="1"/>
          </p:nvPr>
        </p:nvSpPr>
        <p:spPr>
          <a:noFill/>
        </p:spPr>
        <p:txBody>
          <a:bodyPr/>
          <a:lstStyle/>
          <a:p>
            <a:r>
              <a:rPr lang="en-US" smtClean="0"/>
              <a:t>M6 - Inheritance.ppt</a:t>
            </a:r>
          </a:p>
        </p:txBody>
      </p:sp>
      <p:sp>
        <p:nvSpPr>
          <p:cNvPr id="4710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7109" name="Rectangle 12"/>
          <p:cNvSpPr>
            <a:spLocks noGrp="1" noChangeArrowheads="1"/>
          </p:cNvSpPr>
          <p:nvPr>
            <p:ph type="sldNum" sz="quarter" idx="5"/>
          </p:nvPr>
        </p:nvSpPr>
        <p:spPr>
          <a:noFill/>
        </p:spPr>
        <p:txBody>
          <a:bodyPr/>
          <a:lstStyle/>
          <a:p>
            <a:fld id="{9ACF0755-2357-4FCD-9588-BC0FE187BDF4}" type="slidenum">
              <a:rPr lang="en-US" smtClean="0"/>
              <a:pPr/>
              <a:t>16</a:t>
            </a:fld>
            <a:endParaRPr lang="en-US" smtClean="0"/>
          </a:p>
        </p:txBody>
      </p:sp>
      <p:sp>
        <p:nvSpPr>
          <p:cNvPr id="47110" name="Rectangle 2"/>
          <p:cNvSpPr>
            <a:spLocks noChangeAspect="1" noChangeArrowheads="1" noTextEdit="1"/>
          </p:cNvSpPr>
          <p:nvPr>
            <p:ph type="sldImg"/>
          </p:nvPr>
        </p:nvSpPr>
        <p:spPr>
          <a:ln/>
        </p:spPr>
      </p:sp>
      <p:sp>
        <p:nvSpPr>
          <p:cNvPr id="47111" name="Rectangle 3"/>
          <p:cNvSpPr>
            <a:spLocks noGrp="1" noChangeArrowheads="1"/>
          </p:cNvSpPr>
          <p:nvPr>
            <p:ph type="body" idx="1"/>
          </p:nvPr>
        </p:nvSpPr>
        <p:spPr>
          <a:noFill/>
          <a:ln w="9525"/>
        </p:spPr>
        <p:txBody>
          <a:bodyPr/>
          <a:lstStyle/>
          <a:p>
            <a:r>
              <a:rPr lang="en-US" b="1" smtClean="0"/>
              <a:t>Key Message: </a:t>
            </a:r>
          </a:p>
          <a:p>
            <a:r>
              <a:rPr lang="en-US" smtClean="0"/>
              <a:t>An abstract class cannot be instantiated</a:t>
            </a:r>
          </a:p>
          <a:p>
            <a:r>
              <a:rPr lang="en-US" smtClean="0"/>
              <a:t>An abstract class SHOULD be extended</a:t>
            </a:r>
          </a:p>
          <a:p>
            <a:r>
              <a:rPr lang="en-US" smtClean="0"/>
              <a:t>An abstract class can have any number of abstract methods or none at all</a:t>
            </a:r>
          </a:p>
          <a:p>
            <a:r>
              <a:rPr lang="en-US" smtClean="0"/>
              <a:t>An abstract method is a method that is declared without an implementation (without braces, and followed by a semicolon)</a:t>
            </a:r>
          </a:p>
          <a:p>
            <a:r>
              <a:rPr lang="en-US" smtClean="0"/>
              <a:t>A class with at least one abstract method must be declared an abstract class</a:t>
            </a:r>
          </a:p>
          <a:p>
            <a:r>
              <a:rPr lang="en-US" smtClean="0"/>
              <a:t>A subclass can provide partial or full implementations of the inherited abstract methods</a:t>
            </a:r>
          </a:p>
          <a:p>
            <a:r>
              <a:rPr lang="en-US" smtClean="0"/>
              <a:t>A class that has at least one abstract method, whether declared or inherited from an abstract class, must be declared abstract.</a:t>
            </a:r>
          </a:p>
          <a:p>
            <a:endParaRPr lang="en-US" smtClean="0"/>
          </a:p>
          <a:p>
            <a:r>
              <a:rPr lang="en-US" smtClean="0"/>
              <a:t>** Refer to the sample inside package sef.module6.sample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Grp="1" noChangeArrowheads="1"/>
          </p:cNvSpPr>
          <p:nvPr>
            <p:ph type="hdr" sz="quarter"/>
          </p:nvPr>
        </p:nvSpPr>
        <p:spPr>
          <a:noFill/>
        </p:spPr>
        <p:txBody>
          <a:bodyPr/>
          <a:lstStyle/>
          <a:p>
            <a:r>
              <a:rPr lang="en-US" smtClean="0"/>
              <a:t>ADF Java (Z16325) Module 3: Language Fundamentals</a:t>
            </a:r>
          </a:p>
        </p:txBody>
      </p:sp>
      <p:sp>
        <p:nvSpPr>
          <p:cNvPr id="48131" name="Rectangle 10"/>
          <p:cNvSpPr>
            <a:spLocks noGrp="1" noChangeArrowheads="1"/>
          </p:cNvSpPr>
          <p:nvPr>
            <p:ph type="dt" sz="quarter" idx="1"/>
          </p:nvPr>
        </p:nvSpPr>
        <p:spPr>
          <a:noFill/>
        </p:spPr>
        <p:txBody>
          <a:bodyPr/>
          <a:lstStyle/>
          <a:p>
            <a:r>
              <a:rPr lang="en-US" smtClean="0"/>
              <a:t>M3 - Language Fundamentals.ppt</a:t>
            </a:r>
          </a:p>
        </p:txBody>
      </p:sp>
      <p:sp>
        <p:nvSpPr>
          <p:cNvPr id="4813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8133" name="Rectangle 12"/>
          <p:cNvSpPr>
            <a:spLocks noGrp="1" noChangeArrowheads="1"/>
          </p:cNvSpPr>
          <p:nvPr>
            <p:ph type="sldNum" sz="quarter" idx="5"/>
          </p:nvPr>
        </p:nvSpPr>
        <p:spPr>
          <a:noFill/>
        </p:spPr>
        <p:txBody>
          <a:bodyPr/>
          <a:lstStyle/>
          <a:p>
            <a:fld id="{226D8449-ED60-46EA-806C-4CEB2ED2A948}" type="slidenum">
              <a:rPr lang="en-US" smtClean="0"/>
              <a:pPr/>
              <a:t>17</a:t>
            </a:fld>
            <a:endParaRPr lang="en-US" smtClean="0"/>
          </a:p>
        </p:txBody>
      </p:sp>
      <p:sp>
        <p:nvSpPr>
          <p:cNvPr id="48134" name="Rectangle 4"/>
          <p:cNvSpPr>
            <a:spLocks noChangeAspect="1" noChangeArrowheads="1" noTextEdit="1"/>
          </p:cNvSpPr>
          <p:nvPr>
            <p:ph type="sldImg"/>
          </p:nvPr>
        </p:nvSpPr>
        <p:spPr>
          <a:ln/>
        </p:spPr>
      </p:sp>
      <p:sp>
        <p:nvSpPr>
          <p:cNvPr id="48135" name="Rectangle 5"/>
          <p:cNvSpPr>
            <a:spLocks noGrp="1" noChangeArrowheads="1"/>
          </p:cNvSpPr>
          <p:nvPr>
            <p:ph type="body" idx="1"/>
          </p:nvPr>
        </p:nvSpPr>
        <p:spPr>
          <a:noFill/>
          <a:ln w="9525"/>
        </p:spPr>
        <p:txBody>
          <a:bodyPr/>
          <a:lstStyle/>
          <a:p>
            <a:pPr eaLnBrk="1" hangingPunct="1">
              <a:spcBef>
                <a:spcPts val="363"/>
              </a:spcBef>
            </a:pPr>
            <a:r>
              <a:rPr lang="en-US" sz="1000" b="1" smtClean="0"/>
              <a:t>Activity Duration:</a:t>
            </a:r>
          </a:p>
          <a:p>
            <a:pPr eaLnBrk="1" hangingPunct="1">
              <a:spcBef>
                <a:spcPts val="363"/>
              </a:spcBef>
            </a:pPr>
            <a:r>
              <a:rPr lang="en-US" sz="1000" b="1" smtClean="0"/>
              <a:t>Focus: </a:t>
            </a:r>
            <a:r>
              <a:rPr lang="en-US" sz="1000" smtClean="0"/>
              <a:t>Activity 2 – Abstract Class</a:t>
            </a:r>
          </a:p>
          <a:p>
            <a:r>
              <a:rPr lang="en-US" sz="1000" b="1" smtClean="0"/>
              <a:t>Key Message: </a:t>
            </a:r>
            <a:r>
              <a:rPr lang="en-US" sz="1000" smtClean="0"/>
              <a:t>NA</a:t>
            </a:r>
          </a:p>
          <a:p>
            <a:r>
              <a:rPr lang="en-US" sz="1000" b="1" smtClean="0"/>
              <a:t>Notes to Instructor: </a:t>
            </a:r>
            <a:r>
              <a:rPr lang="en-US" sz="1000" smtClean="0"/>
              <a:t>This activity is to be completed by Participants. Faculty will find completed activity in SEF - Facilitator Workspace (also available in SEF - Solution Workspace)</a:t>
            </a:r>
          </a:p>
          <a:p>
            <a:pPr eaLnBrk="1" hangingPunct="1"/>
            <a:r>
              <a:rPr lang="en-US" sz="1000" smtClean="0"/>
              <a:t>Open package sef.module6.activity</a:t>
            </a:r>
          </a:p>
          <a:p>
            <a:pPr eaLnBrk="1" hangingPunct="1"/>
            <a:r>
              <a:rPr lang="en-US" sz="1000" smtClean="0"/>
              <a:t>Ask participants to:</a:t>
            </a:r>
          </a:p>
          <a:p>
            <a:pPr eaLnBrk="1" hangingPunct="1"/>
            <a:r>
              <a:rPr lang="en-US" sz="1000" smtClean="0"/>
              <a:t>Open class Shape.java</a:t>
            </a:r>
          </a:p>
          <a:p>
            <a:pPr lvl="1" eaLnBrk="1" hangingPunct="1"/>
            <a:r>
              <a:rPr lang="en-US" smtClean="0"/>
              <a:t>Declare it as an abstract class</a:t>
            </a:r>
          </a:p>
          <a:p>
            <a:pPr lvl="1" eaLnBrk="1" hangingPunct="1"/>
            <a:r>
              <a:rPr lang="en-US" smtClean="0"/>
              <a:t>Add abstract method calculateArea() and caculatePerimeter() with return type as double</a:t>
            </a:r>
          </a:p>
          <a:p>
            <a:pPr eaLnBrk="1" hangingPunct="1"/>
            <a:r>
              <a:rPr lang="en-US" sz="1000" smtClean="0"/>
              <a:t>Create a class Square.java that extends Shape.java</a:t>
            </a:r>
          </a:p>
          <a:p>
            <a:pPr lvl="1" eaLnBrk="1" hangingPunct="1"/>
            <a:r>
              <a:rPr lang="en-US" smtClean="0"/>
              <a:t>Define double perimeter ‘side’</a:t>
            </a:r>
          </a:p>
          <a:p>
            <a:pPr lvl="1" eaLnBrk="1" hangingPunct="1"/>
            <a:r>
              <a:rPr lang="en-US" smtClean="0"/>
              <a:t>Write default and parameterized constructor</a:t>
            </a:r>
          </a:p>
          <a:p>
            <a:pPr lvl="1" eaLnBrk="1" hangingPunct="1"/>
            <a:r>
              <a:rPr lang="en-US" smtClean="0"/>
              <a:t>Define method caculateArea(). Note that area of Square is ‘side x side’</a:t>
            </a:r>
          </a:p>
          <a:p>
            <a:pPr lvl="1" eaLnBrk="1" hangingPunct="1"/>
            <a:r>
              <a:rPr lang="en-US" smtClean="0"/>
              <a:t>Define method calculatePerimeter(). Note that perimeter of Square is ‘4 x side’</a:t>
            </a:r>
          </a:p>
          <a:p>
            <a:pPr eaLnBrk="1" hangingPunct="1"/>
            <a:r>
              <a:rPr lang="en-US" sz="1000" b="1" smtClean="0"/>
              <a:t>Transition: </a:t>
            </a:r>
            <a:r>
              <a:rPr lang="en-US" sz="1000" smtClean="0"/>
              <a:t>Let’s do one more activity.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hdr" sz="quarter"/>
          </p:nvPr>
        </p:nvSpPr>
        <p:spPr>
          <a:noFill/>
        </p:spPr>
        <p:txBody>
          <a:bodyPr/>
          <a:lstStyle/>
          <a:p>
            <a:r>
              <a:rPr lang="en-US" smtClean="0"/>
              <a:t>ADF Java (Z16325) Module 3: Language Fundamentals</a:t>
            </a:r>
          </a:p>
        </p:txBody>
      </p:sp>
      <p:sp>
        <p:nvSpPr>
          <p:cNvPr id="49155" name="Rectangle 10"/>
          <p:cNvSpPr>
            <a:spLocks noGrp="1" noChangeArrowheads="1"/>
          </p:cNvSpPr>
          <p:nvPr>
            <p:ph type="dt" sz="quarter" idx="1"/>
          </p:nvPr>
        </p:nvSpPr>
        <p:spPr>
          <a:noFill/>
        </p:spPr>
        <p:txBody>
          <a:bodyPr/>
          <a:lstStyle/>
          <a:p>
            <a:r>
              <a:rPr lang="en-US" smtClean="0"/>
              <a:t>M3 - Language Fundamentals.ppt</a:t>
            </a:r>
          </a:p>
        </p:txBody>
      </p:sp>
      <p:sp>
        <p:nvSpPr>
          <p:cNvPr id="4915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49157" name="Rectangle 12"/>
          <p:cNvSpPr>
            <a:spLocks noGrp="1" noChangeArrowheads="1"/>
          </p:cNvSpPr>
          <p:nvPr>
            <p:ph type="sldNum" sz="quarter" idx="5"/>
          </p:nvPr>
        </p:nvSpPr>
        <p:spPr>
          <a:noFill/>
        </p:spPr>
        <p:txBody>
          <a:bodyPr/>
          <a:lstStyle/>
          <a:p>
            <a:fld id="{D86649F1-6857-421A-835A-CCAF8D9C834A}" type="slidenum">
              <a:rPr lang="en-US" smtClean="0"/>
              <a:pPr/>
              <a:t>18</a:t>
            </a:fld>
            <a:endParaRPr lang="en-US" smtClean="0"/>
          </a:p>
        </p:txBody>
      </p:sp>
      <p:sp>
        <p:nvSpPr>
          <p:cNvPr id="49158" name="Rectangle 4"/>
          <p:cNvSpPr>
            <a:spLocks noChangeAspect="1" noChangeArrowheads="1" noTextEdit="1"/>
          </p:cNvSpPr>
          <p:nvPr>
            <p:ph type="sldImg"/>
          </p:nvPr>
        </p:nvSpPr>
        <p:spPr>
          <a:ln/>
        </p:spPr>
      </p:sp>
      <p:sp>
        <p:nvSpPr>
          <p:cNvPr id="49159" name="Rectangle 5"/>
          <p:cNvSpPr>
            <a:spLocks noGrp="1" noChangeArrowheads="1"/>
          </p:cNvSpPr>
          <p:nvPr>
            <p:ph type="body" idx="1"/>
          </p:nvPr>
        </p:nvSpPr>
        <p:spPr>
          <a:noFill/>
          <a:ln w="9525"/>
        </p:spPr>
        <p:txBody>
          <a:bodyPr/>
          <a:lstStyle/>
          <a:p>
            <a:pPr eaLnBrk="1" hangingPunct="1">
              <a:spcBef>
                <a:spcPts val="363"/>
              </a:spcBef>
            </a:pPr>
            <a:r>
              <a:rPr lang="en-US" b="1" smtClean="0"/>
              <a:t>Activity Duration:</a:t>
            </a:r>
            <a:endParaRPr lang="en-US" smtClean="0"/>
          </a:p>
          <a:p>
            <a:pPr eaLnBrk="1" hangingPunct="1">
              <a:spcBef>
                <a:spcPts val="363"/>
              </a:spcBef>
            </a:pPr>
            <a:r>
              <a:rPr lang="en-US" b="1" smtClean="0"/>
              <a:t>Focus:</a:t>
            </a:r>
            <a:r>
              <a:rPr lang="en-US" smtClean="0"/>
              <a:t> Activity 3 – Abstraction</a:t>
            </a:r>
          </a:p>
          <a:p>
            <a:r>
              <a:rPr lang="en-US" b="1" smtClean="0"/>
              <a:t>Key Message: </a:t>
            </a:r>
            <a:r>
              <a:rPr lang="en-US" smtClean="0"/>
              <a:t>NA</a:t>
            </a:r>
          </a:p>
          <a:p>
            <a:r>
              <a:rPr lang="en-US" b="1" smtClean="0"/>
              <a:t>Notes to Instructor:</a:t>
            </a:r>
          </a:p>
          <a:p>
            <a:r>
              <a:rPr lang="en-US" smtClean="0"/>
              <a:t>This activity is to be completed by Participants. Faculty will find completed activity in SEF - Facilitator Workspace (also available in SEF - Solution Workspace)</a:t>
            </a:r>
          </a:p>
          <a:p>
            <a:r>
              <a:rPr lang="en-US" smtClean="0"/>
              <a:t>1. Create a class Rectangle.java that extends Shape.java</a:t>
            </a:r>
          </a:p>
          <a:p>
            <a:r>
              <a:rPr lang="en-US" smtClean="0"/>
              <a:t>2. Define double parameter ‘length’ and ‘breadth’</a:t>
            </a:r>
          </a:p>
          <a:p>
            <a:r>
              <a:rPr lang="en-US" smtClean="0"/>
              <a:t>3. Write default and parameterized constructor</a:t>
            </a:r>
          </a:p>
          <a:p>
            <a:r>
              <a:rPr lang="en-US" smtClean="0"/>
              <a:t>4. Define method caculateArea(). Note that area of Rectangle is ‘length x breadth’</a:t>
            </a:r>
          </a:p>
          <a:p>
            <a:r>
              <a:rPr lang="en-US" smtClean="0"/>
              <a:t>5. Define method calculatePerimeter(). Note that perimeter of Square is ‘2 (length x breadth)’</a:t>
            </a:r>
          </a:p>
          <a:p>
            <a:r>
              <a:rPr lang="en-US" smtClean="0"/>
              <a:t>6. Create a class AbstractionActivity.java with the main method</a:t>
            </a:r>
          </a:p>
          <a:p>
            <a:r>
              <a:rPr lang="en-US" smtClean="0"/>
              <a:t>7. Write the code to print color, area and perimeter of Circle with side 5 and Rectangle with length 5 and breadth 6.</a:t>
            </a:r>
          </a:p>
          <a:p>
            <a:r>
              <a:rPr lang="en-US" smtClean="0"/>
              <a:t>8. Print result.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hdr" sz="quarter"/>
          </p:nvPr>
        </p:nvSpPr>
        <p:spPr>
          <a:noFill/>
        </p:spPr>
        <p:txBody>
          <a:bodyPr/>
          <a:lstStyle/>
          <a:p>
            <a:r>
              <a:rPr lang="en-US" smtClean="0"/>
              <a:t>ADF Java (Z16325) Module 6: Inheritance</a:t>
            </a:r>
          </a:p>
        </p:txBody>
      </p:sp>
      <p:sp>
        <p:nvSpPr>
          <p:cNvPr id="50179" name="Rectangle 10"/>
          <p:cNvSpPr>
            <a:spLocks noGrp="1" noChangeArrowheads="1"/>
          </p:cNvSpPr>
          <p:nvPr>
            <p:ph type="dt" sz="quarter" idx="1"/>
          </p:nvPr>
        </p:nvSpPr>
        <p:spPr>
          <a:noFill/>
        </p:spPr>
        <p:txBody>
          <a:bodyPr/>
          <a:lstStyle/>
          <a:p>
            <a:r>
              <a:rPr lang="en-US" smtClean="0"/>
              <a:t>M6 - Inheritance.ppt</a:t>
            </a:r>
          </a:p>
        </p:txBody>
      </p:sp>
      <p:sp>
        <p:nvSpPr>
          <p:cNvPr id="5018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0181" name="Rectangle 12"/>
          <p:cNvSpPr>
            <a:spLocks noGrp="1" noChangeArrowheads="1"/>
          </p:cNvSpPr>
          <p:nvPr>
            <p:ph type="sldNum" sz="quarter" idx="5"/>
          </p:nvPr>
        </p:nvSpPr>
        <p:spPr>
          <a:noFill/>
        </p:spPr>
        <p:txBody>
          <a:bodyPr/>
          <a:lstStyle/>
          <a:p>
            <a:fld id="{FD3483EC-B82D-4836-9F96-A27148624249}" type="slidenum">
              <a:rPr lang="en-US" smtClean="0"/>
              <a:pPr/>
              <a:t>19</a:t>
            </a:fld>
            <a:endParaRPr lang="en-US" smtClean="0"/>
          </a:p>
        </p:txBody>
      </p:sp>
      <p:sp>
        <p:nvSpPr>
          <p:cNvPr id="50182" name="Rectangle 4"/>
          <p:cNvSpPr>
            <a:spLocks noChangeAspect="1" noChangeArrowheads="1" noTextEdit="1"/>
          </p:cNvSpPr>
          <p:nvPr>
            <p:ph type="sldImg"/>
          </p:nvPr>
        </p:nvSpPr>
        <p:spPr>
          <a:ln/>
        </p:spPr>
      </p:sp>
      <p:sp>
        <p:nvSpPr>
          <p:cNvPr id="50183" name="Rectangle 5"/>
          <p:cNvSpPr>
            <a:spLocks noGrp="1" noChangeArrowheads="1"/>
          </p:cNvSpPr>
          <p:nvPr>
            <p:ph type="body" idx="1"/>
          </p:nvPr>
        </p:nvSpPr>
        <p:spPr>
          <a:noFill/>
          <a:ln w="9525"/>
        </p:spPr>
        <p:txBody>
          <a:bodyPr/>
          <a:lstStyle/>
          <a:p>
            <a:r>
              <a:rPr lang="en-US" b="1" smtClean="0"/>
              <a:t>Key Message: </a:t>
            </a:r>
            <a:endParaRPr lang="en-US" smtClean="0"/>
          </a:p>
          <a:p>
            <a:r>
              <a:rPr lang="en-US" smtClean="0"/>
              <a:t>Refer to the following sample code (inside sef.module6.sample):</a:t>
            </a:r>
          </a:p>
          <a:p>
            <a:r>
              <a:rPr lang="en-US" smtClean="0"/>
              <a:t>Moveable interface – consist of move() method</a:t>
            </a:r>
          </a:p>
          <a:p>
            <a:r>
              <a:rPr lang="en-US" smtClean="0"/>
              <a:t>Bird.java – implements Moveable interface</a:t>
            </a:r>
          </a:p>
          <a:p>
            <a:r>
              <a:rPr lang="en-US" smtClean="0"/>
              <a:t>Lion.java – implements Moveable interface</a:t>
            </a:r>
          </a:p>
          <a:p>
            <a:r>
              <a:rPr lang="en-US" smtClean="0"/>
              <a:t>InterfaceSample.java – Consists of main() method.</a:t>
            </a:r>
          </a:p>
          <a:p>
            <a:r>
              <a:rPr lang="en-US"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hdr" sz="quarter"/>
          </p:nvPr>
        </p:nvSpPr>
        <p:spPr>
          <a:noFill/>
        </p:spPr>
        <p:txBody>
          <a:bodyPr/>
          <a:lstStyle/>
          <a:p>
            <a:r>
              <a:rPr lang="en-US" smtClean="0"/>
              <a:t>ADF Java (Z16325) Module 6: Inheritance</a:t>
            </a:r>
          </a:p>
        </p:txBody>
      </p:sp>
      <p:sp>
        <p:nvSpPr>
          <p:cNvPr id="32771" name="Rectangle 10"/>
          <p:cNvSpPr>
            <a:spLocks noGrp="1" noChangeArrowheads="1"/>
          </p:cNvSpPr>
          <p:nvPr>
            <p:ph type="dt" sz="quarter" idx="1"/>
          </p:nvPr>
        </p:nvSpPr>
        <p:spPr>
          <a:noFill/>
        </p:spPr>
        <p:txBody>
          <a:bodyPr/>
          <a:lstStyle/>
          <a:p>
            <a:r>
              <a:rPr lang="en-US" smtClean="0"/>
              <a:t>M6 - Inheritance.ppt</a:t>
            </a:r>
          </a:p>
        </p:txBody>
      </p:sp>
      <p:sp>
        <p:nvSpPr>
          <p:cNvPr id="3277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2773" name="Rectangle 12"/>
          <p:cNvSpPr>
            <a:spLocks noGrp="1" noChangeArrowheads="1"/>
          </p:cNvSpPr>
          <p:nvPr>
            <p:ph type="sldNum" sz="quarter" idx="5"/>
          </p:nvPr>
        </p:nvSpPr>
        <p:spPr>
          <a:noFill/>
        </p:spPr>
        <p:txBody>
          <a:bodyPr/>
          <a:lstStyle/>
          <a:p>
            <a:fld id="{1D958461-B6B2-4E0E-B360-FBC8EE9CD7B3}" type="slidenum">
              <a:rPr lang="en-US" smtClean="0"/>
              <a:pPr/>
              <a:t>2</a:t>
            </a:fld>
            <a:endParaRPr lang="en-US" smtClean="0"/>
          </a:p>
        </p:txBody>
      </p:sp>
      <p:sp>
        <p:nvSpPr>
          <p:cNvPr id="32774" name="Rectangle 4"/>
          <p:cNvSpPr>
            <a:spLocks noChangeAspect="1" noChangeArrowheads="1" noTextEdit="1"/>
          </p:cNvSpPr>
          <p:nvPr>
            <p:ph type="sldImg"/>
          </p:nvPr>
        </p:nvSpPr>
        <p:spPr>
          <a:ln/>
        </p:spPr>
      </p:sp>
      <p:sp>
        <p:nvSpPr>
          <p:cNvPr id="32775" name="Rectangle 5"/>
          <p:cNvSpPr>
            <a:spLocks noGrp="1" noChangeArrowheads="1"/>
          </p:cNvSpPr>
          <p:nvPr>
            <p:ph type="body" idx="1"/>
          </p:nvPr>
        </p:nvSpPr>
        <p:spPr>
          <a:noFill/>
          <a:ln w="9525"/>
        </p:spPr>
        <p:txBody>
          <a:bodyPr/>
          <a:lstStyle/>
          <a:p>
            <a:r>
              <a:rPr lang="en-US" b="1" smtClean="0"/>
              <a:t>Key Message: NA</a:t>
            </a:r>
          </a:p>
          <a:p>
            <a:endParaRPr lang="en-US" smtClean="0"/>
          </a:p>
          <a:p>
            <a:r>
              <a:rPr lang="en-US" b="1" smtClean="0"/>
              <a:t>Notes to Instructor:</a:t>
            </a:r>
          </a:p>
          <a:p>
            <a:r>
              <a:rPr lang="en-US" smtClean="0"/>
              <a:t>Open the MIT Faculty Video on Classes and Objects, and play it on the screen in the front of the class.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9"/>
          <p:cNvSpPr>
            <a:spLocks noGrp="1" noChangeArrowheads="1"/>
          </p:cNvSpPr>
          <p:nvPr>
            <p:ph type="hdr" sz="quarter"/>
          </p:nvPr>
        </p:nvSpPr>
        <p:spPr>
          <a:noFill/>
        </p:spPr>
        <p:txBody>
          <a:bodyPr/>
          <a:lstStyle/>
          <a:p>
            <a:r>
              <a:rPr lang="en-US" smtClean="0"/>
              <a:t>ADF Java (Z16325) Module 6: Inheritance</a:t>
            </a:r>
          </a:p>
        </p:txBody>
      </p:sp>
      <p:sp>
        <p:nvSpPr>
          <p:cNvPr id="51203" name="Rectangle 10"/>
          <p:cNvSpPr>
            <a:spLocks noGrp="1" noChangeArrowheads="1"/>
          </p:cNvSpPr>
          <p:nvPr>
            <p:ph type="dt" sz="quarter" idx="1"/>
          </p:nvPr>
        </p:nvSpPr>
        <p:spPr>
          <a:noFill/>
        </p:spPr>
        <p:txBody>
          <a:bodyPr/>
          <a:lstStyle/>
          <a:p>
            <a:r>
              <a:rPr lang="en-US" smtClean="0"/>
              <a:t>M6 - Inheritance.ppt</a:t>
            </a:r>
          </a:p>
        </p:txBody>
      </p:sp>
      <p:sp>
        <p:nvSpPr>
          <p:cNvPr id="5120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1205" name="Rectangle 12"/>
          <p:cNvSpPr>
            <a:spLocks noGrp="1" noChangeArrowheads="1"/>
          </p:cNvSpPr>
          <p:nvPr>
            <p:ph type="sldNum" sz="quarter" idx="5"/>
          </p:nvPr>
        </p:nvSpPr>
        <p:spPr>
          <a:noFill/>
        </p:spPr>
        <p:txBody>
          <a:bodyPr/>
          <a:lstStyle/>
          <a:p>
            <a:fld id="{C889E96B-4B68-4B2A-92B7-82E43BD0E21B}" type="slidenum">
              <a:rPr lang="en-US" smtClean="0"/>
              <a:pPr/>
              <a:t>20</a:t>
            </a:fld>
            <a:endParaRPr lang="en-US" smtClean="0"/>
          </a:p>
        </p:txBody>
      </p:sp>
      <p:sp>
        <p:nvSpPr>
          <p:cNvPr id="51206" name="Rectangle 4"/>
          <p:cNvSpPr>
            <a:spLocks noChangeAspect="1" noChangeArrowheads="1" noTextEdit="1"/>
          </p:cNvSpPr>
          <p:nvPr>
            <p:ph type="sldImg"/>
          </p:nvPr>
        </p:nvSpPr>
        <p:spPr>
          <a:ln/>
        </p:spPr>
      </p:sp>
      <p:sp>
        <p:nvSpPr>
          <p:cNvPr id="51207" name="Rectangle 5"/>
          <p:cNvSpPr>
            <a:spLocks noGrp="1" noChangeArrowheads="1"/>
          </p:cNvSpPr>
          <p:nvPr>
            <p:ph type="body" idx="1"/>
          </p:nvPr>
        </p:nvSpPr>
        <p:spPr>
          <a:noFill/>
          <a:ln w="9525"/>
        </p:spPr>
        <p:txBody>
          <a:bodyPr/>
          <a:lstStyle/>
          <a:p>
            <a:r>
              <a:rPr lang="en-US" b="1" smtClean="0"/>
              <a:t>Key Message: </a:t>
            </a:r>
          </a:p>
          <a:p>
            <a:r>
              <a:rPr lang="en-US" smtClean="0"/>
              <a:t>Exceptions (checked and unchecked) will be covered in Module 8</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hdr" sz="quarter"/>
          </p:nvPr>
        </p:nvSpPr>
        <p:spPr>
          <a:noFill/>
        </p:spPr>
        <p:txBody>
          <a:bodyPr/>
          <a:lstStyle/>
          <a:p>
            <a:r>
              <a:rPr lang="en-US" smtClean="0"/>
              <a:t>ADF Java (Z16325) Module 6: Inheritance</a:t>
            </a:r>
          </a:p>
        </p:txBody>
      </p:sp>
      <p:sp>
        <p:nvSpPr>
          <p:cNvPr id="52227" name="Rectangle 10"/>
          <p:cNvSpPr>
            <a:spLocks noGrp="1" noChangeArrowheads="1"/>
          </p:cNvSpPr>
          <p:nvPr>
            <p:ph type="dt" sz="quarter" idx="1"/>
          </p:nvPr>
        </p:nvSpPr>
        <p:spPr>
          <a:noFill/>
        </p:spPr>
        <p:txBody>
          <a:bodyPr/>
          <a:lstStyle/>
          <a:p>
            <a:r>
              <a:rPr lang="en-US" smtClean="0"/>
              <a:t>M6 - Inheritance.ppt</a:t>
            </a:r>
          </a:p>
        </p:txBody>
      </p:sp>
      <p:sp>
        <p:nvSpPr>
          <p:cNvPr id="5222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2229" name="Rectangle 12"/>
          <p:cNvSpPr>
            <a:spLocks noGrp="1" noChangeArrowheads="1"/>
          </p:cNvSpPr>
          <p:nvPr>
            <p:ph type="sldNum" sz="quarter" idx="5"/>
          </p:nvPr>
        </p:nvSpPr>
        <p:spPr>
          <a:noFill/>
        </p:spPr>
        <p:txBody>
          <a:bodyPr/>
          <a:lstStyle/>
          <a:p>
            <a:fld id="{A03E720F-10CA-447E-BEC6-F086F71C1044}" type="slidenum">
              <a:rPr lang="en-US" smtClean="0"/>
              <a:pPr/>
              <a:t>21</a:t>
            </a:fld>
            <a:endParaRPr lang="en-US" smtClean="0"/>
          </a:p>
        </p:txBody>
      </p:sp>
      <p:sp>
        <p:nvSpPr>
          <p:cNvPr id="52230" name="Rectangle 4"/>
          <p:cNvSpPr>
            <a:spLocks noChangeAspect="1" noChangeArrowheads="1" noTextEdit="1"/>
          </p:cNvSpPr>
          <p:nvPr>
            <p:ph type="sldImg"/>
          </p:nvPr>
        </p:nvSpPr>
        <p:spPr>
          <a:ln/>
        </p:spPr>
      </p:sp>
      <p:sp>
        <p:nvSpPr>
          <p:cNvPr id="52231" name="Rectangle 5"/>
          <p:cNvSpPr>
            <a:spLocks noGrp="1" noChangeArrowheads="1"/>
          </p:cNvSpPr>
          <p:nvPr>
            <p:ph type="body" idx="1"/>
          </p:nvPr>
        </p:nvSpPr>
        <p:spPr>
          <a:noFill/>
          <a:ln w="9525"/>
        </p:spPr>
        <p:txBody>
          <a:bodyPr/>
          <a:lstStyle/>
          <a:p>
            <a:r>
              <a:rPr lang="en-US" b="1" smtClean="0"/>
              <a:t>Key Message: </a:t>
            </a:r>
            <a:r>
              <a:rPr lang="en-US" smtClean="0"/>
              <a:t>NA</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
          <p:cNvSpPr>
            <a:spLocks noGrp="1" noChangeArrowheads="1"/>
          </p:cNvSpPr>
          <p:nvPr>
            <p:ph type="hdr" sz="quarter"/>
          </p:nvPr>
        </p:nvSpPr>
        <p:spPr>
          <a:noFill/>
        </p:spPr>
        <p:txBody>
          <a:bodyPr/>
          <a:lstStyle/>
          <a:p>
            <a:r>
              <a:rPr lang="en-US" smtClean="0"/>
              <a:t>ADF Java (Z16325) Module 6: Inheritance</a:t>
            </a:r>
          </a:p>
        </p:txBody>
      </p:sp>
      <p:sp>
        <p:nvSpPr>
          <p:cNvPr id="53251" name="Rectangle 10"/>
          <p:cNvSpPr>
            <a:spLocks noGrp="1" noChangeArrowheads="1"/>
          </p:cNvSpPr>
          <p:nvPr>
            <p:ph type="dt" sz="quarter" idx="1"/>
          </p:nvPr>
        </p:nvSpPr>
        <p:spPr>
          <a:noFill/>
        </p:spPr>
        <p:txBody>
          <a:bodyPr/>
          <a:lstStyle/>
          <a:p>
            <a:r>
              <a:rPr lang="en-US" smtClean="0"/>
              <a:t>M6 - Inheritance.ppt</a:t>
            </a:r>
          </a:p>
        </p:txBody>
      </p:sp>
      <p:sp>
        <p:nvSpPr>
          <p:cNvPr id="5325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3253" name="Rectangle 12"/>
          <p:cNvSpPr>
            <a:spLocks noGrp="1" noChangeArrowheads="1"/>
          </p:cNvSpPr>
          <p:nvPr>
            <p:ph type="sldNum" sz="quarter" idx="5"/>
          </p:nvPr>
        </p:nvSpPr>
        <p:spPr>
          <a:noFill/>
        </p:spPr>
        <p:txBody>
          <a:bodyPr/>
          <a:lstStyle/>
          <a:p>
            <a:fld id="{5D417037-CC50-48C4-AF20-5442295D4C0B}" type="slidenum">
              <a:rPr lang="en-US" smtClean="0"/>
              <a:pPr/>
              <a:t>22</a:t>
            </a:fld>
            <a:endParaRPr lang="en-US" smtClean="0"/>
          </a:p>
        </p:txBody>
      </p:sp>
      <p:sp>
        <p:nvSpPr>
          <p:cNvPr id="53254" name="Rectangle 4"/>
          <p:cNvSpPr>
            <a:spLocks noChangeAspect="1" noChangeArrowheads="1" noTextEdit="1"/>
          </p:cNvSpPr>
          <p:nvPr>
            <p:ph type="sldImg"/>
          </p:nvPr>
        </p:nvSpPr>
        <p:spPr>
          <a:ln/>
        </p:spPr>
      </p:sp>
      <p:sp>
        <p:nvSpPr>
          <p:cNvPr id="53255" name="Rectangle 5"/>
          <p:cNvSpPr>
            <a:spLocks noGrp="1" noChangeArrowheads="1"/>
          </p:cNvSpPr>
          <p:nvPr>
            <p:ph type="body" idx="1"/>
          </p:nvPr>
        </p:nvSpPr>
        <p:spPr>
          <a:noFill/>
          <a:ln w="9525"/>
        </p:spPr>
        <p:txBody>
          <a:bodyPr/>
          <a:lstStyle/>
          <a:p>
            <a:r>
              <a:rPr lang="en-US" b="1" smtClean="0"/>
              <a:t>Key Message:</a:t>
            </a:r>
          </a:p>
          <a:p>
            <a:r>
              <a:rPr lang="en-US" smtClean="0"/>
              <a:t>If a parent class reference type is used to refer to a subclass instance, the methods and fields that will be available for use will be based on the parent class. Even if the subclass may have more methods and fields, because it is being viewed as the parent type, only the parent type members are available.</a:t>
            </a:r>
          </a:p>
          <a:p>
            <a:endParaRPr lang="en-US" smtClean="0"/>
          </a:p>
          <a:p>
            <a:r>
              <a:rPr lang="en-US" smtClean="0"/>
              <a:t>Refer to the ReferenceCastingSample.java sample code</a:t>
            </a:r>
          </a:p>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Grp="1" noChangeArrowheads="1"/>
          </p:cNvSpPr>
          <p:nvPr>
            <p:ph type="hdr" sz="quarter"/>
          </p:nvPr>
        </p:nvSpPr>
        <p:spPr>
          <a:noFill/>
        </p:spPr>
        <p:txBody>
          <a:bodyPr/>
          <a:lstStyle/>
          <a:p>
            <a:r>
              <a:rPr lang="en-US" smtClean="0"/>
              <a:t>ADF Java (Z16325) Module 6: Inheritance</a:t>
            </a:r>
          </a:p>
        </p:txBody>
      </p:sp>
      <p:sp>
        <p:nvSpPr>
          <p:cNvPr id="54275" name="Rectangle 10"/>
          <p:cNvSpPr>
            <a:spLocks noGrp="1" noChangeArrowheads="1"/>
          </p:cNvSpPr>
          <p:nvPr>
            <p:ph type="dt" sz="quarter" idx="1"/>
          </p:nvPr>
        </p:nvSpPr>
        <p:spPr>
          <a:noFill/>
        </p:spPr>
        <p:txBody>
          <a:bodyPr/>
          <a:lstStyle/>
          <a:p>
            <a:r>
              <a:rPr lang="en-US" smtClean="0"/>
              <a:t>M6 - Inheritance.ppt</a:t>
            </a:r>
          </a:p>
        </p:txBody>
      </p:sp>
      <p:sp>
        <p:nvSpPr>
          <p:cNvPr id="5427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4277" name="Rectangle 12"/>
          <p:cNvSpPr>
            <a:spLocks noGrp="1" noChangeArrowheads="1"/>
          </p:cNvSpPr>
          <p:nvPr>
            <p:ph type="sldNum" sz="quarter" idx="5"/>
          </p:nvPr>
        </p:nvSpPr>
        <p:spPr>
          <a:noFill/>
        </p:spPr>
        <p:txBody>
          <a:bodyPr/>
          <a:lstStyle/>
          <a:p>
            <a:fld id="{D99CAAB8-94A4-4329-A0CA-9E612E4628B2}" type="slidenum">
              <a:rPr lang="en-US" smtClean="0"/>
              <a:pPr/>
              <a:t>23</a:t>
            </a:fld>
            <a:endParaRPr lang="en-US" smtClean="0"/>
          </a:p>
        </p:txBody>
      </p:sp>
      <p:sp>
        <p:nvSpPr>
          <p:cNvPr id="54278" name="Rectangle 4"/>
          <p:cNvSpPr>
            <a:spLocks noChangeAspect="1" noChangeArrowheads="1" noTextEdit="1"/>
          </p:cNvSpPr>
          <p:nvPr>
            <p:ph type="sldImg"/>
          </p:nvPr>
        </p:nvSpPr>
        <p:spPr>
          <a:ln/>
        </p:spPr>
      </p:sp>
      <p:sp>
        <p:nvSpPr>
          <p:cNvPr id="54279" name="Rectangle 5"/>
          <p:cNvSpPr>
            <a:spLocks noGrp="1" noChangeArrowheads="1"/>
          </p:cNvSpPr>
          <p:nvPr>
            <p:ph type="body" idx="1"/>
          </p:nvPr>
        </p:nvSpPr>
        <p:spPr>
          <a:noFill/>
          <a:ln w="9525"/>
        </p:spPr>
        <p:txBody>
          <a:bodyPr/>
          <a:lstStyle/>
          <a:p>
            <a:r>
              <a:rPr lang="en-US" b="1" smtClean="0"/>
              <a:t>Key Message:</a:t>
            </a:r>
          </a:p>
          <a:p>
            <a:r>
              <a:rPr lang="en-US" smtClean="0"/>
              <a:t>Reference type in Java are types where the name of the variable evaluates to the address of the location in memory where the object reference by the variable is stored</a:t>
            </a:r>
          </a:p>
          <a:p>
            <a:r>
              <a:rPr lang="en-US" smtClean="0"/>
              <a:t>To upcast a Student object, all you need to do is assign the object to a reference variable of type Person. Note that the p reference variable cannot access the members that are only available in Student.</a:t>
            </a:r>
          </a:p>
          <a:p>
            <a:r>
              <a:rPr lang="en-US" smtClean="0"/>
              <a:t>Note that if the variable was actually pointing to a Person object, the cast will not work</a:t>
            </a:r>
          </a:p>
          <a:p>
            <a:r>
              <a:rPr lang="en-US" smtClean="0"/>
              <a:t>Refer to ReferenceCastingSample.java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Grp="1" noChangeArrowheads="1"/>
          </p:cNvSpPr>
          <p:nvPr>
            <p:ph type="hdr" sz="quarter"/>
          </p:nvPr>
        </p:nvSpPr>
        <p:spPr>
          <a:noFill/>
        </p:spPr>
        <p:txBody>
          <a:bodyPr/>
          <a:lstStyle/>
          <a:p>
            <a:r>
              <a:rPr lang="en-US" smtClean="0"/>
              <a:t>ADF Java (Z16325) Module 6: Inheritance</a:t>
            </a:r>
          </a:p>
        </p:txBody>
      </p:sp>
      <p:sp>
        <p:nvSpPr>
          <p:cNvPr id="55299" name="Rectangle 10"/>
          <p:cNvSpPr>
            <a:spLocks noGrp="1" noChangeArrowheads="1"/>
          </p:cNvSpPr>
          <p:nvPr>
            <p:ph type="dt" sz="quarter" idx="1"/>
          </p:nvPr>
        </p:nvSpPr>
        <p:spPr>
          <a:noFill/>
        </p:spPr>
        <p:txBody>
          <a:bodyPr/>
          <a:lstStyle/>
          <a:p>
            <a:r>
              <a:rPr lang="en-US" smtClean="0"/>
              <a:t>M6 - Inheritance.ppt</a:t>
            </a:r>
          </a:p>
        </p:txBody>
      </p:sp>
      <p:sp>
        <p:nvSpPr>
          <p:cNvPr id="5530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5301" name="Rectangle 12"/>
          <p:cNvSpPr>
            <a:spLocks noGrp="1" noChangeArrowheads="1"/>
          </p:cNvSpPr>
          <p:nvPr>
            <p:ph type="sldNum" sz="quarter" idx="5"/>
          </p:nvPr>
        </p:nvSpPr>
        <p:spPr>
          <a:noFill/>
        </p:spPr>
        <p:txBody>
          <a:bodyPr/>
          <a:lstStyle/>
          <a:p>
            <a:fld id="{B1744235-0CF8-4B56-A06B-DBC183DCDDC4}" type="slidenum">
              <a:rPr lang="en-US" smtClean="0"/>
              <a:pPr/>
              <a:t>24</a:t>
            </a:fld>
            <a:endParaRPr lang="en-US" smtClean="0"/>
          </a:p>
        </p:txBody>
      </p:sp>
      <p:sp>
        <p:nvSpPr>
          <p:cNvPr id="55302" name="Rectangle 4"/>
          <p:cNvSpPr>
            <a:spLocks noChangeAspect="1" noChangeArrowheads="1" noTextEdit="1"/>
          </p:cNvSpPr>
          <p:nvPr>
            <p:ph type="sldImg"/>
          </p:nvPr>
        </p:nvSpPr>
        <p:spPr>
          <a:ln/>
        </p:spPr>
      </p:sp>
      <p:sp>
        <p:nvSpPr>
          <p:cNvPr id="55303" name="Rectangle 5"/>
          <p:cNvSpPr>
            <a:spLocks noGrp="1" noChangeArrowheads="1"/>
          </p:cNvSpPr>
          <p:nvPr>
            <p:ph type="body" idx="1"/>
          </p:nvPr>
        </p:nvSpPr>
        <p:spPr>
          <a:noFill/>
          <a:ln w="9525"/>
        </p:spPr>
        <p:txBody>
          <a:bodyPr/>
          <a:lstStyle/>
          <a:p>
            <a:r>
              <a:rPr lang="en-US" b="1" smtClean="0"/>
              <a:t>Key Message:</a:t>
            </a:r>
          </a:p>
          <a:p>
            <a:r>
              <a:rPr lang="en-US" smtClean="0"/>
              <a:t>To downcast Person references an object of type Student, you can cast it back to Student. This time, it is called downcasting because you are casting an object to a class down the inheritance hierarchy. Downcasting requires that you write the Student type in brackets. </a:t>
            </a:r>
          </a:p>
          <a:p>
            <a:endParaRPr lang="en-US" smtClean="0"/>
          </a:p>
          <a:p>
            <a:r>
              <a:rPr lang="en-US" smtClean="0"/>
              <a:t>Note that if the variable was actually pointing to a Person object, the cast will not work</a:t>
            </a:r>
          </a:p>
          <a:p>
            <a:r>
              <a:rPr lang="en-US" smtClean="0"/>
              <a:t>Refer to ReferenceCastingSample.java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ChangeArrowheads="1"/>
          </p:cNvSpPr>
          <p:nvPr>
            <p:ph type="hdr" sz="quarter"/>
          </p:nvPr>
        </p:nvSpPr>
        <p:spPr>
          <a:noFill/>
        </p:spPr>
        <p:txBody>
          <a:bodyPr/>
          <a:lstStyle/>
          <a:p>
            <a:r>
              <a:rPr lang="en-US" smtClean="0"/>
              <a:t>ADF Java (Z16325) Module 6: Inheritance</a:t>
            </a:r>
          </a:p>
        </p:txBody>
      </p:sp>
      <p:sp>
        <p:nvSpPr>
          <p:cNvPr id="56323" name="Rectangle 10"/>
          <p:cNvSpPr>
            <a:spLocks noGrp="1" noChangeArrowheads="1"/>
          </p:cNvSpPr>
          <p:nvPr>
            <p:ph type="dt" sz="quarter" idx="1"/>
          </p:nvPr>
        </p:nvSpPr>
        <p:spPr>
          <a:noFill/>
        </p:spPr>
        <p:txBody>
          <a:bodyPr/>
          <a:lstStyle/>
          <a:p>
            <a:r>
              <a:rPr lang="en-US" smtClean="0"/>
              <a:t>M6 - Inheritance.ppt</a:t>
            </a:r>
          </a:p>
        </p:txBody>
      </p:sp>
      <p:sp>
        <p:nvSpPr>
          <p:cNvPr id="5632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6325" name="Rectangle 12"/>
          <p:cNvSpPr>
            <a:spLocks noGrp="1" noChangeArrowheads="1"/>
          </p:cNvSpPr>
          <p:nvPr>
            <p:ph type="sldNum" sz="quarter" idx="5"/>
          </p:nvPr>
        </p:nvSpPr>
        <p:spPr>
          <a:noFill/>
        </p:spPr>
        <p:txBody>
          <a:bodyPr/>
          <a:lstStyle/>
          <a:p>
            <a:fld id="{5DD41918-C292-4B95-BB66-69B38B8DB347}" type="slidenum">
              <a:rPr lang="en-US" smtClean="0"/>
              <a:pPr/>
              <a:t>25</a:t>
            </a:fld>
            <a:endParaRPr lang="en-US" smtClean="0"/>
          </a:p>
        </p:txBody>
      </p:sp>
      <p:sp>
        <p:nvSpPr>
          <p:cNvPr id="56326" name="Rectangle 4"/>
          <p:cNvSpPr>
            <a:spLocks noChangeAspect="1" noChangeArrowheads="1" noTextEdit="1"/>
          </p:cNvSpPr>
          <p:nvPr>
            <p:ph type="sldImg"/>
          </p:nvPr>
        </p:nvSpPr>
        <p:spPr>
          <a:ln/>
        </p:spPr>
      </p:sp>
      <p:sp>
        <p:nvSpPr>
          <p:cNvPr id="56327" name="Rectangle 5"/>
          <p:cNvSpPr>
            <a:spLocks noGrp="1" noChangeArrowheads="1"/>
          </p:cNvSpPr>
          <p:nvPr>
            <p:ph type="body" idx="1"/>
          </p:nvPr>
        </p:nvSpPr>
        <p:spPr>
          <a:noFill/>
          <a:ln w="9525"/>
        </p:spPr>
        <p:txBody>
          <a:bodyPr/>
          <a:lstStyle/>
          <a:p>
            <a:r>
              <a:rPr lang="en-US" b="1" smtClean="0"/>
              <a:t>Key Message: </a:t>
            </a:r>
          </a:p>
          <a:p>
            <a:r>
              <a:rPr lang="en-US" smtClean="0"/>
              <a:t>Explain the content using VirtualMethodSample.java sample code</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a:spLocks noGrp="1" noChangeArrowheads="1"/>
          </p:cNvSpPr>
          <p:nvPr>
            <p:ph type="hdr" sz="quarter"/>
          </p:nvPr>
        </p:nvSpPr>
        <p:spPr>
          <a:noFill/>
        </p:spPr>
        <p:txBody>
          <a:bodyPr/>
          <a:lstStyle/>
          <a:p>
            <a:r>
              <a:rPr lang="en-US" smtClean="0"/>
              <a:t>ADF Java (Z16325) Module 6: Inheritance</a:t>
            </a:r>
          </a:p>
        </p:txBody>
      </p:sp>
      <p:sp>
        <p:nvSpPr>
          <p:cNvPr id="57347" name="Rectangle 10"/>
          <p:cNvSpPr>
            <a:spLocks noGrp="1" noChangeArrowheads="1"/>
          </p:cNvSpPr>
          <p:nvPr>
            <p:ph type="dt" sz="quarter" idx="1"/>
          </p:nvPr>
        </p:nvSpPr>
        <p:spPr>
          <a:noFill/>
        </p:spPr>
        <p:txBody>
          <a:bodyPr/>
          <a:lstStyle/>
          <a:p>
            <a:r>
              <a:rPr lang="en-US" smtClean="0"/>
              <a:t>M6 - Inheritance.ppt</a:t>
            </a:r>
          </a:p>
        </p:txBody>
      </p:sp>
      <p:sp>
        <p:nvSpPr>
          <p:cNvPr id="5734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7349" name="Rectangle 12"/>
          <p:cNvSpPr>
            <a:spLocks noGrp="1" noChangeArrowheads="1"/>
          </p:cNvSpPr>
          <p:nvPr>
            <p:ph type="sldNum" sz="quarter" idx="5"/>
          </p:nvPr>
        </p:nvSpPr>
        <p:spPr>
          <a:noFill/>
        </p:spPr>
        <p:txBody>
          <a:bodyPr/>
          <a:lstStyle/>
          <a:p>
            <a:fld id="{DEFF8AA5-E586-4495-81A8-429CD41E8DA4}" type="slidenum">
              <a:rPr lang="en-US" smtClean="0"/>
              <a:pPr/>
              <a:t>26</a:t>
            </a:fld>
            <a:endParaRPr lang="en-US" smtClean="0"/>
          </a:p>
        </p:txBody>
      </p:sp>
      <p:sp>
        <p:nvSpPr>
          <p:cNvPr id="57350" name="Rectangle 4"/>
          <p:cNvSpPr>
            <a:spLocks noChangeAspect="1" noChangeArrowheads="1" noTextEdit="1"/>
          </p:cNvSpPr>
          <p:nvPr>
            <p:ph type="sldImg"/>
          </p:nvPr>
        </p:nvSpPr>
        <p:spPr>
          <a:ln/>
        </p:spPr>
      </p:sp>
      <p:sp>
        <p:nvSpPr>
          <p:cNvPr id="57351" name="Rectangle 5"/>
          <p:cNvSpPr>
            <a:spLocks noGrp="1" noChangeArrowheads="1"/>
          </p:cNvSpPr>
          <p:nvPr>
            <p:ph type="body" idx="1"/>
          </p:nvPr>
        </p:nvSpPr>
        <p:spPr>
          <a:noFill/>
          <a:ln w="9525"/>
        </p:spPr>
        <p:txBody>
          <a:bodyPr/>
          <a:lstStyle/>
          <a:p>
            <a:r>
              <a:rPr lang="en-US" b="1" smtClean="0"/>
              <a:t>Key Message:</a:t>
            </a:r>
          </a:p>
          <a:p>
            <a:r>
              <a:rPr lang="en-US" smtClean="0"/>
              <a:t>This feature allows designers to ‘plug-in’ different behaviors of objects in their code without having to modify their own code. </a:t>
            </a:r>
          </a:p>
          <a:p>
            <a:endParaRPr lang="en-US" smtClean="0"/>
          </a:p>
          <a:p>
            <a:r>
              <a:rPr lang="en-US" smtClean="0"/>
              <a:t>Refer to VirtualMethodSample.java</a:t>
            </a:r>
          </a:p>
          <a:p>
            <a:r>
              <a:rPr lang="en-US" smtClean="0"/>
              <a:t>In the example, the same method rollCall() is called by passing different types of Person objects. The behavior of the call temp.announce() changes depending on the type of Person object passed to it.</a:t>
            </a:r>
          </a:p>
          <a:p>
            <a:r>
              <a:rPr lang="en-US" smtClean="0"/>
              <a:t>All methods in Java are virtual</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
          <p:cNvSpPr>
            <a:spLocks noGrp="1" noChangeArrowheads="1"/>
          </p:cNvSpPr>
          <p:nvPr>
            <p:ph type="hdr" sz="quarter"/>
          </p:nvPr>
        </p:nvSpPr>
        <p:spPr>
          <a:noFill/>
        </p:spPr>
        <p:txBody>
          <a:bodyPr/>
          <a:lstStyle/>
          <a:p>
            <a:r>
              <a:rPr lang="en-US" smtClean="0"/>
              <a:t>ADF Java (Z16325) Module 6: Inheritance</a:t>
            </a:r>
          </a:p>
        </p:txBody>
      </p:sp>
      <p:sp>
        <p:nvSpPr>
          <p:cNvPr id="58371" name="Rectangle 10"/>
          <p:cNvSpPr>
            <a:spLocks noGrp="1" noChangeArrowheads="1"/>
          </p:cNvSpPr>
          <p:nvPr>
            <p:ph type="dt" sz="quarter" idx="1"/>
          </p:nvPr>
        </p:nvSpPr>
        <p:spPr>
          <a:noFill/>
        </p:spPr>
        <p:txBody>
          <a:bodyPr/>
          <a:lstStyle/>
          <a:p>
            <a:r>
              <a:rPr lang="en-US" smtClean="0"/>
              <a:t>M6 - Inheritance.ppt</a:t>
            </a:r>
          </a:p>
        </p:txBody>
      </p:sp>
      <p:sp>
        <p:nvSpPr>
          <p:cNvPr id="5837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58373" name="Rectangle 12"/>
          <p:cNvSpPr>
            <a:spLocks noGrp="1" noChangeArrowheads="1"/>
          </p:cNvSpPr>
          <p:nvPr>
            <p:ph type="sldNum" sz="quarter" idx="5"/>
          </p:nvPr>
        </p:nvSpPr>
        <p:spPr>
          <a:noFill/>
        </p:spPr>
        <p:txBody>
          <a:bodyPr/>
          <a:lstStyle/>
          <a:p>
            <a:fld id="{206AC737-C704-47A9-9649-623E44CF1AAB}" type="slidenum">
              <a:rPr lang="en-US" smtClean="0"/>
              <a:pPr/>
              <a:t>27</a:t>
            </a:fld>
            <a:endParaRPr lang="en-US" smtClean="0"/>
          </a:p>
        </p:txBody>
      </p:sp>
      <p:sp>
        <p:nvSpPr>
          <p:cNvPr id="58374" name="Rectangle 4"/>
          <p:cNvSpPr>
            <a:spLocks noChangeAspect="1" noChangeArrowheads="1" noTextEdit="1"/>
          </p:cNvSpPr>
          <p:nvPr>
            <p:ph type="sldImg"/>
          </p:nvPr>
        </p:nvSpPr>
        <p:spPr>
          <a:ln/>
        </p:spPr>
      </p:sp>
      <p:sp>
        <p:nvSpPr>
          <p:cNvPr id="58375" name="Rectangle 5"/>
          <p:cNvSpPr>
            <a:spLocks noGrp="1" noChangeArrowheads="1"/>
          </p:cNvSpPr>
          <p:nvPr>
            <p:ph type="body" idx="1"/>
          </p:nvPr>
        </p:nvSpPr>
        <p:spPr>
          <a:noFill/>
          <a:ln w="9525"/>
        </p:spPr>
        <p:txBody>
          <a:bodyPr/>
          <a:lstStyle/>
          <a:p>
            <a:pPr eaLnBrk="1" hangingPunct="1">
              <a:spcBef>
                <a:spcPts val="363"/>
              </a:spcBef>
            </a:pPr>
            <a:r>
              <a:rPr lang="en-US" b="1" smtClean="0">
                <a:solidFill>
                  <a:srgbClr val="000000"/>
                </a:solidFill>
              </a:rPr>
              <a:t>Focus:</a:t>
            </a:r>
            <a:r>
              <a:rPr lang="en-US" smtClean="0">
                <a:solidFill>
                  <a:srgbClr val="000000"/>
                </a:solidFill>
              </a:rPr>
              <a:t> Questions and Comments</a:t>
            </a:r>
          </a:p>
          <a:p>
            <a:pPr eaLnBrk="1" hangingPunct="1">
              <a:spcBef>
                <a:spcPts val="363"/>
              </a:spcBef>
            </a:pPr>
            <a:endParaRPr lang="en-US" smtClean="0">
              <a:solidFill>
                <a:srgbClr val="000000"/>
              </a:solidFill>
            </a:endParaRPr>
          </a:p>
          <a:p>
            <a:pPr eaLnBrk="1" hangingPunct="1">
              <a:spcBef>
                <a:spcPts val="363"/>
              </a:spcBef>
            </a:pPr>
            <a:r>
              <a:rPr lang="en-US" b="1" smtClean="0">
                <a:solidFill>
                  <a:srgbClr val="000000"/>
                </a:solidFill>
              </a:rPr>
              <a:t>Key Message:</a:t>
            </a:r>
            <a:r>
              <a:rPr lang="en-US" smtClean="0">
                <a:solidFill>
                  <a:srgbClr val="000000"/>
                </a:solidFill>
              </a:rPr>
              <a:t> NA</a:t>
            </a:r>
          </a:p>
          <a:p>
            <a:pPr eaLnBrk="1" hangingPunct="1">
              <a:spcBef>
                <a:spcPts val="363"/>
              </a:spcBef>
            </a:pPr>
            <a:endParaRPr lang="en-US" smtClean="0">
              <a:solidFill>
                <a:srgbClr val="000000"/>
              </a:solidFill>
            </a:endParaRPr>
          </a:p>
          <a:p>
            <a:pPr eaLnBrk="1" hangingPunct="1">
              <a:spcBef>
                <a:spcPts val="363"/>
              </a:spcBef>
            </a:pPr>
            <a:r>
              <a:rPr lang="en-US" b="1" smtClean="0">
                <a:solidFill>
                  <a:srgbClr val="000000"/>
                </a:solidFill>
              </a:rPr>
              <a:t>Note to Instructor: </a:t>
            </a:r>
            <a:r>
              <a:rPr lang="en-US" smtClean="0">
                <a:solidFill>
                  <a:srgbClr val="000000"/>
                </a:solidFill>
              </a:rPr>
              <a:t>Ask participants for any questions or comments they may have.</a:t>
            </a:r>
          </a:p>
          <a:p>
            <a:pPr eaLnBrk="1" hangingPunct="1">
              <a:spcBef>
                <a:spcPts val="363"/>
              </a:spcBef>
            </a:pPr>
            <a:endParaRPr lang="en-US" smtClean="0">
              <a:solidFill>
                <a:srgbClr val="000000"/>
              </a:solidFill>
            </a:endParaRPr>
          </a:p>
          <a:p>
            <a:pPr eaLnBrk="1" hangingPunct="1">
              <a:spcBef>
                <a:spcPts val="363"/>
              </a:spcBef>
            </a:pPr>
            <a:r>
              <a:rPr lang="en-US" b="1" smtClean="0">
                <a:solidFill>
                  <a:srgbClr val="000000"/>
                </a:solidFill>
              </a:rPr>
              <a:t>Transition:</a:t>
            </a:r>
            <a:r>
              <a:rPr lang="en-US" smtClean="0">
                <a:solidFill>
                  <a:srgbClr val="000000"/>
                </a:solidFill>
              </a:rPr>
              <a:t> This brings us to the end of this module.</a:t>
            </a:r>
          </a:p>
          <a:p>
            <a:endParaRPr lang="en-I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t>ADF Java (Z16325) Module 6: Inheritance</a:t>
            </a:r>
          </a:p>
        </p:txBody>
      </p:sp>
      <p:sp>
        <p:nvSpPr>
          <p:cNvPr id="33795" name="Rectangle 10"/>
          <p:cNvSpPr>
            <a:spLocks noGrp="1" noChangeArrowheads="1"/>
          </p:cNvSpPr>
          <p:nvPr>
            <p:ph type="dt" sz="quarter" idx="1"/>
          </p:nvPr>
        </p:nvSpPr>
        <p:spPr>
          <a:noFill/>
        </p:spPr>
        <p:txBody>
          <a:bodyPr/>
          <a:lstStyle/>
          <a:p>
            <a:r>
              <a:rPr lang="en-US" smtClean="0"/>
              <a:t>M6 - Inheritance.ppt</a:t>
            </a:r>
          </a:p>
        </p:txBody>
      </p:sp>
      <p:sp>
        <p:nvSpPr>
          <p:cNvPr id="3379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3797" name="Rectangle 12"/>
          <p:cNvSpPr>
            <a:spLocks noGrp="1" noChangeArrowheads="1"/>
          </p:cNvSpPr>
          <p:nvPr>
            <p:ph type="sldNum" sz="quarter" idx="5"/>
          </p:nvPr>
        </p:nvSpPr>
        <p:spPr>
          <a:noFill/>
        </p:spPr>
        <p:txBody>
          <a:bodyPr/>
          <a:lstStyle/>
          <a:p>
            <a:fld id="{2823DFA6-77CD-4DDB-8AF0-6CAD7A560CF9}" type="slidenum">
              <a:rPr lang="en-US" smtClean="0"/>
              <a:pPr/>
              <a:t>3</a:t>
            </a:fld>
            <a:endParaRPr lang="en-US" smtClean="0"/>
          </a:p>
        </p:txBody>
      </p:sp>
      <p:sp>
        <p:nvSpPr>
          <p:cNvPr id="33798" name="Rectangle 4"/>
          <p:cNvSpPr>
            <a:spLocks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pPr eaLnBrk="1" hangingPunct="1"/>
            <a:r>
              <a:rPr lang="en-US" b="1" smtClean="0"/>
              <a:t>Key Message: </a:t>
            </a:r>
            <a:r>
              <a:rPr lang="en-US" smtClean="0"/>
              <a:t>NA</a:t>
            </a:r>
          </a:p>
          <a:p>
            <a:pPr eaLnBrk="1" hangingPunct="1"/>
            <a:endParaRPr lang="en-US" b="1"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smtClean="0"/>
              <a:t>ADF Java (Z16325) Module 6: Inheritance</a:t>
            </a:r>
          </a:p>
        </p:txBody>
      </p:sp>
      <p:sp>
        <p:nvSpPr>
          <p:cNvPr id="34819" name="Rectangle 10"/>
          <p:cNvSpPr>
            <a:spLocks noGrp="1" noChangeArrowheads="1"/>
          </p:cNvSpPr>
          <p:nvPr>
            <p:ph type="dt" sz="quarter" idx="1"/>
          </p:nvPr>
        </p:nvSpPr>
        <p:spPr>
          <a:noFill/>
        </p:spPr>
        <p:txBody>
          <a:bodyPr/>
          <a:lstStyle/>
          <a:p>
            <a:r>
              <a:rPr lang="en-US" smtClean="0"/>
              <a:t>M6 - Inheritance.ppt</a:t>
            </a:r>
          </a:p>
        </p:txBody>
      </p:sp>
      <p:sp>
        <p:nvSpPr>
          <p:cNvPr id="3482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4821" name="Rectangle 12"/>
          <p:cNvSpPr>
            <a:spLocks noGrp="1" noChangeArrowheads="1"/>
          </p:cNvSpPr>
          <p:nvPr>
            <p:ph type="sldNum" sz="quarter" idx="5"/>
          </p:nvPr>
        </p:nvSpPr>
        <p:spPr>
          <a:noFill/>
        </p:spPr>
        <p:txBody>
          <a:bodyPr/>
          <a:lstStyle/>
          <a:p>
            <a:fld id="{112D5DD2-06EB-423A-8D50-EC3ACEE3AFBC}" type="slidenum">
              <a:rPr lang="en-US" smtClean="0"/>
              <a:pPr/>
              <a:t>4</a:t>
            </a:fld>
            <a:endParaRPr lang="en-US" smtClean="0"/>
          </a:p>
        </p:txBody>
      </p:sp>
      <p:sp>
        <p:nvSpPr>
          <p:cNvPr id="34822" name="Rectangle 4"/>
          <p:cNvSpPr>
            <a:spLocks noChangeAspect="1" noChangeArrowheads="1" noTextEdit="1"/>
          </p:cNvSpPr>
          <p:nvPr>
            <p:ph type="sldImg"/>
          </p:nvPr>
        </p:nvSpPr>
        <p:spPr>
          <a:ln/>
        </p:spPr>
      </p:sp>
      <p:sp>
        <p:nvSpPr>
          <p:cNvPr id="34823" name="Rectangle 5"/>
          <p:cNvSpPr>
            <a:spLocks noGrp="1" noChangeArrowheads="1"/>
          </p:cNvSpPr>
          <p:nvPr>
            <p:ph type="body" idx="1"/>
          </p:nvPr>
        </p:nvSpPr>
        <p:spPr>
          <a:ln w="9525"/>
        </p:spPr>
        <p:txBody>
          <a:bodyPr/>
          <a:lstStyle/>
          <a:p>
            <a:pPr>
              <a:defRPr/>
            </a:pPr>
            <a:r>
              <a:rPr lang="en-US" b="1" dirty="0" smtClean="0"/>
              <a:t>Key Message:</a:t>
            </a:r>
          </a:p>
          <a:p>
            <a:pPr marL="114300" indent="-114300">
              <a:buFont typeface="Arial" pitchFamily="34" charset="0"/>
              <a:buChar char="•"/>
              <a:defRPr/>
            </a:pPr>
            <a:r>
              <a:rPr lang="en-US" dirty="0" smtClean="0"/>
              <a:t>A class that is derived from another class is called a subclass (also a derived class, extended class, or child class). </a:t>
            </a:r>
          </a:p>
          <a:p>
            <a:pPr marL="114300" indent="-114300">
              <a:buFont typeface="Arial" pitchFamily="34" charset="0"/>
              <a:buChar char="•"/>
              <a:defRPr/>
            </a:pPr>
            <a:r>
              <a:rPr lang="en-US" dirty="0" smtClean="0"/>
              <a:t>The class from which the subclass is derived is called a </a:t>
            </a:r>
            <a:r>
              <a:rPr lang="en-US" dirty="0" err="1" smtClean="0"/>
              <a:t>superclass</a:t>
            </a:r>
            <a:r>
              <a:rPr lang="en-US" dirty="0" smtClean="0"/>
              <a:t> (also a base class or a parent class). </a:t>
            </a:r>
          </a:p>
          <a:p>
            <a:pPr marL="114300" indent="-114300">
              <a:buFont typeface="Arial" pitchFamily="34" charset="0"/>
              <a:buChar char="•"/>
              <a:defRPr/>
            </a:pPr>
            <a:r>
              <a:rPr lang="en-US" dirty="0" smtClean="0"/>
              <a:t>Except Object, which has no </a:t>
            </a:r>
            <a:r>
              <a:rPr lang="en-US" dirty="0" err="1" smtClean="0"/>
              <a:t>superclass</a:t>
            </a:r>
            <a:r>
              <a:rPr lang="en-US" dirty="0" smtClean="0"/>
              <a:t>, every class has one and only one direct </a:t>
            </a:r>
            <a:r>
              <a:rPr lang="en-US" dirty="0" err="1" smtClean="0"/>
              <a:t>superclass</a:t>
            </a:r>
            <a:r>
              <a:rPr lang="en-US" dirty="0" smtClean="0"/>
              <a:t> (single inheritance). In the absence of any other explicit </a:t>
            </a:r>
            <a:r>
              <a:rPr lang="en-US" dirty="0" err="1" smtClean="0"/>
              <a:t>superclass</a:t>
            </a:r>
            <a:r>
              <a:rPr lang="en-US" dirty="0" smtClean="0"/>
              <a:t>, every class is implicitly a subclass of an Object. </a:t>
            </a:r>
          </a:p>
          <a:p>
            <a:pPr marL="114300" indent="-114300">
              <a:buFont typeface="Arial" pitchFamily="34" charset="0"/>
              <a:buChar char="•"/>
              <a:defRPr/>
            </a:pPr>
            <a:r>
              <a:rPr lang="en-US" dirty="0" smtClean="0"/>
              <a:t>Classes can be derived from classes that are derived from classes that are derived from classes, and so on, and ultimately derived from the topmost class, Object. Such a class is said to be descended from all the classes in the inheritance chain stretching back to Object.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hdr" sz="quarter"/>
          </p:nvPr>
        </p:nvSpPr>
        <p:spPr>
          <a:noFill/>
        </p:spPr>
        <p:txBody>
          <a:bodyPr/>
          <a:lstStyle/>
          <a:p>
            <a:r>
              <a:rPr lang="en-US" smtClean="0"/>
              <a:t>ADF Java (Z16325) Module 6: Inheritance</a:t>
            </a:r>
          </a:p>
        </p:txBody>
      </p:sp>
      <p:sp>
        <p:nvSpPr>
          <p:cNvPr id="35843" name="Rectangle 10"/>
          <p:cNvSpPr>
            <a:spLocks noGrp="1" noChangeArrowheads="1"/>
          </p:cNvSpPr>
          <p:nvPr>
            <p:ph type="dt" sz="quarter" idx="1"/>
          </p:nvPr>
        </p:nvSpPr>
        <p:spPr>
          <a:noFill/>
        </p:spPr>
        <p:txBody>
          <a:bodyPr/>
          <a:lstStyle/>
          <a:p>
            <a:r>
              <a:rPr lang="en-US" smtClean="0"/>
              <a:t>M6 - Inheritance.ppt</a:t>
            </a:r>
          </a:p>
        </p:txBody>
      </p:sp>
      <p:sp>
        <p:nvSpPr>
          <p:cNvPr id="3584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5845" name="Rectangle 12"/>
          <p:cNvSpPr>
            <a:spLocks noGrp="1" noChangeArrowheads="1"/>
          </p:cNvSpPr>
          <p:nvPr>
            <p:ph type="sldNum" sz="quarter" idx="5"/>
          </p:nvPr>
        </p:nvSpPr>
        <p:spPr>
          <a:noFill/>
        </p:spPr>
        <p:txBody>
          <a:bodyPr/>
          <a:lstStyle/>
          <a:p>
            <a:fld id="{7B96E5EF-118F-47BD-804B-AF9DA5CB930E}" type="slidenum">
              <a:rPr lang="en-US" smtClean="0"/>
              <a:pPr/>
              <a:t>5</a:t>
            </a:fld>
            <a:endParaRPr lang="en-US" smtClean="0"/>
          </a:p>
        </p:txBody>
      </p:sp>
      <p:sp>
        <p:nvSpPr>
          <p:cNvPr id="35846" name="Rectangle 4"/>
          <p:cNvSpPr>
            <a:spLocks noChangeAspect="1" noChangeArrowheads="1" noTextEdit="1"/>
          </p:cNvSpPr>
          <p:nvPr>
            <p:ph type="sldImg"/>
          </p:nvPr>
        </p:nvSpPr>
        <p:spPr>
          <a:ln/>
        </p:spPr>
      </p:sp>
      <p:sp>
        <p:nvSpPr>
          <p:cNvPr id="35847" name="Rectangle 5"/>
          <p:cNvSpPr>
            <a:spLocks noGrp="1" noChangeArrowheads="1"/>
          </p:cNvSpPr>
          <p:nvPr>
            <p:ph type="body" idx="1"/>
          </p:nvPr>
        </p:nvSpPr>
        <p:spPr>
          <a:noFill/>
          <a:ln w="9525"/>
        </p:spPr>
        <p:txBody>
          <a:bodyPr/>
          <a:lstStyle/>
          <a:p>
            <a:r>
              <a:rPr lang="en-US" b="1" smtClean="0"/>
              <a:t>Key Message:</a:t>
            </a:r>
            <a:r>
              <a:rPr lang="en-US" smtClean="0"/>
              <a:t> NA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hdr" sz="quarter"/>
          </p:nvPr>
        </p:nvSpPr>
        <p:spPr>
          <a:noFill/>
        </p:spPr>
        <p:txBody>
          <a:bodyPr/>
          <a:lstStyle/>
          <a:p>
            <a:r>
              <a:rPr lang="en-US" smtClean="0"/>
              <a:t>ADF Java (Z16325) Module 6: Inheritance</a:t>
            </a:r>
          </a:p>
        </p:txBody>
      </p:sp>
      <p:sp>
        <p:nvSpPr>
          <p:cNvPr id="36867" name="Rectangle 10"/>
          <p:cNvSpPr>
            <a:spLocks noGrp="1" noChangeArrowheads="1"/>
          </p:cNvSpPr>
          <p:nvPr>
            <p:ph type="dt" sz="quarter" idx="1"/>
          </p:nvPr>
        </p:nvSpPr>
        <p:spPr>
          <a:noFill/>
        </p:spPr>
        <p:txBody>
          <a:bodyPr/>
          <a:lstStyle/>
          <a:p>
            <a:r>
              <a:rPr lang="en-US" smtClean="0"/>
              <a:t>M6 - Inheritance.ppt</a:t>
            </a:r>
          </a:p>
        </p:txBody>
      </p:sp>
      <p:sp>
        <p:nvSpPr>
          <p:cNvPr id="3686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6869" name="Rectangle 12"/>
          <p:cNvSpPr>
            <a:spLocks noGrp="1" noChangeArrowheads="1"/>
          </p:cNvSpPr>
          <p:nvPr>
            <p:ph type="sldNum" sz="quarter" idx="5"/>
          </p:nvPr>
        </p:nvSpPr>
        <p:spPr>
          <a:noFill/>
        </p:spPr>
        <p:txBody>
          <a:bodyPr/>
          <a:lstStyle/>
          <a:p>
            <a:fld id="{5B0F289D-202C-4DDE-AA6B-F71EB9785416}" type="slidenum">
              <a:rPr lang="en-US" smtClean="0"/>
              <a:pPr/>
              <a:t>6</a:t>
            </a:fld>
            <a:endParaRPr lang="en-US" smtClean="0"/>
          </a:p>
        </p:txBody>
      </p:sp>
      <p:sp>
        <p:nvSpPr>
          <p:cNvPr id="36870" name="Rectangle 4"/>
          <p:cNvSpPr>
            <a:spLocks noChangeAspect="1" noChangeArrowheads="1" noTextEdit="1"/>
          </p:cNvSpPr>
          <p:nvPr>
            <p:ph type="sldImg"/>
          </p:nvPr>
        </p:nvSpPr>
        <p:spPr>
          <a:ln/>
        </p:spPr>
      </p:sp>
      <p:sp>
        <p:nvSpPr>
          <p:cNvPr id="36871" name="Rectangle 5"/>
          <p:cNvSpPr>
            <a:spLocks noGrp="1" noChangeArrowheads="1"/>
          </p:cNvSpPr>
          <p:nvPr>
            <p:ph type="body" idx="1"/>
          </p:nvPr>
        </p:nvSpPr>
        <p:spPr>
          <a:noFill/>
          <a:ln w="9525"/>
        </p:spPr>
        <p:txBody>
          <a:bodyPr/>
          <a:lstStyle/>
          <a:p>
            <a:r>
              <a:rPr lang="en-US" b="1" smtClean="0"/>
              <a:t>Key Message: </a:t>
            </a:r>
            <a:r>
              <a:rPr lang="en-US" smtClean="0"/>
              <a:t>An object can be anything.– say vehicles. Now, vehicles could be land, water or aerial. Scooter, car, airplane, ship are all objects of the class vehicles. </a:t>
            </a:r>
          </a:p>
          <a:p>
            <a:r>
              <a:rPr lang="en-US" smtClean="0"/>
              <a:t>Inheritance allows you to define a very general class - vehicle, then later define more specialized classes by adding new detail. The general class is called the base or parent class. The specialized classes inherit all the properties of the general class. Specialized classes are derived from the base class. They are called derived or child classes. In our example, these would be the vehicles on land – cars, and vehicles on water – boat.</a:t>
            </a:r>
          </a:p>
          <a:p>
            <a:r>
              <a:rPr lang="en-US" smtClean="0"/>
              <a:t>After the general class is developed you only have to write the “difference” or “specialization” code for each derived class.</a:t>
            </a:r>
          </a:p>
          <a:p>
            <a:r>
              <a:rPr lang="en-US" smtClean="0"/>
              <a:t>A class hierarchy: classes can be derived from derived classes (child classes can be parent classes) – land based vehicles can be further specialized into 2 wheelers, 4 wheelers etc.</a:t>
            </a:r>
          </a:p>
          <a:p>
            <a:r>
              <a:rPr lang="en-US" smtClean="0"/>
              <a:t>	Any class higher in the hierarchy is an ancestor class</a:t>
            </a:r>
          </a:p>
          <a:p>
            <a:r>
              <a:rPr lang="en-US" smtClean="0"/>
              <a:t>	Any class lower in the hierarchy is a descendent class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hdr" sz="quarter"/>
          </p:nvPr>
        </p:nvSpPr>
        <p:spPr>
          <a:noFill/>
        </p:spPr>
        <p:txBody>
          <a:bodyPr/>
          <a:lstStyle/>
          <a:p>
            <a:r>
              <a:rPr lang="en-US" smtClean="0"/>
              <a:t>ADF Java (Z16325) Module 6: Inheritance</a:t>
            </a:r>
          </a:p>
        </p:txBody>
      </p:sp>
      <p:sp>
        <p:nvSpPr>
          <p:cNvPr id="37891" name="Rectangle 10"/>
          <p:cNvSpPr>
            <a:spLocks noGrp="1" noChangeArrowheads="1"/>
          </p:cNvSpPr>
          <p:nvPr>
            <p:ph type="dt" sz="quarter" idx="1"/>
          </p:nvPr>
        </p:nvSpPr>
        <p:spPr>
          <a:noFill/>
        </p:spPr>
        <p:txBody>
          <a:bodyPr/>
          <a:lstStyle/>
          <a:p>
            <a:r>
              <a:rPr lang="en-US" smtClean="0"/>
              <a:t>M6 - Inheritance.ppt</a:t>
            </a:r>
          </a:p>
        </p:txBody>
      </p:sp>
      <p:sp>
        <p:nvSpPr>
          <p:cNvPr id="3789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7893" name="Rectangle 12"/>
          <p:cNvSpPr>
            <a:spLocks noGrp="1" noChangeArrowheads="1"/>
          </p:cNvSpPr>
          <p:nvPr>
            <p:ph type="sldNum" sz="quarter" idx="5"/>
          </p:nvPr>
        </p:nvSpPr>
        <p:spPr>
          <a:noFill/>
        </p:spPr>
        <p:txBody>
          <a:bodyPr/>
          <a:lstStyle/>
          <a:p>
            <a:fld id="{DC055623-E565-4B67-8721-364251B08CFA}" type="slidenum">
              <a:rPr lang="en-US" smtClean="0"/>
              <a:pPr/>
              <a:t>7</a:t>
            </a:fld>
            <a:endParaRPr lang="en-US" smtClean="0"/>
          </a:p>
        </p:txBody>
      </p:sp>
      <p:sp>
        <p:nvSpPr>
          <p:cNvPr id="37894" name="Rectangle 4"/>
          <p:cNvSpPr>
            <a:spLocks noChangeAspect="1" noChangeArrowheads="1" noTextEdit="1"/>
          </p:cNvSpPr>
          <p:nvPr>
            <p:ph type="sldImg"/>
          </p:nvPr>
        </p:nvSpPr>
        <p:spPr>
          <a:ln/>
        </p:spPr>
      </p:sp>
      <p:sp>
        <p:nvSpPr>
          <p:cNvPr id="37895" name="Rectangle 5"/>
          <p:cNvSpPr>
            <a:spLocks noGrp="1" noChangeArrowheads="1"/>
          </p:cNvSpPr>
          <p:nvPr>
            <p:ph type="body" idx="1"/>
          </p:nvPr>
        </p:nvSpPr>
        <p:spPr>
          <a:noFill/>
          <a:ln w="9525"/>
        </p:spPr>
        <p:txBody>
          <a:bodyPr/>
          <a:lstStyle/>
          <a:p>
            <a:r>
              <a:rPr lang="en-US" b="1" smtClean="0"/>
              <a:t>Key Message: NA</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Grp="1" noChangeArrowheads="1"/>
          </p:cNvSpPr>
          <p:nvPr>
            <p:ph type="hdr" sz="quarter"/>
          </p:nvPr>
        </p:nvSpPr>
        <p:spPr>
          <a:noFill/>
        </p:spPr>
        <p:txBody>
          <a:bodyPr/>
          <a:lstStyle/>
          <a:p>
            <a:r>
              <a:rPr lang="en-US" smtClean="0"/>
              <a:t>ADF Java (Z16325) Module 6: Inheritance</a:t>
            </a:r>
          </a:p>
        </p:txBody>
      </p:sp>
      <p:sp>
        <p:nvSpPr>
          <p:cNvPr id="38915" name="Rectangle 10"/>
          <p:cNvSpPr>
            <a:spLocks noGrp="1" noChangeArrowheads="1"/>
          </p:cNvSpPr>
          <p:nvPr>
            <p:ph type="dt" sz="quarter" idx="1"/>
          </p:nvPr>
        </p:nvSpPr>
        <p:spPr>
          <a:noFill/>
        </p:spPr>
        <p:txBody>
          <a:bodyPr/>
          <a:lstStyle/>
          <a:p>
            <a:r>
              <a:rPr lang="en-US" smtClean="0"/>
              <a:t>M6 - Inheritance.ppt</a:t>
            </a:r>
          </a:p>
        </p:txBody>
      </p:sp>
      <p:sp>
        <p:nvSpPr>
          <p:cNvPr id="3891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8917" name="Rectangle 12"/>
          <p:cNvSpPr>
            <a:spLocks noGrp="1" noChangeArrowheads="1"/>
          </p:cNvSpPr>
          <p:nvPr>
            <p:ph type="sldNum" sz="quarter" idx="5"/>
          </p:nvPr>
        </p:nvSpPr>
        <p:spPr>
          <a:noFill/>
        </p:spPr>
        <p:txBody>
          <a:bodyPr/>
          <a:lstStyle/>
          <a:p>
            <a:fld id="{78945321-6EA2-4FFE-82FE-97FBE86AE033}" type="slidenum">
              <a:rPr lang="en-US" smtClean="0"/>
              <a:pPr/>
              <a:t>8</a:t>
            </a:fld>
            <a:endParaRPr lang="en-US" smtClean="0"/>
          </a:p>
        </p:txBody>
      </p:sp>
      <p:sp>
        <p:nvSpPr>
          <p:cNvPr id="38918" name="Rectangle 4"/>
          <p:cNvSpPr>
            <a:spLocks noChangeAspect="1" noChangeArrowheads="1" noTextEdit="1"/>
          </p:cNvSpPr>
          <p:nvPr>
            <p:ph type="sldImg"/>
          </p:nvPr>
        </p:nvSpPr>
        <p:spPr>
          <a:ln/>
        </p:spPr>
      </p:sp>
      <p:sp>
        <p:nvSpPr>
          <p:cNvPr id="38919" name="Rectangle 5"/>
          <p:cNvSpPr>
            <a:spLocks noGrp="1" noChangeArrowheads="1"/>
          </p:cNvSpPr>
          <p:nvPr>
            <p:ph type="body" idx="1"/>
          </p:nvPr>
        </p:nvSpPr>
        <p:spPr>
          <a:noFill/>
          <a:ln w="9525"/>
        </p:spPr>
        <p:txBody>
          <a:bodyPr/>
          <a:lstStyle/>
          <a:p>
            <a:r>
              <a:rPr lang="en-US" b="1" smtClean="0"/>
              <a:t>Key Message: NA</a:t>
            </a:r>
          </a:p>
          <a:p>
            <a:endParaRPr lang="en-US" smtClean="0"/>
          </a:p>
          <a:p>
            <a:r>
              <a:rPr lang="en-US" b="1" smtClean="0"/>
              <a:t>Additional Information:</a:t>
            </a:r>
          </a:p>
          <a:p>
            <a:r>
              <a:rPr lang="en-US" smtClean="0"/>
              <a:t>Have the participants open the code files on their machines, and walk them through those examples.</a:t>
            </a:r>
          </a:p>
          <a:p>
            <a:endParaRPr lang="en-US" smtClean="0"/>
          </a:p>
          <a:p>
            <a:r>
              <a:rPr lang="en-US" smtClean="0"/>
              <a:t>Open the code and share it with the participants. Explain how methods from Student_I is inherited from Person_I classes and how each one is accessed from InheritanceSample.java with respect to INHERITANCE. Explain the sample code with respect to bullet points on the slide.</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t>ADF Java (Z16325) Module 6: Inheritance</a:t>
            </a:r>
          </a:p>
        </p:txBody>
      </p:sp>
      <p:sp>
        <p:nvSpPr>
          <p:cNvPr id="39939" name="Rectangle 10"/>
          <p:cNvSpPr>
            <a:spLocks noGrp="1" noChangeArrowheads="1"/>
          </p:cNvSpPr>
          <p:nvPr>
            <p:ph type="dt" sz="quarter" idx="1"/>
          </p:nvPr>
        </p:nvSpPr>
        <p:spPr>
          <a:noFill/>
        </p:spPr>
        <p:txBody>
          <a:bodyPr/>
          <a:lstStyle/>
          <a:p>
            <a:r>
              <a:rPr lang="en-US" smtClean="0"/>
              <a:t>M6 - Inheritance.ppt</a:t>
            </a:r>
          </a:p>
        </p:txBody>
      </p:sp>
      <p:sp>
        <p:nvSpPr>
          <p:cNvPr id="3994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9941" name="Rectangle 12"/>
          <p:cNvSpPr>
            <a:spLocks noGrp="1" noChangeArrowheads="1"/>
          </p:cNvSpPr>
          <p:nvPr>
            <p:ph type="sldNum" sz="quarter" idx="5"/>
          </p:nvPr>
        </p:nvSpPr>
        <p:spPr>
          <a:noFill/>
        </p:spPr>
        <p:txBody>
          <a:bodyPr/>
          <a:lstStyle/>
          <a:p>
            <a:fld id="{9604C622-0EA5-496D-B79F-85D3105D67F1}" type="slidenum">
              <a:rPr lang="en-US" smtClean="0"/>
              <a:pPr/>
              <a:t>9</a:t>
            </a:fld>
            <a:endParaRPr lang="en-US" smtClean="0"/>
          </a:p>
        </p:txBody>
      </p:sp>
      <p:sp>
        <p:nvSpPr>
          <p:cNvPr id="39942" name="Rectangle 4"/>
          <p:cNvSpPr>
            <a:spLocks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r>
              <a:rPr lang="de-DE" b="1" smtClean="0"/>
              <a:t>Key Message: </a:t>
            </a:r>
          </a:p>
          <a:p>
            <a:r>
              <a:rPr lang="en-US" smtClean="0"/>
              <a:t>Fields from the parent that are visible to the Child will still depend on access modifiers. Private fields cannot be referenced using super</a:t>
            </a:r>
          </a:p>
          <a:p>
            <a:r>
              <a:rPr lang="en-US" smtClean="0"/>
              <a:t>A call to the parent constructor can only be done from a child constructor and as the first statement of the constructor.</a:t>
            </a:r>
          </a:p>
          <a:p>
            <a:r>
              <a:rPr lang="en-US" smtClean="0"/>
              <a:t>There is always an implicit call to the no-parameter parent constructor in a Child constructor if no explicit calls are made</a:t>
            </a:r>
          </a:p>
          <a:p>
            <a:endParaRPr lang="de-DE" b="1" smtClean="0"/>
          </a:p>
          <a:p>
            <a:r>
              <a:rPr lang="de-DE" smtClean="0"/>
              <a:t>Refer to the Student_I.java, Person_I.java and InheritanceSample.java sample code inside package </a:t>
            </a:r>
            <a:r>
              <a:rPr lang="en-US" i="1" smtClean="0"/>
              <a:t>sef.module6.sample.</a:t>
            </a:r>
            <a:endParaRPr lang="de-DE" smtClean="0"/>
          </a:p>
          <a:p>
            <a:r>
              <a:rPr lang="en-US" smtClean="0"/>
              <a:t>Explain to the participants how method announce() in Student class calls announce() method from class Person using keyword ‘super’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C120F355-0E21-42AF-A1E3-02C7CE555D2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3462F613-2B67-4E93-A1F6-FB05881846C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9210305-CEC7-4CC0-BA30-D804F9F1B5A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F195D9F8-7BE7-4E10-8F5A-35DFB3261D2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D79CABFE-F8DB-43FD-95F5-FA64922C661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4421670-7EB7-4429-A465-2500C168C0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E68FB887-403C-4B06-8D5E-E9E16CBD9D1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FD60A907-7058-45D1-880D-E437DDDEC0B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34A206CC-2CF3-4B3F-908F-CD52916A700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A0C9403D-8DCE-47CB-ADE5-6FFCCA5A9F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F643F13-E60D-4142-8C1A-0F7DC8CB8F6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82669852-28E8-4720-B4D1-59067C101F0D}"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t>Copyright </a:t>
            </a:r>
            <a:r>
              <a:rPr lang="en-US" sz="900"/>
              <a:t>© 2011 </a:t>
            </a:r>
            <a:r>
              <a:rPr lang="en-US" sz="900" dirty="0"/>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3075" name="Rectangle 6"/>
          <p:cNvSpPr>
            <a:spLocks noChangeArrowheads="1"/>
          </p:cNvSpPr>
          <p:nvPr/>
        </p:nvSpPr>
        <p:spPr bwMode="white">
          <a:xfrm>
            <a:off x="2057400" y="38100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2057400" y="137160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a:solidFill>
                  <a:srgbClr val="003300"/>
                </a:solidFill>
              </a:rPr>
              <a:t>Module 6: Inheritance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5ED053C-568A-4924-B0C9-D2BD30BF4E98}" type="slidenum">
              <a:rPr lang="en-US"/>
              <a:pPr algn="r" eaLnBrk="0" hangingPunct="0">
                <a:spcBef>
                  <a:spcPct val="0"/>
                </a:spcBef>
                <a:buClrTx/>
              </a:pPr>
              <a:t>10</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Activity 1 – Inheritance </a:t>
            </a:r>
          </a:p>
        </p:txBody>
      </p:sp>
      <p:sp>
        <p:nvSpPr>
          <p:cNvPr id="12292" name="Rectangle 3"/>
          <p:cNvSpPr>
            <a:spLocks noGrp="1" noChangeArrowheads="1"/>
          </p:cNvSpPr>
          <p:nvPr>
            <p:ph type="body" idx="4294967295"/>
          </p:nvPr>
        </p:nvSpPr>
        <p:spPr>
          <a:xfrm>
            <a:off x="152400" y="1219200"/>
            <a:ext cx="5729288" cy="5334000"/>
          </a:xfrm>
        </p:spPr>
        <p:txBody>
          <a:bodyPr lIns="90488" tIns="44450" rIns="90488" bIns="44450"/>
          <a:lstStyle/>
          <a:p>
            <a:r>
              <a:rPr lang="en-US" smtClean="0"/>
              <a:t>In this activity, you will:</a:t>
            </a:r>
          </a:p>
          <a:p>
            <a:pPr lvl="1"/>
            <a:r>
              <a:rPr lang="en-US" smtClean="0"/>
              <a:t>Open the file ‘InheritanceActivity.java’ in the package sef.module6.activity.</a:t>
            </a:r>
          </a:p>
          <a:p>
            <a:pPr lvl="1"/>
            <a:r>
              <a:rPr lang="en-US" smtClean="0"/>
              <a:t>Read the instructions and create the code to complete this program.</a:t>
            </a:r>
          </a:p>
          <a:p>
            <a:pPr lvl="1" eaLnBrk="1" hangingPunct="1">
              <a:lnSpc>
                <a:spcPct val="150000"/>
              </a:lnSpc>
            </a:pPr>
            <a:endParaRPr lang="en-US" sz="1800" smtClean="0"/>
          </a:p>
        </p:txBody>
      </p:sp>
      <p:pic>
        <p:nvPicPr>
          <p:cNvPr id="12293" name="Picture 8" descr="Flipchart"/>
          <p:cNvPicPr>
            <a:picLocks noChangeAspect="1" noChangeArrowheads="1"/>
          </p:cNvPicPr>
          <p:nvPr/>
        </p:nvPicPr>
        <p:blipFill>
          <a:blip r:embed="rId3"/>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AD19D6C-27A2-4364-BF03-23392C9EC644}" type="slidenum">
              <a:rPr lang="en-US"/>
              <a:pPr algn="r" eaLnBrk="0" hangingPunct="0">
                <a:spcBef>
                  <a:spcPct val="0"/>
                </a:spcBef>
                <a:buClrTx/>
              </a:pPr>
              <a:t>11</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Overloading and Overriding</a:t>
            </a:r>
          </a:p>
        </p:txBody>
      </p:sp>
      <p:graphicFrame>
        <p:nvGraphicFramePr>
          <p:cNvPr id="5" name="Table 4"/>
          <p:cNvGraphicFramePr>
            <a:graphicFrameLocks noGrp="1"/>
          </p:cNvGraphicFramePr>
          <p:nvPr/>
        </p:nvGraphicFramePr>
        <p:xfrm>
          <a:off x="323850" y="1619250"/>
          <a:ext cx="8287073" cy="3754120"/>
        </p:xfrm>
        <a:graphic>
          <a:graphicData uri="http://schemas.openxmlformats.org/drawingml/2006/table">
            <a:tbl>
              <a:tblPr firstRow="1" bandRow="1">
                <a:tableStyleId>{5C22544A-7EE6-4342-B048-85BDC9FD1C3A}</a:tableStyleId>
              </a:tblPr>
              <a:tblGrid>
                <a:gridCol w="1693851"/>
                <a:gridCol w="3706750"/>
                <a:gridCol w="2886472"/>
              </a:tblGrid>
              <a:tr h="370840">
                <a:tc>
                  <a:txBody>
                    <a:bodyPr/>
                    <a:lstStyle/>
                    <a:p>
                      <a:endParaRPr lang="en-US" dirty="0"/>
                    </a:p>
                  </a:txBody>
                  <a:tcPr/>
                </a:tc>
                <a:tc>
                  <a:txBody>
                    <a:bodyPr/>
                    <a:lstStyle/>
                    <a:p>
                      <a:r>
                        <a:rPr lang="en-US" dirty="0" smtClean="0"/>
                        <a:t>Overloading</a:t>
                      </a:r>
                      <a:endParaRPr lang="en-US" dirty="0"/>
                    </a:p>
                  </a:txBody>
                  <a:tcPr/>
                </a:tc>
                <a:tc>
                  <a:txBody>
                    <a:bodyPr/>
                    <a:lstStyle/>
                    <a:p>
                      <a:r>
                        <a:rPr lang="en-US" dirty="0" smtClean="0"/>
                        <a:t>Overriding</a:t>
                      </a:r>
                      <a:endParaRPr lang="en-US" dirty="0"/>
                    </a:p>
                  </a:txBody>
                  <a:tcPr/>
                </a:tc>
              </a:tr>
              <a:tr h="370840">
                <a:tc>
                  <a:txBody>
                    <a:bodyPr/>
                    <a:lstStyle/>
                    <a:p>
                      <a:pPr>
                        <a:lnSpc>
                          <a:spcPct val="150000"/>
                        </a:lnSpc>
                      </a:pPr>
                      <a:r>
                        <a:rPr lang="en-US" sz="1400" b="1" dirty="0" smtClean="0"/>
                        <a:t>Description</a:t>
                      </a:r>
                      <a:endParaRPr lang="en-US" sz="1400" b="1"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dirty="0" smtClean="0"/>
                        <a:t>Method Overloading allows a subclass to redefine methods with the same method </a:t>
                      </a:r>
                      <a:r>
                        <a:rPr lang="en-US" sz="1400" i="1" dirty="0" smtClean="0"/>
                        <a:t>name </a:t>
                      </a:r>
                      <a:r>
                        <a:rPr lang="en-US" sz="1400" dirty="0" smtClean="0"/>
                        <a:t>but either a different number of parameters or different types of parameter in the parameter list.</a:t>
                      </a:r>
                    </a:p>
                  </a:txBody>
                  <a:tcPr/>
                </a:tc>
                <a:tc>
                  <a:txBody>
                    <a:bodyPr/>
                    <a:lstStyle/>
                    <a:p>
                      <a:pPr>
                        <a:lnSpc>
                          <a:spcPct val="150000"/>
                        </a:lnSpc>
                      </a:pPr>
                      <a:r>
                        <a:rPr lang="en-US" sz="1400" dirty="0" smtClean="0"/>
                        <a:t>Method Overriding allows a subclass to redefine methods of the same signature from the superclass. </a:t>
                      </a:r>
                      <a:endParaRPr lang="en-US" sz="1400" dirty="0"/>
                    </a:p>
                  </a:txBody>
                  <a:tcPr/>
                </a:tc>
              </a:tr>
              <a:tr h="370840">
                <a:tc>
                  <a:txBody>
                    <a:bodyPr/>
                    <a:lstStyle/>
                    <a:p>
                      <a:pPr>
                        <a:lnSpc>
                          <a:spcPct val="150000"/>
                        </a:lnSpc>
                      </a:pPr>
                      <a:r>
                        <a:rPr lang="en-US" sz="1400" b="1" dirty="0" smtClean="0"/>
                        <a:t>Requirements</a:t>
                      </a:r>
                      <a:endParaRPr lang="en-US" sz="1400" b="1" dirty="0"/>
                    </a:p>
                  </a:txBody>
                  <a:tcPr/>
                </a:tc>
                <a:tc>
                  <a:txBody>
                    <a:bodyPr/>
                    <a:lstStyle/>
                    <a:p>
                      <a:pPr eaLnBrk="1" hangingPunct="1">
                        <a:lnSpc>
                          <a:spcPct val="150000"/>
                        </a:lnSpc>
                      </a:pPr>
                      <a:r>
                        <a:rPr lang="en-US" sz="1400" dirty="0" smtClean="0"/>
                        <a:t>An overloading method must have:</a:t>
                      </a:r>
                    </a:p>
                    <a:p>
                      <a:pPr marL="342900" lvl="0" indent="-342900" eaLnBrk="1" hangingPunct="1">
                        <a:lnSpc>
                          <a:spcPct val="150000"/>
                        </a:lnSpc>
                        <a:buFont typeface="Arial" pitchFamily="34" charset="0"/>
                        <a:buChar char="•"/>
                      </a:pPr>
                      <a:r>
                        <a:rPr lang="en-US" sz="1400" dirty="0" smtClean="0"/>
                        <a:t>The same name</a:t>
                      </a:r>
                    </a:p>
                    <a:p>
                      <a:pPr marL="342900" lvl="0" indent="-342900" eaLnBrk="1" hangingPunct="1">
                        <a:lnSpc>
                          <a:spcPct val="150000"/>
                        </a:lnSpc>
                        <a:buFont typeface="Arial" pitchFamily="34" charset="0"/>
                        <a:buChar char="•"/>
                      </a:pPr>
                      <a:r>
                        <a:rPr lang="en-US" sz="1400" dirty="0" smtClean="0"/>
                        <a:t>Different number of parameters or types</a:t>
                      </a:r>
                    </a:p>
                    <a:p>
                      <a:pPr marL="342900" lvl="0" indent="-342900" eaLnBrk="1" hangingPunct="1">
                        <a:lnSpc>
                          <a:spcPct val="150000"/>
                        </a:lnSpc>
                        <a:buFont typeface="Arial" pitchFamily="34" charset="0"/>
                        <a:buChar char="•"/>
                      </a:pPr>
                      <a:r>
                        <a:rPr lang="en-US" sz="1400" dirty="0" smtClean="0"/>
                        <a:t>The same or different return type</a:t>
                      </a:r>
                    </a:p>
                    <a:p>
                      <a:pPr>
                        <a:lnSpc>
                          <a:spcPct val="150000"/>
                        </a:lnSpc>
                      </a:pPr>
                      <a:endParaRPr lang="en-US" sz="1400" dirty="0"/>
                    </a:p>
                  </a:txBody>
                  <a:tcPr/>
                </a:tc>
                <a:tc>
                  <a:txBody>
                    <a:bodyPr/>
                    <a:lstStyle/>
                    <a:p>
                      <a:pPr eaLnBrk="1" hangingPunct="1">
                        <a:lnSpc>
                          <a:spcPct val="150000"/>
                        </a:lnSpc>
                      </a:pPr>
                      <a:r>
                        <a:rPr lang="en-US" sz="1400" dirty="0" smtClean="0"/>
                        <a:t>An overridden method must have:</a:t>
                      </a:r>
                    </a:p>
                    <a:p>
                      <a:pPr marL="342900" lvl="0" indent="-342900" eaLnBrk="1" hangingPunct="1">
                        <a:lnSpc>
                          <a:spcPct val="150000"/>
                        </a:lnSpc>
                        <a:buFont typeface="Arial" pitchFamily="34" charset="0"/>
                        <a:buChar char="•"/>
                      </a:pPr>
                      <a:r>
                        <a:rPr lang="en-US" sz="1400" dirty="0" smtClean="0"/>
                        <a:t>The same name</a:t>
                      </a:r>
                    </a:p>
                    <a:p>
                      <a:pPr marL="342900" lvl="0" indent="-342900" eaLnBrk="1" hangingPunct="1">
                        <a:lnSpc>
                          <a:spcPct val="150000"/>
                        </a:lnSpc>
                        <a:buFont typeface="Arial" pitchFamily="34" charset="0"/>
                        <a:buChar char="•"/>
                      </a:pPr>
                      <a:r>
                        <a:rPr lang="en-US" sz="1400" dirty="0" smtClean="0"/>
                        <a:t>The same number of parameters and types</a:t>
                      </a:r>
                    </a:p>
                    <a:p>
                      <a:pPr marL="342900" lvl="0" indent="-342900" eaLnBrk="1" hangingPunct="1">
                        <a:lnSpc>
                          <a:spcPct val="150000"/>
                        </a:lnSpc>
                        <a:buFont typeface="Arial" pitchFamily="34" charset="0"/>
                        <a:buChar char="•"/>
                      </a:pPr>
                      <a:r>
                        <a:rPr lang="en-US" sz="1400" dirty="0" smtClean="0"/>
                        <a:t>The same return type</a:t>
                      </a:r>
                      <a:endParaRPr lang="en-US" sz="1400" dirty="0"/>
                    </a:p>
                  </a:txBody>
                  <a:tcPr/>
                </a:tc>
              </a:tr>
            </a:tbl>
          </a:graphicData>
        </a:graphic>
      </p:graphicFrame>
      <p:sp>
        <p:nvSpPr>
          <p:cNvPr id="6" name="Content Placeholder 9"/>
          <p:cNvSpPr txBox="1">
            <a:spLocks/>
          </p:cNvSpPr>
          <p:nvPr/>
        </p:nvSpPr>
        <p:spPr bwMode="gray">
          <a:xfrm>
            <a:off x="896938" y="5786438"/>
            <a:ext cx="7885112" cy="514350"/>
          </a:xfrm>
          <a:prstGeom prst="rect">
            <a:avLst/>
          </a:prstGeom>
          <a:solidFill>
            <a:schemeClr val="accent2">
              <a:lumMod val="20000"/>
              <a:lumOff val="80000"/>
            </a:schemeClr>
          </a:solidFill>
          <a:ln w="12700">
            <a:noFill/>
            <a:miter lim="800000"/>
            <a:headEnd/>
            <a:tailEnd/>
          </a:ln>
        </p:spPr>
        <p:txBody>
          <a:bodyPr lIns="90488" tIns="44450" rIns="90488" bIns="44450"/>
          <a:lstStyle/>
          <a:p>
            <a:pPr algn="l" eaLnBrk="0" fontAlgn="auto" hangingPunct="0">
              <a:spcAft>
                <a:spcPts val="0"/>
              </a:spcAft>
              <a:buClr>
                <a:srgbClr val="000000"/>
              </a:buClr>
              <a:defRPr/>
            </a:pPr>
            <a:r>
              <a:rPr lang="en-US" sz="1600" kern="0" dirty="0">
                <a:solidFill>
                  <a:srgbClr val="000000"/>
                </a:solidFill>
                <a:latin typeface="Arial"/>
              </a:rPr>
              <a:t>Refer to the samples Person_P.java, Student_P.java and PolymorphismSample.java inside package sef.module6.sample.</a:t>
            </a:r>
          </a:p>
        </p:txBody>
      </p:sp>
      <p:sp>
        <p:nvSpPr>
          <p:cNvPr id="7" name="Rounded Rectangle 6"/>
          <p:cNvSpPr/>
          <p:nvPr/>
        </p:nvSpPr>
        <p:spPr bwMode="auto">
          <a:xfrm>
            <a:off x="457200" y="5853339"/>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4B93D8A-7C8D-4AF4-8E60-A037C0565251}" type="slidenum">
              <a:rPr lang="en-US"/>
              <a:pPr algn="r" eaLnBrk="0" hangingPunct="0">
                <a:spcBef>
                  <a:spcPct val="0"/>
                </a:spcBef>
                <a:buClrTx/>
              </a:pPr>
              <a:t>12</a:t>
            </a:fld>
            <a:endParaRPr lang="en-US"/>
          </a:p>
        </p:txBody>
      </p:sp>
      <p:sp>
        <p:nvSpPr>
          <p:cNvPr id="14339" name="Rectangle 2"/>
          <p:cNvSpPr>
            <a:spLocks noGrp="1" noChangeArrowheads="1"/>
          </p:cNvSpPr>
          <p:nvPr>
            <p:ph type="title" idx="4294967295"/>
          </p:nvPr>
        </p:nvSpPr>
        <p:spPr/>
        <p:txBody>
          <a:bodyPr/>
          <a:lstStyle/>
          <a:p>
            <a:pPr eaLnBrk="1" hangingPunct="1"/>
            <a:r>
              <a:rPr lang="en-US" smtClean="0"/>
              <a:t>Overloading and Overriding (cont.)</a:t>
            </a:r>
          </a:p>
        </p:txBody>
      </p:sp>
      <p:graphicFrame>
        <p:nvGraphicFramePr>
          <p:cNvPr id="6" name="Table 5"/>
          <p:cNvGraphicFramePr>
            <a:graphicFrameLocks noGrp="1"/>
          </p:cNvGraphicFramePr>
          <p:nvPr/>
        </p:nvGraphicFramePr>
        <p:xfrm>
          <a:off x="323850" y="1341438"/>
          <a:ext cx="8286750" cy="4494411"/>
        </p:xfrm>
        <a:graphic>
          <a:graphicData uri="http://schemas.openxmlformats.org/drawingml/2006/table">
            <a:tbl>
              <a:tblPr firstRow="1" bandRow="1">
                <a:tableStyleId>{5C22544A-7EE6-4342-B048-85BDC9FD1C3A}</a:tableStyleId>
              </a:tblPr>
              <a:tblGrid>
                <a:gridCol w="1693785"/>
                <a:gridCol w="3706606"/>
                <a:gridCol w="2886359"/>
              </a:tblGrid>
              <a:tr h="344042">
                <a:tc>
                  <a:txBody>
                    <a:bodyPr/>
                    <a:lstStyle/>
                    <a:p>
                      <a:endParaRPr lang="en-US" dirty="0"/>
                    </a:p>
                  </a:txBody>
                  <a:tcPr/>
                </a:tc>
                <a:tc>
                  <a:txBody>
                    <a:bodyPr/>
                    <a:lstStyle/>
                    <a:p>
                      <a:r>
                        <a:rPr lang="en-US" dirty="0" smtClean="0"/>
                        <a:t>Overloading</a:t>
                      </a:r>
                      <a:endParaRPr lang="en-US" dirty="0"/>
                    </a:p>
                  </a:txBody>
                  <a:tcPr/>
                </a:tc>
                <a:tc>
                  <a:txBody>
                    <a:bodyPr/>
                    <a:lstStyle/>
                    <a:p>
                      <a:r>
                        <a:rPr lang="en-US" dirty="0" smtClean="0"/>
                        <a:t>Overriding</a:t>
                      </a:r>
                      <a:endParaRPr lang="en-US" dirty="0"/>
                    </a:p>
                  </a:txBody>
                  <a:tcPr/>
                </a:tc>
              </a:tr>
              <a:tr h="1272485">
                <a:tc>
                  <a:txBody>
                    <a:bodyPr/>
                    <a:lstStyle/>
                    <a:p>
                      <a:pPr>
                        <a:lnSpc>
                          <a:spcPct val="150000"/>
                        </a:lnSpc>
                      </a:pPr>
                      <a:r>
                        <a:rPr lang="en-US" sz="1400" b="1" dirty="0" smtClean="0"/>
                        <a:t>Binding Type</a:t>
                      </a:r>
                      <a:endParaRPr lang="en-US" sz="1400" b="1" dirty="0"/>
                    </a:p>
                  </a:txBody>
                  <a:tcPr/>
                </a:tc>
                <a:tc>
                  <a:txBody>
                    <a:bodyPr/>
                    <a:lstStyle/>
                    <a:p>
                      <a:pPr>
                        <a:lnSpc>
                          <a:spcPct val="150000"/>
                        </a:lnSpc>
                      </a:pPr>
                      <a:r>
                        <a:rPr lang="en-US" sz="1400" dirty="0" smtClean="0"/>
                        <a:t>Which overloading method to call is based on parameters type and number and decided at the compile time. This is called</a:t>
                      </a:r>
                      <a:r>
                        <a:rPr lang="en-US" sz="1400" baseline="0" dirty="0" smtClean="0"/>
                        <a:t> as Static Binding</a:t>
                      </a:r>
                      <a:endParaRPr lang="en-US" sz="1400"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dirty="0" smtClean="0"/>
                        <a:t>Which overridden method to call is based on the actual </a:t>
                      </a:r>
                      <a:r>
                        <a:rPr lang="en-US" sz="1400" i="1" dirty="0" smtClean="0"/>
                        <a:t>object type</a:t>
                      </a:r>
                      <a:r>
                        <a:rPr lang="en-US" sz="1400" dirty="0" smtClean="0"/>
                        <a:t> and decided </a:t>
                      </a:r>
                      <a:r>
                        <a:rPr lang="en-US" sz="1400" i="0" dirty="0" smtClean="0"/>
                        <a:t>at runtime. This is called as dynamic Binding.</a:t>
                      </a:r>
                      <a:endParaRPr lang="en-US" sz="1400" dirty="0"/>
                    </a:p>
                  </a:txBody>
                  <a:tcPr/>
                </a:tc>
              </a:tr>
              <a:tr h="2757051">
                <a:tc>
                  <a:txBody>
                    <a:bodyPr/>
                    <a:lstStyle/>
                    <a:p>
                      <a:pPr>
                        <a:lnSpc>
                          <a:spcPct val="150000"/>
                        </a:lnSpc>
                      </a:pPr>
                      <a:r>
                        <a:rPr lang="en-US" sz="1400" b="1" dirty="0" smtClean="0"/>
                        <a:t>Sample</a:t>
                      </a:r>
                      <a:endParaRPr lang="en-US" sz="1400" b="1" dirty="0"/>
                    </a:p>
                  </a:txBody>
                  <a:tcPr/>
                </a:tc>
                <a:tc>
                  <a:txBody>
                    <a:bodyPr/>
                    <a:lstStyle/>
                    <a:p>
                      <a:pPr>
                        <a:lnSpc>
                          <a:spcPct val="150000"/>
                        </a:lnSpc>
                      </a:pPr>
                      <a:r>
                        <a:rPr lang="en-US" sz="1400" b="0" dirty="0" smtClean="0"/>
                        <a:t>Refer to the samples Person_P.java, Student_P.java and PolymorphismSample.java inside package </a:t>
                      </a:r>
                      <a:r>
                        <a:rPr lang="en-US" sz="1400" b="0" i="1" dirty="0" smtClean="0"/>
                        <a:t>sef.module6.sample.</a:t>
                      </a:r>
                    </a:p>
                    <a:p>
                      <a:pPr>
                        <a:lnSpc>
                          <a:spcPct val="150000"/>
                        </a:lnSpc>
                      </a:pPr>
                      <a:r>
                        <a:rPr lang="en-US" sz="1400" b="0" i="1" dirty="0" smtClean="0"/>
                        <a:t>Explain to the participants how method </a:t>
                      </a:r>
                      <a:r>
                        <a:rPr lang="en-US" sz="1400" b="1" i="1" dirty="0" smtClean="0"/>
                        <a:t>address</a:t>
                      </a:r>
                      <a:r>
                        <a:rPr lang="en-US" sz="1400" b="0" i="1" dirty="0" smtClean="0"/>
                        <a:t>() is overloaded.</a:t>
                      </a:r>
                      <a:endParaRPr lang="en-US" sz="1400" b="0" dirty="0"/>
                    </a:p>
                  </a:txBody>
                  <a:tcPr/>
                </a:tc>
                <a:tc>
                  <a:txBody>
                    <a:bodyPr/>
                    <a:lstStyle/>
                    <a:p>
                      <a:pPr>
                        <a:lnSpc>
                          <a:spcPct val="150000"/>
                        </a:lnSpc>
                      </a:pPr>
                      <a:r>
                        <a:rPr lang="en-US" sz="1400" b="0" dirty="0" smtClean="0"/>
                        <a:t>Refer to the samples Person_P.java, Student_P.java and PolymorphismSample.java inside package </a:t>
                      </a:r>
                      <a:r>
                        <a:rPr lang="en-US" sz="1400" b="0" i="1" dirty="0" smtClean="0"/>
                        <a:t>sef.module6.sample.</a:t>
                      </a:r>
                    </a:p>
                    <a:p>
                      <a:pPr>
                        <a:lnSpc>
                          <a:spcPct val="150000"/>
                        </a:lnSpc>
                      </a:pPr>
                      <a:r>
                        <a:rPr lang="en-US" sz="1400" b="0" i="1" dirty="0" smtClean="0"/>
                        <a:t>Explain to the participants how method </a:t>
                      </a:r>
                      <a:r>
                        <a:rPr lang="en-US" sz="1400" b="1" i="1" dirty="0" smtClean="0"/>
                        <a:t>announce</a:t>
                      </a:r>
                      <a:r>
                        <a:rPr lang="en-US" sz="1400" b="0" i="1" dirty="0" smtClean="0"/>
                        <a:t>() is overridden.</a:t>
                      </a:r>
                      <a:endParaRPr lang="en-US" sz="1400" b="0" dirty="0"/>
                    </a:p>
                  </a:txBody>
                  <a:tcPr/>
                </a:tc>
              </a:tr>
            </a:tbl>
          </a:graphicData>
        </a:graphic>
      </p:graphicFrame>
      <p:sp>
        <p:nvSpPr>
          <p:cNvPr id="5" name="Content Placeholder 9"/>
          <p:cNvSpPr txBox="1">
            <a:spLocks/>
          </p:cNvSpPr>
          <p:nvPr/>
        </p:nvSpPr>
        <p:spPr bwMode="gray">
          <a:xfrm>
            <a:off x="796925" y="5986463"/>
            <a:ext cx="7885113" cy="514350"/>
          </a:xfrm>
          <a:prstGeom prst="rect">
            <a:avLst/>
          </a:prstGeom>
          <a:solidFill>
            <a:schemeClr val="accent2">
              <a:lumMod val="20000"/>
              <a:lumOff val="80000"/>
            </a:schemeClr>
          </a:solidFill>
          <a:ln w="12700">
            <a:noFill/>
            <a:miter lim="800000"/>
            <a:headEnd/>
            <a:tailEnd/>
          </a:ln>
        </p:spPr>
        <p:txBody>
          <a:bodyPr lIns="90488" tIns="44450" rIns="90488" bIns="44450"/>
          <a:lstStyle/>
          <a:p>
            <a:pPr algn="l" eaLnBrk="0" fontAlgn="auto" hangingPunct="0">
              <a:spcAft>
                <a:spcPts val="0"/>
              </a:spcAft>
              <a:buClr>
                <a:srgbClr val="000000"/>
              </a:buClr>
              <a:defRPr/>
            </a:pPr>
            <a:r>
              <a:rPr lang="en-US" sz="1600" kern="0" dirty="0">
                <a:solidFill>
                  <a:srgbClr val="000000"/>
                </a:solidFill>
                <a:latin typeface="Arial"/>
              </a:rPr>
              <a:t>Refer to the samples Person_P.java, Student_P.java and PolymorphismSample.java inside package sef.module6.sample.</a:t>
            </a:r>
          </a:p>
        </p:txBody>
      </p:sp>
      <p:sp>
        <p:nvSpPr>
          <p:cNvPr id="7" name="Rounded Rectangle 6"/>
          <p:cNvSpPr/>
          <p:nvPr/>
        </p:nvSpPr>
        <p:spPr bwMode="auto">
          <a:xfrm>
            <a:off x="357158" y="605393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22CE8A2-D360-4CF9-A37C-6DD94348A47F}" type="slidenum">
              <a:rPr lang="en-US"/>
              <a:pPr algn="r" eaLnBrk="0" hangingPunct="0">
                <a:spcBef>
                  <a:spcPct val="0"/>
                </a:spcBef>
                <a:buClrTx/>
              </a:pPr>
              <a:t>13</a:t>
            </a:fld>
            <a:endParaRPr lang="en-US"/>
          </a:p>
        </p:txBody>
      </p:sp>
      <p:sp>
        <p:nvSpPr>
          <p:cNvPr id="15363" name="Rectangle 2"/>
          <p:cNvSpPr>
            <a:spLocks noGrp="1" noChangeArrowheads="1"/>
          </p:cNvSpPr>
          <p:nvPr>
            <p:ph type="title" idx="4294967295"/>
          </p:nvPr>
        </p:nvSpPr>
        <p:spPr/>
        <p:txBody>
          <a:bodyPr/>
          <a:lstStyle/>
          <a:p>
            <a:pPr eaLnBrk="1" hangingPunct="1"/>
            <a:r>
              <a:rPr lang="en-US" smtClean="0"/>
              <a:t>Polymorphism</a:t>
            </a:r>
          </a:p>
        </p:txBody>
      </p:sp>
      <p:sp>
        <p:nvSpPr>
          <p:cNvPr id="15364" name="Rectangle 3"/>
          <p:cNvSpPr>
            <a:spLocks noGrp="1" noChangeArrowheads="1"/>
          </p:cNvSpPr>
          <p:nvPr>
            <p:ph type="body" idx="4294967295"/>
          </p:nvPr>
        </p:nvSpPr>
        <p:spPr>
          <a:xfrm>
            <a:off x="152400" y="1219200"/>
            <a:ext cx="8458200" cy="5257800"/>
          </a:xfrm>
        </p:spPr>
        <p:txBody>
          <a:bodyPr lIns="90488" tIns="44450" rIns="90488" bIns="44450"/>
          <a:lstStyle/>
          <a:p>
            <a:pPr marL="381000" indent="-381000" eaLnBrk="1" hangingPunct="1"/>
            <a:r>
              <a:rPr lang="en-US" sz="2000" smtClean="0"/>
              <a:t>Polymorphism is one of the basic principles of Object-Oriented Programming</a:t>
            </a:r>
          </a:p>
          <a:p>
            <a:pPr marL="381000" indent="-381000" eaLnBrk="1" hangingPunct="1"/>
            <a:r>
              <a:rPr lang="en-US" sz="2000" smtClean="0"/>
              <a:t>Polymorphism means ‘many forms’</a:t>
            </a:r>
          </a:p>
          <a:p>
            <a:pPr marL="381000" indent="-381000" eaLnBrk="1" hangingPunct="1"/>
            <a:r>
              <a:rPr lang="en-US" sz="2000" smtClean="0"/>
              <a:t>It refers to the ability of a reference variable to change behavior according to what object instance it is holding</a:t>
            </a:r>
          </a:p>
        </p:txBody>
      </p:sp>
      <p:graphicFrame>
        <p:nvGraphicFramePr>
          <p:cNvPr id="5" name="Diagram 4"/>
          <p:cNvGraphicFramePr/>
          <p:nvPr/>
        </p:nvGraphicFramePr>
        <p:xfrm>
          <a:off x="1524000" y="20796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9090A18-3D1D-4A4A-AEA7-D0452548D19D}" type="slidenum">
              <a:rPr lang="en-US"/>
              <a:pPr algn="r" eaLnBrk="0" hangingPunct="0">
                <a:spcBef>
                  <a:spcPct val="0"/>
                </a:spcBef>
                <a:buClrTx/>
              </a:pPr>
              <a:t>14</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Polymorphism – Static Binding and Dynamic Binding</a:t>
            </a:r>
          </a:p>
        </p:txBody>
      </p:sp>
      <p:graphicFrame>
        <p:nvGraphicFramePr>
          <p:cNvPr id="5" name="Table 4"/>
          <p:cNvGraphicFramePr>
            <a:graphicFrameLocks noGrp="1"/>
          </p:cNvGraphicFramePr>
          <p:nvPr/>
        </p:nvGraphicFramePr>
        <p:xfrm>
          <a:off x="457200" y="1484313"/>
          <a:ext cx="7931223" cy="2473960"/>
        </p:xfrm>
        <a:graphic>
          <a:graphicData uri="http://schemas.openxmlformats.org/drawingml/2006/table">
            <a:tbl>
              <a:tblPr firstRow="1" bandRow="1">
                <a:tableStyleId>{5C22544A-7EE6-4342-B048-85BDC9FD1C3A}</a:tableStyleId>
              </a:tblPr>
              <a:tblGrid>
                <a:gridCol w="2643741"/>
                <a:gridCol w="2643741"/>
                <a:gridCol w="2643741"/>
              </a:tblGrid>
              <a:tr h="370840">
                <a:tc>
                  <a:txBody>
                    <a:bodyPr/>
                    <a:lstStyle/>
                    <a:p>
                      <a:endParaRPr lang="en-US" dirty="0"/>
                    </a:p>
                  </a:txBody>
                  <a:tcPr/>
                </a:tc>
                <a:tc>
                  <a:txBody>
                    <a:bodyPr/>
                    <a:lstStyle/>
                    <a:p>
                      <a:r>
                        <a:rPr lang="en-US" dirty="0" smtClean="0"/>
                        <a:t>Static Binding</a:t>
                      </a:r>
                      <a:endParaRPr lang="en-US" dirty="0"/>
                    </a:p>
                  </a:txBody>
                  <a:tcPr/>
                </a:tc>
                <a:tc>
                  <a:txBody>
                    <a:bodyPr/>
                    <a:lstStyle/>
                    <a:p>
                      <a:r>
                        <a:rPr lang="en-US" dirty="0" smtClean="0"/>
                        <a:t>Dynamic</a:t>
                      </a:r>
                      <a:r>
                        <a:rPr lang="en-US" baseline="0" dirty="0" smtClean="0"/>
                        <a:t> Binding</a:t>
                      </a:r>
                      <a:endParaRPr lang="en-US" dirty="0"/>
                    </a:p>
                  </a:txBody>
                  <a:tcPr/>
                </a:tc>
              </a:tr>
              <a:tr h="370840">
                <a:tc>
                  <a:txBody>
                    <a:bodyPr/>
                    <a:lstStyle/>
                    <a:p>
                      <a:r>
                        <a:rPr lang="en-US" dirty="0" smtClean="0"/>
                        <a:t>Definition</a:t>
                      </a:r>
                      <a:endParaRPr lang="en-US" dirty="0"/>
                    </a:p>
                  </a:txBody>
                  <a:tcPr/>
                </a:tc>
                <a:tc>
                  <a:txBody>
                    <a:bodyPr/>
                    <a:lstStyle/>
                    <a:p>
                      <a:r>
                        <a:rPr lang="en-US" sz="1800" dirty="0" smtClean="0"/>
                        <a:t>Ability to call specific behavior (method) at the compile time based on method signature</a:t>
                      </a:r>
                      <a:endParaRPr lang="en-US" dirty="0"/>
                    </a:p>
                  </a:txBody>
                  <a:tcPr/>
                </a:tc>
                <a:tc>
                  <a:txBody>
                    <a:bodyPr/>
                    <a:lstStyle/>
                    <a:p>
                      <a:r>
                        <a:rPr lang="en-US" sz="1800" dirty="0" smtClean="0"/>
                        <a:t>Ability to define/defer behavior specific to subclasses at run time.</a:t>
                      </a:r>
                      <a:endParaRPr lang="en-US" dirty="0"/>
                    </a:p>
                  </a:txBody>
                  <a:tcPr/>
                </a:tc>
              </a:tr>
              <a:tr h="370840">
                <a:tc>
                  <a:txBody>
                    <a:bodyPr/>
                    <a:lstStyle/>
                    <a:p>
                      <a:r>
                        <a:rPr lang="en-US" dirty="0" smtClean="0"/>
                        <a:t>How to Achieve</a:t>
                      </a:r>
                      <a:endParaRPr lang="en-US" dirty="0"/>
                    </a:p>
                  </a:txBody>
                  <a:tcPr/>
                </a:tc>
                <a:tc>
                  <a:txBody>
                    <a:bodyPr/>
                    <a:lstStyle/>
                    <a:p>
                      <a:r>
                        <a:rPr lang="en-US" sz="1800" dirty="0" smtClean="0"/>
                        <a:t>Can be achieved through Method Overloading </a:t>
                      </a:r>
                      <a:endParaRPr lang="en-US" dirty="0"/>
                    </a:p>
                  </a:txBody>
                  <a:tcPr/>
                </a:tc>
                <a:tc>
                  <a:txBody>
                    <a:bodyPr/>
                    <a:lstStyle/>
                    <a:p>
                      <a:r>
                        <a:rPr lang="en-US" sz="1800" dirty="0" smtClean="0"/>
                        <a:t>Can be achieved through Method Overriding </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ChangeArrowheads="1"/>
          </p:cNvSpPr>
          <p:nvPr/>
        </p:nvSpPr>
        <p:spPr bwMode="auto">
          <a:xfrm>
            <a:off x="457200" y="4579938"/>
            <a:ext cx="7615238" cy="1154112"/>
          </a:xfrm>
          <a:prstGeom prst="rect">
            <a:avLst/>
          </a:prstGeom>
          <a:solidFill>
            <a:schemeClr val="bg2">
              <a:lumMod val="60000"/>
              <a:lumOff val="40000"/>
            </a:schemeClr>
          </a:solidFill>
          <a:ln>
            <a:headEnd/>
            <a:tailEnd/>
          </a:ln>
        </p:spPr>
        <p:txBody>
          <a:bodyPr wrap="none" lIns="90488" tIns="44450" rIns="90488" bIns="44450" anchor="ctr"/>
          <a:lstStyle/>
          <a:p>
            <a:pPr marL="274638" indent="-274638" algn="l">
              <a:buClr>
                <a:schemeClr val="tx1"/>
              </a:buClr>
              <a:defRPr/>
            </a:pPr>
            <a:endParaRPr lang="en-US" sz="2000" b="1" i="1" dirty="0">
              <a:solidFill>
                <a:srgbClr val="000000"/>
              </a:solidFill>
              <a:latin typeface="Courier New" pitchFamily="49" charset="0"/>
              <a:cs typeface="Courier New" pitchFamily="49" charset="0"/>
            </a:endParaRPr>
          </a:p>
        </p:txBody>
      </p:sp>
      <p:sp>
        <p:nvSpPr>
          <p:cNvPr id="17411"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CAF254D-8A80-4A5F-A726-3A2E5B2248EF}" type="slidenum">
              <a:rPr lang="en-US"/>
              <a:pPr algn="r" eaLnBrk="0" hangingPunct="0">
                <a:spcBef>
                  <a:spcPct val="0"/>
                </a:spcBef>
                <a:buClrTx/>
              </a:pPr>
              <a:t>15</a:t>
            </a:fld>
            <a:endParaRPr lang="en-US"/>
          </a:p>
        </p:txBody>
      </p:sp>
      <p:sp>
        <p:nvSpPr>
          <p:cNvPr id="17412" name="Rectangle 2"/>
          <p:cNvSpPr>
            <a:spLocks noGrp="1" noChangeArrowheads="1"/>
          </p:cNvSpPr>
          <p:nvPr>
            <p:ph type="title" idx="4294967295"/>
          </p:nvPr>
        </p:nvSpPr>
        <p:spPr/>
        <p:txBody>
          <a:bodyPr/>
          <a:lstStyle/>
          <a:p>
            <a:pPr eaLnBrk="1" hangingPunct="1"/>
            <a:r>
              <a:rPr lang="en-US" smtClean="0"/>
              <a:t>Defining Abstract Class</a:t>
            </a:r>
          </a:p>
        </p:txBody>
      </p:sp>
      <p:sp>
        <p:nvSpPr>
          <p:cNvPr id="17413" name="Rectangle 3"/>
          <p:cNvSpPr>
            <a:spLocks noGrp="1" noChangeArrowheads="1"/>
          </p:cNvSpPr>
          <p:nvPr>
            <p:ph type="body" idx="4294967295"/>
          </p:nvPr>
        </p:nvSpPr>
        <p:spPr/>
        <p:txBody>
          <a:bodyPr lIns="90488" tIns="44450" rIns="90488" bIns="44450"/>
          <a:lstStyle/>
          <a:p>
            <a:pPr marL="457200" indent="-457200" eaLnBrk="1" hangingPunct="1">
              <a:lnSpc>
                <a:spcPct val="90000"/>
              </a:lnSpc>
              <a:defRPr/>
            </a:pPr>
            <a:r>
              <a:rPr lang="en-US" sz="2000" dirty="0" smtClean="0"/>
              <a:t>An </a:t>
            </a:r>
            <a:r>
              <a:rPr lang="en-US" sz="2000" b="1" i="1" dirty="0" smtClean="0"/>
              <a:t>Abstract Class</a:t>
            </a:r>
            <a:r>
              <a:rPr lang="en-US" sz="2000" dirty="0" smtClean="0"/>
              <a:t> is a class that provides common behavior across a set of subclasses, but is not itself designed to have instances of its own</a:t>
            </a:r>
          </a:p>
          <a:p>
            <a:pPr marL="457200" indent="-457200" eaLnBrk="1" hangingPunct="1">
              <a:lnSpc>
                <a:spcPct val="90000"/>
              </a:lnSpc>
              <a:defRPr/>
            </a:pPr>
            <a:r>
              <a:rPr lang="en-US" sz="2000" dirty="0" smtClean="0"/>
              <a:t>An abstract class is designed as a template for other classes to follow by dictating behavior that must be implemented by its subclasses</a:t>
            </a:r>
          </a:p>
          <a:p>
            <a:pPr marL="457200" indent="-457200" eaLnBrk="1" hangingPunct="1">
              <a:lnSpc>
                <a:spcPct val="90000"/>
              </a:lnSpc>
              <a:defRPr/>
            </a:pPr>
            <a:r>
              <a:rPr lang="en-US" sz="2000" dirty="0" smtClean="0"/>
              <a:t>An abstract class can extend a class, an abstract class or implement an interface</a:t>
            </a:r>
          </a:p>
          <a:p>
            <a:pPr marL="457200" indent="-457200" eaLnBrk="1" hangingPunct="1">
              <a:lnSpc>
                <a:spcPct val="90000"/>
              </a:lnSpc>
              <a:defRPr/>
            </a:pPr>
            <a:r>
              <a:rPr lang="en-US" sz="2000" dirty="0" smtClean="0"/>
              <a:t>An abstract class can implement one or many interfaces</a:t>
            </a:r>
          </a:p>
          <a:p>
            <a:pPr marL="457200" indent="-457200" eaLnBrk="1" hangingPunct="1">
              <a:lnSpc>
                <a:spcPct val="90000"/>
              </a:lnSpc>
              <a:defRPr/>
            </a:pPr>
            <a:r>
              <a:rPr lang="en-US" sz="2000" dirty="0" smtClean="0"/>
              <a:t>An abstract class can extend only one abstract class</a:t>
            </a:r>
          </a:p>
          <a:p>
            <a:pPr marL="457200" indent="-457200" eaLnBrk="1" hangingPunct="1">
              <a:lnSpc>
                <a:spcPct val="90000"/>
              </a:lnSpc>
              <a:defRPr/>
            </a:pPr>
            <a:r>
              <a:rPr lang="en-US" sz="2000" dirty="0" smtClean="0"/>
              <a:t>Defined using the ‘abstract’ class modifier</a:t>
            </a:r>
          </a:p>
          <a:p>
            <a:pPr marL="457200" indent="-457200" eaLnBrk="1" hangingPunct="1">
              <a:lnSpc>
                <a:spcPct val="90000"/>
              </a:lnSpc>
              <a:buFontTx/>
              <a:buNone/>
              <a:defRPr/>
            </a:pPr>
            <a:endParaRPr lang="en-US" sz="2000" dirty="0" smtClean="0"/>
          </a:p>
          <a:p>
            <a:pPr eaLnBrk="1" hangingPunct="1">
              <a:lnSpc>
                <a:spcPct val="90000"/>
              </a:lnSpc>
              <a:buFontTx/>
              <a:buNone/>
              <a:defRPr/>
            </a:pPr>
            <a:r>
              <a:rPr lang="en-US" sz="2000" b="1" i="1" dirty="0" smtClean="0">
                <a:latin typeface="Courier New" pitchFamily="49" charset="0"/>
                <a:cs typeface="Courier New" pitchFamily="49" charset="0"/>
              </a:rPr>
              <a:t>	public abstract Food{</a:t>
            </a:r>
          </a:p>
          <a:p>
            <a:pPr eaLnBrk="1" hangingPunct="1">
              <a:lnSpc>
                <a:spcPct val="90000"/>
              </a:lnSpc>
              <a:buFontTx/>
              <a:buNone/>
              <a:defRPr/>
            </a:pPr>
            <a:r>
              <a:rPr lang="en-US" sz="2000" b="1" i="1" dirty="0" smtClean="0">
                <a:latin typeface="Courier New" pitchFamily="49" charset="0"/>
                <a:cs typeface="Courier New" pitchFamily="49" charset="0"/>
              </a:rPr>
              <a:t>		public abstract double </a:t>
            </a:r>
            <a:r>
              <a:rPr lang="en-US" sz="2000" b="1" i="1" dirty="0" err="1" smtClean="0">
                <a:latin typeface="Courier New" pitchFamily="49" charset="0"/>
                <a:cs typeface="Courier New" pitchFamily="49" charset="0"/>
              </a:rPr>
              <a:t>calculateCalories</a:t>
            </a:r>
            <a:r>
              <a:rPr lang="en-US" sz="2000" b="1" i="1" dirty="0" smtClean="0">
                <a:latin typeface="Courier New" pitchFamily="49" charset="0"/>
                <a:cs typeface="Courier New" pitchFamily="49" charset="0"/>
              </a:rPr>
              <a:t>();</a:t>
            </a:r>
          </a:p>
          <a:p>
            <a:pPr eaLnBrk="1" hangingPunct="1">
              <a:lnSpc>
                <a:spcPct val="90000"/>
              </a:lnSpc>
              <a:buFontTx/>
              <a:buNone/>
              <a:defRPr/>
            </a:pPr>
            <a:r>
              <a:rPr lang="en-US" sz="2000" b="1" i="1" dirty="0" smtClean="0">
                <a:latin typeface="Courier New" pitchFamily="49" charset="0"/>
                <a:cs typeface="Courier New" pitchFamily="49" charset="0"/>
              </a:rPr>
              <a:t>	}</a:t>
            </a:r>
          </a:p>
          <a:p>
            <a:pPr marL="457200" indent="-457200" eaLnBrk="1" hangingPunct="1">
              <a:lnSpc>
                <a:spcPct val="90000"/>
              </a:lnSpc>
              <a:buFontTx/>
              <a:buNone/>
              <a:defRPr/>
            </a:pPr>
            <a:endParaRPr lang="en-US" sz="1600" b="1" i="1" dirty="0" smtClean="0"/>
          </a:p>
          <a:p>
            <a:pPr marL="457200" indent="-457200" eaLnBrk="1" hangingPunct="1">
              <a:lnSpc>
                <a:spcPct val="90000"/>
              </a:lnSpc>
              <a:buFontTx/>
              <a:buNone/>
              <a:defRPr/>
            </a:pPr>
            <a:endParaRPr lang="en-US" sz="1600" b="1"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2B27455-EEE6-4D74-9F75-30596BB89EA9}" type="slidenum">
              <a:rPr lang="en-US"/>
              <a:pPr algn="r" eaLnBrk="0" hangingPunct="0">
                <a:spcBef>
                  <a:spcPct val="0"/>
                </a:spcBef>
                <a:buClrTx/>
              </a:pPr>
              <a:t>16</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Defining Abstract Class</a:t>
            </a:r>
          </a:p>
        </p:txBody>
      </p:sp>
      <p:sp>
        <p:nvSpPr>
          <p:cNvPr id="7" name="Rounded Rectangle 6"/>
          <p:cNvSpPr/>
          <p:nvPr/>
        </p:nvSpPr>
        <p:spPr bwMode="auto">
          <a:xfrm>
            <a:off x="3511550" y="1857375"/>
            <a:ext cx="2087563" cy="1295400"/>
          </a:xfrm>
          <a:prstGeom prst="roundRect">
            <a:avLst/>
          </a:prstGeom>
          <a:solidFill>
            <a:schemeClr val="bg1"/>
          </a:solidFill>
          <a:ln>
            <a:solidFill>
              <a:schemeClr val="accent2"/>
            </a:solidFill>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defRPr/>
            </a:pPr>
            <a:r>
              <a:rPr lang="en-US" sz="2000" dirty="0">
                <a:solidFill>
                  <a:schemeClr val="tx1"/>
                </a:solidFill>
              </a:rPr>
              <a:t>Person_A</a:t>
            </a:r>
          </a:p>
          <a:p>
            <a:pPr marL="342900" indent="-342900">
              <a:defRPr/>
            </a:pPr>
            <a:r>
              <a:rPr lang="en-US" sz="2000" dirty="0">
                <a:solidFill>
                  <a:schemeClr val="tx1"/>
                </a:solidFill>
              </a:rPr>
              <a:t>(Abstract class)</a:t>
            </a:r>
          </a:p>
        </p:txBody>
      </p:sp>
      <p:sp>
        <p:nvSpPr>
          <p:cNvPr id="8" name="Rounded Rectangle 7"/>
          <p:cNvSpPr/>
          <p:nvPr/>
        </p:nvSpPr>
        <p:spPr bwMode="auto">
          <a:xfrm>
            <a:off x="2071688" y="3657600"/>
            <a:ext cx="2087562" cy="1295400"/>
          </a:xfrm>
          <a:prstGeom prst="roundRect">
            <a:avLst/>
          </a:prstGeom>
          <a:solidFill>
            <a:schemeClr val="bg1"/>
          </a:solidFill>
          <a:ln>
            <a:solidFill>
              <a:schemeClr val="accent1"/>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wrap="none" lIns="90488" tIns="44450" rIns="90488" bIns="44450" anchor="ctr"/>
          <a:lstStyle/>
          <a:p>
            <a:pPr marL="342900" indent="-342900">
              <a:defRPr/>
            </a:pPr>
            <a:r>
              <a:rPr lang="en-US" sz="2000" dirty="0">
                <a:solidFill>
                  <a:schemeClr val="tx1"/>
                </a:solidFill>
              </a:rPr>
              <a:t>Employee_A</a:t>
            </a:r>
          </a:p>
          <a:p>
            <a:pPr marL="342900" indent="-342900">
              <a:defRPr/>
            </a:pPr>
            <a:r>
              <a:rPr lang="en-US" sz="2000" dirty="0">
                <a:solidFill>
                  <a:schemeClr val="tx1"/>
                </a:solidFill>
              </a:rPr>
              <a:t>(Inherits from </a:t>
            </a:r>
          </a:p>
          <a:p>
            <a:pPr marL="342900" indent="-342900">
              <a:defRPr/>
            </a:pPr>
            <a:r>
              <a:rPr lang="en-US" sz="2000" dirty="0">
                <a:solidFill>
                  <a:schemeClr val="tx1"/>
                </a:solidFill>
              </a:rPr>
              <a:t>Person class)</a:t>
            </a:r>
          </a:p>
        </p:txBody>
      </p:sp>
      <p:sp>
        <p:nvSpPr>
          <p:cNvPr id="10" name="Rounded Rectangle 9"/>
          <p:cNvSpPr/>
          <p:nvPr/>
        </p:nvSpPr>
        <p:spPr bwMode="auto">
          <a:xfrm>
            <a:off x="5022850" y="3657600"/>
            <a:ext cx="2089150" cy="1295400"/>
          </a:xfrm>
          <a:prstGeom prst="roundRect">
            <a:avLst/>
          </a:prstGeom>
          <a:solidFill>
            <a:schemeClr val="bg1"/>
          </a:solidFill>
          <a:ln>
            <a:solidFill>
              <a:srgbClr val="009900"/>
            </a:solidFill>
            <a:headEnd type="none" w="med" len="med"/>
            <a:tailEnd type="triangle" w="med" len="med"/>
          </a:ln>
        </p:spPr>
        <p:style>
          <a:lnRef idx="1">
            <a:schemeClr val="accent6"/>
          </a:lnRef>
          <a:fillRef idx="3">
            <a:schemeClr val="accent6"/>
          </a:fillRef>
          <a:effectRef idx="2">
            <a:schemeClr val="accent6"/>
          </a:effectRef>
          <a:fontRef idx="minor">
            <a:schemeClr val="lt1"/>
          </a:fontRef>
        </p:style>
        <p:txBody>
          <a:bodyPr wrap="none" lIns="90488" tIns="44450" rIns="90488" bIns="44450" anchor="ctr"/>
          <a:lstStyle/>
          <a:p>
            <a:pPr marL="342900" indent="-342900">
              <a:defRPr/>
            </a:pPr>
            <a:r>
              <a:rPr lang="en-US" sz="2000" dirty="0">
                <a:solidFill>
                  <a:schemeClr val="tx1"/>
                </a:solidFill>
              </a:rPr>
              <a:t>Student_A</a:t>
            </a:r>
          </a:p>
          <a:p>
            <a:pPr marL="342900" indent="-342900">
              <a:defRPr/>
            </a:pPr>
            <a:r>
              <a:rPr lang="en-US" sz="2000" dirty="0">
                <a:solidFill>
                  <a:schemeClr val="tx1"/>
                </a:solidFill>
              </a:rPr>
              <a:t>(Inherits from</a:t>
            </a:r>
          </a:p>
          <a:p>
            <a:pPr marL="342900" indent="-342900">
              <a:defRPr/>
            </a:pPr>
            <a:r>
              <a:rPr lang="en-US" sz="2000" dirty="0">
                <a:solidFill>
                  <a:schemeClr val="tx1"/>
                </a:solidFill>
              </a:rPr>
              <a:t> Person class)</a:t>
            </a:r>
          </a:p>
        </p:txBody>
      </p:sp>
      <p:cxnSp>
        <p:nvCxnSpPr>
          <p:cNvPr id="18439" name="Straight Connector 34"/>
          <p:cNvCxnSpPr>
            <a:cxnSpLocks noChangeShapeType="1"/>
          </p:cNvCxnSpPr>
          <p:nvPr/>
        </p:nvCxnSpPr>
        <p:spPr bwMode="auto">
          <a:xfrm>
            <a:off x="3151188" y="3370263"/>
            <a:ext cx="2879725" cy="0"/>
          </a:xfrm>
          <a:prstGeom prst="line">
            <a:avLst/>
          </a:prstGeom>
          <a:noFill/>
          <a:ln w="12700" algn="ctr">
            <a:solidFill>
              <a:schemeClr val="tx1"/>
            </a:solidFill>
            <a:round/>
            <a:headEnd/>
            <a:tailEnd/>
          </a:ln>
        </p:spPr>
      </p:cxnSp>
      <p:cxnSp>
        <p:nvCxnSpPr>
          <p:cNvPr id="18440" name="Straight Connector 35"/>
          <p:cNvCxnSpPr>
            <a:cxnSpLocks noChangeShapeType="1"/>
          </p:cNvCxnSpPr>
          <p:nvPr/>
        </p:nvCxnSpPr>
        <p:spPr bwMode="auto">
          <a:xfrm rot="5400000" flipH="1" flipV="1">
            <a:off x="3007519" y="3513932"/>
            <a:ext cx="287337" cy="0"/>
          </a:xfrm>
          <a:prstGeom prst="line">
            <a:avLst/>
          </a:prstGeom>
          <a:noFill/>
          <a:ln w="12700" algn="ctr">
            <a:solidFill>
              <a:schemeClr val="tx1"/>
            </a:solidFill>
            <a:round/>
            <a:headEnd/>
            <a:tailEnd/>
          </a:ln>
        </p:spPr>
      </p:cxnSp>
      <p:cxnSp>
        <p:nvCxnSpPr>
          <p:cNvPr id="18441" name="Straight Connector 39"/>
          <p:cNvCxnSpPr>
            <a:cxnSpLocks noChangeShapeType="1"/>
          </p:cNvCxnSpPr>
          <p:nvPr/>
        </p:nvCxnSpPr>
        <p:spPr bwMode="auto">
          <a:xfrm rot="5400000" flipH="1" flipV="1">
            <a:off x="5887244" y="3513932"/>
            <a:ext cx="287337" cy="0"/>
          </a:xfrm>
          <a:prstGeom prst="line">
            <a:avLst/>
          </a:prstGeom>
          <a:noFill/>
          <a:ln w="12700" algn="ctr">
            <a:solidFill>
              <a:schemeClr val="tx1"/>
            </a:solidFill>
            <a:round/>
            <a:headEnd/>
            <a:tailEnd/>
          </a:ln>
        </p:spPr>
      </p:cxnSp>
      <p:cxnSp>
        <p:nvCxnSpPr>
          <p:cNvPr id="18442" name="Straight Arrow Connector 41"/>
          <p:cNvCxnSpPr>
            <a:cxnSpLocks noChangeShapeType="1"/>
            <a:endCxn id="7" idx="2"/>
          </p:cNvCxnSpPr>
          <p:nvPr/>
        </p:nvCxnSpPr>
        <p:spPr bwMode="auto">
          <a:xfrm rot="16200000" flipV="1">
            <a:off x="4446588" y="3260725"/>
            <a:ext cx="217488" cy="1587"/>
          </a:xfrm>
          <a:prstGeom prst="straightConnector1">
            <a:avLst/>
          </a:prstGeom>
          <a:noFill/>
          <a:ln w="12700" algn="ctr">
            <a:solidFill>
              <a:schemeClr val="tx1"/>
            </a:solidFill>
            <a:round/>
            <a:headEnd/>
            <a:tailEnd type="arrow" w="med" len="med"/>
          </a:ln>
        </p:spPr>
      </p:cxnSp>
      <p:sp>
        <p:nvSpPr>
          <p:cNvPr id="11" name="Content Placeholder 9"/>
          <p:cNvSpPr txBox="1">
            <a:spLocks/>
          </p:cNvSpPr>
          <p:nvPr/>
        </p:nvSpPr>
        <p:spPr bwMode="gray">
          <a:xfrm>
            <a:off x="896938" y="5849938"/>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algn="l" eaLnBrk="0" fontAlgn="auto" hangingPunct="0">
              <a:spcAft>
                <a:spcPts val="0"/>
              </a:spcAft>
              <a:buClr>
                <a:srgbClr val="000000"/>
              </a:buClr>
              <a:defRPr/>
            </a:pPr>
            <a:r>
              <a:rPr lang="en-US" sz="1600" dirty="0">
                <a:latin typeface="Arial" pitchFamily="34" charset="0"/>
              </a:rPr>
              <a:t>Refer to the sample inside package sef.module6.sample.</a:t>
            </a:r>
            <a:endParaRPr lang="en-US" sz="1600" kern="0" dirty="0">
              <a:solidFill>
                <a:srgbClr val="000000"/>
              </a:solidFill>
              <a:latin typeface="Arial"/>
            </a:endParaRPr>
          </a:p>
        </p:txBody>
      </p:sp>
      <p:sp>
        <p:nvSpPr>
          <p:cNvPr id="12" name="Rounded Rectangle 11"/>
          <p:cNvSpPr/>
          <p:nvPr/>
        </p:nvSpPr>
        <p:spPr bwMode="auto">
          <a:xfrm>
            <a:off x="457200" y="5853339"/>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3130BCF-2AED-48D3-9AA3-AE67AA47EB07}" type="slidenum">
              <a:rPr lang="en-US"/>
              <a:pPr algn="r" eaLnBrk="0" hangingPunct="0">
                <a:spcBef>
                  <a:spcPct val="0"/>
                </a:spcBef>
                <a:buClrTx/>
              </a:pPr>
              <a:t>17</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Activity 2 – Abstract Class</a:t>
            </a:r>
          </a:p>
        </p:txBody>
      </p:sp>
      <p:sp>
        <p:nvSpPr>
          <p:cNvPr id="5" name="Rectangle 3"/>
          <p:cNvSpPr txBox="1">
            <a:spLocks noChangeArrowheads="1"/>
          </p:cNvSpPr>
          <p:nvPr/>
        </p:nvSpPr>
        <p:spPr bwMode="auto">
          <a:xfrm>
            <a:off x="152400" y="1219200"/>
            <a:ext cx="5729288" cy="5334000"/>
          </a:xfrm>
          <a:prstGeom prst="rect">
            <a:avLst/>
          </a:prstGeom>
          <a:noFill/>
          <a:ln w="9525">
            <a:noFill/>
            <a:miter lim="800000"/>
            <a:headEnd/>
            <a:tailEnd/>
          </a:ln>
        </p:spPr>
        <p:txBody>
          <a:bodyPr lIns="90488" tIns="44450" rIns="90488" bIns="44450"/>
          <a:lstStyle/>
          <a:p>
            <a:pPr marL="274638" indent="-274638" algn="l" eaLnBrk="0" hangingPunct="0">
              <a:lnSpc>
                <a:spcPct val="100000"/>
              </a:lnSpc>
              <a:buClr>
                <a:schemeClr val="tx1"/>
              </a:buClr>
              <a:buFontTx/>
              <a:buChar char="•"/>
              <a:defRPr/>
            </a:pPr>
            <a:r>
              <a:rPr lang="en-US" sz="2200" kern="0" dirty="0">
                <a:solidFill>
                  <a:srgbClr val="000000"/>
                </a:solidFill>
                <a:latin typeface="+mn-lt"/>
              </a:rPr>
              <a:t>In this activity, you will:</a:t>
            </a:r>
          </a:p>
          <a:p>
            <a:pPr marL="550863" lvl="1" indent="-274638" algn="l" eaLnBrk="0" hangingPunct="0">
              <a:lnSpc>
                <a:spcPct val="100000"/>
              </a:lnSpc>
              <a:buClr>
                <a:schemeClr val="tx1"/>
              </a:buClr>
              <a:buFontTx/>
              <a:buChar char="–"/>
              <a:defRPr/>
            </a:pPr>
            <a:r>
              <a:rPr lang="en-US" sz="2000" kern="0" dirty="0">
                <a:solidFill>
                  <a:srgbClr val="000000"/>
                </a:solidFill>
                <a:latin typeface="+mn-lt"/>
              </a:rPr>
              <a:t>Open the file ‘Shape.java’ in the package sef.module6.activity.</a:t>
            </a:r>
          </a:p>
          <a:p>
            <a:pPr marL="550863" lvl="1" indent="-274638" algn="l" eaLnBrk="0" hangingPunct="0">
              <a:lnSpc>
                <a:spcPct val="100000"/>
              </a:lnSpc>
              <a:buClr>
                <a:schemeClr val="tx1"/>
              </a:buClr>
              <a:buFontTx/>
              <a:buChar char="–"/>
              <a:defRPr/>
            </a:pPr>
            <a:r>
              <a:rPr lang="en-US" sz="2000" kern="0" dirty="0">
                <a:solidFill>
                  <a:srgbClr val="000000"/>
                </a:solidFill>
                <a:latin typeface="+mn-lt"/>
              </a:rPr>
              <a:t>Read the instructions and create the code to complete this program.</a:t>
            </a:r>
          </a:p>
          <a:p>
            <a:pPr marL="550863" lvl="1" indent="-274638" algn="l">
              <a:lnSpc>
                <a:spcPct val="150000"/>
              </a:lnSpc>
              <a:buClr>
                <a:schemeClr val="tx1"/>
              </a:buClr>
              <a:buFontTx/>
              <a:buChar char="–"/>
              <a:defRPr/>
            </a:pPr>
            <a:endParaRPr lang="en-US" sz="1800" kern="0" dirty="0">
              <a:solidFill>
                <a:srgbClr val="000000"/>
              </a:solidFill>
              <a:latin typeface="+mn-lt"/>
            </a:endParaRPr>
          </a:p>
        </p:txBody>
      </p:sp>
      <p:pic>
        <p:nvPicPr>
          <p:cNvPr id="19461" name="Picture 8" descr="Flipchart"/>
          <p:cNvPicPr>
            <a:picLocks noChangeAspect="1" noChangeArrowheads="1"/>
          </p:cNvPicPr>
          <p:nvPr/>
        </p:nvPicPr>
        <p:blipFill>
          <a:blip r:embed="rId3"/>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CC50320-A330-4BFB-A00D-291DCF639FF8}" type="slidenum">
              <a:rPr lang="en-US"/>
              <a:pPr algn="r" eaLnBrk="0" hangingPunct="0">
                <a:spcBef>
                  <a:spcPct val="0"/>
                </a:spcBef>
                <a:buClrTx/>
              </a:pPr>
              <a:t>18</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Activity 3 – Abstraction </a:t>
            </a:r>
          </a:p>
        </p:txBody>
      </p:sp>
      <p:sp>
        <p:nvSpPr>
          <p:cNvPr id="5" name="Rectangle 3"/>
          <p:cNvSpPr txBox="1">
            <a:spLocks noChangeArrowheads="1"/>
          </p:cNvSpPr>
          <p:nvPr/>
        </p:nvSpPr>
        <p:spPr bwMode="auto">
          <a:xfrm>
            <a:off x="152400" y="1219200"/>
            <a:ext cx="5729288" cy="5334000"/>
          </a:xfrm>
          <a:prstGeom prst="rect">
            <a:avLst/>
          </a:prstGeom>
          <a:noFill/>
          <a:ln w="9525">
            <a:noFill/>
            <a:miter lim="800000"/>
            <a:headEnd/>
            <a:tailEnd/>
          </a:ln>
        </p:spPr>
        <p:txBody>
          <a:bodyPr lIns="90488" tIns="44450" rIns="90488" bIns="44450"/>
          <a:lstStyle/>
          <a:p>
            <a:pPr marL="274638" indent="-274638" algn="l" eaLnBrk="0" hangingPunct="0">
              <a:lnSpc>
                <a:spcPct val="100000"/>
              </a:lnSpc>
              <a:buClr>
                <a:schemeClr val="tx1"/>
              </a:buClr>
              <a:buFontTx/>
              <a:buChar char="•"/>
              <a:defRPr/>
            </a:pPr>
            <a:r>
              <a:rPr lang="en-US" sz="2200" kern="0" dirty="0">
                <a:solidFill>
                  <a:srgbClr val="000000"/>
                </a:solidFill>
                <a:latin typeface="+mn-lt"/>
              </a:rPr>
              <a:t>In this activity, you will:</a:t>
            </a:r>
          </a:p>
          <a:p>
            <a:pPr marL="550863" lvl="1" indent="-274638" algn="l" eaLnBrk="0" hangingPunct="0">
              <a:lnSpc>
                <a:spcPct val="100000"/>
              </a:lnSpc>
              <a:buClr>
                <a:schemeClr val="tx1"/>
              </a:buClr>
              <a:buFontTx/>
              <a:buChar char="–"/>
              <a:defRPr/>
            </a:pPr>
            <a:r>
              <a:rPr lang="en-US" sz="2000" kern="0" dirty="0">
                <a:solidFill>
                  <a:srgbClr val="000000"/>
                </a:solidFill>
                <a:latin typeface="+mn-lt"/>
              </a:rPr>
              <a:t>Open the file ‘Shape.java’ in the package sef.module6.activity.</a:t>
            </a:r>
          </a:p>
          <a:p>
            <a:pPr marL="550863" lvl="1" indent="-274638" algn="l" eaLnBrk="0" hangingPunct="0">
              <a:lnSpc>
                <a:spcPct val="100000"/>
              </a:lnSpc>
              <a:buClr>
                <a:schemeClr val="tx1"/>
              </a:buClr>
              <a:buFontTx/>
              <a:buChar char="–"/>
              <a:defRPr/>
            </a:pPr>
            <a:r>
              <a:rPr lang="en-US" sz="2000" kern="0" dirty="0">
                <a:solidFill>
                  <a:srgbClr val="000000"/>
                </a:solidFill>
                <a:latin typeface="+mn-lt"/>
              </a:rPr>
              <a:t>Read the instructions and create the code to complete this program.</a:t>
            </a:r>
          </a:p>
          <a:p>
            <a:pPr marL="550863" lvl="1" indent="-274638" algn="l">
              <a:lnSpc>
                <a:spcPct val="150000"/>
              </a:lnSpc>
              <a:buClr>
                <a:schemeClr val="tx1"/>
              </a:buClr>
              <a:buFontTx/>
              <a:buChar char="–"/>
              <a:defRPr/>
            </a:pPr>
            <a:endParaRPr lang="en-US" sz="1800" kern="0" dirty="0">
              <a:solidFill>
                <a:srgbClr val="000000"/>
              </a:solidFill>
              <a:latin typeface="+mn-lt"/>
            </a:endParaRPr>
          </a:p>
        </p:txBody>
      </p:sp>
      <p:pic>
        <p:nvPicPr>
          <p:cNvPr id="20485" name="Picture 8" descr="Flipchart"/>
          <p:cNvPicPr>
            <a:picLocks noChangeAspect="1" noChangeArrowheads="1"/>
          </p:cNvPicPr>
          <p:nvPr/>
        </p:nvPicPr>
        <p:blipFill>
          <a:blip r:embed="rId3"/>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0C61ACF-19E1-42E1-AF97-81C8290F24B9}" type="slidenum">
              <a:rPr lang="en-US"/>
              <a:pPr algn="r" eaLnBrk="0" hangingPunct="0">
                <a:spcBef>
                  <a:spcPct val="0"/>
                </a:spcBef>
                <a:buClrTx/>
              </a:pPr>
              <a:t>19</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Defining Java Interface</a:t>
            </a:r>
          </a:p>
        </p:txBody>
      </p:sp>
      <p:sp>
        <p:nvSpPr>
          <p:cNvPr id="21508" name="Rectangle 5"/>
          <p:cNvSpPr>
            <a:spLocks noGrp="1" noChangeArrowheads="1"/>
          </p:cNvSpPr>
          <p:nvPr>
            <p:ph type="body" idx="4294967295"/>
          </p:nvPr>
        </p:nvSpPr>
        <p:spPr/>
        <p:txBody>
          <a:bodyPr lIns="90488" tIns="44450" rIns="90488" bIns="44450"/>
          <a:lstStyle/>
          <a:p>
            <a:pPr eaLnBrk="1" hangingPunct="1"/>
            <a:r>
              <a:rPr lang="en-US" smtClean="0"/>
              <a:t>An interface is 100% abstract class</a:t>
            </a:r>
          </a:p>
          <a:p>
            <a:pPr eaLnBrk="1" hangingPunct="1"/>
            <a:r>
              <a:rPr lang="en-US" smtClean="0"/>
              <a:t>An Interface specifies a set of method or templates that an implementing class needs to follow</a:t>
            </a:r>
          </a:p>
          <a:p>
            <a:pPr eaLnBrk="1" hangingPunct="1"/>
            <a:r>
              <a:rPr lang="en-US" smtClean="0"/>
              <a:t>An interface provides only a form for a class but no implementation</a:t>
            </a:r>
          </a:p>
          <a:p>
            <a:pPr eaLnBrk="1" hangingPunct="1"/>
            <a:r>
              <a:rPr lang="en-US" smtClean="0"/>
              <a:t>An interface defines </a:t>
            </a:r>
            <a:r>
              <a:rPr lang="en-US" i="1" smtClean="0"/>
              <a:t>what</a:t>
            </a:r>
            <a:r>
              <a:rPr lang="en-US" smtClean="0"/>
              <a:t> a class can do but not </a:t>
            </a:r>
            <a:r>
              <a:rPr lang="en-US" i="1" smtClean="0"/>
              <a:t>how</a:t>
            </a:r>
            <a:r>
              <a:rPr lang="en-US" smtClean="0"/>
              <a:t> the class will do it </a:t>
            </a:r>
          </a:p>
          <a:p>
            <a:pPr eaLnBrk="1" hangingPunct="1">
              <a:buFontTx/>
              <a:buNone/>
            </a:pPr>
            <a:endParaRPr lang="en-US" sz="1800" b="1"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5D56EDD-CFDD-4EE9-BEF9-18CDBA9EC1F9}" type="slidenum">
              <a:rPr lang="en-US"/>
              <a:pPr algn="r" eaLnBrk="0" hangingPunct="0">
                <a:spcBef>
                  <a:spcPct val="0"/>
                </a:spcBef>
                <a:buClrTx/>
              </a:pPr>
              <a:t>2</a:t>
            </a:fld>
            <a:endParaRPr lang="en-US"/>
          </a:p>
        </p:txBody>
      </p:sp>
      <p:sp>
        <p:nvSpPr>
          <p:cNvPr id="4099" name="Rectangle 2"/>
          <p:cNvSpPr>
            <a:spLocks noGrp="1" noChangeArrowheads="1"/>
          </p:cNvSpPr>
          <p:nvPr>
            <p:ph type="title" idx="4294967295"/>
          </p:nvPr>
        </p:nvSpPr>
        <p:spPr/>
        <p:txBody>
          <a:bodyPr/>
          <a:lstStyle/>
          <a:p>
            <a:pPr eaLnBrk="1" hangingPunct="1"/>
            <a:r>
              <a:rPr lang="en-US" smtClean="0"/>
              <a:t>Introduction</a:t>
            </a:r>
          </a:p>
        </p:txBody>
      </p:sp>
      <p:sp>
        <p:nvSpPr>
          <p:cNvPr id="4100" name="Rectangle 3"/>
          <p:cNvSpPr>
            <a:spLocks noGrp="1" noChangeArrowheads="1"/>
          </p:cNvSpPr>
          <p:nvPr>
            <p:ph type="body" idx="4294967295"/>
          </p:nvPr>
        </p:nvSpPr>
        <p:spPr>
          <a:xfrm>
            <a:off x="152400" y="1949450"/>
            <a:ext cx="8458200" cy="4603750"/>
          </a:xfrm>
        </p:spPr>
        <p:txBody>
          <a:bodyPr lIns="90488" tIns="44450" rIns="90488" bIns="44450"/>
          <a:lstStyle/>
          <a:p>
            <a:pPr marL="0" indent="0" algn="ctr" eaLnBrk="1" hangingPunct="1">
              <a:buFontTx/>
              <a:buNone/>
            </a:pPr>
            <a:r>
              <a:rPr lang="en-US" sz="2600" smtClean="0"/>
              <a:t>MIT Faculty Video: </a:t>
            </a:r>
          </a:p>
          <a:p>
            <a:pPr marL="0" indent="0" algn="ctr" eaLnBrk="1" hangingPunct="1">
              <a:buFontTx/>
              <a:buNone/>
            </a:pPr>
            <a:endParaRPr lang="en-US" sz="2600" smtClean="0"/>
          </a:p>
          <a:p>
            <a:pPr marL="0" indent="0" algn="ctr" eaLnBrk="1" hangingPunct="1">
              <a:buFontTx/>
              <a:buNone/>
            </a:pPr>
            <a:r>
              <a:rPr lang="en-US" sz="2600" b="1" smtClean="0"/>
              <a:t>“Inheritance”</a:t>
            </a:r>
          </a:p>
          <a:p>
            <a:pPr marL="0" indent="0" algn="ctr" eaLnBrk="1" hangingPunct="1">
              <a:buFontTx/>
              <a:buNone/>
            </a:pPr>
            <a:r>
              <a:rPr lang="en-US" sz="2600" b="1" smtClean="0"/>
              <a:t>and </a:t>
            </a:r>
          </a:p>
          <a:p>
            <a:pPr marL="0" indent="0" algn="ctr" eaLnBrk="1" hangingPunct="1">
              <a:buFontTx/>
              <a:buNone/>
            </a:pPr>
            <a:r>
              <a:rPr lang="en-US" sz="2600" b="1" smtClean="0"/>
              <a:t>“Virtual Methods and Polymorphism”</a:t>
            </a:r>
            <a:r>
              <a:rPr lang="en-US" sz="2600" smtClean="0"/>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A1E528F-5FCB-4558-A76C-DDEDF1434202}" type="slidenum">
              <a:rPr lang="en-US"/>
              <a:pPr algn="r" eaLnBrk="0" hangingPunct="0">
                <a:spcBef>
                  <a:spcPct val="0"/>
                </a:spcBef>
                <a:buClrTx/>
              </a:pPr>
              <a:t>20</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Implementing Interfaces</a:t>
            </a:r>
          </a:p>
        </p:txBody>
      </p:sp>
      <p:sp>
        <p:nvSpPr>
          <p:cNvPr id="22532" name="Rectangle 3"/>
          <p:cNvSpPr>
            <a:spLocks noGrp="1" noChangeArrowheads="1"/>
          </p:cNvSpPr>
          <p:nvPr>
            <p:ph type="body" idx="4294967295"/>
          </p:nvPr>
        </p:nvSpPr>
        <p:spPr/>
        <p:txBody>
          <a:bodyPr lIns="90488" tIns="44450" rIns="90488" bIns="44450"/>
          <a:lstStyle/>
          <a:p>
            <a:pPr eaLnBrk="1" hangingPunct="1"/>
            <a:r>
              <a:rPr lang="en-US" smtClean="0"/>
              <a:t>A class implementing interfaces is required to override the inherited methods </a:t>
            </a:r>
          </a:p>
          <a:p>
            <a:pPr eaLnBrk="1" hangingPunct="1"/>
            <a:r>
              <a:rPr lang="en-US" smtClean="0"/>
              <a:t>Interfaces are implemented using the keyword </a:t>
            </a:r>
            <a:r>
              <a:rPr lang="en-US" b="1" smtClean="0">
                <a:solidFill>
                  <a:srgbClr val="0000FF"/>
                </a:solidFill>
              </a:rPr>
              <a:t>implements</a:t>
            </a:r>
          </a:p>
          <a:p>
            <a:pPr eaLnBrk="1" hangingPunct="1"/>
            <a:r>
              <a:rPr lang="en-US" smtClean="0"/>
              <a:t>Rules on implementing the interface methods</a:t>
            </a:r>
          </a:p>
          <a:p>
            <a:pPr lvl="1" eaLnBrk="1" hangingPunct="1"/>
            <a:r>
              <a:rPr lang="en-US" smtClean="0"/>
              <a:t>Must have the same method signature and return type</a:t>
            </a:r>
          </a:p>
          <a:p>
            <a:pPr lvl="1" eaLnBrk="1" hangingPunct="1"/>
            <a:r>
              <a:rPr lang="en-US" smtClean="0"/>
              <a:t>Cannot narrow the method accessibility</a:t>
            </a:r>
          </a:p>
          <a:p>
            <a:pPr lvl="1" eaLnBrk="1" hangingPunct="1"/>
            <a:r>
              <a:rPr lang="en-US" smtClean="0"/>
              <a:t>Cannot specify broader checked exceptions</a:t>
            </a:r>
          </a:p>
          <a:p>
            <a:pPr eaLnBrk="1" hangingPunct="1"/>
            <a:r>
              <a:rPr lang="en-US" smtClean="0"/>
              <a:t>Interface variables are implicitly </a:t>
            </a:r>
            <a:r>
              <a:rPr lang="en-US" smtClean="0">
                <a:latin typeface="Courier New" pitchFamily="49" charset="0"/>
              </a:rPr>
              <a:t>public final static</a:t>
            </a:r>
          </a:p>
          <a:p>
            <a:pPr eaLnBrk="1" hangingPunct="1"/>
            <a:r>
              <a:rPr lang="en-US" smtClean="0"/>
              <a:t>Interface methods are implicitly </a:t>
            </a:r>
            <a:r>
              <a:rPr lang="en-US" smtClean="0">
                <a:latin typeface="Courier New" pitchFamily="49" charset="0"/>
              </a:rPr>
              <a:t>public abstract</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F242749-6CC3-4B99-8D80-AACB4D716158}" type="slidenum">
              <a:rPr lang="en-US"/>
              <a:pPr algn="r" eaLnBrk="0" hangingPunct="0">
                <a:spcBef>
                  <a:spcPct val="0"/>
                </a:spcBef>
                <a:buClrTx/>
              </a:pPr>
              <a:t>21</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Rules on Interface</a:t>
            </a:r>
          </a:p>
        </p:txBody>
      </p:sp>
      <p:sp>
        <p:nvSpPr>
          <p:cNvPr id="23556" name="Rectangle 3"/>
          <p:cNvSpPr>
            <a:spLocks noGrp="1" noChangeArrowheads="1"/>
          </p:cNvSpPr>
          <p:nvPr>
            <p:ph type="body" idx="4294967295"/>
          </p:nvPr>
        </p:nvSpPr>
        <p:spPr/>
        <p:txBody>
          <a:bodyPr lIns="90488" tIns="44450" rIns="90488" bIns="44450"/>
          <a:lstStyle/>
          <a:p>
            <a:pPr marL="381000" indent="-381000" eaLnBrk="1" hangingPunct="1"/>
            <a:r>
              <a:rPr lang="en-US" smtClean="0"/>
              <a:t>An interface can extend several interfaces</a:t>
            </a:r>
          </a:p>
          <a:p>
            <a:pPr marL="381000" indent="-381000" eaLnBrk="1" hangingPunct="1"/>
            <a:r>
              <a:rPr lang="en-US" smtClean="0"/>
              <a:t>Interfaces can be implemented by any class</a:t>
            </a:r>
          </a:p>
          <a:p>
            <a:pPr marL="381000" indent="-381000" eaLnBrk="1" hangingPunct="1"/>
            <a:r>
              <a:rPr lang="en-US" smtClean="0"/>
              <a:t>A class can implement several interfaces</a:t>
            </a:r>
          </a:p>
          <a:p>
            <a:pPr marL="381000" indent="-381000" eaLnBrk="1" hangingPunct="1"/>
            <a:r>
              <a:rPr lang="en-US" smtClean="0"/>
              <a:t>A class that implements an interface partially must be declared abstract</a:t>
            </a:r>
          </a:p>
          <a:p>
            <a:pPr marL="381000" indent="-381000" eaLnBrk="1" hangingPunct="1"/>
            <a:r>
              <a:rPr lang="en-US" smtClean="0"/>
              <a:t>An interface can be declared as a reference variable</a:t>
            </a:r>
          </a:p>
          <a:p>
            <a:pPr marL="381000" indent="-381000" eaLnBrk="1" hangingPunct="1"/>
            <a:r>
              <a:rPr lang="en-US" smtClean="0"/>
              <a:t>An interface cannot be instantiated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204A55B-0DFB-4641-9B54-A34EAC0EC21B}" type="slidenum">
              <a:rPr lang="en-US"/>
              <a:pPr algn="r" eaLnBrk="0" hangingPunct="0">
                <a:spcBef>
                  <a:spcPct val="0"/>
                </a:spcBef>
                <a:buClrTx/>
              </a:pPr>
              <a:t>22</a:t>
            </a:fld>
            <a:endParaRPr lang="en-US"/>
          </a:p>
        </p:txBody>
      </p:sp>
      <p:sp>
        <p:nvSpPr>
          <p:cNvPr id="24579" name="Rectangle 2"/>
          <p:cNvSpPr>
            <a:spLocks noGrp="1" noChangeArrowheads="1"/>
          </p:cNvSpPr>
          <p:nvPr>
            <p:ph type="title" idx="4294967295"/>
          </p:nvPr>
        </p:nvSpPr>
        <p:spPr/>
        <p:txBody>
          <a:bodyPr/>
          <a:lstStyle/>
          <a:p>
            <a:pPr eaLnBrk="1" hangingPunct="1"/>
            <a:r>
              <a:rPr lang="en-US" smtClean="0"/>
              <a:t>Reference Casting</a:t>
            </a:r>
          </a:p>
        </p:txBody>
      </p:sp>
      <p:sp>
        <p:nvSpPr>
          <p:cNvPr id="24580" name="Rectangle 3"/>
          <p:cNvSpPr>
            <a:spLocks noGrp="1" noChangeArrowheads="1"/>
          </p:cNvSpPr>
          <p:nvPr>
            <p:ph type="body" idx="4294967295"/>
          </p:nvPr>
        </p:nvSpPr>
        <p:spPr/>
        <p:txBody>
          <a:bodyPr lIns="90488" tIns="44450" rIns="90488" bIns="44450"/>
          <a:lstStyle/>
          <a:p>
            <a:pPr eaLnBrk="1" hangingPunct="1">
              <a:lnSpc>
                <a:spcPct val="90000"/>
              </a:lnSpc>
            </a:pPr>
            <a:r>
              <a:rPr lang="en-US" smtClean="0"/>
              <a:t>Reference casting is converting a reference data type to another.</a:t>
            </a:r>
          </a:p>
          <a:p>
            <a:pPr eaLnBrk="1" hangingPunct="1">
              <a:lnSpc>
                <a:spcPct val="90000"/>
              </a:lnSpc>
            </a:pPr>
            <a:r>
              <a:rPr lang="en-US" smtClean="0"/>
              <a:t>Reference casting is only allowed between classes that belong to an inheritance chain.</a:t>
            </a:r>
          </a:p>
          <a:p>
            <a:pPr eaLnBrk="1" hangingPunct="1">
              <a:lnSpc>
                <a:spcPct val="90000"/>
              </a:lnSpc>
            </a:pPr>
            <a:r>
              <a:rPr lang="en-US" smtClean="0"/>
              <a:t>Reference casting is useful in many programming situations as it allows a reference variable of a specific type to point to different subtypes of objects.</a:t>
            </a:r>
          </a:p>
          <a:p>
            <a:pPr eaLnBrk="1" hangingPunct="1">
              <a:lnSpc>
                <a:spcPct val="90000"/>
              </a:lnSpc>
            </a:pPr>
            <a:r>
              <a:rPr lang="en-US" smtClean="0"/>
              <a:t>A reference type gives us a ‘view’ of an object. An object is perceived depending on what reference type is used.</a:t>
            </a:r>
          </a:p>
          <a:p>
            <a:pPr eaLnBrk="1" hangingPunct="1">
              <a:lnSpc>
                <a:spcPct val="90000"/>
              </a:lnSpc>
            </a:pPr>
            <a:endParaRPr lang="en-US" smtClean="0"/>
          </a:p>
          <a:p>
            <a:pPr eaLnBrk="1" hangingPunct="1">
              <a:lnSpc>
                <a:spcPct val="90000"/>
              </a:lnSpc>
              <a:buFontTx/>
              <a:buNone/>
            </a:pPr>
            <a:endParaRPr lang="en-US" smtClean="0"/>
          </a:p>
          <a:p>
            <a:pPr eaLnBrk="1" hangingPunct="1">
              <a:lnSpc>
                <a:spcPct val="90000"/>
              </a:lnSpc>
              <a:buFontTx/>
              <a:buNone/>
            </a:pPr>
            <a:endParaRPr lang="en-US" sz="2000" smtClean="0"/>
          </a:p>
          <a:p>
            <a:pPr eaLnBrk="1" hangingPunct="1">
              <a:lnSpc>
                <a:spcPct val="90000"/>
              </a:lnSpc>
            </a:pPr>
            <a:endParaRPr lang="en-US" sz="2000" smtClean="0"/>
          </a:p>
          <a:p>
            <a:pPr lvl="3" eaLnBrk="1" hangingPunct="1">
              <a:lnSpc>
                <a:spcPct val="90000"/>
              </a:lnSpc>
            </a:pPr>
            <a:endParaRPr lang="en-US" sz="1000" smtClean="0"/>
          </a:p>
          <a:p>
            <a:pPr lvl="3" eaLnBrk="1" hangingPunct="1">
              <a:lnSpc>
                <a:spcPct val="90000"/>
              </a:lnSpc>
              <a:buFontTx/>
              <a:buNone/>
            </a:pPr>
            <a:r>
              <a:rPr lang="en-US" sz="1200" smtClean="0"/>
              <a:t>	</a:t>
            </a:r>
          </a:p>
        </p:txBody>
      </p:sp>
      <p:sp>
        <p:nvSpPr>
          <p:cNvPr id="5" name="Content Placeholder 9"/>
          <p:cNvSpPr txBox="1">
            <a:spLocks/>
          </p:cNvSpPr>
          <p:nvPr/>
        </p:nvSpPr>
        <p:spPr bwMode="gray">
          <a:xfrm>
            <a:off x="896938" y="5849938"/>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algn="l" eaLnBrk="0" fontAlgn="auto" hangingPunct="0">
              <a:spcAft>
                <a:spcPts val="0"/>
              </a:spcAft>
              <a:buClr>
                <a:srgbClr val="000000"/>
              </a:buClr>
              <a:defRPr/>
            </a:pPr>
            <a:r>
              <a:rPr lang="en-US" sz="1600" dirty="0">
                <a:latin typeface="Arial" pitchFamily="34" charset="0"/>
              </a:rPr>
              <a:t>Refer to the ReferenceCastingSample.java sample code.</a:t>
            </a:r>
          </a:p>
        </p:txBody>
      </p:sp>
      <p:sp>
        <p:nvSpPr>
          <p:cNvPr id="6" name="Rounded Rectangle 5"/>
          <p:cNvSpPr/>
          <p:nvPr/>
        </p:nvSpPr>
        <p:spPr bwMode="auto">
          <a:xfrm>
            <a:off x="457200" y="5853339"/>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883AC7E-A296-41F3-AB3E-99D8FE633483}" type="slidenum">
              <a:rPr lang="en-US"/>
              <a:pPr algn="r" eaLnBrk="0" hangingPunct="0">
                <a:spcBef>
                  <a:spcPct val="0"/>
                </a:spcBef>
                <a:buClrTx/>
              </a:pPr>
              <a:t>23</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Reference Casting Flow</a:t>
            </a:r>
          </a:p>
        </p:txBody>
      </p:sp>
      <p:grpSp>
        <p:nvGrpSpPr>
          <p:cNvPr id="25604" name="Group 3"/>
          <p:cNvGrpSpPr>
            <a:grpSpLocks/>
          </p:cNvGrpSpPr>
          <p:nvPr/>
        </p:nvGrpSpPr>
        <p:grpSpPr bwMode="auto">
          <a:xfrm>
            <a:off x="4138613" y="4275138"/>
            <a:ext cx="1174750" cy="538162"/>
            <a:chOff x="2366" y="1223"/>
            <a:chExt cx="780" cy="390"/>
          </a:xfrm>
        </p:grpSpPr>
        <p:sp>
          <p:nvSpPr>
            <p:cNvPr id="846852" name="Rectangle 4"/>
            <p:cNvSpPr>
              <a:spLocks noChangeArrowheads="1"/>
            </p:cNvSpPr>
            <p:nvPr/>
          </p:nvSpPr>
          <p:spPr bwMode="auto">
            <a:xfrm>
              <a:off x="2366" y="1223"/>
              <a:ext cx="780" cy="390"/>
            </a:xfrm>
            <a:prstGeom prst="rect">
              <a:avLst/>
            </a:prstGeom>
            <a:solidFill>
              <a:srgbClr val="3366FF">
                <a:alpha val="50000"/>
              </a:srgbClr>
            </a:solidFill>
            <a:ln w="9525">
              <a:noFill/>
              <a:miter lim="800000"/>
              <a:headEnd/>
              <a:tailEnd/>
            </a:ln>
            <a:effectLst>
              <a:outerShdw sy="50000" rotWithShape="0">
                <a:schemeClr val="bg2">
                  <a:alpha val="50000"/>
                </a:schemeClr>
              </a:outerShdw>
            </a:effectLst>
          </p:spPr>
          <p:txBody>
            <a:bodyPr wrap="none" anchor="ctr"/>
            <a:lstStyle/>
            <a:p>
              <a:pPr>
                <a:defRPr/>
              </a:pPr>
              <a:endParaRPr lang="en-PH"/>
            </a:p>
          </p:txBody>
        </p:sp>
        <p:sp>
          <p:nvSpPr>
            <p:cNvPr id="25623" name="Text Box 5"/>
            <p:cNvSpPr txBox="1">
              <a:spLocks noChangeArrowheads="1"/>
            </p:cNvSpPr>
            <p:nvPr/>
          </p:nvSpPr>
          <p:spPr bwMode="auto">
            <a:xfrm>
              <a:off x="2419" y="1231"/>
              <a:ext cx="709" cy="331"/>
            </a:xfrm>
            <a:prstGeom prst="rect">
              <a:avLst/>
            </a:prstGeom>
            <a:noFill/>
            <a:ln w="9525">
              <a:noFill/>
              <a:miter lim="800000"/>
              <a:headEnd/>
              <a:tailEnd/>
            </a:ln>
          </p:spPr>
          <p:txBody>
            <a:bodyPr lIns="0" rIns="0">
              <a:spAutoFit/>
            </a:bodyPr>
            <a:lstStyle/>
            <a:p>
              <a:pPr eaLnBrk="0" hangingPunct="0">
                <a:lnSpc>
                  <a:spcPct val="100000"/>
                </a:lnSpc>
                <a:spcBef>
                  <a:spcPct val="50000"/>
                </a:spcBef>
                <a:buClrTx/>
              </a:pPr>
              <a:r>
                <a:rPr lang="en-US" sz="2400" b="1"/>
                <a:t>Person</a:t>
              </a:r>
            </a:p>
          </p:txBody>
        </p:sp>
      </p:grpSp>
      <p:grpSp>
        <p:nvGrpSpPr>
          <p:cNvPr id="25605" name="Group 9"/>
          <p:cNvGrpSpPr>
            <a:grpSpLocks/>
          </p:cNvGrpSpPr>
          <p:nvPr/>
        </p:nvGrpSpPr>
        <p:grpSpPr bwMode="auto">
          <a:xfrm>
            <a:off x="2138363" y="4359275"/>
            <a:ext cx="1758950" cy="1819275"/>
            <a:chOff x="1219" y="1409"/>
            <a:chExt cx="1168" cy="1000"/>
          </a:xfrm>
        </p:grpSpPr>
        <p:sp>
          <p:nvSpPr>
            <p:cNvPr id="25616" name="Oval 10"/>
            <p:cNvSpPr>
              <a:spLocks noChangeArrowheads="1"/>
            </p:cNvSpPr>
            <p:nvPr/>
          </p:nvSpPr>
          <p:spPr bwMode="auto">
            <a:xfrm>
              <a:off x="1219" y="2322"/>
              <a:ext cx="97" cy="87"/>
            </a:xfrm>
            <a:prstGeom prst="ellipse">
              <a:avLst/>
            </a:prstGeom>
            <a:solidFill>
              <a:schemeClr val="accent1"/>
            </a:solidFill>
            <a:ln w="9525">
              <a:solidFill>
                <a:srgbClr val="6699FF"/>
              </a:solidFill>
              <a:round/>
              <a:headEnd/>
              <a:tailEnd/>
            </a:ln>
            <a:effectLst>
              <a:prstShdw prst="shdw17" dist="17961" dir="2700000">
                <a:srgbClr val="3D5C99"/>
              </a:prstShdw>
            </a:effectLst>
          </p:spPr>
          <p:txBody>
            <a:bodyPr wrap="none" anchor="ctr"/>
            <a:lstStyle/>
            <a:p>
              <a:endParaRPr lang="en-PH"/>
            </a:p>
          </p:txBody>
        </p:sp>
        <p:sp>
          <p:nvSpPr>
            <p:cNvPr id="25617" name="Line 11"/>
            <p:cNvSpPr>
              <a:spLocks noChangeShapeType="1"/>
            </p:cNvSpPr>
            <p:nvPr/>
          </p:nvSpPr>
          <p:spPr bwMode="auto">
            <a:xfrm flipH="1" flipV="1">
              <a:off x="1270" y="2010"/>
              <a:ext cx="0" cy="301"/>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5618" name="Line 12"/>
            <p:cNvSpPr>
              <a:spLocks noChangeShapeType="1"/>
            </p:cNvSpPr>
            <p:nvPr/>
          </p:nvSpPr>
          <p:spPr bwMode="auto">
            <a:xfrm>
              <a:off x="1270" y="2003"/>
              <a:ext cx="487" cy="0"/>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5619" name="Line 13"/>
            <p:cNvSpPr>
              <a:spLocks noChangeShapeType="1"/>
            </p:cNvSpPr>
            <p:nvPr/>
          </p:nvSpPr>
          <p:spPr bwMode="auto">
            <a:xfrm flipV="1">
              <a:off x="1766" y="1728"/>
              <a:ext cx="0" cy="27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5620" name="Line 14"/>
            <p:cNvSpPr>
              <a:spLocks noChangeShapeType="1"/>
            </p:cNvSpPr>
            <p:nvPr/>
          </p:nvSpPr>
          <p:spPr bwMode="auto">
            <a:xfrm>
              <a:off x="1757" y="1737"/>
              <a:ext cx="630" cy="0"/>
            </a:xfrm>
            <a:prstGeom prst="line">
              <a:avLst/>
            </a:prstGeom>
            <a:noFill/>
            <a:ln w="9525">
              <a:solidFill>
                <a:srgbClr val="6699FF"/>
              </a:solidFill>
              <a:prstDash val="lgDash"/>
              <a:round/>
              <a:headEnd/>
              <a:tailEnd/>
            </a:ln>
            <a:effectLst>
              <a:prstShdw prst="shdw17" dist="17961" dir="2700000">
                <a:srgbClr val="3D5C99"/>
              </a:prstShdw>
            </a:effectLst>
          </p:spPr>
          <p:txBody>
            <a:bodyPr wrap="none" anchor="ctr"/>
            <a:lstStyle/>
            <a:p>
              <a:endParaRPr lang="en-GB"/>
            </a:p>
          </p:txBody>
        </p:sp>
        <p:sp>
          <p:nvSpPr>
            <p:cNvPr id="25621" name="Line 15"/>
            <p:cNvSpPr>
              <a:spLocks noChangeShapeType="1"/>
            </p:cNvSpPr>
            <p:nvPr/>
          </p:nvSpPr>
          <p:spPr bwMode="auto">
            <a:xfrm flipH="1" flipV="1">
              <a:off x="2387" y="1409"/>
              <a:ext cx="0" cy="319"/>
            </a:xfrm>
            <a:prstGeom prst="line">
              <a:avLst/>
            </a:prstGeom>
            <a:noFill/>
            <a:ln w="9525">
              <a:solidFill>
                <a:srgbClr val="6699FF"/>
              </a:solidFill>
              <a:prstDash val="dash"/>
              <a:round/>
              <a:headEnd/>
              <a:tailEnd type="triangle" w="med" len="med"/>
            </a:ln>
            <a:effectLst>
              <a:prstShdw prst="shdw17" dist="17961" dir="2700000">
                <a:srgbClr val="3D5C99"/>
              </a:prstShdw>
            </a:effectLst>
          </p:spPr>
          <p:txBody>
            <a:bodyPr wrap="none" anchor="ctr"/>
            <a:lstStyle/>
            <a:p>
              <a:endParaRPr lang="en-GB"/>
            </a:p>
          </p:txBody>
        </p:sp>
      </p:grpSp>
      <p:sp>
        <p:nvSpPr>
          <p:cNvPr id="25606" name="Text Box 16"/>
          <p:cNvSpPr txBox="1">
            <a:spLocks noChangeArrowheads="1"/>
          </p:cNvSpPr>
          <p:nvPr/>
        </p:nvSpPr>
        <p:spPr bwMode="auto">
          <a:xfrm>
            <a:off x="1803400" y="4221163"/>
            <a:ext cx="1663700" cy="366712"/>
          </a:xfrm>
          <a:prstGeom prst="rect">
            <a:avLst/>
          </a:prstGeom>
          <a:noFill/>
          <a:ln w="9525">
            <a:noFill/>
            <a:miter lim="800000"/>
            <a:headEnd/>
            <a:tailEnd/>
          </a:ln>
        </p:spPr>
        <p:txBody>
          <a:bodyPr>
            <a:spAutoFit/>
          </a:bodyPr>
          <a:lstStyle/>
          <a:p>
            <a:pPr eaLnBrk="0" hangingPunct="0">
              <a:lnSpc>
                <a:spcPct val="100000"/>
              </a:lnSpc>
              <a:spcBef>
                <a:spcPct val="50000"/>
              </a:spcBef>
              <a:buClrTx/>
            </a:pPr>
            <a:r>
              <a:rPr lang="en-US" sz="1800" b="1">
                <a:solidFill>
                  <a:srgbClr val="0066FF"/>
                </a:solidFill>
              </a:rPr>
              <a:t>“Upcasting”</a:t>
            </a:r>
          </a:p>
        </p:txBody>
      </p:sp>
      <p:grpSp>
        <p:nvGrpSpPr>
          <p:cNvPr id="25607" name="Group 17"/>
          <p:cNvGrpSpPr>
            <a:grpSpLocks/>
          </p:cNvGrpSpPr>
          <p:nvPr/>
        </p:nvGrpSpPr>
        <p:grpSpPr bwMode="auto">
          <a:xfrm>
            <a:off x="3101975" y="4803775"/>
            <a:ext cx="3349625" cy="966788"/>
            <a:chOff x="1694" y="2213"/>
            <a:chExt cx="2225" cy="497"/>
          </a:xfrm>
        </p:grpSpPr>
        <p:sp>
          <p:nvSpPr>
            <p:cNvPr id="25612" name="Line 18"/>
            <p:cNvSpPr>
              <a:spLocks noChangeShapeType="1"/>
            </p:cNvSpPr>
            <p:nvPr/>
          </p:nvSpPr>
          <p:spPr bwMode="auto">
            <a:xfrm flipH="1" flipV="1">
              <a:off x="2756" y="2213"/>
              <a:ext cx="11" cy="492"/>
            </a:xfrm>
            <a:prstGeom prst="line">
              <a:avLst/>
            </a:prstGeom>
            <a:noFill/>
            <a:ln w="25400">
              <a:solidFill>
                <a:srgbClr val="1E3D5C"/>
              </a:solidFill>
              <a:round/>
              <a:headEnd/>
              <a:tailEnd type="triangle" w="med" len="med"/>
            </a:ln>
          </p:spPr>
          <p:txBody>
            <a:bodyPr wrap="none" anchor="ctr"/>
            <a:lstStyle/>
            <a:p>
              <a:endParaRPr lang="en-GB"/>
            </a:p>
          </p:txBody>
        </p:sp>
        <p:sp>
          <p:nvSpPr>
            <p:cNvPr id="25613" name="Line 19"/>
            <p:cNvSpPr>
              <a:spLocks noChangeShapeType="1"/>
            </p:cNvSpPr>
            <p:nvPr/>
          </p:nvSpPr>
          <p:spPr bwMode="auto">
            <a:xfrm>
              <a:off x="1694" y="2496"/>
              <a:ext cx="2225" cy="0"/>
            </a:xfrm>
            <a:prstGeom prst="line">
              <a:avLst/>
            </a:prstGeom>
            <a:noFill/>
            <a:ln w="25400">
              <a:solidFill>
                <a:srgbClr val="1E3D5C"/>
              </a:solidFill>
              <a:round/>
              <a:headEnd/>
              <a:tailEnd/>
            </a:ln>
          </p:spPr>
          <p:txBody>
            <a:bodyPr wrap="none" anchor="ctr"/>
            <a:lstStyle/>
            <a:p>
              <a:endParaRPr lang="en-GB"/>
            </a:p>
          </p:txBody>
        </p:sp>
        <p:sp>
          <p:nvSpPr>
            <p:cNvPr id="25614" name="Line 20"/>
            <p:cNvSpPr>
              <a:spLocks noChangeShapeType="1"/>
            </p:cNvSpPr>
            <p:nvPr/>
          </p:nvSpPr>
          <p:spPr bwMode="auto">
            <a:xfrm flipV="1">
              <a:off x="1705" y="2506"/>
              <a:ext cx="0" cy="204"/>
            </a:xfrm>
            <a:prstGeom prst="line">
              <a:avLst/>
            </a:prstGeom>
            <a:noFill/>
            <a:ln w="25400">
              <a:solidFill>
                <a:srgbClr val="1E3D5C"/>
              </a:solidFill>
              <a:round/>
              <a:headEnd/>
              <a:tailEnd/>
            </a:ln>
          </p:spPr>
          <p:txBody>
            <a:bodyPr wrap="none" anchor="ctr"/>
            <a:lstStyle/>
            <a:p>
              <a:endParaRPr lang="en-GB"/>
            </a:p>
          </p:txBody>
        </p:sp>
        <p:sp>
          <p:nvSpPr>
            <p:cNvPr id="25615" name="Line 21"/>
            <p:cNvSpPr>
              <a:spLocks noChangeShapeType="1"/>
            </p:cNvSpPr>
            <p:nvPr/>
          </p:nvSpPr>
          <p:spPr bwMode="auto">
            <a:xfrm flipV="1">
              <a:off x="3913" y="2503"/>
              <a:ext cx="0" cy="204"/>
            </a:xfrm>
            <a:prstGeom prst="line">
              <a:avLst/>
            </a:prstGeom>
            <a:noFill/>
            <a:ln w="25400">
              <a:solidFill>
                <a:srgbClr val="1E3D5C"/>
              </a:solidFill>
              <a:round/>
              <a:headEnd/>
              <a:tailEnd/>
            </a:ln>
          </p:spPr>
          <p:txBody>
            <a:bodyPr wrap="none" anchor="ctr"/>
            <a:lstStyle/>
            <a:p>
              <a:endParaRPr lang="en-GB"/>
            </a:p>
          </p:txBody>
        </p:sp>
      </p:grpSp>
      <p:sp>
        <p:nvSpPr>
          <p:cNvPr id="25608" name="Rectangle 37"/>
          <p:cNvSpPr>
            <a:spLocks noGrp="1" noChangeArrowheads="1"/>
          </p:cNvSpPr>
          <p:nvPr>
            <p:ph type="body" idx="4294967295"/>
          </p:nvPr>
        </p:nvSpPr>
        <p:spPr>
          <a:xfrm>
            <a:off x="152400" y="1219200"/>
            <a:ext cx="8458200" cy="2568575"/>
          </a:xfrm>
          <a:noFill/>
        </p:spPr>
        <p:txBody>
          <a:bodyPr lIns="90488" tIns="44450" rIns="90488" bIns="44450"/>
          <a:lstStyle/>
          <a:p>
            <a:pPr eaLnBrk="1" hangingPunct="1"/>
            <a:r>
              <a:rPr lang="en-US" sz="2000" i="1" smtClean="0"/>
              <a:t>Upcasting </a:t>
            </a:r>
            <a:r>
              <a:rPr lang="en-US" sz="2000" smtClean="0"/>
              <a:t>is conversion up the inheritance hierarchy.</a:t>
            </a:r>
          </a:p>
          <a:p>
            <a:pPr eaLnBrk="1" hangingPunct="1"/>
            <a:r>
              <a:rPr lang="en-US" sz="2000" smtClean="0"/>
              <a:t>To upcast a </a:t>
            </a:r>
            <a:r>
              <a:rPr lang="en-US" sz="2000" b="1" smtClean="0"/>
              <a:t>Student</a:t>
            </a:r>
            <a:r>
              <a:rPr lang="en-US" sz="2000" smtClean="0"/>
              <a:t> object, all you need to do is assign the object to a reference variable of type </a:t>
            </a:r>
            <a:r>
              <a:rPr lang="en-US" sz="2000" b="1" smtClean="0"/>
              <a:t>Person.</a:t>
            </a:r>
            <a:r>
              <a:rPr lang="en-US" sz="2000" smtClean="0"/>
              <a:t> Note that the </a:t>
            </a:r>
            <a:r>
              <a:rPr lang="en-US" sz="2000" b="1" smtClean="0"/>
              <a:t>p</a:t>
            </a:r>
            <a:r>
              <a:rPr lang="en-US" sz="2000" smtClean="0"/>
              <a:t> reference variable cannot access the members that are only available in </a:t>
            </a:r>
            <a:r>
              <a:rPr lang="en-US" sz="2000" b="1" smtClean="0"/>
              <a:t>Student.</a:t>
            </a:r>
            <a:r>
              <a:rPr lang="en-US" sz="2000" smtClean="0"/>
              <a:t> </a:t>
            </a:r>
          </a:p>
          <a:p>
            <a:pPr eaLnBrk="1" hangingPunct="1"/>
            <a:endParaRPr lang="en-US" sz="2000" smtClean="0"/>
          </a:p>
          <a:p>
            <a:pPr lvl="3" eaLnBrk="1" hangingPunct="1">
              <a:buFontTx/>
              <a:buNone/>
            </a:pPr>
            <a:r>
              <a:rPr lang="en-US" sz="1400" smtClean="0"/>
              <a:t>//</a:t>
            </a:r>
            <a:r>
              <a:rPr lang="en-US" sz="1200" smtClean="0"/>
              <a:t> * </a:t>
            </a:r>
            <a:r>
              <a:rPr lang="en-US" i="1" smtClean="0"/>
              <a:t>Assuming Student is a subclass of Person</a:t>
            </a:r>
          </a:p>
          <a:p>
            <a:pPr lvl="3" eaLnBrk="1" hangingPunct="1">
              <a:buFontTx/>
              <a:buNone/>
            </a:pPr>
            <a:r>
              <a:rPr lang="en-US" i="1" smtClean="0"/>
              <a:t>	Person p = new Student(); //upcasting</a:t>
            </a:r>
            <a:endParaRPr lang="en-US" smtClean="0"/>
          </a:p>
        </p:txBody>
      </p:sp>
      <p:sp>
        <p:nvSpPr>
          <p:cNvPr id="32" name="Text Box 7"/>
          <p:cNvSpPr txBox="1">
            <a:spLocks noChangeArrowheads="1"/>
          </p:cNvSpPr>
          <p:nvPr/>
        </p:nvSpPr>
        <p:spPr bwMode="auto">
          <a:xfrm>
            <a:off x="4017963" y="5786438"/>
            <a:ext cx="1384300" cy="400050"/>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Employee</a:t>
            </a:r>
          </a:p>
        </p:txBody>
      </p:sp>
      <p:sp>
        <p:nvSpPr>
          <p:cNvPr id="33" name="Text Box 8"/>
          <p:cNvSpPr txBox="1">
            <a:spLocks noChangeArrowheads="1"/>
          </p:cNvSpPr>
          <p:nvPr/>
        </p:nvSpPr>
        <p:spPr bwMode="auto">
          <a:xfrm>
            <a:off x="5680075" y="5786438"/>
            <a:ext cx="1376363" cy="400050"/>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Teacher</a:t>
            </a:r>
          </a:p>
        </p:txBody>
      </p:sp>
      <p:sp>
        <p:nvSpPr>
          <p:cNvPr id="34" name="Text Box 38"/>
          <p:cNvSpPr txBox="1">
            <a:spLocks noChangeArrowheads="1"/>
          </p:cNvSpPr>
          <p:nvPr/>
        </p:nvSpPr>
        <p:spPr bwMode="auto">
          <a:xfrm>
            <a:off x="2487613" y="5786438"/>
            <a:ext cx="1228725" cy="400050"/>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Student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84D64FA-73E5-46C9-8F26-8871DA609FC7}" type="slidenum">
              <a:rPr lang="en-US"/>
              <a:pPr algn="r" eaLnBrk="0" hangingPunct="0">
                <a:spcBef>
                  <a:spcPct val="0"/>
                </a:spcBef>
                <a:buClrTx/>
              </a:pPr>
              <a:t>24</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Reference Casting Flow (cont.)</a:t>
            </a:r>
          </a:p>
        </p:txBody>
      </p:sp>
      <p:grpSp>
        <p:nvGrpSpPr>
          <p:cNvPr id="26628" name="Group 3"/>
          <p:cNvGrpSpPr>
            <a:grpSpLocks/>
          </p:cNvGrpSpPr>
          <p:nvPr/>
        </p:nvGrpSpPr>
        <p:grpSpPr bwMode="auto">
          <a:xfrm>
            <a:off x="4138613" y="4275138"/>
            <a:ext cx="1174750" cy="538162"/>
            <a:chOff x="2366" y="1223"/>
            <a:chExt cx="780" cy="390"/>
          </a:xfrm>
        </p:grpSpPr>
        <p:sp>
          <p:nvSpPr>
            <p:cNvPr id="846852" name="Rectangle 4"/>
            <p:cNvSpPr>
              <a:spLocks noChangeArrowheads="1"/>
            </p:cNvSpPr>
            <p:nvPr/>
          </p:nvSpPr>
          <p:spPr bwMode="auto">
            <a:xfrm>
              <a:off x="2366" y="1223"/>
              <a:ext cx="780" cy="390"/>
            </a:xfrm>
            <a:prstGeom prst="rect">
              <a:avLst/>
            </a:prstGeom>
            <a:solidFill>
              <a:srgbClr val="3366FF">
                <a:alpha val="50000"/>
              </a:srgbClr>
            </a:solidFill>
            <a:ln w="9525">
              <a:noFill/>
              <a:miter lim="800000"/>
              <a:headEnd/>
              <a:tailEnd/>
            </a:ln>
            <a:effectLst>
              <a:outerShdw sy="50000" rotWithShape="0">
                <a:schemeClr val="bg2">
                  <a:alpha val="50000"/>
                </a:schemeClr>
              </a:outerShdw>
            </a:effectLst>
          </p:spPr>
          <p:txBody>
            <a:bodyPr wrap="none" anchor="ctr"/>
            <a:lstStyle/>
            <a:p>
              <a:pPr>
                <a:defRPr/>
              </a:pPr>
              <a:endParaRPr lang="en-PH"/>
            </a:p>
          </p:txBody>
        </p:sp>
        <p:sp>
          <p:nvSpPr>
            <p:cNvPr id="26657" name="Text Box 5"/>
            <p:cNvSpPr txBox="1">
              <a:spLocks noChangeArrowheads="1"/>
            </p:cNvSpPr>
            <p:nvPr/>
          </p:nvSpPr>
          <p:spPr bwMode="auto">
            <a:xfrm>
              <a:off x="2419" y="1231"/>
              <a:ext cx="709" cy="331"/>
            </a:xfrm>
            <a:prstGeom prst="rect">
              <a:avLst/>
            </a:prstGeom>
            <a:noFill/>
            <a:ln w="9525">
              <a:noFill/>
              <a:miter lim="800000"/>
              <a:headEnd/>
              <a:tailEnd/>
            </a:ln>
          </p:spPr>
          <p:txBody>
            <a:bodyPr lIns="0" rIns="0">
              <a:spAutoFit/>
            </a:bodyPr>
            <a:lstStyle/>
            <a:p>
              <a:pPr eaLnBrk="0" hangingPunct="0">
                <a:lnSpc>
                  <a:spcPct val="100000"/>
                </a:lnSpc>
                <a:spcBef>
                  <a:spcPct val="50000"/>
                </a:spcBef>
                <a:buClrTx/>
              </a:pPr>
              <a:r>
                <a:rPr lang="en-US" sz="2400" b="1"/>
                <a:t>Person</a:t>
              </a:r>
            </a:p>
          </p:txBody>
        </p:sp>
      </p:grpSp>
      <p:sp>
        <p:nvSpPr>
          <p:cNvPr id="846855" name="Text Box 7"/>
          <p:cNvSpPr txBox="1">
            <a:spLocks noChangeArrowheads="1"/>
          </p:cNvSpPr>
          <p:nvPr/>
        </p:nvSpPr>
        <p:spPr bwMode="auto">
          <a:xfrm>
            <a:off x="4017963" y="5572125"/>
            <a:ext cx="1384300" cy="400050"/>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Employee</a:t>
            </a:r>
          </a:p>
        </p:txBody>
      </p:sp>
      <p:sp>
        <p:nvSpPr>
          <p:cNvPr id="846856" name="Text Box 8"/>
          <p:cNvSpPr txBox="1">
            <a:spLocks noChangeArrowheads="1"/>
          </p:cNvSpPr>
          <p:nvPr/>
        </p:nvSpPr>
        <p:spPr bwMode="auto">
          <a:xfrm>
            <a:off x="5680075" y="5572125"/>
            <a:ext cx="1376363" cy="400050"/>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Teacher</a:t>
            </a:r>
          </a:p>
        </p:txBody>
      </p:sp>
      <p:grpSp>
        <p:nvGrpSpPr>
          <p:cNvPr id="26631" name="Group 9"/>
          <p:cNvGrpSpPr>
            <a:grpSpLocks/>
          </p:cNvGrpSpPr>
          <p:nvPr/>
        </p:nvGrpSpPr>
        <p:grpSpPr bwMode="auto">
          <a:xfrm>
            <a:off x="2138363" y="4359275"/>
            <a:ext cx="1758950" cy="1546225"/>
            <a:chOff x="1219" y="1409"/>
            <a:chExt cx="1168" cy="850"/>
          </a:xfrm>
        </p:grpSpPr>
        <p:sp>
          <p:nvSpPr>
            <p:cNvPr id="26650" name="Oval 10"/>
            <p:cNvSpPr>
              <a:spLocks noChangeArrowheads="1"/>
            </p:cNvSpPr>
            <p:nvPr/>
          </p:nvSpPr>
          <p:spPr bwMode="auto">
            <a:xfrm>
              <a:off x="1219" y="2172"/>
              <a:ext cx="97" cy="87"/>
            </a:xfrm>
            <a:prstGeom prst="ellipse">
              <a:avLst/>
            </a:prstGeom>
            <a:solidFill>
              <a:schemeClr val="accent1"/>
            </a:solidFill>
            <a:ln w="9525">
              <a:solidFill>
                <a:srgbClr val="6699FF"/>
              </a:solidFill>
              <a:round/>
              <a:headEnd/>
              <a:tailEnd/>
            </a:ln>
            <a:effectLst>
              <a:prstShdw prst="shdw17" dist="17961" dir="2700000">
                <a:srgbClr val="3D5C99"/>
              </a:prstShdw>
            </a:effectLst>
          </p:spPr>
          <p:txBody>
            <a:bodyPr wrap="none" anchor="ctr"/>
            <a:lstStyle/>
            <a:p>
              <a:endParaRPr lang="en-PH"/>
            </a:p>
          </p:txBody>
        </p:sp>
        <p:sp>
          <p:nvSpPr>
            <p:cNvPr id="26651" name="Line 11"/>
            <p:cNvSpPr>
              <a:spLocks noChangeShapeType="1"/>
            </p:cNvSpPr>
            <p:nvPr/>
          </p:nvSpPr>
          <p:spPr bwMode="auto">
            <a:xfrm flipH="1" flipV="1">
              <a:off x="1270" y="2006"/>
              <a:ext cx="0" cy="16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6652" name="Line 12"/>
            <p:cNvSpPr>
              <a:spLocks noChangeShapeType="1"/>
            </p:cNvSpPr>
            <p:nvPr/>
          </p:nvSpPr>
          <p:spPr bwMode="auto">
            <a:xfrm>
              <a:off x="1270" y="2003"/>
              <a:ext cx="487" cy="0"/>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6653" name="Line 13"/>
            <p:cNvSpPr>
              <a:spLocks noChangeShapeType="1"/>
            </p:cNvSpPr>
            <p:nvPr/>
          </p:nvSpPr>
          <p:spPr bwMode="auto">
            <a:xfrm flipV="1">
              <a:off x="1766" y="1728"/>
              <a:ext cx="0" cy="27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6654" name="Line 14"/>
            <p:cNvSpPr>
              <a:spLocks noChangeShapeType="1"/>
            </p:cNvSpPr>
            <p:nvPr/>
          </p:nvSpPr>
          <p:spPr bwMode="auto">
            <a:xfrm>
              <a:off x="1757" y="1737"/>
              <a:ext cx="630" cy="0"/>
            </a:xfrm>
            <a:prstGeom prst="line">
              <a:avLst/>
            </a:prstGeom>
            <a:noFill/>
            <a:ln w="9525">
              <a:solidFill>
                <a:srgbClr val="6699FF"/>
              </a:solidFill>
              <a:prstDash val="lgDash"/>
              <a:round/>
              <a:headEnd/>
              <a:tailEnd/>
            </a:ln>
            <a:effectLst>
              <a:prstShdw prst="shdw17" dist="17961" dir="2700000">
                <a:srgbClr val="3D5C99"/>
              </a:prstShdw>
            </a:effectLst>
          </p:spPr>
          <p:txBody>
            <a:bodyPr wrap="none" anchor="ctr"/>
            <a:lstStyle/>
            <a:p>
              <a:endParaRPr lang="en-GB"/>
            </a:p>
          </p:txBody>
        </p:sp>
        <p:sp>
          <p:nvSpPr>
            <p:cNvPr id="26655" name="Line 15"/>
            <p:cNvSpPr>
              <a:spLocks noChangeShapeType="1"/>
            </p:cNvSpPr>
            <p:nvPr/>
          </p:nvSpPr>
          <p:spPr bwMode="auto">
            <a:xfrm flipH="1" flipV="1">
              <a:off x="2387" y="1409"/>
              <a:ext cx="0" cy="319"/>
            </a:xfrm>
            <a:prstGeom prst="line">
              <a:avLst/>
            </a:prstGeom>
            <a:noFill/>
            <a:ln w="9525">
              <a:solidFill>
                <a:srgbClr val="6699FF"/>
              </a:solidFill>
              <a:prstDash val="dash"/>
              <a:round/>
              <a:headEnd/>
              <a:tailEnd type="triangle" w="med" len="med"/>
            </a:ln>
            <a:effectLst>
              <a:prstShdw prst="shdw17" dist="17961" dir="2700000">
                <a:srgbClr val="3D5C99"/>
              </a:prstShdw>
            </a:effectLst>
          </p:spPr>
          <p:txBody>
            <a:bodyPr wrap="none" anchor="ctr"/>
            <a:lstStyle/>
            <a:p>
              <a:endParaRPr lang="en-GB"/>
            </a:p>
          </p:txBody>
        </p:sp>
      </p:grpSp>
      <p:sp>
        <p:nvSpPr>
          <p:cNvPr id="26632" name="Text Box 16"/>
          <p:cNvSpPr txBox="1">
            <a:spLocks noChangeArrowheads="1"/>
          </p:cNvSpPr>
          <p:nvPr/>
        </p:nvSpPr>
        <p:spPr bwMode="auto">
          <a:xfrm>
            <a:off x="1803400" y="4221163"/>
            <a:ext cx="1663700" cy="366712"/>
          </a:xfrm>
          <a:prstGeom prst="rect">
            <a:avLst/>
          </a:prstGeom>
          <a:noFill/>
          <a:ln w="9525">
            <a:noFill/>
            <a:miter lim="800000"/>
            <a:headEnd/>
            <a:tailEnd/>
          </a:ln>
        </p:spPr>
        <p:txBody>
          <a:bodyPr>
            <a:spAutoFit/>
          </a:bodyPr>
          <a:lstStyle/>
          <a:p>
            <a:pPr eaLnBrk="0" hangingPunct="0">
              <a:lnSpc>
                <a:spcPct val="100000"/>
              </a:lnSpc>
              <a:spcBef>
                <a:spcPct val="50000"/>
              </a:spcBef>
              <a:buClrTx/>
            </a:pPr>
            <a:r>
              <a:rPr lang="en-US" sz="1800" b="1">
                <a:solidFill>
                  <a:srgbClr val="0066FF"/>
                </a:solidFill>
              </a:rPr>
              <a:t>“Upcasting”</a:t>
            </a:r>
          </a:p>
        </p:txBody>
      </p:sp>
      <p:grpSp>
        <p:nvGrpSpPr>
          <p:cNvPr id="26633" name="Group 17"/>
          <p:cNvGrpSpPr>
            <a:grpSpLocks/>
          </p:cNvGrpSpPr>
          <p:nvPr/>
        </p:nvGrpSpPr>
        <p:grpSpPr bwMode="auto">
          <a:xfrm>
            <a:off x="3101975" y="4803775"/>
            <a:ext cx="3349625" cy="957263"/>
            <a:chOff x="1694" y="2213"/>
            <a:chExt cx="2225" cy="492"/>
          </a:xfrm>
        </p:grpSpPr>
        <p:sp>
          <p:nvSpPr>
            <p:cNvPr id="26646" name="Line 18"/>
            <p:cNvSpPr>
              <a:spLocks noChangeShapeType="1"/>
            </p:cNvSpPr>
            <p:nvPr/>
          </p:nvSpPr>
          <p:spPr bwMode="auto">
            <a:xfrm flipH="1" flipV="1">
              <a:off x="2756" y="2213"/>
              <a:ext cx="11" cy="492"/>
            </a:xfrm>
            <a:prstGeom prst="line">
              <a:avLst/>
            </a:prstGeom>
            <a:noFill/>
            <a:ln w="25400">
              <a:solidFill>
                <a:srgbClr val="1E3D5C"/>
              </a:solidFill>
              <a:round/>
              <a:headEnd/>
              <a:tailEnd type="triangle" w="med" len="med"/>
            </a:ln>
          </p:spPr>
          <p:txBody>
            <a:bodyPr wrap="none" anchor="ctr"/>
            <a:lstStyle/>
            <a:p>
              <a:endParaRPr lang="en-GB"/>
            </a:p>
          </p:txBody>
        </p:sp>
        <p:sp>
          <p:nvSpPr>
            <p:cNvPr id="26647" name="Line 19"/>
            <p:cNvSpPr>
              <a:spLocks noChangeShapeType="1"/>
            </p:cNvSpPr>
            <p:nvPr/>
          </p:nvSpPr>
          <p:spPr bwMode="auto">
            <a:xfrm>
              <a:off x="1694" y="2388"/>
              <a:ext cx="2225" cy="0"/>
            </a:xfrm>
            <a:prstGeom prst="line">
              <a:avLst/>
            </a:prstGeom>
            <a:noFill/>
            <a:ln w="25400">
              <a:solidFill>
                <a:srgbClr val="1E3D5C"/>
              </a:solidFill>
              <a:round/>
              <a:headEnd/>
              <a:tailEnd/>
            </a:ln>
          </p:spPr>
          <p:txBody>
            <a:bodyPr wrap="none" anchor="ctr"/>
            <a:lstStyle/>
            <a:p>
              <a:endParaRPr lang="en-GB"/>
            </a:p>
          </p:txBody>
        </p:sp>
        <p:sp>
          <p:nvSpPr>
            <p:cNvPr id="26648" name="Line 20"/>
            <p:cNvSpPr>
              <a:spLocks noChangeShapeType="1"/>
            </p:cNvSpPr>
            <p:nvPr/>
          </p:nvSpPr>
          <p:spPr bwMode="auto">
            <a:xfrm flipV="1">
              <a:off x="1705" y="2391"/>
              <a:ext cx="0" cy="204"/>
            </a:xfrm>
            <a:prstGeom prst="line">
              <a:avLst/>
            </a:prstGeom>
            <a:noFill/>
            <a:ln w="25400">
              <a:solidFill>
                <a:srgbClr val="1E3D5C"/>
              </a:solidFill>
              <a:round/>
              <a:headEnd/>
              <a:tailEnd/>
            </a:ln>
          </p:spPr>
          <p:txBody>
            <a:bodyPr wrap="none" anchor="ctr"/>
            <a:lstStyle/>
            <a:p>
              <a:endParaRPr lang="en-GB"/>
            </a:p>
          </p:txBody>
        </p:sp>
        <p:sp>
          <p:nvSpPr>
            <p:cNvPr id="26649" name="Line 21"/>
            <p:cNvSpPr>
              <a:spLocks noChangeShapeType="1"/>
            </p:cNvSpPr>
            <p:nvPr/>
          </p:nvSpPr>
          <p:spPr bwMode="auto">
            <a:xfrm flipV="1">
              <a:off x="3913" y="2388"/>
              <a:ext cx="0" cy="204"/>
            </a:xfrm>
            <a:prstGeom prst="line">
              <a:avLst/>
            </a:prstGeom>
            <a:noFill/>
            <a:ln w="25400">
              <a:solidFill>
                <a:srgbClr val="1E3D5C"/>
              </a:solidFill>
              <a:round/>
              <a:headEnd/>
              <a:tailEnd/>
            </a:ln>
          </p:spPr>
          <p:txBody>
            <a:bodyPr wrap="none" anchor="ctr"/>
            <a:lstStyle/>
            <a:p>
              <a:endParaRPr lang="en-GB"/>
            </a:p>
          </p:txBody>
        </p:sp>
      </p:grpSp>
      <p:sp>
        <p:nvSpPr>
          <p:cNvPr id="26634" name="Text Box 29"/>
          <p:cNvSpPr txBox="1">
            <a:spLocks noChangeArrowheads="1"/>
          </p:cNvSpPr>
          <p:nvPr/>
        </p:nvSpPr>
        <p:spPr bwMode="auto">
          <a:xfrm>
            <a:off x="6391275" y="4322763"/>
            <a:ext cx="1901825" cy="366712"/>
          </a:xfrm>
          <a:prstGeom prst="rect">
            <a:avLst/>
          </a:prstGeom>
          <a:noFill/>
          <a:ln w="9525">
            <a:noFill/>
            <a:miter lim="800000"/>
            <a:headEnd/>
            <a:tailEnd/>
          </a:ln>
        </p:spPr>
        <p:txBody>
          <a:bodyPr>
            <a:spAutoFit/>
          </a:bodyPr>
          <a:lstStyle/>
          <a:p>
            <a:pPr eaLnBrk="0" hangingPunct="0">
              <a:lnSpc>
                <a:spcPct val="100000"/>
              </a:lnSpc>
              <a:spcBef>
                <a:spcPct val="50000"/>
              </a:spcBef>
              <a:buClrTx/>
            </a:pPr>
            <a:r>
              <a:rPr lang="en-US" sz="1800" b="1">
                <a:solidFill>
                  <a:srgbClr val="0066FF"/>
                </a:solidFill>
              </a:rPr>
              <a:t>“Downcasting”</a:t>
            </a:r>
          </a:p>
        </p:txBody>
      </p:sp>
      <p:grpSp>
        <p:nvGrpSpPr>
          <p:cNvPr id="26635" name="Group 30"/>
          <p:cNvGrpSpPr>
            <a:grpSpLocks/>
          </p:cNvGrpSpPr>
          <p:nvPr/>
        </p:nvGrpSpPr>
        <p:grpSpPr bwMode="auto">
          <a:xfrm>
            <a:off x="5491163" y="4175125"/>
            <a:ext cx="1825625" cy="1630363"/>
            <a:chOff x="3467" y="782"/>
            <a:chExt cx="1150" cy="1027"/>
          </a:xfrm>
        </p:grpSpPr>
        <p:sp>
          <p:nvSpPr>
            <p:cNvPr id="26640" name="Oval 31"/>
            <p:cNvSpPr>
              <a:spLocks noChangeArrowheads="1"/>
            </p:cNvSpPr>
            <p:nvPr/>
          </p:nvSpPr>
          <p:spPr bwMode="auto">
            <a:xfrm>
              <a:off x="3467" y="782"/>
              <a:ext cx="92" cy="100"/>
            </a:xfrm>
            <a:prstGeom prst="ellipse">
              <a:avLst/>
            </a:prstGeom>
            <a:solidFill>
              <a:schemeClr val="accent1"/>
            </a:solidFill>
            <a:ln w="9525">
              <a:solidFill>
                <a:srgbClr val="6699FF"/>
              </a:solidFill>
              <a:round/>
              <a:headEnd/>
              <a:tailEnd/>
            </a:ln>
            <a:effectLst>
              <a:prstShdw prst="shdw17" dist="17961" dir="2700000">
                <a:srgbClr val="3D5C99"/>
              </a:prstShdw>
            </a:effectLst>
          </p:spPr>
          <p:txBody>
            <a:bodyPr wrap="none" anchor="ctr"/>
            <a:lstStyle/>
            <a:p>
              <a:endParaRPr lang="en-PH"/>
            </a:p>
          </p:txBody>
        </p:sp>
        <p:sp>
          <p:nvSpPr>
            <p:cNvPr id="26641" name="Line 32"/>
            <p:cNvSpPr>
              <a:spLocks noChangeShapeType="1"/>
            </p:cNvSpPr>
            <p:nvPr/>
          </p:nvSpPr>
          <p:spPr bwMode="auto">
            <a:xfrm flipH="1" flipV="1">
              <a:off x="3515" y="884"/>
              <a:ext cx="0" cy="34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6642" name="Line 33"/>
            <p:cNvSpPr>
              <a:spLocks noChangeShapeType="1"/>
            </p:cNvSpPr>
            <p:nvPr/>
          </p:nvSpPr>
          <p:spPr bwMode="auto">
            <a:xfrm>
              <a:off x="4155" y="1611"/>
              <a:ext cx="462" cy="0"/>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6643" name="Line 34"/>
            <p:cNvSpPr>
              <a:spLocks noChangeShapeType="1"/>
            </p:cNvSpPr>
            <p:nvPr/>
          </p:nvSpPr>
          <p:spPr bwMode="auto">
            <a:xfrm flipV="1">
              <a:off x="4146" y="1253"/>
              <a:ext cx="0" cy="31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GB"/>
            </a:p>
          </p:txBody>
        </p:sp>
        <p:sp>
          <p:nvSpPr>
            <p:cNvPr id="26644" name="Line 35"/>
            <p:cNvSpPr>
              <a:spLocks noChangeShapeType="1"/>
            </p:cNvSpPr>
            <p:nvPr/>
          </p:nvSpPr>
          <p:spPr bwMode="auto">
            <a:xfrm>
              <a:off x="3540" y="1243"/>
              <a:ext cx="598" cy="0"/>
            </a:xfrm>
            <a:prstGeom prst="line">
              <a:avLst/>
            </a:prstGeom>
            <a:noFill/>
            <a:ln w="9525">
              <a:solidFill>
                <a:srgbClr val="6699FF"/>
              </a:solidFill>
              <a:prstDash val="lgDash"/>
              <a:round/>
              <a:headEnd/>
              <a:tailEnd/>
            </a:ln>
            <a:effectLst>
              <a:prstShdw prst="shdw17" dist="17961" dir="2700000">
                <a:srgbClr val="3D5C99"/>
              </a:prstShdw>
            </a:effectLst>
          </p:spPr>
          <p:txBody>
            <a:bodyPr wrap="none" anchor="ctr"/>
            <a:lstStyle/>
            <a:p>
              <a:endParaRPr lang="en-GB"/>
            </a:p>
          </p:txBody>
        </p:sp>
        <p:sp>
          <p:nvSpPr>
            <p:cNvPr id="26645" name="Line 36"/>
            <p:cNvSpPr>
              <a:spLocks noChangeShapeType="1"/>
            </p:cNvSpPr>
            <p:nvPr/>
          </p:nvSpPr>
          <p:spPr bwMode="auto">
            <a:xfrm flipH="1" flipV="1">
              <a:off x="4606" y="1611"/>
              <a:ext cx="0" cy="198"/>
            </a:xfrm>
            <a:prstGeom prst="line">
              <a:avLst/>
            </a:prstGeom>
            <a:noFill/>
            <a:ln w="9525">
              <a:solidFill>
                <a:srgbClr val="6699FF"/>
              </a:solidFill>
              <a:prstDash val="dash"/>
              <a:round/>
              <a:headEnd type="triangle" w="med" len="med"/>
              <a:tailEnd/>
            </a:ln>
            <a:effectLst>
              <a:prstShdw prst="shdw17" dist="17961" dir="2700000">
                <a:srgbClr val="3D5C99"/>
              </a:prstShdw>
            </a:effectLst>
          </p:spPr>
          <p:txBody>
            <a:bodyPr wrap="none" anchor="ctr"/>
            <a:lstStyle/>
            <a:p>
              <a:endParaRPr lang="en-GB"/>
            </a:p>
          </p:txBody>
        </p:sp>
      </p:grpSp>
      <p:sp>
        <p:nvSpPr>
          <p:cNvPr id="26636" name="Rectangle 37"/>
          <p:cNvSpPr>
            <a:spLocks noGrp="1" noChangeArrowheads="1"/>
          </p:cNvSpPr>
          <p:nvPr>
            <p:ph type="body" idx="4294967295"/>
          </p:nvPr>
        </p:nvSpPr>
        <p:spPr>
          <a:xfrm>
            <a:off x="152400" y="1196975"/>
            <a:ext cx="8458200" cy="2527300"/>
          </a:xfrm>
          <a:noFill/>
        </p:spPr>
        <p:txBody>
          <a:bodyPr lIns="90488" tIns="44450" rIns="90488" bIns="44450"/>
          <a:lstStyle/>
          <a:p>
            <a:pPr eaLnBrk="1" hangingPunct="1"/>
            <a:r>
              <a:rPr lang="en-US" sz="2000" i="1" smtClean="0"/>
              <a:t>Downcasting </a:t>
            </a:r>
            <a:r>
              <a:rPr lang="en-US" sz="2000" smtClean="0"/>
              <a:t>is conversion down the inheritance hierarchy.</a:t>
            </a:r>
          </a:p>
          <a:p>
            <a:pPr eaLnBrk="1" hangingPunct="1"/>
            <a:r>
              <a:rPr lang="en-US" sz="2000" i="1" smtClean="0"/>
              <a:t>Continuing from previous example: Now, to change back the </a:t>
            </a:r>
            <a:r>
              <a:rPr lang="en-US" sz="2000" b="1" i="1" smtClean="0"/>
              <a:t>Student</a:t>
            </a:r>
            <a:r>
              <a:rPr lang="en-US" sz="2000" i="1" smtClean="0"/>
              <a:t> object, change the </a:t>
            </a:r>
            <a:r>
              <a:rPr lang="en-US" sz="2000" b="1" smtClean="0"/>
              <a:t>Person</a:t>
            </a:r>
            <a:r>
              <a:rPr lang="en-US" sz="2000" b="1" i="1" smtClean="0"/>
              <a:t> </a:t>
            </a:r>
            <a:r>
              <a:rPr lang="en-US" sz="2000" smtClean="0"/>
              <a:t>reference back to </a:t>
            </a:r>
            <a:r>
              <a:rPr lang="en-US" sz="2000" b="1" smtClean="0"/>
              <a:t>Student.</a:t>
            </a:r>
            <a:r>
              <a:rPr lang="en-US" sz="2000" smtClean="0"/>
              <a:t> This time, it is called downcasting because you are casting an object to a class down the inheritance hierarchy. </a:t>
            </a:r>
          </a:p>
          <a:p>
            <a:pPr eaLnBrk="1" hangingPunct="1"/>
            <a:r>
              <a:rPr lang="en-US" sz="2000" smtClean="0"/>
              <a:t>Downcasting requires that you write the Student type in brackets. </a:t>
            </a:r>
          </a:p>
          <a:p>
            <a:pPr lvl="3" eaLnBrk="1" hangingPunct="1">
              <a:spcBef>
                <a:spcPts val="188"/>
              </a:spcBef>
              <a:buFontTx/>
              <a:buNone/>
            </a:pPr>
            <a:endParaRPr lang="en-US" smtClean="0"/>
          </a:p>
          <a:p>
            <a:pPr lvl="3" eaLnBrk="1" hangingPunct="1">
              <a:spcBef>
                <a:spcPts val="188"/>
              </a:spcBef>
              <a:buFontTx/>
              <a:buNone/>
            </a:pPr>
            <a:r>
              <a:rPr lang="en-US" smtClean="0"/>
              <a:t>// *</a:t>
            </a:r>
            <a:r>
              <a:rPr lang="en-US" i="1" smtClean="0"/>
              <a:t>Assuming p is actually pointing to a Student object (as in previous slide)</a:t>
            </a:r>
          </a:p>
          <a:p>
            <a:pPr lvl="3" eaLnBrk="1" hangingPunct="1">
              <a:spcBef>
                <a:spcPts val="188"/>
              </a:spcBef>
              <a:buFontTx/>
              <a:buNone/>
            </a:pPr>
            <a:r>
              <a:rPr lang="en-US" smtClean="0"/>
              <a:t>//</a:t>
            </a:r>
            <a:r>
              <a:rPr lang="en-US" i="1" smtClean="0"/>
              <a:t> p is Person reference of an object of type Student i.e. Person p = new Student();</a:t>
            </a:r>
          </a:p>
          <a:p>
            <a:pPr lvl="3" eaLnBrk="1" hangingPunct="1">
              <a:spcBef>
                <a:spcPts val="188"/>
              </a:spcBef>
              <a:buFontTx/>
              <a:buNone/>
            </a:pPr>
            <a:r>
              <a:rPr lang="en-US" i="1" smtClean="0"/>
              <a:t>Student s = (Student)p;</a:t>
            </a:r>
          </a:p>
          <a:p>
            <a:pPr eaLnBrk="1" hangingPunct="1">
              <a:buFontTx/>
              <a:buNone/>
            </a:pPr>
            <a:endParaRPr lang="en-US" sz="1600" i="1" smtClean="0"/>
          </a:p>
        </p:txBody>
      </p:sp>
      <p:sp>
        <p:nvSpPr>
          <p:cNvPr id="846886" name="Text Box 38"/>
          <p:cNvSpPr txBox="1">
            <a:spLocks noChangeArrowheads="1"/>
          </p:cNvSpPr>
          <p:nvPr/>
        </p:nvSpPr>
        <p:spPr bwMode="auto">
          <a:xfrm>
            <a:off x="2487613" y="5572125"/>
            <a:ext cx="1228725" cy="400050"/>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Student</a:t>
            </a:r>
          </a:p>
        </p:txBody>
      </p:sp>
      <p:sp>
        <p:nvSpPr>
          <p:cNvPr id="32" name="Content Placeholder 9"/>
          <p:cNvSpPr txBox="1">
            <a:spLocks/>
          </p:cNvSpPr>
          <p:nvPr/>
        </p:nvSpPr>
        <p:spPr bwMode="gray">
          <a:xfrm>
            <a:off x="896938" y="6143625"/>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algn="l" eaLnBrk="0" fontAlgn="auto" hangingPunct="0">
              <a:spcAft>
                <a:spcPts val="0"/>
              </a:spcAft>
              <a:buClr>
                <a:srgbClr val="000000"/>
              </a:buClr>
              <a:defRPr/>
            </a:pPr>
            <a:r>
              <a:rPr lang="en-US" sz="1600" dirty="0">
                <a:latin typeface="Arial" pitchFamily="34" charset="0"/>
              </a:rPr>
              <a:t>Refer to the ReferenceCastingSample.java sample code.</a:t>
            </a:r>
          </a:p>
        </p:txBody>
      </p:sp>
      <p:sp>
        <p:nvSpPr>
          <p:cNvPr id="33" name="Rounded Rectangle 32"/>
          <p:cNvSpPr/>
          <p:nvPr/>
        </p:nvSpPr>
        <p:spPr bwMode="auto">
          <a:xfrm>
            <a:off x="457200" y="614768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10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BD25BBD-41A5-41ED-B569-6E1F660EBCB1}" type="slidenum">
              <a:rPr lang="en-US"/>
              <a:pPr algn="r" eaLnBrk="0" hangingPunct="0">
                <a:spcBef>
                  <a:spcPct val="0"/>
                </a:spcBef>
                <a:buClrTx/>
              </a:pPr>
              <a:t>25</a:t>
            </a:fld>
            <a:endParaRPr lang="en-US"/>
          </a:p>
        </p:txBody>
      </p:sp>
      <p:sp>
        <p:nvSpPr>
          <p:cNvPr id="27651" name="Rectangle 2"/>
          <p:cNvSpPr>
            <a:spLocks noGrp="1" noChangeArrowheads="1"/>
          </p:cNvSpPr>
          <p:nvPr>
            <p:ph type="title" idx="4294967295"/>
          </p:nvPr>
        </p:nvSpPr>
        <p:spPr/>
        <p:txBody>
          <a:bodyPr/>
          <a:lstStyle/>
          <a:p>
            <a:pPr eaLnBrk="1" hangingPunct="1"/>
            <a:r>
              <a:rPr lang="en-US" smtClean="0"/>
              <a:t>Virtual Methods</a:t>
            </a:r>
          </a:p>
        </p:txBody>
      </p:sp>
      <p:sp>
        <p:nvSpPr>
          <p:cNvPr id="27652" name="Rectangle 3"/>
          <p:cNvSpPr>
            <a:spLocks noGrp="1" noChangeArrowheads="1"/>
          </p:cNvSpPr>
          <p:nvPr>
            <p:ph type="body" idx="4294967295"/>
          </p:nvPr>
        </p:nvSpPr>
        <p:spPr/>
        <p:txBody>
          <a:bodyPr lIns="90488" tIns="44450" rIns="90488" bIns="44450"/>
          <a:lstStyle/>
          <a:p>
            <a:pPr eaLnBrk="1" hangingPunct="1"/>
            <a:r>
              <a:rPr lang="en-US" smtClean="0"/>
              <a:t>A virtual method is a method whose actual implementation is dynamically determined during runtime</a:t>
            </a:r>
          </a:p>
          <a:p>
            <a:pPr eaLnBrk="1" hangingPunct="1"/>
            <a:r>
              <a:rPr lang="en-US" smtClean="0"/>
              <a:t>All java methods are ‘virtual’ and can be overridden by methods that belong to the sub class </a:t>
            </a:r>
          </a:p>
          <a:p>
            <a:pPr eaLnBrk="1" hangingPunct="1"/>
            <a:endParaRPr lang="en-US" smtClean="0"/>
          </a:p>
          <a:p>
            <a:pPr eaLnBrk="1" hangingPunct="1"/>
            <a:endParaRPr lang="en-US" sz="1800" b="1" smtClean="0"/>
          </a:p>
          <a:p>
            <a:pPr eaLnBrk="1" hangingPunct="1">
              <a:buFontTx/>
              <a:buNone/>
            </a:pPr>
            <a:endParaRPr lang="en-US" smtClean="0"/>
          </a:p>
          <a:p>
            <a:pPr eaLnBrk="1" hangingPunct="1">
              <a:buFontTx/>
              <a:buNone/>
            </a:pPr>
            <a:endParaRPr lang="en-US" smtClean="0"/>
          </a:p>
          <a:p>
            <a:pPr eaLnBrk="1" hangingPunct="1"/>
            <a:endParaRPr lang="en-US" smtClean="0"/>
          </a:p>
          <a:p>
            <a:pPr lvl="3" eaLnBrk="1" hangingPunct="1"/>
            <a:endParaRPr lang="en-US" sz="1200" smtClean="0"/>
          </a:p>
          <a:p>
            <a:pPr lvl="3" eaLnBrk="1" hangingPunct="1">
              <a:buFontTx/>
              <a:buNone/>
            </a:pPr>
            <a:r>
              <a:rPr lang="en-US" sz="1400" smtClean="0"/>
              <a:t>	</a:t>
            </a:r>
          </a:p>
        </p:txBody>
      </p:sp>
      <p:sp>
        <p:nvSpPr>
          <p:cNvPr id="870407" name="Text Box 7"/>
          <p:cNvSpPr txBox="1">
            <a:spLocks noChangeArrowheads="1"/>
          </p:cNvSpPr>
          <p:nvPr/>
        </p:nvSpPr>
        <p:spPr bwMode="auto">
          <a:xfrm>
            <a:off x="3979863" y="5030788"/>
            <a:ext cx="1614487" cy="862012"/>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Employee</a:t>
            </a:r>
          </a:p>
          <a:p>
            <a:pPr eaLnBrk="0" hangingPunct="0">
              <a:lnSpc>
                <a:spcPct val="100000"/>
              </a:lnSpc>
              <a:spcBef>
                <a:spcPct val="50000"/>
              </a:spcBef>
              <a:buClrTx/>
              <a:defRPr/>
            </a:pPr>
            <a:r>
              <a:rPr lang="en-US" sz="2000" dirty="0"/>
              <a:t>Introduce()</a:t>
            </a:r>
          </a:p>
        </p:txBody>
      </p:sp>
      <p:sp>
        <p:nvSpPr>
          <p:cNvPr id="870408" name="Text Box 8"/>
          <p:cNvSpPr txBox="1">
            <a:spLocks noChangeArrowheads="1"/>
          </p:cNvSpPr>
          <p:nvPr/>
        </p:nvSpPr>
        <p:spPr bwMode="auto">
          <a:xfrm>
            <a:off x="5764213" y="5018088"/>
            <a:ext cx="1808162" cy="862012"/>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Teacher</a:t>
            </a:r>
          </a:p>
          <a:p>
            <a:pPr eaLnBrk="0" hangingPunct="0">
              <a:lnSpc>
                <a:spcPct val="100000"/>
              </a:lnSpc>
              <a:spcBef>
                <a:spcPct val="50000"/>
              </a:spcBef>
              <a:buClrTx/>
              <a:defRPr/>
            </a:pPr>
            <a:r>
              <a:rPr lang="en-US" sz="2000" dirty="0"/>
              <a:t>introduce()</a:t>
            </a:r>
          </a:p>
        </p:txBody>
      </p:sp>
      <p:grpSp>
        <p:nvGrpSpPr>
          <p:cNvPr id="27655" name="Group 9"/>
          <p:cNvGrpSpPr>
            <a:grpSpLocks/>
          </p:cNvGrpSpPr>
          <p:nvPr/>
        </p:nvGrpSpPr>
        <p:grpSpPr bwMode="auto">
          <a:xfrm>
            <a:off x="3000375" y="4033838"/>
            <a:ext cx="3349625" cy="966787"/>
            <a:chOff x="1694" y="2213"/>
            <a:chExt cx="2225" cy="497"/>
          </a:xfrm>
        </p:grpSpPr>
        <p:sp>
          <p:nvSpPr>
            <p:cNvPr id="27660" name="Line 10"/>
            <p:cNvSpPr>
              <a:spLocks noChangeShapeType="1"/>
            </p:cNvSpPr>
            <p:nvPr/>
          </p:nvSpPr>
          <p:spPr bwMode="auto">
            <a:xfrm flipH="1" flipV="1">
              <a:off x="2756" y="2213"/>
              <a:ext cx="11" cy="492"/>
            </a:xfrm>
            <a:prstGeom prst="line">
              <a:avLst/>
            </a:prstGeom>
            <a:noFill/>
            <a:ln w="25400">
              <a:solidFill>
                <a:srgbClr val="1E3D5C"/>
              </a:solidFill>
              <a:round/>
              <a:headEnd/>
              <a:tailEnd type="triangle" w="med" len="med"/>
            </a:ln>
          </p:spPr>
          <p:txBody>
            <a:bodyPr wrap="none" anchor="ctr"/>
            <a:lstStyle/>
            <a:p>
              <a:endParaRPr lang="en-GB"/>
            </a:p>
          </p:txBody>
        </p:sp>
        <p:sp>
          <p:nvSpPr>
            <p:cNvPr id="27661" name="Line 11"/>
            <p:cNvSpPr>
              <a:spLocks noChangeShapeType="1"/>
            </p:cNvSpPr>
            <p:nvPr/>
          </p:nvSpPr>
          <p:spPr bwMode="auto">
            <a:xfrm>
              <a:off x="1694" y="2496"/>
              <a:ext cx="2225" cy="0"/>
            </a:xfrm>
            <a:prstGeom prst="line">
              <a:avLst/>
            </a:prstGeom>
            <a:noFill/>
            <a:ln w="25400">
              <a:solidFill>
                <a:srgbClr val="1E3D5C"/>
              </a:solidFill>
              <a:round/>
              <a:headEnd/>
              <a:tailEnd/>
            </a:ln>
          </p:spPr>
          <p:txBody>
            <a:bodyPr wrap="none" anchor="ctr"/>
            <a:lstStyle/>
            <a:p>
              <a:endParaRPr lang="en-GB"/>
            </a:p>
          </p:txBody>
        </p:sp>
        <p:sp>
          <p:nvSpPr>
            <p:cNvPr id="27662" name="Line 12"/>
            <p:cNvSpPr>
              <a:spLocks noChangeShapeType="1"/>
            </p:cNvSpPr>
            <p:nvPr/>
          </p:nvSpPr>
          <p:spPr bwMode="auto">
            <a:xfrm flipV="1">
              <a:off x="1705" y="2506"/>
              <a:ext cx="0" cy="204"/>
            </a:xfrm>
            <a:prstGeom prst="line">
              <a:avLst/>
            </a:prstGeom>
            <a:noFill/>
            <a:ln w="25400">
              <a:solidFill>
                <a:srgbClr val="1E3D5C"/>
              </a:solidFill>
              <a:round/>
              <a:headEnd/>
              <a:tailEnd/>
            </a:ln>
          </p:spPr>
          <p:txBody>
            <a:bodyPr wrap="none" anchor="ctr"/>
            <a:lstStyle/>
            <a:p>
              <a:endParaRPr lang="en-GB"/>
            </a:p>
          </p:txBody>
        </p:sp>
        <p:sp>
          <p:nvSpPr>
            <p:cNvPr id="27663" name="Line 13"/>
            <p:cNvSpPr>
              <a:spLocks noChangeShapeType="1"/>
            </p:cNvSpPr>
            <p:nvPr/>
          </p:nvSpPr>
          <p:spPr bwMode="auto">
            <a:xfrm flipV="1">
              <a:off x="3913" y="2503"/>
              <a:ext cx="0" cy="204"/>
            </a:xfrm>
            <a:prstGeom prst="line">
              <a:avLst/>
            </a:prstGeom>
            <a:noFill/>
            <a:ln w="25400">
              <a:solidFill>
                <a:srgbClr val="1E3D5C"/>
              </a:solidFill>
              <a:round/>
              <a:headEnd/>
              <a:tailEnd/>
            </a:ln>
          </p:spPr>
          <p:txBody>
            <a:bodyPr wrap="none" anchor="ctr"/>
            <a:lstStyle/>
            <a:p>
              <a:endParaRPr lang="en-GB"/>
            </a:p>
          </p:txBody>
        </p:sp>
      </p:grpSp>
      <p:sp>
        <p:nvSpPr>
          <p:cNvPr id="870414" name="Text Box 14"/>
          <p:cNvSpPr txBox="1">
            <a:spLocks noChangeArrowheads="1"/>
          </p:cNvSpPr>
          <p:nvPr/>
        </p:nvSpPr>
        <p:spPr bwMode="auto">
          <a:xfrm>
            <a:off x="2171700" y="5030788"/>
            <a:ext cx="1614488" cy="862012"/>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Student</a:t>
            </a:r>
          </a:p>
          <a:p>
            <a:pPr eaLnBrk="0" hangingPunct="0">
              <a:lnSpc>
                <a:spcPct val="100000"/>
              </a:lnSpc>
              <a:spcBef>
                <a:spcPct val="50000"/>
              </a:spcBef>
              <a:buClrTx/>
              <a:defRPr/>
            </a:pPr>
            <a:r>
              <a:rPr lang="en-US" sz="2000" dirty="0"/>
              <a:t>Introduce()</a:t>
            </a:r>
          </a:p>
        </p:txBody>
      </p:sp>
      <p:sp>
        <p:nvSpPr>
          <p:cNvPr id="870415" name="Text Box 15"/>
          <p:cNvSpPr txBox="1">
            <a:spLocks noChangeArrowheads="1"/>
          </p:cNvSpPr>
          <p:nvPr/>
        </p:nvSpPr>
        <p:spPr bwMode="auto">
          <a:xfrm>
            <a:off x="3786188" y="3214688"/>
            <a:ext cx="1614487" cy="862012"/>
          </a:xfrm>
          <a:prstGeom prst="rect">
            <a:avLst/>
          </a:prstGeom>
          <a:solidFill>
            <a:srgbClr val="3366FF">
              <a:alpha val="50000"/>
            </a:srgb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b="1" dirty="0"/>
              <a:t>Person</a:t>
            </a:r>
          </a:p>
          <a:p>
            <a:pPr eaLnBrk="0" hangingPunct="0">
              <a:lnSpc>
                <a:spcPct val="100000"/>
              </a:lnSpc>
              <a:spcBef>
                <a:spcPct val="50000"/>
              </a:spcBef>
              <a:buClrTx/>
              <a:defRPr/>
            </a:pPr>
            <a:r>
              <a:rPr lang="en-US" sz="2000" dirty="0"/>
              <a:t>Introduce()</a:t>
            </a:r>
          </a:p>
        </p:txBody>
      </p:sp>
      <p:sp>
        <p:nvSpPr>
          <p:cNvPr id="14" name="Content Placeholder 9"/>
          <p:cNvSpPr txBox="1">
            <a:spLocks/>
          </p:cNvSpPr>
          <p:nvPr/>
        </p:nvSpPr>
        <p:spPr bwMode="gray">
          <a:xfrm>
            <a:off x="896938" y="6143625"/>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algn="l" eaLnBrk="0" fontAlgn="auto" hangingPunct="0">
              <a:spcAft>
                <a:spcPts val="0"/>
              </a:spcAft>
              <a:buClr>
                <a:srgbClr val="000000"/>
              </a:buClr>
              <a:defRPr/>
            </a:pPr>
            <a:r>
              <a:rPr lang="en-US" sz="1600" dirty="0">
                <a:latin typeface="Arial" pitchFamily="34" charset="0"/>
              </a:rPr>
              <a:t>Refer to the VirtualMethodSample.java sample code sample code.</a:t>
            </a:r>
          </a:p>
        </p:txBody>
      </p:sp>
      <p:sp>
        <p:nvSpPr>
          <p:cNvPr id="15" name="Rounded Rectangle 14"/>
          <p:cNvSpPr/>
          <p:nvPr/>
        </p:nvSpPr>
        <p:spPr bwMode="auto">
          <a:xfrm>
            <a:off x="457200" y="614768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10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28D908C-D453-4A56-9D65-7907C6921290}" type="slidenum">
              <a:rPr lang="en-US"/>
              <a:pPr algn="r" eaLnBrk="0" hangingPunct="0">
                <a:spcBef>
                  <a:spcPct val="0"/>
                </a:spcBef>
                <a:buClrTx/>
              </a:pPr>
              <a:t>26</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Virtual Method Invocation</a:t>
            </a:r>
          </a:p>
        </p:txBody>
      </p:sp>
      <p:sp>
        <p:nvSpPr>
          <p:cNvPr id="28676" name="Rectangle 3"/>
          <p:cNvSpPr>
            <a:spLocks noGrp="1" noChangeArrowheads="1"/>
          </p:cNvSpPr>
          <p:nvPr>
            <p:ph type="body" idx="4294967295"/>
          </p:nvPr>
        </p:nvSpPr>
        <p:spPr/>
        <p:txBody>
          <a:bodyPr lIns="90488" tIns="44450" rIns="90488" bIns="44450"/>
          <a:lstStyle/>
          <a:p>
            <a:pPr marL="457200" indent="-457200" eaLnBrk="1" hangingPunct="1"/>
            <a:endParaRPr lang="en-US" smtClean="0"/>
          </a:p>
          <a:p>
            <a:pPr marL="457200" indent="-457200" eaLnBrk="1" hangingPunct="1"/>
            <a:endParaRPr lang="en-US" smtClean="0"/>
          </a:p>
        </p:txBody>
      </p:sp>
      <p:sp>
        <p:nvSpPr>
          <p:cNvPr id="28677" name="Rectangle 14"/>
          <p:cNvSpPr>
            <a:spLocks noChangeArrowheads="1"/>
          </p:cNvSpPr>
          <p:nvPr/>
        </p:nvSpPr>
        <p:spPr bwMode="auto">
          <a:xfrm>
            <a:off x="250825" y="1484313"/>
            <a:ext cx="8375650" cy="4800600"/>
          </a:xfrm>
          <a:prstGeom prst="rect">
            <a:avLst/>
          </a:prstGeom>
          <a:noFill/>
          <a:ln w="12700">
            <a:noFill/>
            <a:miter lim="800000"/>
            <a:headEnd/>
            <a:tailEnd/>
          </a:ln>
        </p:spPr>
        <p:txBody>
          <a:bodyPr lIns="90488" tIns="44450" rIns="90488" bIns="44450"/>
          <a:lstStyle/>
          <a:p>
            <a:pPr marL="457200" indent="-457200" algn="l">
              <a:lnSpc>
                <a:spcPct val="100000"/>
              </a:lnSpc>
              <a:buFontTx/>
              <a:buChar char="•"/>
            </a:pPr>
            <a:r>
              <a:rPr lang="en-US" sz="2200"/>
              <a:t>A reference type variable can point to instances of its own type, or its subtypes through casting.</a:t>
            </a:r>
          </a:p>
          <a:p>
            <a:pPr marL="457200" indent="-457200" algn="l">
              <a:lnSpc>
                <a:spcPct val="100000"/>
              </a:lnSpc>
            </a:pPr>
            <a:r>
              <a:rPr lang="en-US" sz="2400"/>
              <a:t>		</a:t>
            </a:r>
            <a:r>
              <a:rPr lang="en-US" sz="1600"/>
              <a:t>Person p = new Employee()</a:t>
            </a:r>
          </a:p>
          <a:p>
            <a:pPr marL="457200" indent="-457200" algn="l">
              <a:lnSpc>
                <a:spcPct val="100000"/>
              </a:lnSpc>
              <a:buFontTx/>
              <a:buChar char="•"/>
            </a:pPr>
            <a:endParaRPr lang="en-US" sz="1600"/>
          </a:p>
          <a:p>
            <a:pPr marL="457200" indent="-457200" algn="l">
              <a:lnSpc>
                <a:spcPct val="100000"/>
              </a:lnSpc>
            </a:pPr>
            <a:endParaRPr lang="en-US" sz="1200"/>
          </a:p>
          <a:p>
            <a:pPr marL="457200" indent="-457200" algn="l">
              <a:lnSpc>
                <a:spcPct val="100000"/>
              </a:lnSpc>
            </a:pPr>
            <a:endParaRPr lang="en-US" sz="1200"/>
          </a:p>
          <a:p>
            <a:pPr marL="457200" indent="-457200" algn="l">
              <a:lnSpc>
                <a:spcPct val="100000"/>
              </a:lnSpc>
            </a:pPr>
            <a:endParaRPr lang="en-US" sz="1200"/>
          </a:p>
          <a:p>
            <a:pPr marL="457200" indent="-457200" algn="l">
              <a:lnSpc>
                <a:spcPct val="100000"/>
              </a:lnSpc>
              <a:spcBef>
                <a:spcPct val="0"/>
              </a:spcBef>
            </a:pPr>
            <a:endParaRPr lang="en-US" sz="800"/>
          </a:p>
          <a:p>
            <a:pPr marL="457200" indent="-457200" algn="l">
              <a:lnSpc>
                <a:spcPct val="100000"/>
              </a:lnSpc>
              <a:buFontTx/>
              <a:buChar char="•"/>
            </a:pPr>
            <a:r>
              <a:rPr lang="en-US" sz="2200"/>
              <a:t>When calling an object’s methods through a reference variable, the implementation called is the one used by the object and not necessarily the reference variable.</a:t>
            </a:r>
          </a:p>
          <a:p>
            <a:pPr marL="457200" indent="-457200" algn="l">
              <a:lnSpc>
                <a:spcPct val="100000"/>
              </a:lnSpc>
            </a:pPr>
            <a:r>
              <a:rPr lang="en-US" sz="1400"/>
              <a:t>		</a:t>
            </a:r>
            <a:r>
              <a:rPr lang="en-US" sz="1600"/>
              <a:t>p.announce();</a:t>
            </a:r>
          </a:p>
        </p:txBody>
      </p:sp>
      <p:sp>
        <p:nvSpPr>
          <p:cNvPr id="868367" name="Text Box 15"/>
          <p:cNvSpPr txBox="1">
            <a:spLocks noChangeArrowheads="1"/>
          </p:cNvSpPr>
          <p:nvPr/>
        </p:nvSpPr>
        <p:spPr bwMode="auto">
          <a:xfrm>
            <a:off x="4171950" y="2714625"/>
            <a:ext cx="1757363" cy="862013"/>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a:t>Employee</a:t>
            </a:r>
          </a:p>
          <a:p>
            <a:pPr eaLnBrk="0" hangingPunct="0">
              <a:lnSpc>
                <a:spcPct val="100000"/>
              </a:lnSpc>
              <a:spcBef>
                <a:spcPct val="50000"/>
              </a:spcBef>
              <a:buClrTx/>
              <a:defRPr/>
            </a:pPr>
            <a:r>
              <a:rPr lang="en-US" sz="2000"/>
              <a:t>Instance</a:t>
            </a:r>
          </a:p>
        </p:txBody>
      </p:sp>
      <p:grpSp>
        <p:nvGrpSpPr>
          <p:cNvPr id="28679" name="Group 16"/>
          <p:cNvGrpSpPr>
            <a:grpSpLocks/>
          </p:cNvGrpSpPr>
          <p:nvPr/>
        </p:nvGrpSpPr>
        <p:grpSpPr bwMode="auto">
          <a:xfrm>
            <a:off x="1143000" y="2840038"/>
            <a:ext cx="1500188" cy="417512"/>
            <a:chOff x="2366" y="1223"/>
            <a:chExt cx="780" cy="332"/>
          </a:xfrm>
        </p:grpSpPr>
        <p:sp>
          <p:nvSpPr>
            <p:cNvPr id="868369" name="Rectangle 17"/>
            <p:cNvSpPr>
              <a:spLocks noChangeArrowheads="1"/>
            </p:cNvSpPr>
            <p:nvPr/>
          </p:nvSpPr>
          <p:spPr bwMode="auto">
            <a:xfrm>
              <a:off x="2366" y="1223"/>
              <a:ext cx="780" cy="318"/>
            </a:xfrm>
            <a:prstGeom prst="rect">
              <a:avLst/>
            </a:prstGeom>
            <a:solidFill>
              <a:srgbClr val="3366FF">
                <a:alpha val="50000"/>
              </a:srgb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endParaRPr lang="en-PH" sz="2000" b="1" dirty="0"/>
            </a:p>
          </p:txBody>
        </p:sp>
        <p:sp>
          <p:nvSpPr>
            <p:cNvPr id="28687" name="Text Box 18"/>
            <p:cNvSpPr txBox="1">
              <a:spLocks noChangeArrowheads="1"/>
            </p:cNvSpPr>
            <p:nvPr/>
          </p:nvSpPr>
          <p:spPr bwMode="auto">
            <a:xfrm>
              <a:off x="2366" y="1237"/>
              <a:ext cx="780" cy="318"/>
            </a:xfrm>
            <a:prstGeom prst="rect">
              <a:avLst/>
            </a:prstGeom>
            <a:solidFill>
              <a:srgbClr val="3366FF">
                <a:alpha val="50000"/>
              </a:srgb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b="1" dirty="0"/>
                <a:t>Person</a:t>
              </a:r>
            </a:p>
          </p:txBody>
        </p:sp>
      </p:grpSp>
      <p:sp>
        <p:nvSpPr>
          <p:cNvPr id="28680" name="Line 19"/>
          <p:cNvSpPr>
            <a:spLocks noChangeShapeType="1"/>
          </p:cNvSpPr>
          <p:nvPr/>
        </p:nvSpPr>
        <p:spPr bwMode="auto">
          <a:xfrm>
            <a:off x="2611438" y="3067050"/>
            <a:ext cx="1560512" cy="0"/>
          </a:xfrm>
          <a:prstGeom prst="line">
            <a:avLst/>
          </a:prstGeom>
          <a:noFill/>
          <a:ln w="12700">
            <a:solidFill>
              <a:schemeClr val="tx1"/>
            </a:solidFill>
            <a:prstDash val="dash"/>
            <a:round/>
            <a:headEnd/>
            <a:tailEnd type="triangle" w="med" len="med"/>
          </a:ln>
        </p:spPr>
        <p:txBody>
          <a:bodyPr wrap="none" lIns="90488" tIns="44450" rIns="90488" bIns="44450" anchor="ctr"/>
          <a:lstStyle/>
          <a:p>
            <a:endParaRPr lang="en-GB"/>
          </a:p>
        </p:txBody>
      </p:sp>
      <p:sp>
        <p:nvSpPr>
          <p:cNvPr id="868379" name="Text Box 27"/>
          <p:cNvSpPr txBox="1">
            <a:spLocks noChangeArrowheads="1"/>
          </p:cNvSpPr>
          <p:nvPr/>
        </p:nvSpPr>
        <p:spPr bwMode="auto">
          <a:xfrm>
            <a:off x="4038600" y="5214938"/>
            <a:ext cx="2105025" cy="862012"/>
          </a:xfrm>
          <a:prstGeom prst="rect">
            <a:avLst/>
          </a:prstGeom>
          <a:solidFill>
            <a:schemeClr val="accent1">
              <a:alpha val="50000"/>
            </a:scheme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dirty="0"/>
              <a:t>Employee</a:t>
            </a:r>
          </a:p>
          <a:p>
            <a:pPr eaLnBrk="0" hangingPunct="0">
              <a:lnSpc>
                <a:spcPct val="100000"/>
              </a:lnSpc>
              <a:spcBef>
                <a:spcPct val="50000"/>
              </a:spcBef>
              <a:buClrTx/>
              <a:defRPr/>
            </a:pPr>
            <a:r>
              <a:rPr lang="en-US" sz="2000" dirty="0"/>
              <a:t>announce()</a:t>
            </a:r>
          </a:p>
        </p:txBody>
      </p:sp>
      <p:sp>
        <p:nvSpPr>
          <p:cNvPr id="28682" name="Line 31"/>
          <p:cNvSpPr>
            <a:spLocks noChangeShapeType="1"/>
          </p:cNvSpPr>
          <p:nvPr/>
        </p:nvSpPr>
        <p:spPr bwMode="auto">
          <a:xfrm>
            <a:off x="2478088" y="5572125"/>
            <a:ext cx="1560512" cy="0"/>
          </a:xfrm>
          <a:prstGeom prst="line">
            <a:avLst/>
          </a:prstGeom>
          <a:noFill/>
          <a:ln w="12700">
            <a:solidFill>
              <a:schemeClr val="tx1"/>
            </a:solidFill>
            <a:prstDash val="dash"/>
            <a:round/>
            <a:headEnd/>
            <a:tailEnd type="triangle" w="med" len="med"/>
          </a:ln>
        </p:spPr>
        <p:txBody>
          <a:bodyPr wrap="none" lIns="90488" tIns="44450" rIns="90488" bIns="44450" anchor="ctr"/>
          <a:lstStyle/>
          <a:p>
            <a:endParaRPr lang="en-GB"/>
          </a:p>
        </p:txBody>
      </p:sp>
      <p:grpSp>
        <p:nvGrpSpPr>
          <p:cNvPr id="28683" name="Group 16"/>
          <p:cNvGrpSpPr>
            <a:grpSpLocks/>
          </p:cNvGrpSpPr>
          <p:nvPr/>
        </p:nvGrpSpPr>
        <p:grpSpPr bwMode="auto">
          <a:xfrm>
            <a:off x="1214438" y="5351463"/>
            <a:ext cx="1500187" cy="417512"/>
            <a:chOff x="2366" y="1223"/>
            <a:chExt cx="780" cy="332"/>
          </a:xfrm>
        </p:grpSpPr>
        <p:sp>
          <p:nvSpPr>
            <p:cNvPr id="17" name="Rectangle 17"/>
            <p:cNvSpPr>
              <a:spLocks noChangeArrowheads="1"/>
            </p:cNvSpPr>
            <p:nvPr/>
          </p:nvSpPr>
          <p:spPr bwMode="auto">
            <a:xfrm>
              <a:off x="2366" y="1223"/>
              <a:ext cx="780" cy="318"/>
            </a:xfrm>
            <a:prstGeom prst="rect">
              <a:avLst/>
            </a:prstGeom>
            <a:solidFill>
              <a:srgbClr val="3366FF">
                <a:alpha val="50000"/>
              </a:srgb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endParaRPr lang="en-PH" sz="2000" b="1" dirty="0"/>
            </a:p>
          </p:txBody>
        </p:sp>
        <p:sp>
          <p:nvSpPr>
            <p:cNvPr id="18" name="Text Box 18"/>
            <p:cNvSpPr txBox="1">
              <a:spLocks noChangeArrowheads="1"/>
            </p:cNvSpPr>
            <p:nvPr/>
          </p:nvSpPr>
          <p:spPr bwMode="auto">
            <a:xfrm>
              <a:off x="2366" y="1237"/>
              <a:ext cx="780" cy="318"/>
            </a:xfrm>
            <a:prstGeom prst="rect">
              <a:avLst/>
            </a:prstGeom>
            <a:solidFill>
              <a:srgbClr val="3366FF">
                <a:alpha val="50000"/>
              </a:srgbClr>
            </a:solidFill>
            <a:ln w="9525">
              <a:noFill/>
              <a:miter lim="800000"/>
              <a:headEnd/>
              <a:tailEnd/>
            </a:ln>
            <a:effectLst>
              <a:outerShdw sy="50000" rotWithShape="0">
                <a:srgbClr val="808080">
                  <a:alpha val="50000"/>
                </a:srgbClr>
              </a:outerShdw>
            </a:effectLst>
          </p:spPr>
          <p:txBody>
            <a:bodyPr>
              <a:spAutoFit/>
            </a:bodyPr>
            <a:lstStyle/>
            <a:p>
              <a:pPr eaLnBrk="0" hangingPunct="0">
                <a:lnSpc>
                  <a:spcPct val="100000"/>
                </a:lnSpc>
                <a:spcBef>
                  <a:spcPct val="50000"/>
                </a:spcBef>
                <a:buClrTx/>
                <a:defRPr/>
              </a:pPr>
              <a:r>
                <a:rPr lang="en-US" sz="2000" b="1" dirty="0"/>
                <a:t>Person</a:t>
              </a:r>
            </a:p>
          </p:txBody>
        </p:sp>
      </p:grpSp>
      <p:sp>
        <p:nvSpPr>
          <p:cNvPr id="16" name="Content Placeholder 9"/>
          <p:cNvSpPr txBox="1">
            <a:spLocks/>
          </p:cNvSpPr>
          <p:nvPr/>
        </p:nvSpPr>
        <p:spPr bwMode="gray">
          <a:xfrm>
            <a:off x="896938" y="6143625"/>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algn="l" eaLnBrk="0" fontAlgn="auto" hangingPunct="0">
              <a:spcAft>
                <a:spcPts val="0"/>
              </a:spcAft>
              <a:buClr>
                <a:srgbClr val="000000"/>
              </a:buClr>
              <a:defRPr/>
            </a:pPr>
            <a:r>
              <a:rPr lang="en-US" sz="1600" dirty="0">
                <a:latin typeface="Arial" pitchFamily="34" charset="0"/>
              </a:rPr>
              <a:t>Refer to the VirtualMethodSample.java sample code sample code.</a:t>
            </a:r>
          </a:p>
        </p:txBody>
      </p:sp>
      <p:sp>
        <p:nvSpPr>
          <p:cNvPr id="19" name="Rounded Rectangle 18"/>
          <p:cNvSpPr/>
          <p:nvPr/>
        </p:nvSpPr>
        <p:spPr bwMode="auto">
          <a:xfrm>
            <a:off x="457200" y="614768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1000"/>
                                        <p:tgtEl>
                                          <p:spTgt spid="1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D4BE4FC-E8C3-4114-901D-34670A410219}" type="slidenum">
              <a:rPr lang="en-US"/>
              <a:pPr algn="r" eaLnBrk="0" hangingPunct="0">
                <a:spcBef>
                  <a:spcPct val="0"/>
                </a:spcBef>
                <a:buClrTx/>
              </a:pPr>
              <a:t>27</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4410075" cy="5334000"/>
          </a:xfrm>
          <a:prstGeom prst="rect">
            <a:avLst/>
          </a:prstGeom>
        </p:spPr>
        <p:txBody>
          <a:bodyPr/>
          <a:lstStyle/>
          <a:p>
            <a:pPr marL="274638" indent="-274638" algn="l" eaLnBrk="0" hangingPunct="0">
              <a:lnSpc>
                <a:spcPct val="100000"/>
              </a:lnSpc>
              <a:buClr>
                <a:schemeClr val="tx1"/>
              </a:buClr>
              <a:buFontTx/>
              <a:buChar char="•"/>
              <a:defRPr/>
            </a:pPr>
            <a:r>
              <a:rPr lang="en-US" sz="2200" kern="0">
                <a:solidFill>
                  <a:srgbClr val="000000"/>
                </a:solidFill>
                <a:latin typeface="+mn-lt"/>
              </a:rPr>
              <a:t>What questions or comments </a:t>
            </a:r>
            <a:br>
              <a:rPr lang="en-US" sz="2200" kern="0">
                <a:solidFill>
                  <a:srgbClr val="000000"/>
                </a:solidFill>
                <a:latin typeface="+mn-lt"/>
              </a:rPr>
            </a:br>
            <a:r>
              <a:rPr lang="en-US" sz="2200" kern="0">
                <a:solidFill>
                  <a:srgbClr val="000000"/>
                </a:solidFill>
                <a:latin typeface="+mn-lt"/>
              </a:rPr>
              <a:t>do you have?</a:t>
            </a:r>
          </a:p>
        </p:txBody>
      </p:sp>
      <p:pic>
        <p:nvPicPr>
          <p:cNvPr id="29701"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12B05EF-AF44-4666-A99A-95005BD85BC9}" type="slidenum">
              <a:rPr lang="en-US"/>
              <a:pPr algn="r" eaLnBrk="0" hangingPunct="0">
                <a:spcBef>
                  <a:spcPct val="0"/>
                </a:spcBef>
                <a:buClrTx/>
              </a:pPr>
              <a:t>3</a:t>
            </a:fld>
            <a:endParaRPr lang="en-US"/>
          </a:p>
        </p:txBody>
      </p:sp>
      <p:sp>
        <p:nvSpPr>
          <p:cNvPr id="5123" name="Rectangle 2"/>
          <p:cNvSpPr>
            <a:spLocks noGrp="1" noChangeArrowheads="1"/>
          </p:cNvSpPr>
          <p:nvPr>
            <p:ph type="title" idx="4294967295"/>
          </p:nvPr>
        </p:nvSpPr>
        <p:spPr/>
        <p:txBody>
          <a:bodyPr/>
          <a:lstStyle/>
          <a:p>
            <a:pPr eaLnBrk="1" hangingPunct="1"/>
            <a:r>
              <a:rPr lang="en-US" smtClean="0"/>
              <a:t>Module Objectives</a:t>
            </a:r>
          </a:p>
        </p:txBody>
      </p:sp>
      <p:sp>
        <p:nvSpPr>
          <p:cNvPr id="6148" name="Rectangle 3"/>
          <p:cNvSpPr>
            <a:spLocks noGrp="1" noChangeArrowheads="1"/>
          </p:cNvSpPr>
          <p:nvPr>
            <p:ph type="body" idx="4294967295"/>
          </p:nvPr>
        </p:nvSpPr>
        <p:spPr>
          <a:xfrm>
            <a:off x="152400" y="1219200"/>
            <a:ext cx="6629400" cy="5334000"/>
          </a:xfrm>
        </p:spPr>
        <p:txBody>
          <a:bodyPr lIns="90488" tIns="44450" rIns="90488" bIns="44450"/>
          <a:lstStyle/>
          <a:p>
            <a:pPr marL="0" indent="0" eaLnBrk="1" hangingPunct="1">
              <a:buFontTx/>
              <a:buNone/>
              <a:defRPr/>
            </a:pPr>
            <a:r>
              <a:rPr lang="en-US" dirty="0" smtClean="0"/>
              <a:t>At the end of this module, participants will be able to:</a:t>
            </a:r>
          </a:p>
          <a:p>
            <a:pPr lvl="1" eaLnBrk="1" hangingPunct="1">
              <a:defRPr/>
            </a:pPr>
            <a:r>
              <a:rPr lang="en-US" dirty="0" smtClean="0"/>
              <a:t>Define inheritance</a:t>
            </a:r>
          </a:p>
          <a:p>
            <a:pPr lvl="1" eaLnBrk="1" hangingPunct="1">
              <a:defRPr/>
            </a:pPr>
            <a:r>
              <a:rPr lang="en-US" dirty="0" smtClean="0"/>
              <a:t>Describe the 'is-a' relationship</a:t>
            </a:r>
          </a:p>
          <a:p>
            <a:pPr lvl="1" eaLnBrk="1" hangingPunct="1">
              <a:defRPr/>
            </a:pPr>
            <a:r>
              <a:rPr lang="en-US" dirty="0" smtClean="0"/>
              <a:t>Explain how to use the 'extends' keyword to define an inheritance relationship</a:t>
            </a:r>
          </a:p>
          <a:p>
            <a:pPr lvl="1" eaLnBrk="1" hangingPunct="1">
              <a:defRPr/>
            </a:pPr>
            <a:r>
              <a:rPr lang="en-US" dirty="0" smtClean="0"/>
              <a:t>Identify the effects of access modifiers in an inheritance relationship</a:t>
            </a:r>
          </a:p>
          <a:p>
            <a:pPr lvl="1" eaLnBrk="1" hangingPunct="1">
              <a:defRPr/>
            </a:pPr>
            <a:r>
              <a:rPr lang="en-US" dirty="0" smtClean="0"/>
              <a:t>Explain how to override inherited methods</a:t>
            </a:r>
          </a:p>
          <a:p>
            <a:pPr lvl="1" eaLnBrk="1" hangingPunct="1">
              <a:defRPr/>
            </a:pPr>
            <a:r>
              <a:rPr lang="en-US" dirty="0" smtClean="0"/>
              <a:t>Define abstract classes and their use</a:t>
            </a:r>
          </a:p>
          <a:p>
            <a:pPr lvl="1" eaLnBrk="1" hangingPunct="1">
              <a:defRPr/>
            </a:pPr>
            <a:r>
              <a:rPr lang="en-US" dirty="0" smtClean="0"/>
              <a:t>Define interfaces and their use</a:t>
            </a:r>
          </a:p>
          <a:p>
            <a:pPr lvl="1" eaLnBrk="1" hangingPunct="1">
              <a:defRPr/>
            </a:pPr>
            <a:r>
              <a:rPr lang="en-US" dirty="0" smtClean="0"/>
              <a:t>Describe the difference between extending from a class and implementing interfaces</a:t>
            </a:r>
          </a:p>
          <a:p>
            <a:pPr lvl="1" eaLnBrk="1" hangingPunct="1">
              <a:defRPr/>
            </a:pPr>
            <a:r>
              <a:rPr lang="en-US" dirty="0" smtClean="0"/>
              <a:t>Discuss up-casting / down-casting references</a:t>
            </a:r>
          </a:p>
          <a:p>
            <a:pPr lvl="1" eaLnBrk="1" hangingPunct="1">
              <a:defRPr/>
            </a:pPr>
            <a:r>
              <a:rPr lang="en-US" dirty="0" smtClean="0"/>
              <a:t>Discuss virtual method invocation in Java</a:t>
            </a:r>
          </a:p>
          <a:p>
            <a:pPr lvl="1"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buFontTx/>
              <a:buNone/>
              <a:defRPr/>
            </a:pPr>
            <a:endParaRPr lang="en-US" dirty="0" smtClean="0"/>
          </a:p>
          <a:p>
            <a:pPr eaLnBrk="1" hangingPunct="1">
              <a:defRPr/>
            </a:pPr>
            <a:endParaRPr lang="en-US" dirty="0" smtClean="0"/>
          </a:p>
        </p:txBody>
      </p:sp>
      <p:pic>
        <p:nvPicPr>
          <p:cNvPr id="5125"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E838A79-5322-40E8-952D-8CC864F66F97}" type="slidenum">
              <a:rPr lang="en-US"/>
              <a:pPr algn="r" eaLnBrk="0" hangingPunct="0">
                <a:spcBef>
                  <a:spcPct val="0"/>
                </a:spcBef>
                <a:buClrTx/>
              </a:pPr>
              <a:t>4</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Defining Inheritance</a:t>
            </a:r>
          </a:p>
        </p:txBody>
      </p:sp>
      <p:sp>
        <p:nvSpPr>
          <p:cNvPr id="6148" name="Rectangle 3"/>
          <p:cNvSpPr>
            <a:spLocks noGrp="1" noChangeArrowheads="1"/>
          </p:cNvSpPr>
          <p:nvPr>
            <p:ph type="body" idx="4294967295"/>
          </p:nvPr>
        </p:nvSpPr>
        <p:spPr/>
        <p:txBody>
          <a:bodyPr lIns="90488" tIns="44450" rIns="90488" bIns="44450"/>
          <a:lstStyle/>
          <a:p>
            <a:pPr eaLnBrk="1" hangingPunct="1">
              <a:spcBef>
                <a:spcPct val="25000"/>
              </a:spcBef>
            </a:pPr>
            <a:r>
              <a:rPr lang="en-US" smtClean="0"/>
              <a:t>Inheritance is one of the language constructs that encourages the </a:t>
            </a:r>
            <a:r>
              <a:rPr lang="en-US" i="1" smtClean="0"/>
              <a:t>re-use</a:t>
            </a:r>
            <a:r>
              <a:rPr lang="en-US" smtClean="0"/>
              <a:t> of code by allowing the behavior of existing classes to be extended and specialized.</a:t>
            </a:r>
          </a:p>
          <a:p>
            <a:pPr eaLnBrk="1" hangingPunct="1">
              <a:spcBef>
                <a:spcPct val="25000"/>
              </a:spcBef>
            </a:pPr>
            <a:r>
              <a:rPr lang="en-US" b="1" i="1" smtClean="0"/>
              <a:t>Inheritance</a:t>
            </a:r>
            <a:r>
              <a:rPr lang="en-US" smtClean="0"/>
              <a:t> defines a hierarchical relationship among classes wherein one class shares the attributes and methods defined in one or more classes.</a:t>
            </a:r>
          </a:p>
        </p:txBody>
      </p:sp>
      <p:graphicFrame>
        <p:nvGraphicFramePr>
          <p:cNvPr id="5" name="Diagram 4"/>
          <p:cNvGraphicFramePr/>
          <p:nvPr/>
        </p:nvGraphicFramePr>
        <p:xfrm>
          <a:off x="1524000" y="235743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C28E4D0-330A-42A0-8BDE-FBBD753CB8BE}" type="slidenum">
              <a:rPr lang="en-US"/>
              <a:pPr algn="r" eaLnBrk="0" hangingPunct="0">
                <a:spcBef>
                  <a:spcPct val="0"/>
                </a:spcBef>
                <a:buClrTx/>
              </a:pPr>
              <a:t>5</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‘is a’ Relationship</a:t>
            </a:r>
          </a:p>
        </p:txBody>
      </p:sp>
      <p:sp>
        <p:nvSpPr>
          <p:cNvPr id="7172" name="Rectangle 3"/>
          <p:cNvSpPr>
            <a:spLocks noGrp="1" noChangeArrowheads="1"/>
          </p:cNvSpPr>
          <p:nvPr>
            <p:ph type="body" idx="4294967295"/>
          </p:nvPr>
        </p:nvSpPr>
        <p:spPr/>
        <p:txBody>
          <a:bodyPr lIns="90488" tIns="44450" rIns="90488" bIns="44450"/>
          <a:lstStyle/>
          <a:p>
            <a:pPr eaLnBrk="1" hangingPunct="1">
              <a:spcBef>
                <a:spcPct val="0"/>
              </a:spcBef>
              <a:buClrTx/>
            </a:pPr>
            <a:r>
              <a:rPr lang="en-GB" smtClean="0"/>
              <a:t>An inheritance relationship is described as an </a:t>
            </a:r>
            <a:r>
              <a:rPr lang="en-GB" b="1" smtClean="0">
                <a:solidFill>
                  <a:srgbClr val="0000FF"/>
                </a:solidFill>
              </a:rPr>
              <a:t>“is-a”</a:t>
            </a:r>
            <a:r>
              <a:rPr lang="en-GB" smtClean="0"/>
              <a:t> relationship between two concepts</a:t>
            </a:r>
          </a:p>
          <a:p>
            <a:pPr eaLnBrk="1" hangingPunct="1">
              <a:spcBef>
                <a:spcPct val="0"/>
              </a:spcBef>
              <a:buClrTx/>
            </a:pPr>
            <a:r>
              <a:rPr lang="en-GB" smtClean="0"/>
              <a:t>Concept A “is a” Concept B means that Concept A is a specialization (subclass) of Concept B </a:t>
            </a:r>
          </a:p>
          <a:p>
            <a:pPr eaLnBrk="1" hangingPunct="1">
              <a:spcBef>
                <a:spcPct val="0"/>
              </a:spcBef>
              <a:buClrTx/>
            </a:pPr>
            <a:r>
              <a:rPr lang="en-GB" smtClean="0"/>
              <a:t>Concept A will have all the attributes and behavior of Concept B in addition to its own unique attributes and behavior</a:t>
            </a:r>
          </a:p>
          <a:p>
            <a:pPr eaLnBrk="1" hangingPunct="1">
              <a:spcBef>
                <a:spcPct val="0"/>
              </a:spcBef>
              <a:buClrTx/>
            </a:pPr>
            <a:endParaRPr lang="en-GB" smtClean="0"/>
          </a:p>
          <a:p>
            <a:pPr lvl="1" eaLnBrk="1" hangingPunct="1">
              <a:spcBef>
                <a:spcPct val="0"/>
              </a:spcBef>
              <a:buClrTx/>
              <a:buFontTx/>
              <a:buNone/>
            </a:pPr>
            <a:r>
              <a:rPr lang="en-GB" sz="1800" smtClean="0"/>
              <a:t>	</a:t>
            </a:r>
          </a:p>
          <a:p>
            <a:pPr lvl="1" eaLnBrk="1" hangingPunct="1">
              <a:spcBef>
                <a:spcPct val="0"/>
              </a:spcBef>
              <a:buClrTx/>
              <a:buFontTx/>
              <a:buNone/>
            </a:pPr>
            <a:endParaRPr lang="en-GB" sz="18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smtClean="0"/>
              <a:t>Inheritance Hierarchy</a:t>
            </a:r>
          </a:p>
        </p:txBody>
      </p:sp>
      <p:pic>
        <p:nvPicPr>
          <p:cNvPr id="8195" name="Picture 20" descr="chart.jpg"/>
          <p:cNvPicPr>
            <a:picLocks noChangeAspect="1"/>
          </p:cNvPicPr>
          <p:nvPr/>
        </p:nvPicPr>
        <p:blipFill>
          <a:blip r:embed="rId3"/>
          <a:srcRect/>
          <a:stretch>
            <a:fillRect/>
          </a:stretch>
        </p:blipFill>
        <p:spPr bwMode="auto">
          <a:xfrm>
            <a:off x="0" y="1357313"/>
            <a:ext cx="9144000" cy="4786312"/>
          </a:xfrm>
          <a:prstGeom prst="rect">
            <a:avLst/>
          </a:prstGeom>
          <a:noFill/>
          <a:ln w="9525">
            <a:noFill/>
            <a:miter lim="800000"/>
            <a:headEnd/>
            <a:tailEnd/>
          </a:ln>
        </p:spPr>
      </p:pic>
      <p:sp>
        <p:nvSpPr>
          <p:cNvPr id="4" name="Rectangle 3"/>
          <p:cNvSpPr/>
          <p:nvPr/>
        </p:nvSpPr>
        <p:spPr bwMode="auto">
          <a:xfrm>
            <a:off x="2500313" y="3636963"/>
            <a:ext cx="857250" cy="214312"/>
          </a:xfrm>
          <a:prstGeom prst="rect">
            <a:avLst/>
          </a:prstGeom>
          <a:solidFill>
            <a:srgbClr val="FF5050"/>
          </a:solidFill>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defRPr/>
            </a:pPr>
            <a:r>
              <a:rPr lang="en-GB" sz="800" dirty="0" err="1">
                <a:solidFill>
                  <a:schemeClr val="bg1"/>
                </a:solidFill>
              </a:rPr>
              <a:t>Two_Wheeler</a:t>
            </a:r>
            <a:endParaRPr lang="en-GB" sz="800" dirty="0">
              <a:solidFill>
                <a:schemeClr val="bg1"/>
              </a:solidFill>
            </a:endParaRPr>
          </a:p>
        </p:txBody>
      </p:sp>
      <p:sp>
        <p:nvSpPr>
          <p:cNvPr id="5" name="Rectangle 4"/>
          <p:cNvSpPr/>
          <p:nvPr/>
        </p:nvSpPr>
        <p:spPr bwMode="auto">
          <a:xfrm>
            <a:off x="5357813" y="3643313"/>
            <a:ext cx="857250" cy="214312"/>
          </a:xfrm>
          <a:prstGeom prst="rect">
            <a:avLst/>
          </a:prstGeom>
          <a:solidFill>
            <a:srgbClr val="FF5050"/>
          </a:solidFill>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defRPr/>
            </a:pPr>
            <a:r>
              <a:rPr lang="en-GB" sz="800" dirty="0" err="1">
                <a:solidFill>
                  <a:schemeClr val="bg1"/>
                </a:solidFill>
              </a:rPr>
              <a:t>Four_Wheeler</a:t>
            </a:r>
            <a:endParaRPr lang="en-GB" sz="800" dirty="0">
              <a:solidFill>
                <a:schemeClr val="bg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FD54E1A-CF82-410E-AB02-B13B23FC7D5C}" type="slidenum">
              <a:rPr lang="en-US"/>
              <a:pPr algn="r" eaLnBrk="0" hangingPunct="0">
                <a:spcBef>
                  <a:spcPct val="0"/>
                </a:spcBef>
                <a:buClrTx/>
              </a:pPr>
              <a:t>7</a:t>
            </a:fld>
            <a:endParaRPr lang="en-US"/>
          </a:p>
        </p:txBody>
      </p:sp>
      <p:sp>
        <p:nvSpPr>
          <p:cNvPr id="9219" name="Rectangle 21"/>
          <p:cNvSpPr>
            <a:spLocks noGrp="1" noChangeArrowheads="1"/>
          </p:cNvSpPr>
          <p:nvPr>
            <p:ph type="title" idx="4294967295"/>
          </p:nvPr>
        </p:nvSpPr>
        <p:spPr/>
        <p:txBody>
          <a:bodyPr/>
          <a:lstStyle/>
          <a:p>
            <a:pPr eaLnBrk="1" hangingPunct="1"/>
            <a:r>
              <a:rPr lang="de-DE" smtClean="0"/>
              <a:t>Inheritance </a:t>
            </a:r>
            <a:endParaRPr lang="en-US" smtClean="0"/>
          </a:p>
        </p:txBody>
      </p:sp>
      <p:sp>
        <p:nvSpPr>
          <p:cNvPr id="9220" name="Rectangle 5"/>
          <p:cNvSpPr>
            <a:spLocks noChangeArrowheads="1"/>
          </p:cNvSpPr>
          <p:nvPr/>
        </p:nvSpPr>
        <p:spPr bwMode="auto">
          <a:xfrm>
            <a:off x="317500" y="3055938"/>
            <a:ext cx="7900988" cy="2001837"/>
          </a:xfrm>
          <a:prstGeom prst="rect">
            <a:avLst/>
          </a:prstGeom>
          <a:solidFill>
            <a:schemeClr val="bg2">
              <a:lumMod val="60000"/>
              <a:lumOff val="40000"/>
            </a:schemeClr>
          </a:solidFill>
          <a:ln>
            <a:headEnd/>
            <a:tailEnd/>
          </a:ln>
        </p:spPr>
        <p:style>
          <a:lnRef idx="3">
            <a:schemeClr val="lt1"/>
          </a:lnRef>
          <a:fillRef idx="1">
            <a:schemeClr val="accent1"/>
          </a:fillRef>
          <a:effectRef idx="1">
            <a:schemeClr val="accent1"/>
          </a:effectRef>
          <a:fontRef idx="minor">
            <a:schemeClr val="lt1"/>
          </a:fontRef>
        </p:style>
        <p:txBody>
          <a:bodyPr wrap="none" lIns="90488" tIns="44450" rIns="90488" bIns="44450" anchor="ctr"/>
          <a:lstStyle/>
          <a:p>
            <a:pPr>
              <a:defRPr/>
            </a:pPr>
            <a:endParaRPr lang="en-US"/>
          </a:p>
        </p:txBody>
      </p:sp>
      <p:sp>
        <p:nvSpPr>
          <p:cNvPr id="9221" name="Rectangle 22"/>
          <p:cNvSpPr>
            <a:spLocks noGrp="1" noChangeArrowheads="1"/>
          </p:cNvSpPr>
          <p:nvPr>
            <p:ph type="body" idx="4294967295"/>
          </p:nvPr>
        </p:nvSpPr>
        <p:spPr>
          <a:xfrm>
            <a:off x="285750" y="1268413"/>
            <a:ext cx="8375650" cy="3384550"/>
          </a:xfrm>
          <a:noFill/>
        </p:spPr>
        <p:txBody>
          <a:bodyPr lIns="90488" tIns="44450" rIns="90488" bIns="44450"/>
          <a:lstStyle/>
          <a:p>
            <a:pPr eaLnBrk="1" hangingPunct="1"/>
            <a:r>
              <a:rPr lang="de-DE" smtClean="0"/>
              <a:t>Inheritance is implemented in Java with the keyword </a:t>
            </a:r>
            <a:r>
              <a:rPr lang="de-DE" b="1" i="1" smtClean="0">
                <a:solidFill>
                  <a:srgbClr val="0000FF"/>
                </a:solidFill>
              </a:rPr>
              <a:t>extends</a:t>
            </a:r>
            <a:r>
              <a:rPr lang="de-DE" i="1" smtClean="0"/>
              <a:t> </a:t>
            </a:r>
            <a:r>
              <a:rPr lang="de-DE" smtClean="0"/>
              <a:t>during class declaration</a:t>
            </a:r>
          </a:p>
          <a:p>
            <a:pPr eaLnBrk="1" hangingPunct="1"/>
            <a:r>
              <a:rPr lang="de-DE" smtClean="0"/>
              <a:t>By extending another class, all attributes and behavior of the parent class are automatically inherited by the child class</a:t>
            </a:r>
          </a:p>
          <a:p>
            <a:pPr eaLnBrk="1" hangingPunct="1"/>
            <a:endParaRPr lang="de-DE" smtClean="0"/>
          </a:p>
          <a:p>
            <a:pPr eaLnBrk="1" hangingPunct="1">
              <a:buFontTx/>
              <a:buNone/>
            </a:pPr>
            <a:r>
              <a:rPr lang="de-DE" sz="2000" smtClean="0">
                <a:latin typeface="Courier New" pitchFamily="49" charset="0"/>
                <a:cs typeface="Courier New" pitchFamily="49" charset="0"/>
              </a:rPr>
              <a:t>	</a:t>
            </a:r>
            <a:r>
              <a:rPr lang="de-DE" sz="2000" b="1" i="1" smtClean="0">
                <a:latin typeface="Courier New" pitchFamily="49" charset="0"/>
                <a:cs typeface="Courier New" pitchFamily="49" charset="0"/>
              </a:rPr>
              <a:t>Example:</a:t>
            </a:r>
          </a:p>
          <a:p>
            <a:pPr eaLnBrk="1" hangingPunct="1">
              <a:buFontTx/>
              <a:buNone/>
            </a:pPr>
            <a:r>
              <a:rPr lang="de-DE" sz="2000" b="1" smtClean="0">
                <a:latin typeface="Courier New" pitchFamily="49" charset="0"/>
                <a:cs typeface="Courier New" pitchFamily="49" charset="0"/>
              </a:rPr>
              <a:t>	</a:t>
            </a:r>
            <a:r>
              <a:rPr lang="de-DE" sz="2000" b="1" i="1" smtClean="0">
                <a:latin typeface="Courier New" pitchFamily="49" charset="0"/>
                <a:cs typeface="Courier New" pitchFamily="49" charset="0"/>
              </a:rPr>
              <a:t>public class Cat extends Animal{</a:t>
            </a:r>
          </a:p>
          <a:p>
            <a:pPr eaLnBrk="1" hangingPunct="1">
              <a:buFontTx/>
              <a:buNone/>
            </a:pPr>
            <a:r>
              <a:rPr lang="de-DE" sz="2000" b="1" i="1" smtClean="0">
                <a:latin typeface="Courier New" pitchFamily="49" charset="0"/>
                <a:cs typeface="Courier New" pitchFamily="49" charset="0"/>
              </a:rPr>
              <a:t>		//Define additional attributes that make a Animal into a Cat</a:t>
            </a:r>
          </a:p>
          <a:p>
            <a:pPr eaLnBrk="1" hangingPunct="1">
              <a:buFontTx/>
              <a:buNone/>
            </a:pPr>
            <a:r>
              <a:rPr lang="de-DE" sz="2000" b="1" i="1" smtClean="0">
                <a:latin typeface="Courier New" pitchFamily="49" charset="0"/>
                <a:cs typeface="Courier New" pitchFamily="49" charset="0"/>
              </a:rPr>
              <a:t>	}</a:t>
            </a:r>
            <a:endParaRPr lang="de-DE" sz="2000" smtClean="0">
              <a:latin typeface="Courier New" pitchFamily="49" charset="0"/>
              <a:cs typeface="Courier New" pitchFamily="49" charset="0"/>
            </a:endParaRPr>
          </a:p>
        </p:txBody>
      </p:sp>
      <p:sp>
        <p:nvSpPr>
          <p:cNvPr id="8" name="Content Placeholder 9"/>
          <p:cNvSpPr txBox="1">
            <a:spLocks/>
          </p:cNvSpPr>
          <p:nvPr/>
        </p:nvSpPr>
        <p:spPr bwMode="gray">
          <a:xfrm>
            <a:off x="896938" y="5786438"/>
            <a:ext cx="7885112" cy="514350"/>
          </a:xfrm>
          <a:prstGeom prst="rect">
            <a:avLst/>
          </a:prstGeom>
          <a:solidFill>
            <a:schemeClr val="accent2">
              <a:lumMod val="20000"/>
              <a:lumOff val="80000"/>
            </a:schemeClr>
          </a:solidFill>
          <a:ln w="12700">
            <a:noFill/>
            <a:miter lim="800000"/>
            <a:headEnd/>
            <a:tailEnd/>
          </a:ln>
        </p:spPr>
        <p:txBody>
          <a:bodyPr lIns="90488" tIns="44450" rIns="90488" bIns="44450"/>
          <a:lstStyle/>
          <a:p>
            <a:pPr algn="l" eaLnBrk="0" fontAlgn="auto" hangingPunct="0">
              <a:spcAft>
                <a:spcPts val="0"/>
              </a:spcAft>
              <a:buClr>
                <a:srgbClr val="000000"/>
              </a:buClr>
              <a:defRPr/>
            </a:pPr>
            <a:r>
              <a:rPr lang="en-US" sz="1600" kern="0" dirty="0">
                <a:solidFill>
                  <a:srgbClr val="000000"/>
                </a:solidFill>
                <a:latin typeface="Arial"/>
              </a:rPr>
              <a:t>Refer to example Student_I.java, Person_I.java, InheritanceSample.java inside package sef.module6.sample.</a:t>
            </a:r>
            <a:endParaRPr lang="en-IN" sz="1200" kern="0" dirty="0">
              <a:solidFill>
                <a:srgbClr val="000000"/>
              </a:solidFill>
              <a:latin typeface="Arial"/>
            </a:endParaRPr>
          </a:p>
        </p:txBody>
      </p:sp>
      <p:sp>
        <p:nvSpPr>
          <p:cNvPr id="9" name="Rounded Rectangle 8"/>
          <p:cNvSpPr/>
          <p:nvPr/>
        </p:nvSpPr>
        <p:spPr bwMode="auto">
          <a:xfrm>
            <a:off x="457200" y="5853339"/>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3C16288-0643-49B2-ACCE-E32E7DB5F6E3}" type="slidenum">
              <a:rPr lang="en-US"/>
              <a:pPr algn="r" eaLnBrk="0" hangingPunct="0">
                <a:spcBef>
                  <a:spcPct val="0"/>
                </a:spcBef>
                <a:buClrTx/>
              </a:pPr>
              <a:t>8</a:t>
            </a:fld>
            <a:endParaRPr lang="en-US"/>
          </a:p>
        </p:txBody>
      </p:sp>
      <p:sp>
        <p:nvSpPr>
          <p:cNvPr id="10243" name="Rectangle 2"/>
          <p:cNvSpPr>
            <a:spLocks noGrp="1" noChangeArrowheads="1"/>
          </p:cNvSpPr>
          <p:nvPr>
            <p:ph type="title" idx="4294967295"/>
          </p:nvPr>
        </p:nvSpPr>
        <p:spPr/>
        <p:txBody>
          <a:bodyPr/>
          <a:lstStyle/>
          <a:p>
            <a:pPr eaLnBrk="1" hangingPunct="1"/>
            <a:r>
              <a:rPr lang="en-US" smtClean="0"/>
              <a:t>Inheritance and Access Modifiers</a:t>
            </a:r>
          </a:p>
        </p:txBody>
      </p:sp>
      <p:sp>
        <p:nvSpPr>
          <p:cNvPr id="10244" name="Rectangle 3"/>
          <p:cNvSpPr>
            <a:spLocks noGrp="1" noChangeArrowheads="1"/>
          </p:cNvSpPr>
          <p:nvPr>
            <p:ph type="body" idx="4294967295"/>
          </p:nvPr>
        </p:nvSpPr>
        <p:spPr>
          <a:xfrm>
            <a:off x="285750" y="1268413"/>
            <a:ext cx="8375650" cy="4916487"/>
          </a:xfrm>
          <a:noFill/>
        </p:spPr>
        <p:txBody>
          <a:bodyPr lIns="90488" tIns="44450" rIns="90488" bIns="44450"/>
          <a:lstStyle/>
          <a:p>
            <a:pPr eaLnBrk="1" hangingPunct="1"/>
            <a:r>
              <a:rPr lang="en-US" smtClean="0"/>
              <a:t>Public and protected fields are inherited and are accessible by all subclasses</a:t>
            </a:r>
          </a:p>
          <a:p>
            <a:pPr eaLnBrk="1" hangingPunct="1"/>
            <a:r>
              <a:rPr lang="en-US" smtClean="0"/>
              <a:t>Private fields are not inherited by a subclass</a:t>
            </a:r>
          </a:p>
          <a:p>
            <a:pPr eaLnBrk="1" hangingPunct="1"/>
            <a:r>
              <a:rPr lang="en-US" smtClean="0"/>
              <a:t>Public and protected methods from superclass are inherited by subclasses. </a:t>
            </a:r>
          </a:p>
          <a:p>
            <a:pPr eaLnBrk="1" hangingPunct="1"/>
            <a:r>
              <a:rPr lang="en-US" smtClean="0"/>
              <a:t>These public and protected methods in the superclass can be used to access private fields/methods of the superclass.</a:t>
            </a:r>
          </a:p>
          <a:p>
            <a:pPr eaLnBrk="1" hangingPunct="1"/>
            <a:endParaRPr lang="en-US" smtClean="0"/>
          </a:p>
          <a:p>
            <a:pPr eaLnBrk="1" hangingPunct="1">
              <a:buFontTx/>
              <a:buNone/>
            </a:pPr>
            <a:endParaRPr lang="de-DE" sz="1800" b="1" smtClean="0"/>
          </a:p>
          <a:p>
            <a:pPr eaLnBrk="1" hangingPunct="1">
              <a:buFontTx/>
              <a:buNone/>
            </a:pPr>
            <a:r>
              <a:rPr lang="de-DE" smtClean="0"/>
              <a:t>	</a:t>
            </a:r>
          </a:p>
          <a:p>
            <a:pPr eaLnBrk="1" hangingPunct="1"/>
            <a:endParaRPr lang="en-US" smtClean="0"/>
          </a:p>
        </p:txBody>
      </p:sp>
      <p:sp>
        <p:nvSpPr>
          <p:cNvPr id="5" name="Content Placeholder 9"/>
          <p:cNvSpPr txBox="1">
            <a:spLocks/>
          </p:cNvSpPr>
          <p:nvPr/>
        </p:nvSpPr>
        <p:spPr bwMode="gray">
          <a:xfrm>
            <a:off x="896938" y="5786438"/>
            <a:ext cx="7885112" cy="514350"/>
          </a:xfrm>
          <a:prstGeom prst="rect">
            <a:avLst/>
          </a:prstGeom>
          <a:solidFill>
            <a:schemeClr val="accent2">
              <a:lumMod val="20000"/>
              <a:lumOff val="80000"/>
            </a:schemeClr>
          </a:solidFill>
          <a:ln w="12700">
            <a:noFill/>
            <a:miter lim="800000"/>
            <a:headEnd/>
            <a:tailEnd/>
          </a:ln>
        </p:spPr>
        <p:txBody>
          <a:bodyPr lIns="90488" tIns="44450" rIns="90488" bIns="44450"/>
          <a:lstStyle/>
          <a:p>
            <a:pPr algn="l" eaLnBrk="0" fontAlgn="auto" hangingPunct="0">
              <a:spcAft>
                <a:spcPts val="0"/>
              </a:spcAft>
              <a:buClr>
                <a:srgbClr val="000000"/>
              </a:buClr>
              <a:defRPr/>
            </a:pPr>
            <a:r>
              <a:rPr lang="en-US" sz="1600" kern="0" dirty="0">
                <a:solidFill>
                  <a:srgbClr val="000000"/>
                </a:solidFill>
                <a:latin typeface="Arial"/>
              </a:rPr>
              <a:t>Refer to example Student_I.java, Person_I.java, InheritanceSample.java inside package sef.module6.sample.</a:t>
            </a:r>
            <a:endParaRPr lang="en-IN" sz="1200" kern="0" dirty="0">
              <a:solidFill>
                <a:srgbClr val="000000"/>
              </a:solidFill>
              <a:latin typeface="Arial"/>
            </a:endParaRPr>
          </a:p>
        </p:txBody>
      </p:sp>
      <p:sp>
        <p:nvSpPr>
          <p:cNvPr id="6" name="Rounded Rectangle 5"/>
          <p:cNvSpPr/>
          <p:nvPr/>
        </p:nvSpPr>
        <p:spPr bwMode="auto">
          <a:xfrm>
            <a:off x="457200" y="5853339"/>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441325" y="2286000"/>
            <a:ext cx="7859713" cy="2286000"/>
          </a:xfrm>
          <a:prstGeom prst="rect">
            <a:avLst/>
          </a:prstGeom>
          <a:solidFill>
            <a:schemeClr val="bg2">
              <a:lumMod val="60000"/>
              <a:lumOff val="40000"/>
            </a:schemeClr>
          </a:solidFill>
          <a:ln>
            <a:headEnd/>
            <a:tailEnd/>
          </a:ln>
        </p:spPr>
        <p:txBody>
          <a:bodyPr wrap="none" lIns="90488" tIns="44450" rIns="90488" bIns="44450" anchor="ctr"/>
          <a:lstStyle/>
          <a:p>
            <a:pPr marL="274638" indent="-274638" algn="l">
              <a:buClr>
                <a:schemeClr val="tx1"/>
              </a:buClr>
              <a:defRPr/>
            </a:pPr>
            <a:endParaRPr lang="en-US" sz="2000" b="1" i="1" dirty="0">
              <a:solidFill>
                <a:srgbClr val="000000"/>
              </a:solidFill>
              <a:latin typeface="Courier New" pitchFamily="49" charset="0"/>
              <a:cs typeface="Courier New" pitchFamily="49" charset="0"/>
            </a:endParaRPr>
          </a:p>
        </p:txBody>
      </p:sp>
      <p:sp>
        <p:nvSpPr>
          <p:cNvPr id="1126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8651C68-3B24-4164-81CF-BE2C2E093266}" type="slidenum">
              <a:rPr lang="en-US"/>
              <a:pPr algn="r" eaLnBrk="0" hangingPunct="0">
                <a:spcBef>
                  <a:spcPct val="0"/>
                </a:spcBef>
                <a:buClrTx/>
              </a:pPr>
              <a:t>9</a:t>
            </a:fld>
            <a:endParaRPr lang="en-US"/>
          </a:p>
        </p:txBody>
      </p:sp>
      <p:sp>
        <p:nvSpPr>
          <p:cNvPr id="11268" name="Rectangle 2"/>
          <p:cNvSpPr>
            <a:spLocks noGrp="1" noChangeArrowheads="1"/>
          </p:cNvSpPr>
          <p:nvPr>
            <p:ph type="title" idx="4294967295"/>
          </p:nvPr>
        </p:nvSpPr>
        <p:spPr/>
        <p:txBody>
          <a:bodyPr/>
          <a:lstStyle/>
          <a:p>
            <a:pPr eaLnBrk="1" hangingPunct="1"/>
            <a:r>
              <a:rPr lang="en-US" smtClean="0"/>
              <a:t>Inheritance and Keyword “super”</a:t>
            </a:r>
          </a:p>
        </p:txBody>
      </p:sp>
      <p:sp>
        <p:nvSpPr>
          <p:cNvPr id="11269" name="Rectangle 6"/>
          <p:cNvSpPr>
            <a:spLocks noChangeArrowheads="1"/>
          </p:cNvSpPr>
          <p:nvPr/>
        </p:nvSpPr>
        <p:spPr bwMode="auto">
          <a:xfrm>
            <a:off x="457200" y="5495925"/>
            <a:ext cx="4114800" cy="433388"/>
          </a:xfrm>
          <a:prstGeom prst="rect">
            <a:avLst/>
          </a:prstGeom>
          <a:solidFill>
            <a:schemeClr val="bg2">
              <a:lumMod val="60000"/>
              <a:lumOff val="40000"/>
            </a:schemeClr>
          </a:solidFill>
          <a:ln>
            <a:headEnd/>
            <a:tailEnd/>
          </a:ln>
        </p:spPr>
        <p:txBody>
          <a:bodyPr wrap="none" lIns="90488" tIns="44450" rIns="90488" bIns="44450" anchor="ctr"/>
          <a:lstStyle/>
          <a:p>
            <a:pPr marL="274638" indent="-274638" algn="l">
              <a:buClr>
                <a:schemeClr val="tx1"/>
              </a:buClr>
              <a:defRPr/>
            </a:pPr>
            <a:endParaRPr lang="en-US" sz="2000" b="1" i="1" dirty="0">
              <a:solidFill>
                <a:srgbClr val="000000"/>
              </a:solidFill>
              <a:latin typeface="Courier New" pitchFamily="49" charset="0"/>
              <a:cs typeface="Courier New" pitchFamily="49" charset="0"/>
            </a:endParaRPr>
          </a:p>
        </p:txBody>
      </p:sp>
      <p:sp>
        <p:nvSpPr>
          <p:cNvPr id="11270" name="Rectangle 3"/>
          <p:cNvSpPr>
            <a:spLocks noGrp="1" noChangeArrowheads="1"/>
          </p:cNvSpPr>
          <p:nvPr>
            <p:ph type="body" idx="4294967295"/>
          </p:nvPr>
        </p:nvSpPr>
        <p:spPr/>
        <p:txBody>
          <a:bodyPr lIns="90488" tIns="44450" rIns="90488" bIns="44450"/>
          <a:lstStyle/>
          <a:p>
            <a:pPr marL="381000" indent="-381000" eaLnBrk="1" hangingPunct="1">
              <a:defRPr/>
            </a:pPr>
            <a:r>
              <a:rPr lang="en-US" sz="2000" dirty="0" smtClean="0"/>
              <a:t>The </a:t>
            </a:r>
            <a:r>
              <a:rPr lang="en-US" sz="2000" i="1" dirty="0" smtClean="0"/>
              <a:t>super </a:t>
            </a:r>
            <a:r>
              <a:rPr lang="en-US" sz="2000" dirty="0" smtClean="0"/>
              <a:t>keyword allows a subclass to reference a field or method that belongs to its immediate parent class. The </a:t>
            </a:r>
            <a:r>
              <a:rPr lang="en-US" sz="2000" i="1" dirty="0" smtClean="0"/>
              <a:t>super(&lt;parameters&gt;) </a:t>
            </a:r>
            <a:r>
              <a:rPr lang="en-US" sz="2000" dirty="0" smtClean="0"/>
              <a:t>method can be called to refer to a parent class constructor. </a:t>
            </a:r>
            <a:r>
              <a:rPr lang="en-US" sz="800" dirty="0" smtClean="0"/>
              <a:t/>
            </a:r>
            <a:br>
              <a:rPr lang="en-US" sz="800" dirty="0" smtClean="0"/>
            </a:br>
            <a:endParaRPr lang="en-US" sz="800" dirty="0" smtClean="0"/>
          </a:p>
          <a:p>
            <a:pPr marL="381000" indent="-381000" eaLnBrk="1" hangingPunct="1">
              <a:buFontTx/>
              <a:buNone/>
              <a:defRPr/>
            </a:pPr>
            <a:r>
              <a:rPr lang="en-US" sz="1400" b="1" dirty="0" smtClean="0"/>
              <a:t>	</a:t>
            </a:r>
            <a:r>
              <a:rPr lang="en-US" sz="1800" b="1" i="1" dirty="0" smtClean="0">
                <a:latin typeface="Courier New" pitchFamily="49" charset="0"/>
                <a:cs typeface="Courier New" pitchFamily="49" charset="0"/>
              </a:rPr>
              <a:t>	class Child extends Parent{</a:t>
            </a:r>
          </a:p>
          <a:p>
            <a:pPr eaLnBrk="1" hangingPunct="1">
              <a:buFontTx/>
              <a:buNone/>
              <a:defRPr/>
            </a:pPr>
            <a:r>
              <a:rPr lang="en-US" sz="1800" b="1" i="1" dirty="0" smtClean="0">
                <a:latin typeface="Courier New" pitchFamily="49" charset="0"/>
                <a:cs typeface="Courier New" pitchFamily="49" charset="0"/>
              </a:rPr>
              <a:t>		public Child(){</a:t>
            </a:r>
          </a:p>
          <a:p>
            <a:pPr eaLnBrk="1" hangingPunct="1">
              <a:buFontTx/>
              <a:buNone/>
              <a:defRPr/>
            </a:pPr>
            <a:r>
              <a:rPr lang="en-US" sz="1800" b="1" i="1" dirty="0" smtClean="0">
                <a:latin typeface="Courier New" pitchFamily="49" charset="0"/>
                <a:cs typeface="Courier New" pitchFamily="49" charset="0"/>
              </a:rPr>
              <a:t>			//call parent constructor –can only be done from the Child constructor</a:t>
            </a:r>
          </a:p>
          <a:p>
            <a:pPr eaLnBrk="1" hangingPunct="1">
              <a:buFontTx/>
              <a:buNone/>
              <a:defRPr/>
            </a:pPr>
            <a:r>
              <a:rPr lang="en-US" sz="1800" b="1" i="1" dirty="0" smtClean="0">
                <a:latin typeface="Courier New" pitchFamily="49" charset="0"/>
                <a:cs typeface="Courier New" pitchFamily="49" charset="0"/>
              </a:rPr>
              <a:t>			super(“John Doe”);</a:t>
            </a:r>
          </a:p>
          <a:p>
            <a:pPr eaLnBrk="1" hangingPunct="1">
              <a:buFontTx/>
              <a:buNone/>
              <a:defRPr/>
            </a:pPr>
            <a:r>
              <a:rPr lang="en-US" sz="1800" b="1" i="1" dirty="0" smtClean="0">
                <a:latin typeface="Courier New" pitchFamily="49" charset="0"/>
                <a:cs typeface="Courier New" pitchFamily="49" charset="0"/>
              </a:rPr>
              <a:t>		}</a:t>
            </a:r>
          </a:p>
          <a:p>
            <a:pPr eaLnBrk="1" hangingPunct="1">
              <a:buFontTx/>
              <a:buNone/>
              <a:defRPr/>
            </a:pPr>
            <a:r>
              <a:rPr lang="en-US" sz="1800" b="1" i="1" dirty="0" smtClean="0">
                <a:latin typeface="Courier New" pitchFamily="49" charset="0"/>
                <a:cs typeface="Courier New" pitchFamily="49" charset="0"/>
              </a:rPr>
              <a:t>	}</a:t>
            </a:r>
          </a:p>
          <a:p>
            <a:pPr marL="381000" indent="-381000" eaLnBrk="1" hangingPunct="1">
              <a:buFontTx/>
              <a:buNone/>
              <a:defRPr/>
            </a:pPr>
            <a:endParaRPr lang="en-US" sz="800" b="1" dirty="0" smtClean="0"/>
          </a:p>
          <a:p>
            <a:pPr marL="381000" indent="-381000" eaLnBrk="1" hangingPunct="1">
              <a:defRPr/>
            </a:pPr>
            <a:r>
              <a:rPr lang="en-US" sz="2000" dirty="0" smtClean="0"/>
              <a:t>The </a:t>
            </a:r>
            <a:r>
              <a:rPr lang="en-US" sz="2000" i="1" dirty="0" smtClean="0"/>
              <a:t>super.&lt;field&gt; </a:t>
            </a:r>
            <a:r>
              <a:rPr lang="en-US" sz="2000" dirty="0" smtClean="0"/>
              <a:t>can be used to access a field or a method that belongs to the parent.</a:t>
            </a:r>
          </a:p>
          <a:p>
            <a:pPr marL="381000" indent="-381000" eaLnBrk="1" hangingPunct="1">
              <a:defRPr/>
            </a:pPr>
            <a:endParaRPr lang="en-US" sz="800" dirty="0" smtClean="0"/>
          </a:p>
          <a:p>
            <a:pPr marL="381000" indent="-381000" eaLnBrk="1" hangingPunct="1">
              <a:buFontTx/>
              <a:buNone/>
              <a:defRPr/>
            </a:pPr>
            <a:r>
              <a:rPr lang="en-US" sz="2000" dirty="0" smtClean="0"/>
              <a:t>	</a:t>
            </a:r>
            <a:r>
              <a:rPr lang="en-US" sz="2000" b="1" i="1" dirty="0" err="1" smtClean="0">
                <a:latin typeface="Courier New" pitchFamily="49" charset="0"/>
                <a:cs typeface="Courier New" pitchFamily="49" charset="0"/>
              </a:rPr>
              <a:t>super.aParentMethod</a:t>
            </a:r>
            <a:r>
              <a:rPr lang="en-US" sz="2000" b="1" i="1" dirty="0" smtClean="0">
                <a:latin typeface="Courier New" pitchFamily="49" charset="0"/>
                <a:cs typeface="Courier New" pitchFamily="49" charset="0"/>
              </a:rPr>
              <a:t>();</a:t>
            </a:r>
          </a:p>
        </p:txBody>
      </p:sp>
      <p:sp>
        <p:nvSpPr>
          <p:cNvPr id="7" name="Content Placeholder 9"/>
          <p:cNvSpPr txBox="1">
            <a:spLocks/>
          </p:cNvSpPr>
          <p:nvPr/>
        </p:nvSpPr>
        <p:spPr bwMode="gray">
          <a:xfrm>
            <a:off x="896938" y="6021388"/>
            <a:ext cx="7885112" cy="514350"/>
          </a:xfrm>
          <a:prstGeom prst="rect">
            <a:avLst/>
          </a:prstGeom>
          <a:solidFill>
            <a:schemeClr val="accent2">
              <a:lumMod val="20000"/>
              <a:lumOff val="80000"/>
            </a:schemeClr>
          </a:solidFill>
          <a:ln w="12700">
            <a:noFill/>
            <a:miter lim="800000"/>
            <a:headEnd/>
            <a:tailEnd/>
          </a:ln>
        </p:spPr>
        <p:txBody>
          <a:bodyPr lIns="90488" tIns="44450" rIns="90488" bIns="44450"/>
          <a:lstStyle/>
          <a:p>
            <a:pPr algn="l" eaLnBrk="0" fontAlgn="auto" hangingPunct="0">
              <a:spcAft>
                <a:spcPts val="0"/>
              </a:spcAft>
              <a:buClr>
                <a:srgbClr val="000000"/>
              </a:buClr>
              <a:defRPr/>
            </a:pPr>
            <a:r>
              <a:rPr lang="en-US" sz="1600" kern="0" dirty="0">
                <a:solidFill>
                  <a:srgbClr val="000000"/>
                </a:solidFill>
                <a:latin typeface="Arial"/>
              </a:rPr>
              <a:t>Refer to example Student_I.java, Person_I.java, InheritanceSample.java inside package sef.module6.sample.</a:t>
            </a:r>
            <a:endParaRPr lang="en-IN" sz="1200" kern="0" dirty="0">
              <a:solidFill>
                <a:srgbClr val="000000"/>
              </a:solidFill>
              <a:latin typeface="Arial"/>
            </a:endParaRPr>
          </a:p>
        </p:txBody>
      </p:sp>
      <p:sp>
        <p:nvSpPr>
          <p:cNvPr id="8" name="Rounded Rectangle 7"/>
          <p:cNvSpPr/>
          <p:nvPr/>
        </p:nvSpPr>
        <p:spPr bwMode="auto">
          <a:xfrm>
            <a:off x="457200" y="608891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556F921-F38E-4815-AE6B-CF208F408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96618B0-A2D1-4835-AD3D-FCDCF1DDBF7A}">
  <ds:schemaRefs>
    <ds:schemaRef ds:uri="http://schemas.microsoft.com/sharepoint/v3/contenttype/forms"/>
  </ds:schemaRefs>
</ds:datastoreItem>
</file>

<file path=customXml/itemProps3.xml><?xml version="1.0" encoding="utf-8"?>
<ds:datastoreItem xmlns:ds="http://schemas.openxmlformats.org/officeDocument/2006/customXml" ds:itemID="{ECC78AFB-148F-4547-8CAB-E6C5C64A88F9}">
  <ds:schemaRefs>
    <ds:schemaRef ds:uri="http://schemas.microsoft.com/office/2006/metadata/longProperties"/>
  </ds:schemaRefs>
</ds:datastoreItem>
</file>

<file path=customXml/itemProps4.xml><?xml version="1.0" encoding="utf-8"?>
<ds:datastoreItem xmlns:ds="http://schemas.openxmlformats.org/officeDocument/2006/customXml" ds:itemID="{3D17A46F-A02B-4A9C-8B0D-BB67797D00C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14293</TotalTime>
  <Words>4017</Words>
  <Application>Microsoft Office PowerPoint</Application>
  <PresentationFormat>On-screen Show (4:3)</PresentationFormat>
  <Paragraphs>533</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Courier New</vt:lpstr>
      <vt:lpstr>Wingdings</vt:lpstr>
      <vt:lpstr>1_ATS Branded_v3</vt:lpstr>
      <vt:lpstr>2_ATS Branded_v3</vt:lpstr>
      <vt:lpstr>Slide 1</vt:lpstr>
      <vt:lpstr>Introduction</vt:lpstr>
      <vt:lpstr>Module Objectives</vt:lpstr>
      <vt:lpstr>Defining Inheritance</vt:lpstr>
      <vt:lpstr>‘is a’ Relationship</vt:lpstr>
      <vt:lpstr>Inheritance Hierarchy</vt:lpstr>
      <vt:lpstr>Inheritance </vt:lpstr>
      <vt:lpstr>Inheritance and Access Modifiers</vt:lpstr>
      <vt:lpstr>Inheritance and Keyword “super”</vt:lpstr>
      <vt:lpstr>Activity 1 – Inheritance </vt:lpstr>
      <vt:lpstr>Overloading and Overriding</vt:lpstr>
      <vt:lpstr>Overloading and Overriding (cont.)</vt:lpstr>
      <vt:lpstr>Polymorphism</vt:lpstr>
      <vt:lpstr>Polymorphism – Static Binding and Dynamic Binding</vt:lpstr>
      <vt:lpstr>Defining Abstract Class</vt:lpstr>
      <vt:lpstr>Defining Abstract Class</vt:lpstr>
      <vt:lpstr>Activity 2 – Abstract Class</vt:lpstr>
      <vt:lpstr>Activity 3 – Abstraction </vt:lpstr>
      <vt:lpstr>Defining Java Interface</vt:lpstr>
      <vt:lpstr>Implementing Interfaces</vt:lpstr>
      <vt:lpstr>Rules on Interface</vt:lpstr>
      <vt:lpstr>Reference Casting</vt:lpstr>
      <vt:lpstr>Reference Casting Flow</vt:lpstr>
      <vt:lpstr>Reference Casting Flow (cont.)</vt:lpstr>
      <vt:lpstr>Virtual Methods</vt:lpstr>
      <vt:lpstr>Virtual Method Invocation</vt:lpstr>
      <vt:lpstr>Questions and Comments</vt:lpstr>
    </vt:vector>
  </TitlesOfParts>
  <Manager>Reggie Reyes</Manager>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m.mulay</cp:lastModifiedBy>
  <cp:revision>1532</cp:revision>
  <cp:lastPrinted>2000-08-10T20:43:38Z</cp:lastPrinted>
  <dcterms:created xsi:type="dcterms:W3CDTF">2001-03-14T15:15:32Z</dcterms:created>
  <dcterms:modified xsi:type="dcterms:W3CDTF">2011-09-09T07:58:27Z</dcterms:modified>
  <cp:category>Presentation Designs</cp:category>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