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Lst>
  <p:notesMasterIdLst>
    <p:notesMasterId r:id="rId21"/>
  </p:notesMasterIdLst>
  <p:handoutMasterIdLst>
    <p:handoutMasterId r:id="rId22"/>
  </p:handoutMasterIdLst>
  <p:sldIdLst>
    <p:sldId id="314" r:id="rId7"/>
    <p:sldId id="315" r:id="rId8"/>
    <p:sldId id="316" r:id="rId9"/>
    <p:sldId id="317" r:id="rId10"/>
    <p:sldId id="318" r:id="rId11"/>
    <p:sldId id="319" r:id="rId12"/>
    <p:sldId id="320" r:id="rId13"/>
    <p:sldId id="321" r:id="rId14"/>
    <p:sldId id="322" r:id="rId15"/>
    <p:sldId id="323" r:id="rId16"/>
    <p:sldId id="324" r:id="rId17"/>
    <p:sldId id="329" r:id="rId18"/>
    <p:sldId id="330" r:id="rId19"/>
    <p:sldId id="328" r:id="rId20"/>
  </p:sldIdLst>
  <p:sldSz cx="9144000" cy="6858000" type="screen4x3"/>
  <p:notesSz cx="7035800" cy="9194800"/>
  <p:custDataLst>
    <p:tags r:id="rId23"/>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E0000"/>
    <a:srgbClr val="339966"/>
    <a:srgbClr val="336600"/>
    <a:srgbClr val="B2B2B2"/>
    <a:srgbClr val="777777"/>
    <a:srgbClr val="008000"/>
    <a:srgbClr val="0000FF"/>
    <a:srgbClr val="A5002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08" autoAdjust="0"/>
    <p:restoredTop sz="64374" autoAdjust="0"/>
  </p:normalViewPr>
  <p:slideViewPr>
    <p:cSldViewPr snapToObjects="1" showGuides="1">
      <p:cViewPr varScale="1">
        <p:scale>
          <a:sx n="43" d="100"/>
          <a:sy n="43" d="100"/>
        </p:scale>
        <p:origin x="-1356" y="-9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50" d="100"/>
          <a:sy n="50" d="100"/>
        </p:scale>
        <p:origin x="-1836" y="-186"/>
      </p:cViewPr>
      <p:guideLst>
        <p:guide orient="horz" pos="2896"/>
        <p:guide pos="221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fr-FR"/>
              <a:t>ADF Java (Z16325) Module 7: Encapsulation</a:t>
            </a:r>
            <a:endParaRPr lang="en-US"/>
          </a:p>
        </p:txBody>
      </p:sp>
      <p:sp>
        <p:nvSpPr>
          <p:cNvPr id="30723" name="Rectangle 3"/>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M7 - Encapsulation.ppt</a:t>
            </a:r>
          </a:p>
        </p:txBody>
      </p:sp>
      <p:sp>
        <p:nvSpPr>
          <p:cNvPr id="30724" name="Rectangle 4"/>
          <p:cNvSpPr>
            <a:spLocks noChangeArrowheads="1"/>
          </p:cNvSpPr>
          <p:nvPr/>
        </p:nvSpPr>
        <p:spPr bwMode="auto">
          <a:xfrm>
            <a:off x="-11113" y="8823325"/>
            <a:ext cx="5448301" cy="382588"/>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t>Copyright © 2011 Accenture All Rights Reserved.</a:t>
            </a:r>
          </a:p>
        </p:txBody>
      </p:sp>
      <p:sp>
        <p:nvSpPr>
          <p:cNvPr id="30725" name="Rectangle 5"/>
          <p:cNvSpPr>
            <a:spLocks noChangeArrowheads="1"/>
          </p:cNvSpPr>
          <p:nvPr/>
        </p:nvSpPr>
        <p:spPr bwMode="auto">
          <a:xfrm>
            <a:off x="5532438" y="8823325"/>
            <a:ext cx="1450975" cy="382588"/>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F812543C-7BE2-4DF0-88F9-AAFD8D042EA9}" type="slidenum">
              <a:rPr lang="en-US"/>
              <a:pPr algn="r" defTabSz="1017588" eaLnBrk="0" hangingPunct="0">
                <a:lnSpc>
                  <a:spcPct val="100000"/>
                </a:lnSpc>
                <a:spcBef>
                  <a:spcPct val="0"/>
                </a:spcBef>
                <a:buClrTx/>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fr-FR"/>
              <a:t>ADF Java (Z16325) Module 7: Encapsulation</a:t>
            </a:r>
            <a:endParaRPr lang="en-US"/>
          </a:p>
        </p:txBody>
      </p:sp>
      <p:sp>
        <p:nvSpPr>
          <p:cNvPr id="18442" name="Rectangle 10"/>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M7 - Encapsulation.ppt</a:t>
            </a:r>
          </a:p>
        </p:txBody>
      </p:sp>
      <p:sp>
        <p:nvSpPr>
          <p:cNvPr id="18443" name="Rectangle 11"/>
          <p:cNvSpPr>
            <a:spLocks noGrp="1" noChangeArrowheads="1"/>
          </p:cNvSpPr>
          <p:nvPr>
            <p:ph type="ftr" sz="quarter" idx="4"/>
          </p:nvPr>
        </p:nvSpPr>
        <p:spPr bwMode="auto">
          <a:xfrm>
            <a:off x="-11113" y="8823325"/>
            <a:ext cx="5448301"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532438" y="8823325"/>
            <a:ext cx="1450975"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4F49481C-3007-486E-9473-A7E8C68AF397}" type="slidenum">
              <a:rPr lang="en-US"/>
              <a:pPr>
                <a:defRPr/>
              </a:pPr>
              <a:t>‹#›</a:t>
            </a:fld>
            <a:endParaRPr lang="en-US"/>
          </a:p>
        </p:txBody>
      </p:sp>
      <p:sp>
        <p:nvSpPr>
          <p:cNvPr id="17414" name="Rectangle 13"/>
          <p:cNvSpPr>
            <a:spLocks noChangeAspect="1" noChangeArrowheads="1" noTextEdit="1"/>
          </p:cNvSpPr>
          <p:nvPr>
            <p:ph type="sldImg" idx="2"/>
          </p:nvPr>
        </p:nvSpPr>
        <p:spPr bwMode="auto">
          <a:xfrm>
            <a:off x="1001713" y="774700"/>
            <a:ext cx="5097462" cy="3822700"/>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946150" y="4860925"/>
            <a:ext cx="5207000" cy="3768725"/>
          </a:xfrm>
          <a:prstGeom prst="rect">
            <a:avLst/>
          </a:prstGeom>
          <a:noFill/>
          <a:ln w="12700">
            <a:no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18435" name="Rectangle 10"/>
          <p:cNvSpPr>
            <a:spLocks noGrp="1" noChangeArrowheads="1"/>
          </p:cNvSpPr>
          <p:nvPr>
            <p:ph type="dt" sz="quarter" idx="1"/>
          </p:nvPr>
        </p:nvSpPr>
        <p:spPr>
          <a:noFill/>
        </p:spPr>
        <p:txBody>
          <a:bodyPr/>
          <a:lstStyle/>
          <a:p>
            <a:r>
              <a:rPr lang="en-US" smtClean="0"/>
              <a:t>M7 - Encapsulation.ppt</a:t>
            </a:r>
          </a:p>
        </p:txBody>
      </p:sp>
      <p:sp>
        <p:nvSpPr>
          <p:cNvPr id="18436"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18437" name="Rectangle 12"/>
          <p:cNvSpPr>
            <a:spLocks noGrp="1" noChangeArrowheads="1"/>
          </p:cNvSpPr>
          <p:nvPr>
            <p:ph type="sldNum" sz="quarter" idx="5"/>
          </p:nvPr>
        </p:nvSpPr>
        <p:spPr>
          <a:noFill/>
        </p:spPr>
        <p:txBody>
          <a:bodyPr/>
          <a:lstStyle/>
          <a:p>
            <a:fld id="{3971FB18-A2AC-441C-9276-F561A82CD745}" type="slidenum">
              <a:rPr lang="en-US" smtClean="0"/>
              <a:pPr/>
              <a:t>1</a:t>
            </a:fld>
            <a:endParaRPr lang="en-US" smtClean="0"/>
          </a:p>
        </p:txBody>
      </p:sp>
      <p:sp>
        <p:nvSpPr>
          <p:cNvPr id="18438" name="Rectangle 4"/>
          <p:cNvSpPr>
            <a:spLocks noChangeAspect="1" noChangeArrowheads="1" noTextEdit="1"/>
          </p:cNvSpPr>
          <p:nvPr>
            <p:ph type="sldImg"/>
          </p:nvPr>
        </p:nvSpPr>
        <p:spPr>
          <a:ln/>
        </p:spPr>
      </p:sp>
      <p:sp>
        <p:nvSpPr>
          <p:cNvPr id="18439" name="Rectangle 5"/>
          <p:cNvSpPr>
            <a:spLocks noGrp="1" noChangeArrowheads="1"/>
          </p:cNvSpPr>
          <p:nvPr>
            <p:ph type="body" idx="1"/>
          </p:nvPr>
        </p:nvSpPr>
        <p:spPr>
          <a:noFill/>
          <a:ln w="9525"/>
        </p:spPr>
        <p:txBody>
          <a:bodyPr/>
          <a:lstStyle/>
          <a:p>
            <a:pPr eaLnBrk="1" hangingPunct="1"/>
            <a:r>
              <a:rPr lang="en-US" b="1" smtClean="0"/>
              <a:t>Focus: </a:t>
            </a:r>
            <a:r>
              <a:rPr lang="en-US" smtClean="0"/>
              <a:t>Module 7: </a:t>
            </a:r>
            <a:r>
              <a:rPr lang="en-US" sz="1100" smtClean="0">
                <a:solidFill>
                  <a:srgbClr val="003300"/>
                </a:solidFill>
              </a:rPr>
              <a:t>Encapsulation</a:t>
            </a:r>
            <a:endParaRPr lang="en-US" sz="1100" smtClean="0"/>
          </a:p>
          <a:p>
            <a:pPr eaLnBrk="1" hangingPunct="1"/>
            <a:endParaRPr lang="en-US" b="1" smtClean="0"/>
          </a:p>
          <a:p>
            <a:pPr eaLnBrk="1" hangingPunct="1"/>
            <a:r>
              <a:rPr lang="en-US" b="1" smtClean="0"/>
              <a:t>Key Message: </a:t>
            </a:r>
            <a:r>
              <a:rPr lang="en-US" smtClean="0"/>
              <a:t>This module introduces the concept of encapsulation.</a:t>
            </a:r>
          </a:p>
          <a:p>
            <a:pPr eaLnBrk="1" hangingPunct="1"/>
            <a:endParaRPr lang="en-US" smtClean="0"/>
          </a:p>
          <a:p>
            <a:pPr eaLnBrk="1" hangingPunct="1"/>
            <a:r>
              <a:rPr lang="en-US" b="1" smtClean="0"/>
              <a:t>Transition: </a:t>
            </a:r>
            <a:r>
              <a:rPr lang="en-US" smtClean="0"/>
              <a:t>Let’s take a look at what we aim to learn in this module.</a:t>
            </a:r>
            <a:endParaRPr lang="en-US" b="1" smtClean="0"/>
          </a:p>
          <a:p>
            <a:endParaRPr lang="en-I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27651" name="Rectangle 10"/>
          <p:cNvSpPr>
            <a:spLocks noGrp="1" noChangeArrowheads="1"/>
          </p:cNvSpPr>
          <p:nvPr>
            <p:ph type="dt" sz="quarter" idx="1"/>
          </p:nvPr>
        </p:nvSpPr>
        <p:spPr>
          <a:noFill/>
        </p:spPr>
        <p:txBody>
          <a:bodyPr/>
          <a:lstStyle/>
          <a:p>
            <a:r>
              <a:rPr lang="en-US" smtClean="0"/>
              <a:t>M7 - Encapsulation.ppt</a:t>
            </a:r>
          </a:p>
        </p:txBody>
      </p:sp>
      <p:sp>
        <p:nvSpPr>
          <p:cNvPr id="2765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7653" name="Rectangle 12"/>
          <p:cNvSpPr>
            <a:spLocks noGrp="1" noChangeArrowheads="1"/>
          </p:cNvSpPr>
          <p:nvPr>
            <p:ph type="sldNum" sz="quarter" idx="5"/>
          </p:nvPr>
        </p:nvSpPr>
        <p:spPr>
          <a:noFill/>
        </p:spPr>
        <p:txBody>
          <a:bodyPr/>
          <a:lstStyle/>
          <a:p>
            <a:fld id="{B18FA2AF-CB0C-4148-B579-57C16CC52205}" type="slidenum">
              <a:rPr lang="en-US" smtClean="0"/>
              <a:pPr/>
              <a:t>10</a:t>
            </a:fld>
            <a:endParaRPr lang="en-US" smtClean="0"/>
          </a:p>
        </p:txBody>
      </p:sp>
      <p:sp>
        <p:nvSpPr>
          <p:cNvPr id="27654" name="Rectangle 4"/>
          <p:cNvSpPr>
            <a:spLocks noChangeAspect="1" noChangeArrowheads="1" noTextEdit="1"/>
          </p:cNvSpPr>
          <p:nvPr>
            <p:ph type="sldImg"/>
          </p:nvPr>
        </p:nvSpPr>
        <p:spPr>
          <a:ln/>
        </p:spPr>
      </p:sp>
      <p:sp>
        <p:nvSpPr>
          <p:cNvPr id="27655" name="Rectangle 5"/>
          <p:cNvSpPr>
            <a:spLocks noGrp="1" noChangeArrowheads="1"/>
          </p:cNvSpPr>
          <p:nvPr>
            <p:ph type="body" idx="1"/>
          </p:nvPr>
        </p:nvSpPr>
        <p:spPr>
          <a:noFill/>
          <a:ln w="9525"/>
        </p:spPr>
        <p:txBody>
          <a:bodyPr/>
          <a:lstStyle/>
          <a:p>
            <a:r>
              <a:rPr lang="en-US" b="1" smtClean="0"/>
              <a:t> Key message: </a:t>
            </a:r>
            <a:r>
              <a:rPr lang="en-US" smtClean="0"/>
              <a:t>NA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28675" name="Rectangle 10"/>
          <p:cNvSpPr>
            <a:spLocks noGrp="1" noChangeArrowheads="1"/>
          </p:cNvSpPr>
          <p:nvPr>
            <p:ph type="dt" sz="quarter" idx="1"/>
          </p:nvPr>
        </p:nvSpPr>
        <p:spPr>
          <a:noFill/>
        </p:spPr>
        <p:txBody>
          <a:bodyPr/>
          <a:lstStyle/>
          <a:p>
            <a:r>
              <a:rPr lang="en-US" smtClean="0"/>
              <a:t>M7 - Encapsulation.ppt</a:t>
            </a:r>
          </a:p>
        </p:txBody>
      </p:sp>
      <p:sp>
        <p:nvSpPr>
          <p:cNvPr id="28676"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8677" name="Rectangle 12"/>
          <p:cNvSpPr>
            <a:spLocks noGrp="1" noChangeArrowheads="1"/>
          </p:cNvSpPr>
          <p:nvPr>
            <p:ph type="sldNum" sz="quarter" idx="5"/>
          </p:nvPr>
        </p:nvSpPr>
        <p:spPr>
          <a:noFill/>
        </p:spPr>
        <p:txBody>
          <a:bodyPr/>
          <a:lstStyle/>
          <a:p>
            <a:fld id="{446FEAC0-6828-4E03-BA16-B9FC879553CD}" type="slidenum">
              <a:rPr lang="en-US" smtClean="0"/>
              <a:pPr/>
              <a:t>11</a:t>
            </a:fld>
            <a:endParaRPr lang="en-US" smtClean="0"/>
          </a:p>
        </p:txBody>
      </p:sp>
      <p:sp>
        <p:nvSpPr>
          <p:cNvPr id="28678" name="Rectangle 4"/>
          <p:cNvSpPr>
            <a:spLocks noChangeAspect="1" noChangeArrowheads="1" noTextEdit="1"/>
          </p:cNvSpPr>
          <p:nvPr>
            <p:ph type="sldImg"/>
          </p:nvPr>
        </p:nvSpPr>
        <p:spPr>
          <a:ln/>
        </p:spPr>
      </p:sp>
      <p:sp>
        <p:nvSpPr>
          <p:cNvPr id="28679" name="Rectangle 5"/>
          <p:cNvSpPr>
            <a:spLocks noGrp="1" noChangeArrowheads="1"/>
          </p:cNvSpPr>
          <p:nvPr>
            <p:ph type="body" idx="1"/>
          </p:nvPr>
        </p:nvSpPr>
        <p:spPr>
          <a:noFill/>
          <a:ln w="9525"/>
        </p:spPr>
        <p:txBody>
          <a:bodyPr/>
          <a:lstStyle/>
          <a:p>
            <a:r>
              <a:rPr lang="en-US" b="1" smtClean="0"/>
              <a:t>Key Message:</a:t>
            </a:r>
          </a:p>
          <a:p>
            <a:r>
              <a:rPr lang="en-US" smtClean="0"/>
              <a:t>Suppose we want to derive variations in a car. </a:t>
            </a:r>
          </a:p>
          <a:p>
            <a:r>
              <a:rPr lang="en-US" smtClean="0"/>
              <a:t>Inheritance would be like designing a completely new type of car whenever we want to improve or change the engine or change the wheel</a:t>
            </a:r>
          </a:p>
          <a:p>
            <a:r>
              <a:rPr lang="en-US" smtClean="0"/>
              <a:t>Composition is designing the car in a modular manner so that the engine or the wheel can be changed easily without having to design a completely new car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29699" name="Rectangle 10"/>
          <p:cNvSpPr>
            <a:spLocks noGrp="1" noChangeArrowheads="1"/>
          </p:cNvSpPr>
          <p:nvPr>
            <p:ph type="dt" sz="quarter" idx="1"/>
          </p:nvPr>
        </p:nvSpPr>
        <p:spPr>
          <a:noFill/>
        </p:spPr>
        <p:txBody>
          <a:bodyPr/>
          <a:lstStyle/>
          <a:p>
            <a:r>
              <a:rPr lang="en-US" smtClean="0"/>
              <a:t>M7 - Encapsulation.ppt</a:t>
            </a:r>
          </a:p>
        </p:txBody>
      </p:sp>
      <p:sp>
        <p:nvSpPr>
          <p:cNvPr id="2970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9701" name="Rectangle 12"/>
          <p:cNvSpPr>
            <a:spLocks noGrp="1" noChangeArrowheads="1"/>
          </p:cNvSpPr>
          <p:nvPr>
            <p:ph type="sldNum" sz="quarter" idx="5"/>
          </p:nvPr>
        </p:nvSpPr>
        <p:spPr>
          <a:noFill/>
        </p:spPr>
        <p:txBody>
          <a:bodyPr/>
          <a:lstStyle/>
          <a:p>
            <a:fld id="{C6D37C66-E422-4FA6-A526-B033069593D1}" type="slidenum">
              <a:rPr lang="en-US" smtClean="0"/>
              <a:pPr/>
              <a:t>12</a:t>
            </a:fld>
            <a:endParaRPr lang="en-US" smtClean="0"/>
          </a:p>
        </p:txBody>
      </p:sp>
      <p:sp>
        <p:nvSpPr>
          <p:cNvPr id="29702" name="Rectangle 4"/>
          <p:cNvSpPr>
            <a:spLocks noChangeAspect="1" noChangeArrowheads="1" noTextEdit="1"/>
          </p:cNvSpPr>
          <p:nvPr>
            <p:ph type="sldImg"/>
          </p:nvPr>
        </p:nvSpPr>
        <p:spPr>
          <a:ln/>
        </p:spPr>
      </p:sp>
      <p:sp>
        <p:nvSpPr>
          <p:cNvPr id="29703" name="Rectangle 5"/>
          <p:cNvSpPr>
            <a:spLocks noGrp="1" noChangeArrowheads="1"/>
          </p:cNvSpPr>
          <p:nvPr>
            <p:ph type="body" idx="1"/>
          </p:nvPr>
        </p:nvSpPr>
        <p:spPr>
          <a:noFill/>
          <a:ln w="9525"/>
        </p:spPr>
        <p:txBody>
          <a:bodyPr/>
          <a:lstStyle/>
          <a:p>
            <a:pPr>
              <a:spcBef>
                <a:spcPts val="363"/>
              </a:spcBef>
            </a:pPr>
            <a:r>
              <a:rPr lang="en-US" b="1" smtClean="0"/>
              <a:t>Key Message: </a:t>
            </a:r>
            <a:r>
              <a:rPr lang="en-US" smtClean="0"/>
              <a:t>NA</a:t>
            </a:r>
          </a:p>
          <a:p>
            <a:pPr>
              <a:spcBef>
                <a:spcPts val="363"/>
              </a:spcBef>
            </a:pPr>
            <a:endParaRPr lang="en-US" b="1" smtClean="0"/>
          </a:p>
          <a:p>
            <a:pPr>
              <a:spcBef>
                <a:spcPts val="363"/>
              </a:spcBef>
            </a:pPr>
            <a:r>
              <a:rPr lang="en-US" b="1" smtClean="0"/>
              <a:t>Transition: </a:t>
            </a:r>
            <a:r>
              <a:rPr lang="en-US" smtClean="0"/>
              <a:t>Let’s look at the checkpoint answer.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30723" name="Rectangle 10"/>
          <p:cNvSpPr>
            <a:spLocks noGrp="1" noChangeArrowheads="1"/>
          </p:cNvSpPr>
          <p:nvPr>
            <p:ph type="dt" sz="quarter" idx="1"/>
          </p:nvPr>
        </p:nvSpPr>
        <p:spPr>
          <a:noFill/>
        </p:spPr>
        <p:txBody>
          <a:bodyPr/>
          <a:lstStyle/>
          <a:p>
            <a:r>
              <a:rPr lang="en-US" smtClean="0"/>
              <a:t>M7 - Encapsulation.ppt</a:t>
            </a:r>
          </a:p>
        </p:txBody>
      </p:sp>
      <p:sp>
        <p:nvSpPr>
          <p:cNvPr id="3072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0725" name="Rectangle 12"/>
          <p:cNvSpPr>
            <a:spLocks noGrp="1" noChangeArrowheads="1"/>
          </p:cNvSpPr>
          <p:nvPr>
            <p:ph type="sldNum" sz="quarter" idx="5"/>
          </p:nvPr>
        </p:nvSpPr>
        <p:spPr>
          <a:noFill/>
        </p:spPr>
        <p:txBody>
          <a:bodyPr/>
          <a:lstStyle/>
          <a:p>
            <a:fld id="{44C771BD-60C7-4766-B649-71C94621D0BE}" type="slidenum">
              <a:rPr lang="en-US" smtClean="0"/>
              <a:pPr/>
              <a:t>13</a:t>
            </a:fld>
            <a:endParaRPr lang="en-US" smtClean="0"/>
          </a:p>
        </p:txBody>
      </p:sp>
      <p:sp>
        <p:nvSpPr>
          <p:cNvPr id="30726" name="Rectangle 4"/>
          <p:cNvSpPr>
            <a:spLocks noChangeAspect="1" noChangeArrowheads="1" noTextEdit="1"/>
          </p:cNvSpPr>
          <p:nvPr>
            <p:ph type="sldImg"/>
          </p:nvPr>
        </p:nvSpPr>
        <p:spPr>
          <a:ln/>
        </p:spPr>
      </p:sp>
      <p:sp>
        <p:nvSpPr>
          <p:cNvPr id="27655" name="Rectangle 5"/>
          <p:cNvSpPr>
            <a:spLocks noGrp="1" noChangeArrowheads="1"/>
          </p:cNvSpPr>
          <p:nvPr>
            <p:ph type="body" idx="1"/>
          </p:nvPr>
        </p:nvSpPr>
        <p:spPr>
          <a:ln w="9525"/>
        </p:spPr>
        <p:txBody>
          <a:bodyPr/>
          <a:lstStyle/>
          <a:p>
            <a:pPr>
              <a:spcBef>
                <a:spcPts val="363"/>
              </a:spcBef>
              <a:defRPr/>
            </a:pPr>
            <a:r>
              <a:rPr lang="en-US" b="1" dirty="0" smtClean="0">
                <a:latin typeface="Arial" pitchFamily="34" charset="0"/>
              </a:rPr>
              <a:t>Key Message: </a:t>
            </a:r>
            <a:r>
              <a:rPr lang="en-US" dirty="0" smtClean="0">
                <a:latin typeface="Arial" pitchFamily="34" charset="0"/>
              </a:rPr>
              <a:t>NA</a:t>
            </a:r>
          </a:p>
          <a:p>
            <a:pPr>
              <a:spcBef>
                <a:spcPts val="363"/>
              </a:spcBef>
              <a:defRPr/>
            </a:pPr>
            <a:endParaRPr lang="en-US" b="1" dirty="0" smtClean="0">
              <a:latin typeface="Arial" pitchFamily="34" charset="0"/>
            </a:endParaRPr>
          </a:p>
          <a:p>
            <a:pPr>
              <a:spcBef>
                <a:spcPts val="363"/>
              </a:spcBef>
              <a:defRPr/>
            </a:pPr>
            <a:r>
              <a:rPr lang="en-US" b="1" dirty="0" smtClean="0">
                <a:latin typeface="Arial" pitchFamily="34" charset="0"/>
              </a:rPr>
              <a:t>Note to Instructor: </a:t>
            </a:r>
            <a:r>
              <a:rPr lang="en-US" dirty="0" smtClean="0">
                <a:latin typeface="Arial" pitchFamily="34" charset="0"/>
              </a:rPr>
              <a:t>Refer to the answer on slide.</a:t>
            </a:r>
          </a:p>
          <a:p>
            <a:pPr>
              <a:defRPr/>
            </a:pPr>
            <a:r>
              <a:rPr lang="en-US" dirty="0" smtClean="0"/>
              <a:t>Explain why the False statements are false and what the correct statements are:</a:t>
            </a:r>
          </a:p>
          <a:p>
            <a:pPr marL="228600" indent="-228600">
              <a:buFontTx/>
              <a:buAutoNum type="arabicPeriod"/>
              <a:defRPr/>
            </a:pPr>
            <a:r>
              <a:rPr lang="en-US" dirty="0" smtClean="0"/>
              <a:t>False. Encapsulation reduces the complexity of a system by separating the concerns of an object’s interface with the object’s implementation.</a:t>
            </a:r>
          </a:p>
          <a:p>
            <a:pPr marL="228600" indent="-228600">
              <a:buFontTx/>
              <a:buAutoNum type="arabicPeriod"/>
              <a:defRPr/>
            </a:pPr>
            <a:r>
              <a:rPr lang="en-US" dirty="0" smtClean="0"/>
              <a:t>False. It is preferred to access or mutate private attributes of class using getters and setters (however, this depends on the design). Public attributes, can be accessed/mutated directly from outside of class. Though, it is not a good practice to have public attributes in a class that can be mutated from outside. This can lead to unwanted results if getters and setters are used inappropriately.</a:t>
            </a:r>
          </a:p>
          <a:p>
            <a:pPr marL="228600" indent="-228600">
              <a:buFontTx/>
              <a:buAutoNum type="arabicPeriod"/>
              <a:defRPr/>
            </a:pPr>
            <a:r>
              <a:rPr lang="en-US" dirty="0" smtClean="0"/>
              <a:t>False. Protected access modifier allow </a:t>
            </a:r>
            <a:r>
              <a:rPr lang="en-US" dirty="0" smtClean="0">
                <a:solidFill>
                  <a:srgbClr val="000000"/>
                </a:solidFill>
              </a:rPr>
              <a:t>members to be accessible in its class package and by its subclasses </a:t>
            </a:r>
          </a:p>
          <a:p>
            <a:pPr>
              <a:defRPr/>
            </a:pPr>
            <a:endParaRPr lang="en-US" b="1" dirty="0" smtClean="0"/>
          </a:p>
          <a:p>
            <a:pPr>
              <a:defRPr/>
            </a:pPr>
            <a:r>
              <a:rPr lang="en-US" b="1" dirty="0" smtClean="0"/>
              <a:t>Transition:  </a:t>
            </a:r>
            <a:r>
              <a:rPr lang="en-US" dirty="0" smtClean="0"/>
              <a:t>Let’s discuss your queries and comments related this module.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31747" name="Rectangle 10"/>
          <p:cNvSpPr>
            <a:spLocks noGrp="1" noChangeArrowheads="1"/>
          </p:cNvSpPr>
          <p:nvPr>
            <p:ph type="dt" sz="quarter" idx="1"/>
          </p:nvPr>
        </p:nvSpPr>
        <p:spPr>
          <a:noFill/>
        </p:spPr>
        <p:txBody>
          <a:bodyPr/>
          <a:lstStyle/>
          <a:p>
            <a:r>
              <a:rPr lang="en-US" smtClean="0"/>
              <a:t>M7 - Encapsulation.ppt</a:t>
            </a:r>
          </a:p>
        </p:txBody>
      </p:sp>
      <p:sp>
        <p:nvSpPr>
          <p:cNvPr id="3174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31749" name="Rectangle 12"/>
          <p:cNvSpPr>
            <a:spLocks noGrp="1" noChangeArrowheads="1"/>
          </p:cNvSpPr>
          <p:nvPr>
            <p:ph type="sldNum" sz="quarter" idx="5"/>
          </p:nvPr>
        </p:nvSpPr>
        <p:spPr>
          <a:noFill/>
        </p:spPr>
        <p:txBody>
          <a:bodyPr/>
          <a:lstStyle/>
          <a:p>
            <a:fld id="{582FF976-5052-4C34-962D-7D60249A439F}" type="slidenum">
              <a:rPr lang="en-US" smtClean="0"/>
              <a:pPr/>
              <a:t>14</a:t>
            </a:fld>
            <a:endParaRPr lang="en-US" smtClean="0"/>
          </a:p>
        </p:txBody>
      </p:sp>
      <p:sp>
        <p:nvSpPr>
          <p:cNvPr id="31750" name="Rectangle 4"/>
          <p:cNvSpPr>
            <a:spLocks noChangeAspect="1" noChangeArrowheads="1" noTextEdit="1"/>
          </p:cNvSpPr>
          <p:nvPr>
            <p:ph type="sldImg"/>
          </p:nvPr>
        </p:nvSpPr>
        <p:spPr>
          <a:ln/>
        </p:spPr>
      </p:sp>
      <p:sp>
        <p:nvSpPr>
          <p:cNvPr id="31751" name="Rectangle 5"/>
          <p:cNvSpPr>
            <a:spLocks noGrp="1" noChangeArrowheads="1"/>
          </p:cNvSpPr>
          <p:nvPr>
            <p:ph type="body" idx="1"/>
          </p:nvPr>
        </p:nvSpPr>
        <p:spPr>
          <a:noFill/>
          <a:ln w="9525"/>
        </p:spPr>
        <p:txBody>
          <a:bodyPr/>
          <a:lstStyle/>
          <a:p>
            <a:pPr eaLnBrk="1" hangingPunct="1">
              <a:spcBef>
                <a:spcPts val="363"/>
              </a:spcBef>
            </a:pPr>
            <a:r>
              <a:rPr lang="en-US" b="1" smtClean="0">
                <a:solidFill>
                  <a:srgbClr val="000000"/>
                </a:solidFill>
              </a:rPr>
              <a:t>Key Message:</a:t>
            </a:r>
            <a:r>
              <a:rPr lang="en-US" smtClean="0">
                <a:solidFill>
                  <a:srgbClr val="000000"/>
                </a:solidFill>
              </a:rPr>
              <a:t> Ask participants for any questions or comments they may have.</a:t>
            </a:r>
          </a:p>
          <a:p>
            <a:pPr eaLnBrk="1" hangingPunct="1">
              <a:spcBef>
                <a:spcPts val="363"/>
              </a:spcBef>
            </a:pPr>
            <a:endParaRPr lang="en-US"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19459" name="Rectangle 10"/>
          <p:cNvSpPr>
            <a:spLocks noGrp="1" noChangeArrowheads="1"/>
          </p:cNvSpPr>
          <p:nvPr>
            <p:ph type="dt" sz="quarter" idx="1"/>
          </p:nvPr>
        </p:nvSpPr>
        <p:spPr>
          <a:noFill/>
        </p:spPr>
        <p:txBody>
          <a:bodyPr/>
          <a:lstStyle/>
          <a:p>
            <a:r>
              <a:rPr lang="en-US" smtClean="0"/>
              <a:t>M7 - Encapsulation.ppt</a:t>
            </a:r>
          </a:p>
        </p:txBody>
      </p:sp>
      <p:sp>
        <p:nvSpPr>
          <p:cNvPr id="1946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19461" name="Rectangle 12"/>
          <p:cNvSpPr>
            <a:spLocks noGrp="1" noChangeArrowheads="1"/>
          </p:cNvSpPr>
          <p:nvPr>
            <p:ph type="sldNum" sz="quarter" idx="5"/>
          </p:nvPr>
        </p:nvSpPr>
        <p:spPr>
          <a:noFill/>
        </p:spPr>
        <p:txBody>
          <a:bodyPr/>
          <a:lstStyle/>
          <a:p>
            <a:fld id="{CC3E1083-E0FB-44A1-85D0-64A13B4E86D5}" type="slidenum">
              <a:rPr lang="en-US" smtClean="0"/>
              <a:pPr/>
              <a:t>2</a:t>
            </a:fld>
            <a:endParaRPr lang="en-US" smtClean="0"/>
          </a:p>
        </p:txBody>
      </p:sp>
      <p:sp>
        <p:nvSpPr>
          <p:cNvPr id="19462" name="Rectangle 4"/>
          <p:cNvSpPr>
            <a:spLocks noChangeAspect="1" noChangeArrowheads="1" noTextEdit="1"/>
          </p:cNvSpPr>
          <p:nvPr>
            <p:ph type="sldImg"/>
          </p:nvPr>
        </p:nvSpPr>
        <p:spPr>
          <a:ln/>
        </p:spPr>
      </p:sp>
      <p:sp>
        <p:nvSpPr>
          <p:cNvPr id="19463" name="Rectangle 5"/>
          <p:cNvSpPr>
            <a:spLocks noGrp="1" noChangeArrowheads="1"/>
          </p:cNvSpPr>
          <p:nvPr>
            <p:ph type="body" idx="1"/>
          </p:nvPr>
        </p:nvSpPr>
        <p:spPr>
          <a:noFill/>
          <a:ln w="9525"/>
        </p:spPr>
        <p:txBody>
          <a:bodyPr/>
          <a:lstStyle/>
          <a:p>
            <a:pPr eaLnBrk="1" hangingPunct="1"/>
            <a:r>
              <a:rPr lang="en-US" b="1" smtClean="0"/>
              <a:t>Key Message: </a:t>
            </a:r>
            <a:r>
              <a:rPr lang="en-US" smtClean="0"/>
              <a:t>NA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20483" name="Rectangle 10"/>
          <p:cNvSpPr>
            <a:spLocks noGrp="1" noChangeArrowheads="1"/>
          </p:cNvSpPr>
          <p:nvPr>
            <p:ph type="dt" sz="quarter" idx="1"/>
          </p:nvPr>
        </p:nvSpPr>
        <p:spPr>
          <a:noFill/>
        </p:spPr>
        <p:txBody>
          <a:bodyPr/>
          <a:lstStyle/>
          <a:p>
            <a:r>
              <a:rPr lang="en-US" smtClean="0"/>
              <a:t>M7 - Encapsulation.ppt</a:t>
            </a:r>
          </a:p>
        </p:txBody>
      </p:sp>
      <p:sp>
        <p:nvSpPr>
          <p:cNvPr id="2048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0485" name="Rectangle 12"/>
          <p:cNvSpPr>
            <a:spLocks noGrp="1" noChangeArrowheads="1"/>
          </p:cNvSpPr>
          <p:nvPr>
            <p:ph type="sldNum" sz="quarter" idx="5"/>
          </p:nvPr>
        </p:nvSpPr>
        <p:spPr>
          <a:noFill/>
        </p:spPr>
        <p:txBody>
          <a:bodyPr/>
          <a:lstStyle/>
          <a:p>
            <a:fld id="{C79899BC-951F-4D4F-98EF-5FA1197469AB}" type="slidenum">
              <a:rPr lang="en-US" smtClean="0"/>
              <a:pPr/>
              <a:t>3</a:t>
            </a:fld>
            <a:endParaRPr lang="en-US" smtClean="0"/>
          </a:p>
        </p:txBody>
      </p:sp>
      <p:sp>
        <p:nvSpPr>
          <p:cNvPr id="20486" name="Rectangle 4"/>
          <p:cNvSpPr>
            <a:spLocks noChangeAspect="1" noChangeArrowheads="1" noTextEdit="1"/>
          </p:cNvSpPr>
          <p:nvPr>
            <p:ph type="sldImg"/>
          </p:nvPr>
        </p:nvSpPr>
        <p:spPr>
          <a:ln/>
        </p:spPr>
      </p:sp>
      <p:sp>
        <p:nvSpPr>
          <p:cNvPr id="20487" name="Rectangle 5"/>
          <p:cNvSpPr>
            <a:spLocks noGrp="1" noChangeArrowheads="1"/>
          </p:cNvSpPr>
          <p:nvPr>
            <p:ph type="body" idx="1"/>
          </p:nvPr>
        </p:nvSpPr>
        <p:spPr>
          <a:noFill/>
          <a:ln w="9525"/>
        </p:spPr>
        <p:txBody>
          <a:bodyPr/>
          <a:lstStyle/>
          <a:p>
            <a:r>
              <a:rPr lang="en-US" altLang="ko-KR" b="1" smtClean="0">
                <a:ea typeface="굴림" pitchFamily="34" charset="-127"/>
              </a:rPr>
              <a:t>Key Message: </a:t>
            </a:r>
            <a:r>
              <a:rPr lang="en-US" altLang="ko-KR" smtClean="0">
                <a:ea typeface="굴림" pitchFamily="34" charset="-127"/>
              </a:rPr>
              <a:t>Ask the participants what they understand by the term encapsulation. Ask them to list some examples. Everyday life is full of encapsulation. I can drive a car or a use a computer, but I don’t know how to build one. I know that by pressing a number on an elevator it will let me off at that floor. But I don’t know how it does that.</a:t>
            </a:r>
          </a:p>
          <a:p>
            <a:r>
              <a:rPr lang="en-US" altLang="ko-KR" smtClean="0">
                <a:ea typeface="굴림" pitchFamily="34" charset="-127"/>
              </a:rPr>
              <a:t>Then, explain the term in detail.</a:t>
            </a:r>
          </a:p>
          <a:p>
            <a:endParaRPr lang="en-US" altLang="ko-KR" smtClean="0">
              <a:ea typeface="굴림"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21507" name="Rectangle 10"/>
          <p:cNvSpPr>
            <a:spLocks noGrp="1" noChangeArrowheads="1"/>
          </p:cNvSpPr>
          <p:nvPr>
            <p:ph type="dt" sz="quarter" idx="1"/>
          </p:nvPr>
        </p:nvSpPr>
        <p:spPr>
          <a:noFill/>
        </p:spPr>
        <p:txBody>
          <a:bodyPr/>
          <a:lstStyle/>
          <a:p>
            <a:r>
              <a:rPr lang="en-US" smtClean="0"/>
              <a:t>M7 - Encapsulation.ppt</a:t>
            </a:r>
          </a:p>
        </p:txBody>
      </p:sp>
      <p:sp>
        <p:nvSpPr>
          <p:cNvPr id="2150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1509" name="Rectangle 12"/>
          <p:cNvSpPr>
            <a:spLocks noGrp="1" noChangeArrowheads="1"/>
          </p:cNvSpPr>
          <p:nvPr>
            <p:ph type="sldNum" sz="quarter" idx="5"/>
          </p:nvPr>
        </p:nvSpPr>
        <p:spPr>
          <a:noFill/>
        </p:spPr>
        <p:txBody>
          <a:bodyPr/>
          <a:lstStyle/>
          <a:p>
            <a:fld id="{83689C5A-EEC2-496D-9C69-CB6E2E8F5142}" type="slidenum">
              <a:rPr lang="en-US" smtClean="0"/>
              <a:pPr/>
              <a:t>4</a:t>
            </a:fld>
            <a:endParaRPr lang="en-US" smtClean="0"/>
          </a:p>
        </p:txBody>
      </p:sp>
      <p:sp>
        <p:nvSpPr>
          <p:cNvPr id="21510" name="Rectangle 4"/>
          <p:cNvSpPr>
            <a:spLocks noChangeAspect="1" noChangeArrowheads="1" noTextEdit="1"/>
          </p:cNvSpPr>
          <p:nvPr>
            <p:ph type="sldImg"/>
          </p:nvPr>
        </p:nvSpPr>
        <p:spPr>
          <a:ln/>
        </p:spPr>
      </p:sp>
      <p:sp>
        <p:nvSpPr>
          <p:cNvPr id="21511" name="Rectangle 5"/>
          <p:cNvSpPr>
            <a:spLocks noGrp="1" noChangeArrowheads="1"/>
          </p:cNvSpPr>
          <p:nvPr>
            <p:ph type="body" idx="1"/>
          </p:nvPr>
        </p:nvSpPr>
        <p:spPr>
          <a:noFill/>
          <a:ln w="9525"/>
        </p:spPr>
        <p:txBody>
          <a:bodyPr/>
          <a:lstStyle/>
          <a:p>
            <a:r>
              <a:rPr lang="en-US" b="1" smtClean="0"/>
              <a:t>Key Message:</a:t>
            </a:r>
          </a:p>
          <a:p>
            <a:r>
              <a:rPr lang="en-US" smtClean="0"/>
              <a:t>This is a form of abstraction. By hiding unnecessary details, making objects interact become a much simpler task.</a:t>
            </a:r>
          </a:p>
          <a:p>
            <a:endParaRPr lang="en-US" smtClean="0"/>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22531" name="Rectangle 10"/>
          <p:cNvSpPr>
            <a:spLocks noGrp="1" noChangeArrowheads="1"/>
          </p:cNvSpPr>
          <p:nvPr>
            <p:ph type="dt" sz="quarter" idx="1"/>
          </p:nvPr>
        </p:nvSpPr>
        <p:spPr>
          <a:noFill/>
        </p:spPr>
        <p:txBody>
          <a:bodyPr/>
          <a:lstStyle/>
          <a:p>
            <a:r>
              <a:rPr lang="en-US" smtClean="0"/>
              <a:t>M7 - Encapsulation.ppt</a:t>
            </a:r>
          </a:p>
        </p:txBody>
      </p:sp>
      <p:sp>
        <p:nvSpPr>
          <p:cNvPr id="22532"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2533" name="Rectangle 12"/>
          <p:cNvSpPr>
            <a:spLocks noGrp="1" noChangeArrowheads="1"/>
          </p:cNvSpPr>
          <p:nvPr>
            <p:ph type="sldNum" sz="quarter" idx="5"/>
          </p:nvPr>
        </p:nvSpPr>
        <p:spPr>
          <a:noFill/>
        </p:spPr>
        <p:txBody>
          <a:bodyPr/>
          <a:lstStyle/>
          <a:p>
            <a:fld id="{308955B3-C875-475B-A1E5-41A1D09E86FD}" type="slidenum">
              <a:rPr lang="en-US" smtClean="0"/>
              <a:pPr/>
              <a:t>5</a:t>
            </a:fld>
            <a:endParaRPr lang="en-US" smtClean="0"/>
          </a:p>
        </p:txBody>
      </p:sp>
      <p:sp>
        <p:nvSpPr>
          <p:cNvPr id="22534" name="Rectangle 4"/>
          <p:cNvSpPr>
            <a:spLocks noChangeAspect="1" noChangeArrowheads="1" noTextEdit="1"/>
          </p:cNvSpPr>
          <p:nvPr>
            <p:ph type="sldImg"/>
          </p:nvPr>
        </p:nvSpPr>
        <p:spPr>
          <a:ln/>
        </p:spPr>
      </p:sp>
      <p:sp>
        <p:nvSpPr>
          <p:cNvPr id="22535" name="Rectangle 5"/>
          <p:cNvSpPr>
            <a:spLocks noGrp="1" noChangeArrowheads="1"/>
          </p:cNvSpPr>
          <p:nvPr>
            <p:ph type="body" idx="1"/>
          </p:nvPr>
        </p:nvSpPr>
        <p:spPr>
          <a:noFill/>
          <a:ln w="9525"/>
        </p:spPr>
        <p:txBody>
          <a:bodyPr/>
          <a:lstStyle/>
          <a:p>
            <a:r>
              <a:rPr lang="en-US" b="1" smtClean="0"/>
              <a:t>Key Message: </a:t>
            </a:r>
            <a:r>
              <a:rPr lang="en-US" smtClean="0"/>
              <a:t>NA</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23555" name="Rectangle 10"/>
          <p:cNvSpPr>
            <a:spLocks noGrp="1" noChangeArrowheads="1"/>
          </p:cNvSpPr>
          <p:nvPr>
            <p:ph type="dt" sz="quarter" idx="1"/>
          </p:nvPr>
        </p:nvSpPr>
        <p:spPr>
          <a:noFill/>
        </p:spPr>
        <p:txBody>
          <a:bodyPr/>
          <a:lstStyle/>
          <a:p>
            <a:r>
              <a:rPr lang="en-US" smtClean="0"/>
              <a:t>M7 - Encapsulation.ppt</a:t>
            </a:r>
          </a:p>
        </p:txBody>
      </p:sp>
      <p:sp>
        <p:nvSpPr>
          <p:cNvPr id="23556"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3557" name="Rectangle 12"/>
          <p:cNvSpPr>
            <a:spLocks noGrp="1" noChangeArrowheads="1"/>
          </p:cNvSpPr>
          <p:nvPr>
            <p:ph type="sldNum" sz="quarter" idx="5"/>
          </p:nvPr>
        </p:nvSpPr>
        <p:spPr>
          <a:noFill/>
        </p:spPr>
        <p:txBody>
          <a:bodyPr/>
          <a:lstStyle/>
          <a:p>
            <a:fld id="{233332A8-7AD4-4BAA-BAA9-BBE6F8D47407}" type="slidenum">
              <a:rPr lang="en-US" smtClean="0"/>
              <a:pPr/>
              <a:t>6</a:t>
            </a:fld>
            <a:endParaRPr lang="en-US" smtClean="0"/>
          </a:p>
        </p:txBody>
      </p:sp>
      <p:sp>
        <p:nvSpPr>
          <p:cNvPr id="23558" name="Rectangle 4"/>
          <p:cNvSpPr>
            <a:spLocks noChangeAspect="1" noChangeArrowheads="1" noTextEdit="1"/>
          </p:cNvSpPr>
          <p:nvPr>
            <p:ph type="sldImg"/>
          </p:nvPr>
        </p:nvSpPr>
        <p:spPr>
          <a:ln/>
        </p:spPr>
      </p:sp>
      <p:sp>
        <p:nvSpPr>
          <p:cNvPr id="23559" name="Rectangle 5"/>
          <p:cNvSpPr>
            <a:spLocks noGrp="1" noChangeArrowheads="1"/>
          </p:cNvSpPr>
          <p:nvPr>
            <p:ph type="body" idx="1"/>
          </p:nvPr>
        </p:nvSpPr>
        <p:spPr>
          <a:noFill/>
          <a:ln w="9525"/>
        </p:spPr>
        <p:txBody>
          <a:bodyPr/>
          <a:lstStyle/>
          <a:p>
            <a:r>
              <a:rPr lang="en-US" b="1" smtClean="0"/>
              <a:t>Key Message:</a:t>
            </a:r>
          </a:p>
          <a:p>
            <a:endParaRPr lang="en-US" smtClean="0"/>
          </a:p>
          <a:p>
            <a:r>
              <a:rPr lang="en-US" smtClean="0"/>
              <a:t>The purpose and focus of this slide is to describe the degrees of access control or visibility for hiding information or implementation. Discuss each access level and differentiate them from one another.</a:t>
            </a:r>
          </a:p>
          <a:p>
            <a:endParaRPr lang="en-US" smtClean="0"/>
          </a:p>
          <a:p>
            <a:r>
              <a:rPr lang="en-US" smtClean="0"/>
              <a:t>Access control is often referred to as implementation hiding.</a:t>
            </a:r>
          </a:p>
          <a:p>
            <a:endParaRPr lang="en-US" smtClean="0"/>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24579" name="Rectangle 10"/>
          <p:cNvSpPr>
            <a:spLocks noGrp="1" noChangeArrowheads="1"/>
          </p:cNvSpPr>
          <p:nvPr>
            <p:ph type="dt" sz="quarter" idx="1"/>
          </p:nvPr>
        </p:nvSpPr>
        <p:spPr>
          <a:noFill/>
        </p:spPr>
        <p:txBody>
          <a:bodyPr/>
          <a:lstStyle/>
          <a:p>
            <a:r>
              <a:rPr lang="en-US" smtClean="0"/>
              <a:t>M7 - Encapsulation.ppt</a:t>
            </a:r>
          </a:p>
        </p:txBody>
      </p:sp>
      <p:sp>
        <p:nvSpPr>
          <p:cNvPr id="24580"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4581" name="Rectangle 12"/>
          <p:cNvSpPr>
            <a:spLocks noGrp="1" noChangeArrowheads="1"/>
          </p:cNvSpPr>
          <p:nvPr>
            <p:ph type="sldNum" sz="quarter" idx="5"/>
          </p:nvPr>
        </p:nvSpPr>
        <p:spPr>
          <a:noFill/>
        </p:spPr>
        <p:txBody>
          <a:bodyPr/>
          <a:lstStyle/>
          <a:p>
            <a:fld id="{D89EC4C4-87C5-4B69-8B53-BCC878FCEF6D}" type="slidenum">
              <a:rPr lang="en-US" smtClean="0"/>
              <a:pPr/>
              <a:t>7</a:t>
            </a:fld>
            <a:endParaRPr lang="en-US" smtClean="0"/>
          </a:p>
        </p:txBody>
      </p:sp>
      <p:sp>
        <p:nvSpPr>
          <p:cNvPr id="24582" name="Rectangle 4"/>
          <p:cNvSpPr>
            <a:spLocks noChangeAspect="1" noChangeArrowheads="1" noTextEdit="1"/>
          </p:cNvSpPr>
          <p:nvPr>
            <p:ph type="sldImg"/>
          </p:nvPr>
        </p:nvSpPr>
        <p:spPr>
          <a:ln/>
        </p:spPr>
      </p:sp>
      <p:sp>
        <p:nvSpPr>
          <p:cNvPr id="24583" name="Rectangle 5"/>
          <p:cNvSpPr>
            <a:spLocks noGrp="1" noChangeArrowheads="1"/>
          </p:cNvSpPr>
          <p:nvPr>
            <p:ph type="body" idx="1"/>
          </p:nvPr>
        </p:nvSpPr>
        <p:spPr>
          <a:noFill/>
          <a:ln w="9525"/>
        </p:spPr>
        <p:txBody>
          <a:bodyPr/>
          <a:lstStyle/>
          <a:p>
            <a:r>
              <a:rPr lang="en-US" b="1" smtClean="0"/>
              <a:t>Key Message:</a:t>
            </a:r>
          </a:p>
          <a:p>
            <a:r>
              <a:rPr lang="en-US" smtClean="0"/>
              <a:t>Exposing fields allows other code to directly modify their values without going through proper validation. By hiding these fields and exposing public methods to modify them, the designer of the class can have more control on how the class is used.</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25603" name="Rectangle 10"/>
          <p:cNvSpPr>
            <a:spLocks noGrp="1" noChangeArrowheads="1"/>
          </p:cNvSpPr>
          <p:nvPr>
            <p:ph type="dt" sz="quarter" idx="1"/>
          </p:nvPr>
        </p:nvSpPr>
        <p:spPr>
          <a:noFill/>
        </p:spPr>
        <p:txBody>
          <a:bodyPr/>
          <a:lstStyle/>
          <a:p>
            <a:r>
              <a:rPr lang="en-US" smtClean="0"/>
              <a:t>M7 - Encapsulation.ppt</a:t>
            </a:r>
          </a:p>
        </p:txBody>
      </p:sp>
      <p:sp>
        <p:nvSpPr>
          <p:cNvPr id="25604"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5605" name="Rectangle 12"/>
          <p:cNvSpPr>
            <a:spLocks noGrp="1" noChangeArrowheads="1"/>
          </p:cNvSpPr>
          <p:nvPr>
            <p:ph type="sldNum" sz="quarter" idx="5"/>
          </p:nvPr>
        </p:nvSpPr>
        <p:spPr>
          <a:noFill/>
        </p:spPr>
        <p:txBody>
          <a:bodyPr/>
          <a:lstStyle/>
          <a:p>
            <a:fld id="{AA540A44-4C1A-4B05-BD20-60DAD7ADD5D2}" type="slidenum">
              <a:rPr lang="en-US" smtClean="0"/>
              <a:pPr/>
              <a:t>8</a:t>
            </a:fld>
            <a:endParaRPr lang="en-US" smtClean="0"/>
          </a:p>
        </p:txBody>
      </p:sp>
      <p:sp>
        <p:nvSpPr>
          <p:cNvPr id="25606" name="Rectangle 4"/>
          <p:cNvSpPr>
            <a:spLocks noChangeAspect="1" noChangeArrowheads="1" noTextEdit="1"/>
          </p:cNvSpPr>
          <p:nvPr>
            <p:ph type="sldImg"/>
          </p:nvPr>
        </p:nvSpPr>
        <p:spPr>
          <a:ln/>
        </p:spPr>
      </p:sp>
      <p:sp>
        <p:nvSpPr>
          <p:cNvPr id="24583" name="Rectangle 5"/>
          <p:cNvSpPr>
            <a:spLocks noGrp="1" noChangeArrowheads="1"/>
          </p:cNvSpPr>
          <p:nvPr>
            <p:ph type="body" idx="1"/>
          </p:nvPr>
        </p:nvSpPr>
        <p:spPr>
          <a:ln w="9525"/>
        </p:spPr>
        <p:txBody>
          <a:bodyPr/>
          <a:lstStyle/>
          <a:p>
            <a:pPr>
              <a:defRPr/>
            </a:pPr>
            <a:r>
              <a:rPr lang="en-US" b="1" dirty="0" smtClean="0"/>
              <a:t>Key Message: </a:t>
            </a:r>
            <a:r>
              <a:rPr lang="en-US" dirty="0" smtClean="0"/>
              <a:t>When returning primitive values, a copy is always returned. However when returning references, it might return a reference to the actual object. With a direct reference to the object, it can be manipulated without having to go through setter methods thus violating encapsulation.</a:t>
            </a:r>
          </a:p>
          <a:p>
            <a:pPr>
              <a:defRPr/>
            </a:pPr>
            <a:endParaRPr lang="en-US" b="1" dirty="0" smtClean="0"/>
          </a:p>
          <a:p>
            <a:pPr>
              <a:defRPr/>
            </a:pPr>
            <a:r>
              <a:rPr lang="en-US" dirty="0" smtClean="0"/>
              <a:t>Refer to the SetterGetterSample.java, PersonSampleOne.java and PersonSampleTwo.java sample codes</a:t>
            </a:r>
          </a:p>
          <a:p>
            <a:pPr marL="228600" indent="-228600">
              <a:buFont typeface="Arial" pitchFamily="34" charset="0"/>
              <a:buChar char="•"/>
              <a:defRPr/>
            </a:pPr>
            <a:r>
              <a:rPr lang="en-US" dirty="0" smtClean="0"/>
              <a:t>PersonSampleOne.java has defined (no modifier) variables. </a:t>
            </a:r>
          </a:p>
          <a:p>
            <a:pPr marL="228600" indent="-228600">
              <a:buFont typeface="Arial" pitchFamily="34" charset="0"/>
              <a:buChar char="•"/>
              <a:defRPr/>
            </a:pPr>
            <a:r>
              <a:rPr lang="en-US" dirty="0" smtClean="0"/>
              <a:t>While PersonSampleTwo.java has defined private variables that can be accessed from outside class using getter and setter methods. Setter methods checks for any illegal argument.</a:t>
            </a:r>
          </a:p>
          <a:p>
            <a:pPr marL="228600" indent="-228600">
              <a:buFont typeface="Arial" pitchFamily="34" charset="0"/>
              <a:buChar char="•"/>
              <a:defRPr/>
            </a:pPr>
            <a:r>
              <a:rPr lang="en-US" dirty="0" smtClean="0"/>
              <a:t>Explain how each of these classes are initialized from SetterGetterSample.java. And, explain following points with respect to the code in the three classes</a:t>
            </a:r>
          </a:p>
          <a:p>
            <a:pPr lvl="1">
              <a:defRPr/>
            </a:pPr>
            <a:r>
              <a:rPr lang="en-US" dirty="0" smtClean="0"/>
              <a:t>1- With exposed implementation, an object can have values passed to it that may be contrary to it's design</a:t>
            </a:r>
          </a:p>
          <a:p>
            <a:pPr lvl="1">
              <a:defRPr/>
            </a:pPr>
            <a:r>
              <a:rPr lang="en-US" dirty="0" smtClean="0"/>
              <a:t>2- Encapsulation will not allow improper fields to be set by throwing an exception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Grp="1" noChangeArrowheads="1"/>
          </p:cNvSpPr>
          <p:nvPr>
            <p:ph type="hdr" sz="quarter"/>
          </p:nvPr>
        </p:nvSpPr>
        <p:spPr>
          <a:noFill/>
        </p:spPr>
        <p:txBody>
          <a:bodyPr/>
          <a:lstStyle/>
          <a:p>
            <a:r>
              <a:rPr lang="fr-FR" smtClean="0"/>
              <a:t>ADF Java (Z16325) Module 7: Encapsulation</a:t>
            </a:r>
            <a:endParaRPr lang="en-US" smtClean="0"/>
          </a:p>
        </p:txBody>
      </p:sp>
      <p:sp>
        <p:nvSpPr>
          <p:cNvPr id="26627" name="Rectangle 10"/>
          <p:cNvSpPr>
            <a:spLocks noGrp="1" noChangeArrowheads="1"/>
          </p:cNvSpPr>
          <p:nvPr>
            <p:ph type="dt" sz="quarter" idx="1"/>
          </p:nvPr>
        </p:nvSpPr>
        <p:spPr>
          <a:noFill/>
        </p:spPr>
        <p:txBody>
          <a:bodyPr/>
          <a:lstStyle/>
          <a:p>
            <a:r>
              <a:rPr lang="en-US" smtClean="0"/>
              <a:t>M7 - Encapsulation.ppt</a:t>
            </a:r>
          </a:p>
        </p:txBody>
      </p:sp>
      <p:sp>
        <p:nvSpPr>
          <p:cNvPr id="26628" name="Rectangle 11"/>
          <p:cNvSpPr>
            <a:spLocks noGrp="1" noChangeArrowheads="1"/>
          </p:cNvSpPr>
          <p:nvPr>
            <p:ph type="ftr" sz="quarter" idx="4"/>
          </p:nvPr>
        </p:nvSpPr>
        <p:spPr>
          <a:noFill/>
        </p:spPr>
        <p:txBody>
          <a:bodyPr/>
          <a:lstStyle/>
          <a:p>
            <a:r>
              <a:rPr lang="en-US" smtClean="0"/>
              <a:t>Copyright © 2011 Accenture All Rights Reserved.</a:t>
            </a:r>
          </a:p>
        </p:txBody>
      </p:sp>
      <p:sp>
        <p:nvSpPr>
          <p:cNvPr id="26629" name="Rectangle 12"/>
          <p:cNvSpPr>
            <a:spLocks noGrp="1" noChangeArrowheads="1"/>
          </p:cNvSpPr>
          <p:nvPr>
            <p:ph type="sldNum" sz="quarter" idx="5"/>
          </p:nvPr>
        </p:nvSpPr>
        <p:spPr>
          <a:noFill/>
        </p:spPr>
        <p:txBody>
          <a:bodyPr/>
          <a:lstStyle/>
          <a:p>
            <a:fld id="{95389EC0-8CE5-465B-8A2C-63C5E821979A}" type="slidenum">
              <a:rPr lang="en-US" smtClean="0"/>
              <a:pPr/>
              <a:t>9</a:t>
            </a:fld>
            <a:endParaRPr lang="en-US" smtClean="0"/>
          </a:p>
        </p:txBody>
      </p:sp>
      <p:sp>
        <p:nvSpPr>
          <p:cNvPr id="26630" name="Rectangle 4"/>
          <p:cNvSpPr>
            <a:spLocks noChangeAspect="1" noChangeArrowheads="1" noTextEdit="1"/>
          </p:cNvSpPr>
          <p:nvPr>
            <p:ph type="sldImg"/>
          </p:nvPr>
        </p:nvSpPr>
        <p:spPr>
          <a:ln/>
        </p:spPr>
      </p:sp>
      <p:sp>
        <p:nvSpPr>
          <p:cNvPr id="26631" name="Rectangle 5"/>
          <p:cNvSpPr>
            <a:spLocks noGrp="1" noChangeArrowheads="1"/>
          </p:cNvSpPr>
          <p:nvPr>
            <p:ph type="body" idx="1"/>
          </p:nvPr>
        </p:nvSpPr>
        <p:spPr>
          <a:noFill/>
          <a:ln w="9525"/>
        </p:spPr>
        <p:txBody>
          <a:bodyPr/>
          <a:lstStyle/>
          <a:p>
            <a:r>
              <a:rPr lang="en-US" b="1" smtClean="0"/>
              <a:t>Key Message:</a:t>
            </a:r>
          </a:p>
          <a:p>
            <a:r>
              <a:rPr lang="en-US" smtClean="0"/>
              <a:t>When designing an object, imagine it from the perspective of the client of that object. Usability is a major factor, even in real world, actual objects. </a:t>
            </a:r>
          </a:p>
          <a:p>
            <a:endParaRPr lang="en-US" smtClean="0"/>
          </a:p>
          <a:p>
            <a:r>
              <a:rPr lang="en-US" smtClean="0"/>
              <a:t>Refer to StrategySample.java and interface its references StrategyImplOne.java, StrategyImplTwo.java, Strategy.java and General.java sample codes.</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4B24E58A-F998-440C-8931-A3277A7038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B14F788A-ECBC-4B73-B021-C264E9F722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7CA5A7CB-C743-4B6C-9BCE-DB88B1C161E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2D5AAD35-F55D-4485-8490-4C0966AD7D7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3B2EB4B0-06EE-4F10-AEBB-5A559716D40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063623A5-1B3F-4306-95C5-E6C2B91CFBC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C5BE66EB-360A-4954-840C-1C5CB02C434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97DA9E0D-9E3E-414B-BAB7-5B374E32A6F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6775A3B9-7436-46A1-B6DA-DDBE09894BC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DDA3257E-1B49-45FC-A0BE-2EFDB31396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5AD722B7-C033-4716-84DC-2EDB8278FC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F808B88A-9074-4DC8-9356-85F5336D7458}"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t>Copyright © 2011 Accenture All Rights Reserved. </a:t>
            </a:r>
          </a:p>
        </p:txBody>
      </p:sp>
      <p:pic>
        <p:nvPicPr>
          <p:cNvPr id="1030" name="Picture 6" descr="A4_Code_2 [Converted])pool blue"/>
          <p:cNvPicPr>
            <a:picLocks noChangeAspect="1" noChangeArrowheads="1"/>
          </p:cNvPicPr>
          <p:nvPr/>
        </p:nvPicPr>
        <p:blipFill>
          <a:blip r:embed="rId13"/>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14 laptopgirlside"/>
          <p:cNvPicPr>
            <a:picLocks noChangeAspect="1" noChangeArrowheads="1"/>
          </p:cNvPicPr>
          <p:nvPr/>
        </p:nvPicPr>
        <p:blipFill>
          <a:blip r:embed="rId13"/>
          <a:srcRect l="3226"/>
          <a:stretch>
            <a:fillRect/>
          </a:stretch>
        </p:blipFill>
        <p:spPr bwMode="auto">
          <a:xfrm>
            <a:off x="0" y="0"/>
            <a:ext cx="9144000" cy="6862763"/>
          </a:xfrm>
          <a:prstGeom prst="rect">
            <a:avLst/>
          </a:prstGeom>
          <a:noFill/>
          <a:ln w="9525">
            <a:noFill/>
            <a:miter lim="800000"/>
            <a:headEnd/>
            <a:tailEnd/>
          </a:ln>
        </p:spPr>
      </p:pic>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t>Copyright </a:t>
            </a:r>
            <a:r>
              <a:rPr lang="en-US" sz="900"/>
              <a:t>© 2011 </a:t>
            </a:r>
            <a:r>
              <a:rPr lang="en-US" sz="900" dirty="0"/>
              <a:t>Accenture All Rights Reserved. Accenture, its logo, and Accenture High Performance Delivered are trademarks of Accenture.</a:t>
            </a:r>
          </a:p>
        </p:txBody>
      </p:sp>
      <p:pic>
        <p:nvPicPr>
          <p:cNvPr id="2052" name="Picture 7" descr="A4_Code_2 [Converted])pool blue"/>
          <p:cNvPicPr>
            <a:picLocks noChangeAspect="1" noChangeArrowheads="1"/>
          </p:cNvPicPr>
          <p:nvPr/>
        </p:nvPicPr>
        <p:blipFill>
          <a:blip r:embed="rId14"/>
          <a:srcRect/>
          <a:stretch>
            <a:fillRect/>
          </a:stretch>
        </p:blipFill>
        <p:spPr bwMode="auto">
          <a:xfrm>
            <a:off x="0" y="3425825"/>
            <a:ext cx="9140825" cy="38100"/>
          </a:xfrm>
          <a:prstGeom prst="rect">
            <a:avLst/>
          </a:prstGeom>
          <a:noFill/>
          <a:ln w="9525">
            <a:noFill/>
            <a:miter lim="800000"/>
            <a:headEnd/>
            <a:tailEnd/>
          </a:ln>
        </p:spPr>
      </p:pic>
      <p:pic>
        <p:nvPicPr>
          <p:cNvPr id="2053" name="Picture 9" descr="SigHPD_Sz3_2X_gray.png"/>
          <p:cNvPicPr>
            <a:picLocks noChangeAspect="1"/>
          </p:cNvPicPr>
          <p:nvPr userDrawn="1"/>
        </p:nvPicPr>
        <p:blipFill>
          <a:blip r:embed="rId15"/>
          <a:srcRect/>
          <a:stretch>
            <a:fillRect/>
          </a:stretch>
        </p:blipFill>
        <p:spPr bwMode="auto">
          <a:xfrm>
            <a:off x="533400" y="2478088"/>
            <a:ext cx="2743200" cy="1430337"/>
          </a:xfrm>
          <a:prstGeom prst="rect">
            <a:avLst/>
          </a:prstGeom>
          <a:noFill/>
          <a:ln w="9525">
            <a:noFill/>
            <a:miter lim="800000"/>
            <a:headEnd/>
            <a:tailEnd/>
          </a:ln>
        </p:spPr>
      </p:pic>
      <p:sp>
        <p:nvSpPr>
          <p:cNvPr id="2054"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5"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
          <p:cNvSpPr>
            <a:spLocks noChangeArrowheads="1"/>
          </p:cNvSpPr>
          <p:nvPr/>
        </p:nvSpPr>
        <p:spPr bwMode="auto">
          <a:xfrm>
            <a:off x="3495675" y="5027613"/>
            <a:ext cx="4246563" cy="858837"/>
          </a:xfrm>
          <a:prstGeom prst="rect">
            <a:avLst/>
          </a:prstGeom>
          <a:noFill/>
          <a:ln w="9525">
            <a:noFill/>
            <a:miter lim="800000"/>
            <a:headEnd/>
            <a:tailEnd/>
          </a:ln>
        </p:spPr>
        <p:txBody>
          <a:bodyPr/>
          <a:lstStyle/>
          <a:p>
            <a:pPr algn="l" eaLnBrk="0" hangingPunct="0">
              <a:lnSpc>
                <a:spcPct val="100000"/>
              </a:lnSpc>
              <a:spcBef>
                <a:spcPct val="0"/>
              </a:spcBef>
              <a:buClrTx/>
            </a:pPr>
            <a:endParaRPr lang="en-US" sz="2000"/>
          </a:p>
        </p:txBody>
      </p:sp>
      <p:sp>
        <p:nvSpPr>
          <p:cNvPr id="3075" name="Rectangle 6"/>
          <p:cNvSpPr>
            <a:spLocks noChangeArrowheads="1"/>
          </p:cNvSpPr>
          <p:nvPr/>
        </p:nvSpPr>
        <p:spPr bwMode="white">
          <a:xfrm>
            <a:off x="2057400" y="381000"/>
            <a:ext cx="6553200" cy="914400"/>
          </a:xfrm>
          <a:prstGeom prst="rect">
            <a:avLst/>
          </a:prstGeom>
          <a:noFill/>
          <a:ln w="9525">
            <a:noFill/>
            <a:miter lim="800000"/>
            <a:headEnd/>
            <a:tailEnd/>
          </a:ln>
        </p:spPr>
        <p:txBody>
          <a:bodyPr/>
          <a:lstStyle/>
          <a:p>
            <a:pPr algn="l" eaLnBrk="0" hangingPunct="0">
              <a:lnSpc>
                <a:spcPct val="90000"/>
              </a:lnSpc>
              <a:spcBef>
                <a:spcPct val="0"/>
              </a:spcBef>
              <a:buClrTx/>
            </a:pPr>
            <a:r>
              <a:rPr lang="en-US" sz="3200">
                <a:solidFill>
                  <a:schemeClr val="accent2"/>
                </a:solidFill>
              </a:rPr>
              <a:t>Application Delivery</a:t>
            </a:r>
            <a:br>
              <a:rPr lang="en-US" sz="3200">
                <a:solidFill>
                  <a:schemeClr val="accent2"/>
                </a:solidFill>
              </a:rPr>
            </a:br>
            <a:r>
              <a:rPr lang="en-US" sz="3200">
                <a:solidFill>
                  <a:schemeClr val="accent2"/>
                </a:solidFill>
              </a:rPr>
              <a:t>Fundamentals: Java </a:t>
            </a:r>
          </a:p>
        </p:txBody>
      </p:sp>
      <p:sp>
        <p:nvSpPr>
          <p:cNvPr id="3076" name="Rectangle 7"/>
          <p:cNvSpPr>
            <a:spLocks noChangeArrowheads="1"/>
          </p:cNvSpPr>
          <p:nvPr/>
        </p:nvSpPr>
        <p:spPr bwMode="white">
          <a:xfrm>
            <a:off x="2057400" y="1371600"/>
            <a:ext cx="6562725" cy="863600"/>
          </a:xfrm>
          <a:prstGeom prst="rect">
            <a:avLst/>
          </a:prstGeom>
          <a:noFill/>
          <a:ln w="9525">
            <a:noFill/>
            <a:miter lim="800000"/>
            <a:headEnd/>
            <a:tailEnd/>
          </a:ln>
        </p:spPr>
        <p:txBody>
          <a:bodyPr/>
          <a:lstStyle/>
          <a:p>
            <a:pPr algn="l" eaLnBrk="0" hangingPunct="0">
              <a:lnSpc>
                <a:spcPct val="90000"/>
              </a:lnSpc>
              <a:spcBef>
                <a:spcPct val="0"/>
              </a:spcBef>
              <a:buClr>
                <a:schemeClr val="tx1"/>
              </a:buClr>
            </a:pPr>
            <a:r>
              <a:rPr lang="en-US" sz="2000">
                <a:solidFill>
                  <a:srgbClr val="003300"/>
                </a:solidFill>
              </a:rPr>
              <a:t>Module 7: Encapsulation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EC52F32-6248-4076-AE36-5012622E7939}" type="slidenum">
              <a:rPr lang="en-US"/>
              <a:pPr algn="r" eaLnBrk="0" hangingPunct="0">
                <a:spcBef>
                  <a:spcPct val="0"/>
                </a:spcBef>
                <a:buClrTx/>
              </a:pPr>
              <a:t>10</a:t>
            </a:fld>
            <a:endParaRPr lang="en-US"/>
          </a:p>
        </p:txBody>
      </p:sp>
      <p:sp>
        <p:nvSpPr>
          <p:cNvPr id="12291" name="Rectangle 2"/>
          <p:cNvSpPr>
            <a:spLocks noGrp="1" noChangeArrowheads="1"/>
          </p:cNvSpPr>
          <p:nvPr>
            <p:ph type="title" idx="4294967295"/>
          </p:nvPr>
        </p:nvSpPr>
        <p:spPr/>
        <p:txBody>
          <a:bodyPr/>
          <a:lstStyle/>
          <a:p>
            <a:pPr eaLnBrk="1" hangingPunct="1"/>
            <a:r>
              <a:rPr lang="en-US" smtClean="0"/>
              <a:t>Inheritance and Encapsulation</a:t>
            </a:r>
          </a:p>
        </p:txBody>
      </p:sp>
      <p:sp>
        <p:nvSpPr>
          <p:cNvPr id="870403" name="Rectangle 3"/>
          <p:cNvSpPr>
            <a:spLocks noGrp="1" noChangeArrowheads="1"/>
          </p:cNvSpPr>
          <p:nvPr>
            <p:ph type="body" idx="4294967295"/>
          </p:nvPr>
        </p:nvSpPr>
        <p:spPr>
          <a:xfrm>
            <a:off x="161925" y="1295400"/>
            <a:ext cx="8662988" cy="5334000"/>
          </a:xfrm>
        </p:spPr>
        <p:txBody>
          <a:bodyPr lIns="90488" tIns="44450" rIns="90488" bIns="44450"/>
          <a:lstStyle/>
          <a:p>
            <a:pPr eaLnBrk="1" hangingPunct="1"/>
            <a:r>
              <a:rPr lang="en-US" smtClean="0"/>
              <a:t>Inheritance creates a dependency between the parent class and the subclass that might compromise the encapsulation of a subclass.</a:t>
            </a:r>
          </a:p>
          <a:p>
            <a:pPr eaLnBrk="1" hangingPunct="1"/>
            <a:r>
              <a:rPr lang="en-US" smtClean="0"/>
              <a:t>Classes that can be safely inherited need extra work in order to be encapsulated properly.</a:t>
            </a:r>
          </a:p>
          <a:p>
            <a:pPr lvl="1" eaLnBrk="1" hangingPunct="1"/>
            <a:r>
              <a:rPr lang="en-US" smtClean="0"/>
              <a:t>Constructors must not call overridable methods.</a:t>
            </a:r>
          </a:p>
          <a:p>
            <a:pPr lvl="1" eaLnBrk="1" hangingPunct="1"/>
            <a:r>
              <a:rPr lang="en-US" smtClean="0"/>
              <a:t>If a method depends on a superclass method (using super.xxx()), it must be stated explicitly in it’s design.</a:t>
            </a:r>
          </a:p>
          <a:p>
            <a:pPr lvl="1" eaLnBrk="1" hangingPunct="1"/>
            <a:r>
              <a:rPr lang="en-US" smtClean="0"/>
              <a:t>Interface methods as much as possible should be declared </a:t>
            </a:r>
            <a:r>
              <a:rPr lang="en-US" i="1" smtClean="0"/>
              <a:t>final</a:t>
            </a:r>
            <a:r>
              <a:rPr lang="en-US" smtClean="0"/>
              <a:t>, unless designed to be overridable.</a:t>
            </a:r>
          </a:p>
          <a:p>
            <a:pPr lvl="1" eaLnBrk="1" hangingPunct="1"/>
            <a:endParaRPr lang="en-US" smtClean="0"/>
          </a:p>
          <a:p>
            <a:pPr eaLnBrk="1" hangingPunct="1"/>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70403">
                                            <p:txEl>
                                              <p:pRg st="0" end="0"/>
                                            </p:txEl>
                                          </p:spTgt>
                                        </p:tgtEl>
                                        <p:attrNameLst>
                                          <p:attrName>style.visibility</p:attrName>
                                        </p:attrNameLst>
                                      </p:cBhvr>
                                      <p:to>
                                        <p:strVal val="visible"/>
                                      </p:to>
                                    </p:set>
                                    <p:animEffect transition="in" filter="strips(downLeft)">
                                      <p:cBhvr>
                                        <p:cTn id="7" dur="500"/>
                                        <p:tgtEl>
                                          <p:spTgt spid="870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70403">
                                            <p:txEl>
                                              <p:pRg st="1" end="1"/>
                                            </p:txEl>
                                          </p:spTgt>
                                        </p:tgtEl>
                                        <p:attrNameLst>
                                          <p:attrName>style.visibility</p:attrName>
                                        </p:attrNameLst>
                                      </p:cBhvr>
                                      <p:to>
                                        <p:strVal val="visible"/>
                                      </p:to>
                                    </p:set>
                                    <p:animEffect transition="in" filter="strips(downLeft)">
                                      <p:cBhvr>
                                        <p:cTn id="12" dur="500"/>
                                        <p:tgtEl>
                                          <p:spTgt spid="870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70403">
                                            <p:txEl>
                                              <p:pRg st="2" end="2"/>
                                            </p:txEl>
                                          </p:spTgt>
                                        </p:tgtEl>
                                        <p:attrNameLst>
                                          <p:attrName>style.visibility</p:attrName>
                                        </p:attrNameLst>
                                      </p:cBhvr>
                                      <p:to>
                                        <p:strVal val="visible"/>
                                      </p:to>
                                    </p:set>
                                    <p:animEffect transition="in" filter="strips(downLeft)">
                                      <p:cBhvr>
                                        <p:cTn id="17" dur="500"/>
                                        <p:tgtEl>
                                          <p:spTgt spid="870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70403">
                                            <p:txEl>
                                              <p:pRg st="3" end="3"/>
                                            </p:txEl>
                                          </p:spTgt>
                                        </p:tgtEl>
                                        <p:attrNameLst>
                                          <p:attrName>style.visibility</p:attrName>
                                        </p:attrNameLst>
                                      </p:cBhvr>
                                      <p:to>
                                        <p:strVal val="visible"/>
                                      </p:to>
                                    </p:set>
                                    <p:animEffect transition="in" filter="strips(downLeft)">
                                      <p:cBhvr>
                                        <p:cTn id="22" dur="500"/>
                                        <p:tgtEl>
                                          <p:spTgt spid="870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870403">
                                            <p:txEl>
                                              <p:pRg st="4" end="4"/>
                                            </p:txEl>
                                          </p:spTgt>
                                        </p:tgtEl>
                                        <p:attrNameLst>
                                          <p:attrName>style.visibility</p:attrName>
                                        </p:attrNameLst>
                                      </p:cBhvr>
                                      <p:to>
                                        <p:strVal val="visible"/>
                                      </p:to>
                                    </p:set>
                                    <p:animEffect transition="in" filter="strips(downLeft)">
                                      <p:cBhvr>
                                        <p:cTn id="27" dur="500"/>
                                        <p:tgtEl>
                                          <p:spTgt spid="870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CE10161-6B86-4DB5-B04D-6D1346F29242}" type="slidenum">
              <a:rPr lang="en-US"/>
              <a:pPr algn="r" eaLnBrk="0" hangingPunct="0">
                <a:spcBef>
                  <a:spcPct val="0"/>
                </a:spcBef>
                <a:buClrTx/>
              </a:pPr>
              <a:t>11</a:t>
            </a:fld>
            <a:endParaRPr lang="en-US"/>
          </a:p>
        </p:txBody>
      </p:sp>
      <p:sp>
        <p:nvSpPr>
          <p:cNvPr id="13315" name="Rectangle 2"/>
          <p:cNvSpPr>
            <a:spLocks noGrp="1" noChangeArrowheads="1"/>
          </p:cNvSpPr>
          <p:nvPr>
            <p:ph type="title" idx="4294967295"/>
          </p:nvPr>
        </p:nvSpPr>
        <p:spPr/>
        <p:txBody>
          <a:bodyPr/>
          <a:lstStyle/>
          <a:p>
            <a:pPr eaLnBrk="1" hangingPunct="1"/>
            <a:r>
              <a:rPr lang="en-US" smtClean="0"/>
              <a:t>Composition vs. Inheritance</a:t>
            </a:r>
          </a:p>
        </p:txBody>
      </p:sp>
      <p:sp>
        <p:nvSpPr>
          <p:cNvPr id="876547" name="Rectangle 3"/>
          <p:cNvSpPr>
            <a:spLocks noGrp="1" noChangeArrowheads="1"/>
          </p:cNvSpPr>
          <p:nvPr>
            <p:ph type="body" idx="4294967295"/>
          </p:nvPr>
        </p:nvSpPr>
        <p:spPr/>
        <p:txBody>
          <a:bodyPr lIns="90488" tIns="44450" rIns="90488" bIns="44450"/>
          <a:lstStyle/>
          <a:p>
            <a:pPr eaLnBrk="1" hangingPunct="1"/>
            <a:r>
              <a:rPr lang="en-US" smtClean="0"/>
              <a:t>Composition is a safer alternative with regards to encapsulation when defining variations and specification in a class.</a:t>
            </a:r>
          </a:p>
          <a:p>
            <a:pPr eaLnBrk="1" hangingPunct="1"/>
            <a:r>
              <a:rPr lang="en-US" smtClean="0"/>
              <a:t>Design variations in the behavior of a class by forwarding calls to a delegate object field and use virtual method invocation.</a:t>
            </a:r>
          </a:p>
          <a:p>
            <a:pPr eaLnBrk="1" hangingPunct="1"/>
            <a:r>
              <a:rPr lang="en-US" smtClean="0"/>
              <a:t>Composition is more flexible since the delegate object can be determined during run-time.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76547">
                                            <p:txEl>
                                              <p:pRg st="0" end="0"/>
                                            </p:txEl>
                                          </p:spTgt>
                                        </p:tgtEl>
                                        <p:attrNameLst>
                                          <p:attrName>style.visibility</p:attrName>
                                        </p:attrNameLst>
                                      </p:cBhvr>
                                      <p:to>
                                        <p:strVal val="visible"/>
                                      </p:to>
                                    </p:set>
                                    <p:animEffect transition="in" filter="strips(downLeft)">
                                      <p:cBhvr>
                                        <p:cTn id="7" dur="500"/>
                                        <p:tgtEl>
                                          <p:spTgt spid="876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76547">
                                            <p:txEl>
                                              <p:pRg st="1" end="1"/>
                                            </p:txEl>
                                          </p:spTgt>
                                        </p:tgtEl>
                                        <p:attrNameLst>
                                          <p:attrName>style.visibility</p:attrName>
                                        </p:attrNameLst>
                                      </p:cBhvr>
                                      <p:to>
                                        <p:strVal val="visible"/>
                                      </p:to>
                                    </p:set>
                                    <p:animEffect transition="in" filter="strips(downLeft)">
                                      <p:cBhvr>
                                        <p:cTn id="12" dur="500"/>
                                        <p:tgtEl>
                                          <p:spTgt spid="876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76547">
                                            <p:txEl>
                                              <p:pRg st="2" end="2"/>
                                            </p:txEl>
                                          </p:spTgt>
                                        </p:tgtEl>
                                        <p:attrNameLst>
                                          <p:attrName>style.visibility</p:attrName>
                                        </p:attrNameLst>
                                      </p:cBhvr>
                                      <p:to>
                                        <p:strVal val="visible"/>
                                      </p:to>
                                    </p:set>
                                    <p:animEffect transition="in" filter="strips(downLeft)">
                                      <p:cBhvr>
                                        <p:cTn id="17" dur="500"/>
                                        <p:tgtEl>
                                          <p:spTgt spid="876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FE3E9B0-BDED-4B7A-BFFB-7A9A9AAC9C73}" type="slidenum">
              <a:rPr lang="en-US"/>
              <a:pPr algn="r" eaLnBrk="0" hangingPunct="0">
                <a:spcBef>
                  <a:spcPct val="0"/>
                </a:spcBef>
                <a:buClrTx/>
              </a:pPr>
              <a:t>12</a:t>
            </a:fld>
            <a:endParaRPr lang="en-US"/>
          </a:p>
        </p:txBody>
      </p:sp>
      <p:sp>
        <p:nvSpPr>
          <p:cNvPr id="876547" name="Rectangle 3"/>
          <p:cNvSpPr>
            <a:spLocks noGrp="1" noChangeArrowheads="1"/>
          </p:cNvSpPr>
          <p:nvPr>
            <p:ph type="body" idx="4294967295"/>
          </p:nvPr>
        </p:nvSpPr>
        <p:spPr/>
        <p:txBody>
          <a:bodyPr lIns="90488" tIns="44450" rIns="90488" bIns="44450"/>
          <a:lstStyle/>
          <a:p>
            <a:pPr eaLnBrk="1" hangingPunct="1">
              <a:buFontTx/>
              <a:buNone/>
            </a:pPr>
            <a:r>
              <a:rPr lang="en-US" smtClean="0"/>
              <a:t>True or False?</a:t>
            </a:r>
          </a:p>
          <a:p>
            <a:pPr eaLnBrk="1" hangingPunct="1">
              <a:buFontTx/>
              <a:buAutoNum type="arabicPeriod"/>
            </a:pPr>
            <a:r>
              <a:rPr lang="en-US" smtClean="0"/>
              <a:t>Encapsulation separates the concern of an object’s interface with its implementation. This, however, increases the complexity.</a:t>
            </a:r>
          </a:p>
          <a:p>
            <a:pPr eaLnBrk="1" hangingPunct="1">
              <a:buFontTx/>
              <a:buAutoNum type="arabicPeriod"/>
            </a:pPr>
            <a:r>
              <a:rPr lang="en-US" smtClean="0"/>
              <a:t>Design by Interface suggests that an object views other objects from an ‘outside’ view or through its public interfaces.</a:t>
            </a:r>
          </a:p>
          <a:p>
            <a:pPr eaLnBrk="1" hangingPunct="1">
              <a:buFontTx/>
              <a:buAutoNum type="arabicPeriod"/>
            </a:pPr>
            <a:r>
              <a:rPr lang="en-US" smtClean="0"/>
              <a:t>It is always a good practice to access or mutate private and public attributes of class using getters and setters. </a:t>
            </a:r>
          </a:p>
          <a:p>
            <a:pPr eaLnBrk="1" hangingPunct="1">
              <a:buFontTx/>
              <a:buAutoNum type="arabicPeriod"/>
            </a:pPr>
            <a:r>
              <a:rPr lang="en-US" smtClean="0"/>
              <a:t>Encapsulation refers to binding of data (using classes) and hiding it from the outside world (by implementing interfaces).</a:t>
            </a:r>
          </a:p>
          <a:p>
            <a:pPr eaLnBrk="1" hangingPunct="1">
              <a:buFontTx/>
              <a:buAutoNum type="arabicPeriod"/>
            </a:pPr>
            <a:r>
              <a:rPr lang="en-US" smtClean="0"/>
              <a:t>Public access modifier allows members to be accessible in its class package and by its subclasses. </a:t>
            </a:r>
          </a:p>
          <a:p>
            <a:pPr eaLnBrk="1" hangingPunct="1">
              <a:buFontTx/>
              <a:buAutoNum type="arabicPeriod"/>
            </a:pPr>
            <a:endParaRPr lang="en-US" smtClean="0"/>
          </a:p>
          <a:p>
            <a:pPr eaLnBrk="1" hangingPunct="1">
              <a:buFontTx/>
              <a:buAutoNum type="arabicPeriod"/>
            </a:pPr>
            <a:endParaRPr lang="en-US" smtClean="0"/>
          </a:p>
          <a:p>
            <a:pPr eaLnBrk="1" hangingPunct="1">
              <a:buFontTx/>
              <a:buAutoNum type="arabicPeriod"/>
            </a:pPr>
            <a:endParaRPr lang="en-US" smtClean="0"/>
          </a:p>
          <a:p>
            <a:pPr eaLnBrk="1" hangingPunct="1">
              <a:buFontTx/>
              <a:buAutoNum type="arabicPeriod"/>
            </a:pPr>
            <a:endParaRPr lang="en-US" smtClean="0"/>
          </a:p>
        </p:txBody>
      </p:sp>
      <p:sp>
        <p:nvSpPr>
          <p:cNvPr id="5" name="Rectangle 8"/>
          <p:cNvSpPr txBox="1">
            <a:spLocks noChangeArrowheads="1"/>
          </p:cNvSpPr>
          <p:nvPr/>
        </p:nvSpPr>
        <p:spPr>
          <a:xfrm>
            <a:off x="457200" y="196850"/>
            <a:ext cx="8153400" cy="914400"/>
          </a:xfrm>
          <a:prstGeom prst="rect">
            <a:avLst/>
          </a:prstGeom>
        </p:spPr>
        <p:txBody>
          <a:bodyPr anchor="b"/>
          <a:lstStyle/>
          <a:p>
            <a:pPr algn="l" eaLnBrk="0" hangingPunct="0">
              <a:lnSpc>
                <a:spcPct val="100000"/>
              </a:lnSpc>
              <a:spcBef>
                <a:spcPct val="0"/>
              </a:spcBef>
              <a:buClrTx/>
              <a:defRPr/>
            </a:pPr>
            <a:r>
              <a:rPr lang="en-US" sz="3200" b="1" kern="0" dirty="0">
                <a:solidFill>
                  <a:srgbClr val="FF6600"/>
                </a:solidFill>
                <a:latin typeface="+mj-lt"/>
                <a:ea typeface="+mj-ea"/>
                <a:cs typeface="+mj-cs"/>
              </a:rPr>
              <a:t>Checkpoint Question</a:t>
            </a:r>
          </a:p>
        </p:txBody>
      </p:sp>
      <p:pic>
        <p:nvPicPr>
          <p:cNvPr id="14341" name="Picture 4" descr="QuestionMark_CheckPoint"/>
          <p:cNvPicPr>
            <a:picLocks noChangeAspect="1" noChangeArrowheads="1"/>
          </p:cNvPicPr>
          <p:nvPr/>
        </p:nvPicPr>
        <p:blipFill>
          <a:blip r:embed="rId3"/>
          <a:srcRect/>
          <a:stretch>
            <a:fillRect/>
          </a:stretch>
        </p:blipFill>
        <p:spPr bwMode="auto">
          <a:xfrm>
            <a:off x="8226425" y="228600"/>
            <a:ext cx="839788" cy="914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76547">
                                            <p:txEl>
                                              <p:pRg st="0" end="0"/>
                                            </p:txEl>
                                          </p:spTgt>
                                        </p:tgtEl>
                                        <p:attrNameLst>
                                          <p:attrName>style.visibility</p:attrName>
                                        </p:attrNameLst>
                                      </p:cBhvr>
                                      <p:to>
                                        <p:strVal val="visible"/>
                                      </p:to>
                                    </p:set>
                                    <p:animEffect transition="in" filter="strips(downLeft)">
                                      <p:cBhvr>
                                        <p:cTn id="7" dur="500"/>
                                        <p:tgtEl>
                                          <p:spTgt spid="876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76547">
                                            <p:txEl>
                                              <p:pRg st="1" end="1"/>
                                            </p:txEl>
                                          </p:spTgt>
                                        </p:tgtEl>
                                        <p:attrNameLst>
                                          <p:attrName>style.visibility</p:attrName>
                                        </p:attrNameLst>
                                      </p:cBhvr>
                                      <p:to>
                                        <p:strVal val="visible"/>
                                      </p:to>
                                    </p:set>
                                    <p:animEffect transition="in" filter="strips(downLeft)">
                                      <p:cBhvr>
                                        <p:cTn id="12" dur="500"/>
                                        <p:tgtEl>
                                          <p:spTgt spid="876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76547">
                                            <p:txEl>
                                              <p:pRg st="2" end="2"/>
                                            </p:txEl>
                                          </p:spTgt>
                                        </p:tgtEl>
                                        <p:attrNameLst>
                                          <p:attrName>style.visibility</p:attrName>
                                        </p:attrNameLst>
                                      </p:cBhvr>
                                      <p:to>
                                        <p:strVal val="visible"/>
                                      </p:to>
                                    </p:set>
                                    <p:animEffect transition="in" filter="strips(downLeft)">
                                      <p:cBhvr>
                                        <p:cTn id="17" dur="500"/>
                                        <p:tgtEl>
                                          <p:spTgt spid="876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76547">
                                            <p:txEl>
                                              <p:pRg st="3" end="3"/>
                                            </p:txEl>
                                          </p:spTgt>
                                        </p:tgtEl>
                                        <p:attrNameLst>
                                          <p:attrName>style.visibility</p:attrName>
                                        </p:attrNameLst>
                                      </p:cBhvr>
                                      <p:to>
                                        <p:strVal val="visible"/>
                                      </p:to>
                                    </p:set>
                                    <p:animEffect transition="in" filter="strips(downLeft)">
                                      <p:cBhvr>
                                        <p:cTn id="22" dur="500"/>
                                        <p:tgtEl>
                                          <p:spTgt spid="876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876547">
                                            <p:txEl>
                                              <p:pRg st="4" end="4"/>
                                            </p:txEl>
                                          </p:spTgt>
                                        </p:tgtEl>
                                        <p:attrNameLst>
                                          <p:attrName>style.visibility</p:attrName>
                                        </p:attrNameLst>
                                      </p:cBhvr>
                                      <p:to>
                                        <p:strVal val="visible"/>
                                      </p:to>
                                    </p:set>
                                    <p:animEffect transition="in" filter="strips(downLeft)">
                                      <p:cBhvr>
                                        <p:cTn id="27" dur="500"/>
                                        <p:tgtEl>
                                          <p:spTgt spid="8765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876547">
                                            <p:txEl>
                                              <p:pRg st="5" end="5"/>
                                            </p:txEl>
                                          </p:spTgt>
                                        </p:tgtEl>
                                        <p:attrNameLst>
                                          <p:attrName>style.visibility</p:attrName>
                                        </p:attrNameLst>
                                      </p:cBhvr>
                                      <p:to>
                                        <p:strVal val="visible"/>
                                      </p:to>
                                    </p:set>
                                    <p:animEffect transition="in" filter="strips(downLeft)">
                                      <p:cBhvr>
                                        <p:cTn id="32" dur="500"/>
                                        <p:tgtEl>
                                          <p:spTgt spid="876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0190513-FFDB-40B6-869F-4BBD1078CF92}" type="slidenum">
              <a:rPr lang="en-US"/>
              <a:pPr algn="r" eaLnBrk="0" hangingPunct="0">
                <a:spcBef>
                  <a:spcPct val="0"/>
                </a:spcBef>
                <a:buClrTx/>
              </a:pPr>
              <a:t>13</a:t>
            </a:fld>
            <a:endParaRPr lang="en-US"/>
          </a:p>
        </p:txBody>
      </p:sp>
      <p:sp>
        <p:nvSpPr>
          <p:cNvPr id="876547" name="Rectangle 3"/>
          <p:cNvSpPr>
            <a:spLocks noGrp="1" noChangeArrowheads="1"/>
          </p:cNvSpPr>
          <p:nvPr>
            <p:ph type="body" idx="4294967295"/>
          </p:nvPr>
        </p:nvSpPr>
        <p:spPr/>
        <p:txBody>
          <a:bodyPr lIns="90488" tIns="44450" rIns="90488" bIns="44450"/>
          <a:lstStyle/>
          <a:p>
            <a:pPr eaLnBrk="1" hangingPunct="1">
              <a:buFontTx/>
              <a:buNone/>
              <a:defRPr/>
            </a:pPr>
            <a:r>
              <a:rPr lang="en-US" dirty="0" smtClean="0"/>
              <a:t>True or False?</a:t>
            </a:r>
          </a:p>
          <a:p>
            <a:pPr eaLnBrk="1" hangingPunct="1">
              <a:buFontTx/>
              <a:buAutoNum type="arabicPeriod"/>
              <a:defRPr/>
            </a:pPr>
            <a:r>
              <a:rPr lang="en-US" dirty="0" smtClean="0"/>
              <a:t>Encapsulation separates the concern of an object’s interface with its implementation. This, however, increases the complexity. </a:t>
            </a:r>
            <a:r>
              <a:rPr lang="en-US" altLang="ko-KR" sz="2400" b="1" u="sng" kern="1200" dirty="0" smtClean="0">
                <a:solidFill>
                  <a:srgbClr val="FF6600"/>
                </a:solidFill>
              </a:rPr>
              <a:t>False</a:t>
            </a:r>
          </a:p>
          <a:p>
            <a:pPr eaLnBrk="1" hangingPunct="1">
              <a:buFontTx/>
              <a:buAutoNum type="arabicPeriod"/>
              <a:defRPr/>
            </a:pPr>
            <a:r>
              <a:rPr lang="en-US" dirty="0" smtClean="0"/>
              <a:t>Design by Interface suggests that an object views other objects from an ‘outside’ view or through its public interfaces. </a:t>
            </a:r>
            <a:r>
              <a:rPr lang="en-US" altLang="ko-KR" sz="2400" b="1" u="sng" kern="1200" dirty="0" smtClean="0">
                <a:solidFill>
                  <a:srgbClr val="FF6600"/>
                </a:solidFill>
              </a:rPr>
              <a:t>True</a:t>
            </a:r>
          </a:p>
          <a:p>
            <a:pPr eaLnBrk="1" hangingPunct="1">
              <a:buFontTx/>
              <a:buAutoNum type="arabicPeriod"/>
              <a:defRPr/>
            </a:pPr>
            <a:r>
              <a:rPr lang="en-US" dirty="0" smtClean="0"/>
              <a:t>It is always a good practice to access or mutate private and public attributes of class using getters and setters. </a:t>
            </a:r>
            <a:r>
              <a:rPr lang="en-US" altLang="ko-KR" sz="2400" b="1" u="sng" kern="1200" dirty="0" smtClean="0">
                <a:solidFill>
                  <a:srgbClr val="FF6600"/>
                </a:solidFill>
              </a:rPr>
              <a:t>False</a:t>
            </a:r>
          </a:p>
          <a:p>
            <a:pPr eaLnBrk="1" hangingPunct="1">
              <a:buFontTx/>
              <a:buAutoNum type="arabicPeriod"/>
              <a:defRPr/>
            </a:pPr>
            <a:r>
              <a:rPr lang="en-US" dirty="0" smtClean="0"/>
              <a:t>Encapsulation refers to binding of data (using classes) and hiding it from the outside world (by implementing interfaces). </a:t>
            </a:r>
            <a:r>
              <a:rPr lang="en-US" altLang="ko-KR" sz="2400" b="1" u="sng" kern="1200" dirty="0" smtClean="0">
                <a:solidFill>
                  <a:srgbClr val="FF6600"/>
                </a:solidFill>
              </a:rPr>
              <a:t>True</a:t>
            </a:r>
          </a:p>
          <a:p>
            <a:pPr eaLnBrk="1" hangingPunct="1">
              <a:buFontTx/>
              <a:buAutoNum type="arabicPeriod"/>
              <a:defRPr/>
            </a:pPr>
            <a:r>
              <a:rPr lang="en-US" dirty="0" smtClean="0"/>
              <a:t>Public access modifier allows members to be accessible in its class package and by its subclasses.  </a:t>
            </a:r>
            <a:r>
              <a:rPr lang="en-US" altLang="ko-KR" sz="2400" b="1" u="sng" kern="1200" dirty="0" smtClean="0">
                <a:solidFill>
                  <a:srgbClr val="FF6600"/>
                </a:solidFill>
              </a:rPr>
              <a:t>False</a:t>
            </a:r>
          </a:p>
          <a:p>
            <a:pPr eaLnBrk="1" hangingPunct="1">
              <a:buFontTx/>
              <a:buAutoNum type="arabicPeriod"/>
              <a:defRPr/>
            </a:pPr>
            <a:endParaRPr lang="en-US" dirty="0" smtClean="0"/>
          </a:p>
          <a:p>
            <a:pPr eaLnBrk="1" hangingPunct="1">
              <a:buFontTx/>
              <a:buAutoNum type="arabicPeriod"/>
              <a:defRPr/>
            </a:pPr>
            <a:endParaRPr lang="en-US" dirty="0" smtClean="0"/>
          </a:p>
          <a:p>
            <a:pPr eaLnBrk="1" hangingPunct="1">
              <a:buFontTx/>
              <a:buAutoNum type="arabicPeriod"/>
              <a:defRPr/>
            </a:pPr>
            <a:endParaRPr lang="en-US" dirty="0" smtClean="0"/>
          </a:p>
          <a:p>
            <a:pPr eaLnBrk="1" hangingPunct="1">
              <a:buFontTx/>
              <a:buAutoNum type="arabicPeriod"/>
              <a:defRPr/>
            </a:pPr>
            <a:endParaRPr lang="en-US" dirty="0" smtClean="0"/>
          </a:p>
        </p:txBody>
      </p:sp>
      <p:sp>
        <p:nvSpPr>
          <p:cNvPr id="7" name="Rectangle 8"/>
          <p:cNvSpPr txBox="1">
            <a:spLocks noChangeArrowheads="1"/>
          </p:cNvSpPr>
          <p:nvPr/>
        </p:nvSpPr>
        <p:spPr>
          <a:xfrm>
            <a:off x="457200" y="196850"/>
            <a:ext cx="8153400" cy="914400"/>
          </a:xfrm>
          <a:prstGeom prst="rect">
            <a:avLst/>
          </a:prstGeom>
        </p:spPr>
        <p:txBody>
          <a:bodyPr anchor="b"/>
          <a:lstStyle/>
          <a:p>
            <a:pPr algn="l" eaLnBrk="0" hangingPunct="0">
              <a:lnSpc>
                <a:spcPct val="100000"/>
              </a:lnSpc>
              <a:spcBef>
                <a:spcPct val="0"/>
              </a:spcBef>
              <a:buClrTx/>
              <a:defRPr/>
            </a:pPr>
            <a:r>
              <a:rPr lang="en-US" sz="3200" b="1" kern="0" dirty="0">
                <a:solidFill>
                  <a:srgbClr val="FF6600"/>
                </a:solidFill>
                <a:latin typeface="+mj-lt"/>
                <a:ea typeface="+mj-ea"/>
                <a:cs typeface="+mj-cs"/>
              </a:rPr>
              <a:t>Checkpoint Answer</a:t>
            </a:r>
          </a:p>
        </p:txBody>
      </p:sp>
      <p:pic>
        <p:nvPicPr>
          <p:cNvPr id="15365" name="Picture 7" descr="bulb"/>
          <p:cNvPicPr>
            <a:picLocks noChangeAspect="1" noChangeArrowheads="1"/>
          </p:cNvPicPr>
          <p:nvPr/>
        </p:nvPicPr>
        <p:blipFill>
          <a:blip r:embed="rId3"/>
          <a:srcRect/>
          <a:stretch>
            <a:fillRect/>
          </a:stretch>
        </p:blipFill>
        <p:spPr bwMode="auto">
          <a:xfrm>
            <a:off x="8226425" y="227013"/>
            <a:ext cx="762000" cy="838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76547">
                                            <p:txEl>
                                              <p:pRg st="0" end="0"/>
                                            </p:txEl>
                                          </p:spTgt>
                                        </p:tgtEl>
                                        <p:attrNameLst>
                                          <p:attrName>style.visibility</p:attrName>
                                        </p:attrNameLst>
                                      </p:cBhvr>
                                      <p:to>
                                        <p:strVal val="visible"/>
                                      </p:to>
                                    </p:set>
                                    <p:animEffect transition="in" filter="strips(downLeft)">
                                      <p:cBhvr>
                                        <p:cTn id="7" dur="500"/>
                                        <p:tgtEl>
                                          <p:spTgt spid="876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76547">
                                            <p:txEl>
                                              <p:pRg st="1" end="1"/>
                                            </p:txEl>
                                          </p:spTgt>
                                        </p:tgtEl>
                                        <p:attrNameLst>
                                          <p:attrName>style.visibility</p:attrName>
                                        </p:attrNameLst>
                                      </p:cBhvr>
                                      <p:to>
                                        <p:strVal val="visible"/>
                                      </p:to>
                                    </p:set>
                                    <p:animEffect transition="in" filter="strips(downLeft)">
                                      <p:cBhvr>
                                        <p:cTn id="12" dur="500"/>
                                        <p:tgtEl>
                                          <p:spTgt spid="876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76547">
                                            <p:txEl>
                                              <p:pRg st="2" end="2"/>
                                            </p:txEl>
                                          </p:spTgt>
                                        </p:tgtEl>
                                        <p:attrNameLst>
                                          <p:attrName>style.visibility</p:attrName>
                                        </p:attrNameLst>
                                      </p:cBhvr>
                                      <p:to>
                                        <p:strVal val="visible"/>
                                      </p:to>
                                    </p:set>
                                    <p:animEffect transition="in" filter="strips(downLeft)">
                                      <p:cBhvr>
                                        <p:cTn id="17" dur="500"/>
                                        <p:tgtEl>
                                          <p:spTgt spid="876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76547">
                                            <p:txEl>
                                              <p:pRg st="3" end="3"/>
                                            </p:txEl>
                                          </p:spTgt>
                                        </p:tgtEl>
                                        <p:attrNameLst>
                                          <p:attrName>style.visibility</p:attrName>
                                        </p:attrNameLst>
                                      </p:cBhvr>
                                      <p:to>
                                        <p:strVal val="visible"/>
                                      </p:to>
                                    </p:set>
                                    <p:animEffect transition="in" filter="strips(downLeft)">
                                      <p:cBhvr>
                                        <p:cTn id="22" dur="500"/>
                                        <p:tgtEl>
                                          <p:spTgt spid="876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876547">
                                            <p:txEl>
                                              <p:pRg st="4" end="4"/>
                                            </p:txEl>
                                          </p:spTgt>
                                        </p:tgtEl>
                                        <p:attrNameLst>
                                          <p:attrName>style.visibility</p:attrName>
                                        </p:attrNameLst>
                                      </p:cBhvr>
                                      <p:to>
                                        <p:strVal val="visible"/>
                                      </p:to>
                                    </p:set>
                                    <p:animEffect transition="in" filter="strips(downLeft)">
                                      <p:cBhvr>
                                        <p:cTn id="27" dur="500"/>
                                        <p:tgtEl>
                                          <p:spTgt spid="8765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876547">
                                            <p:txEl>
                                              <p:pRg st="5" end="5"/>
                                            </p:txEl>
                                          </p:spTgt>
                                        </p:tgtEl>
                                        <p:attrNameLst>
                                          <p:attrName>style.visibility</p:attrName>
                                        </p:attrNameLst>
                                      </p:cBhvr>
                                      <p:to>
                                        <p:strVal val="visible"/>
                                      </p:to>
                                    </p:set>
                                    <p:animEffect transition="in" filter="strips(downLeft)">
                                      <p:cBhvr>
                                        <p:cTn id="32" dur="500"/>
                                        <p:tgtEl>
                                          <p:spTgt spid="876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547DF7E-67D0-4AE2-B046-DD9C02593955}" type="slidenum">
              <a:rPr lang="en-US"/>
              <a:pPr algn="r" eaLnBrk="0" hangingPunct="0">
                <a:spcBef>
                  <a:spcPct val="0"/>
                </a:spcBef>
                <a:buClrTx/>
              </a:pPr>
              <a:t>14</a:t>
            </a:fld>
            <a:endParaRPr lang="en-US"/>
          </a:p>
        </p:txBody>
      </p:sp>
      <p:sp>
        <p:nvSpPr>
          <p:cNvPr id="16387" name="Rectangle 2"/>
          <p:cNvSpPr>
            <a:spLocks noGrp="1" noChangeArrowheads="1"/>
          </p:cNvSpPr>
          <p:nvPr>
            <p:ph type="title" idx="4294967295"/>
          </p:nvPr>
        </p:nvSpPr>
        <p:spPr/>
        <p:txBody>
          <a:bodyPr/>
          <a:lstStyle/>
          <a:p>
            <a:pPr eaLnBrk="1" hangingPunct="1"/>
            <a:r>
              <a:rPr lang="en-US" smtClean="0"/>
              <a:t>Questions and Comments</a:t>
            </a:r>
          </a:p>
        </p:txBody>
      </p:sp>
      <p:sp>
        <p:nvSpPr>
          <p:cNvPr id="5" name="Rectangle 4"/>
          <p:cNvSpPr txBox="1">
            <a:spLocks noChangeArrowheads="1"/>
          </p:cNvSpPr>
          <p:nvPr/>
        </p:nvSpPr>
        <p:spPr>
          <a:xfrm>
            <a:off x="161925" y="1295400"/>
            <a:ext cx="4410075" cy="5334000"/>
          </a:xfrm>
          <a:prstGeom prst="rect">
            <a:avLst/>
          </a:prstGeom>
        </p:spPr>
        <p:txBody>
          <a:bodyPr/>
          <a:lstStyle/>
          <a:p>
            <a:pPr marL="274638" indent="-274638" algn="l" eaLnBrk="0" hangingPunct="0">
              <a:lnSpc>
                <a:spcPct val="100000"/>
              </a:lnSpc>
              <a:buClr>
                <a:schemeClr val="tx1"/>
              </a:buClr>
              <a:buFontTx/>
              <a:buChar char="•"/>
              <a:defRPr/>
            </a:pPr>
            <a:r>
              <a:rPr lang="en-US" sz="2200" kern="0">
                <a:solidFill>
                  <a:srgbClr val="000000"/>
                </a:solidFill>
                <a:latin typeface="+mn-lt"/>
              </a:rPr>
              <a:t>What questions or comments </a:t>
            </a:r>
            <a:br>
              <a:rPr lang="en-US" sz="2200" kern="0">
                <a:solidFill>
                  <a:srgbClr val="000000"/>
                </a:solidFill>
                <a:latin typeface="+mn-lt"/>
              </a:rPr>
            </a:br>
            <a:r>
              <a:rPr lang="en-US" sz="2200" kern="0">
                <a:solidFill>
                  <a:srgbClr val="000000"/>
                </a:solidFill>
                <a:latin typeface="+mn-lt"/>
              </a:rPr>
              <a:t>do you have?</a:t>
            </a:r>
          </a:p>
        </p:txBody>
      </p:sp>
      <p:pic>
        <p:nvPicPr>
          <p:cNvPr id="16389"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38A0BF7-FA3E-4FDE-98A8-0E425ADEDFEF}" type="slidenum">
              <a:rPr lang="en-US"/>
              <a:pPr algn="r" eaLnBrk="0" hangingPunct="0">
                <a:spcBef>
                  <a:spcPct val="0"/>
                </a:spcBef>
                <a:buClrTx/>
              </a:pPr>
              <a:t>2</a:t>
            </a:fld>
            <a:endParaRPr lang="en-US"/>
          </a:p>
        </p:txBody>
      </p:sp>
      <p:sp>
        <p:nvSpPr>
          <p:cNvPr id="4099" name="Rectangle 2"/>
          <p:cNvSpPr>
            <a:spLocks noGrp="1" noChangeArrowheads="1"/>
          </p:cNvSpPr>
          <p:nvPr>
            <p:ph type="title" idx="4294967295"/>
          </p:nvPr>
        </p:nvSpPr>
        <p:spPr/>
        <p:txBody>
          <a:bodyPr/>
          <a:lstStyle/>
          <a:p>
            <a:pPr eaLnBrk="1" hangingPunct="1"/>
            <a:r>
              <a:rPr lang="en-US" smtClean="0"/>
              <a:t>Module Objectives</a:t>
            </a:r>
          </a:p>
        </p:txBody>
      </p:sp>
      <p:sp>
        <p:nvSpPr>
          <p:cNvPr id="4100" name="Rectangle 3"/>
          <p:cNvSpPr>
            <a:spLocks noGrp="1" noChangeArrowheads="1"/>
          </p:cNvSpPr>
          <p:nvPr>
            <p:ph type="body" idx="4294967295"/>
          </p:nvPr>
        </p:nvSpPr>
        <p:spPr>
          <a:xfrm>
            <a:off x="152400" y="1219200"/>
            <a:ext cx="6340475" cy="5334000"/>
          </a:xfrm>
        </p:spPr>
        <p:txBody>
          <a:bodyPr lIns="90488" tIns="44450" rIns="90488" bIns="44450"/>
          <a:lstStyle/>
          <a:p>
            <a:pPr eaLnBrk="1" hangingPunct="1"/>
            <a:r>
              <a:rPr lang="en-US" smtClean="0"/>
              <a:t>At the end of this module, participants will be able to:</a:t>
            </a:r>
          </a:p>
          <a:p>
            <a:pPr lvl="1" eaLnBrk="1" hangingPunct="1"/>
            <a:r>
              <a:rPr lang="en-US" smtClean="0"/>
              <a:t>Describe the OOP principle of Encapsulation.</a:t>
            </a:r>
          </a:p>
          <a:p>
            <a:pPr lvl="1" eaLnBrk="1" hangingPunct="1"/>
            <a:r>
              <a:rPr lang="en-US" smtClean="0"/>
              <a:t>Explain the use of access modifiers in support of encapsulation.</a:t>
            </a:r>
          </a:p>
          <a:p>
            <a:pPr lvl="1" eaLnBrk="1" hangingPunct="1"/>
            <a:r>
              <a:rPr lang="en-US" smtClean="0"/>
              <a:t>Demonstrate common class design considerations supporting encapsulation.</a:t>
            </a:r>
          </a:p>
          <a:p>
            <a:pPr eaLnBrk="1" hangingPunct="1"/>
            <a:endParaRPr lang="en-US" smtClean="0"/>
          </a:p>
          <a:p>
            <a:pPr eaLnBrk="1" hangingPunct="1"/>
            <a:endParaRPr lang="en-US" smtClean="0"/>
          </a:p>
        </p:txBody>
      </p:sp>
      <p:pic>
        <p:nvPicPr>
          <p:cNvPr id="4101" name="Picture 5" descr="objectives"/>
          <p:cNvPicPr>
            <a:picLocks noChangeAspect="1" noChangeArrowheads="1"/>
          </p:cNvPicPr>
          <p:nvPr/>
        </p:nvPicPr>
        <p:blipFill>
          <a:blip r:embed="rId3"/>
          <a:srcRect/>
          <a:stretch>
            <a:fillRect/>
          </a:stretch>
        </p:blipFill>
        <p:spPr bwMode="auto">
          <a:xfrm>
            <a:off x="6781800" y="13589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CB8DB28-94DA-4A70-938F-62BC17D8DEF4}" type="slidenum">
              <a:rPr lang="en-US"/>
              <a:pPr algn="r" eaLnBrk="0" hangingPunct="0">
                <a:spcBef>
                  <a:spcPct val="0"/>
                </a:spcBef>
                <a:buClrTx/>
              </a:pPr>
              <a:t>3</a:t>
            </a:fld>
            <a:endParaRPr lang="en-US"/>
          </a:p>
        </p:txBody>
      </p:sp>
      <p:sp>
        <p:nvSpPr>
          <p:cNvPr id="5123" name="Rectangle 2"/>
          <p:cNvSpPr>
            <a:spLocks noGrp="1" noChangeArrowheads="1"/>
          </p:cNvSpPr>
          <p:nvPr>
            <p:ph type="title" idx="4294967295"/>
          </p:nvPr>
        </p:nvSpPr>
        <p:spPr>
          <a:xfrm>
            <a:off x="638175" y="31750"/>
            <a:ext cx="8143875" cy="1095375"/>
          </a:xfrm>
        </p:spPr>
        <p:txBody>
          <a:bodyPr/>
          <a:lstStyle/>
          <a:p>
            <a:pPr eaLnBrk="1" hangingPunct="1"/>
            <a:r>
              <a:rPr lang="en-US" smtClean="0"/>
              <a:t/>
            </a:r>
            <a:br>
              <a:rPr lang="en-US" smtClean="0"/>
            </a:br>
            <a:r>
              <a:rPr lang="en-US" smtClean="0"/>
              <a:t>Defining Encapsulation</a:t>
            </a:r>
          </a:p>
        </p:txBody>
      </p:sp>
      <p:sp>
        <p:nvSpPr>
          <p:cNvPr id="802819" name="Rectangle 3"/>
          <p:cNvSpPr>
            <a:spLocks noChangeArrowheads="1"/>
          </p:cNvSpPr>
          <p:nvPr/>
        </p:nvSpPr>
        <p:spPr bwMode="auto">
          <a:xfrm>
            <a:off x="311150" y="1447800"/>
            <a:ext cx="8502650" cy="4038600"/>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Clr>
                <a:schemeClr val="tx1"/>
              </a:buClr>
              <a:buFontTx/>
              <a:buChar char="•"/>
            </a:pPr>
            <a:r>
              <a:rPr lang="en-US" sz="2200"/>
              <a:t>Encapsulation is the binding and hiding of data – implementing it as a single entity (a class) and wrapping it with an exposed interface.</a:t>
            </a:r>
          </a:p>
          <a:p>
            <a:pPr marL="342900" indent="-342900" algn="l">
              <a:lnSpc>
                <a:spcPct val="100000"/>
              </a:lnSpc>
              <a:spcBef>
                <a:spcPct val="25000"/>
              </a:spcBef>
              <a:buClr>
                <a:schemeClr val="tx1"/>
              </a:buClr>
              <a:buFontTx/>
              <a:buChar char="•"/>
            </a:pPr>
            <a:r>
              <a:rPr lang="en-US" sz="2200"/>
              <a:t>Other entities and objects know an instance of a class through its exposed interface, and are not concerned with its implementation.</a:t>
            </a:r>
          </a:p>
          <a:p>
            <a:pPr marL="342900" indent="-342900" algn="l">
              <a:lnSpc>
                <a:spcPct val="100000"/>
              </a:lnSpc>
              <a:spcBef>
                <a:spcPct val="25000"/>
              </a:spcBef>
              <a:buClr>
                <a:schemeClr val="tx1"/>
              </a:buClr>
              <a:buFontTx/>
              <a:buChar char="•"/>
            </a:pPr>
            <a:r>
              <a:rPr lang="en-US" sz="2200"/>
              <a:t>Encapsulation reduces the complexity of a system by separating the concerns of an object’s interface from its implementation.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02819">
                                            <p:txEl>
                                              <p:pRg st="0" end="0"/>
                                            </p:txEl>
                                          </p:spTgt>
                                        </p:tgtEl>
                                        <p:attrNameLst>
                                          <p:attrName>style.visibility</p:attrName>
                                        </p:attrNameLst>
                                      </p:cBhvr>
                                      <p:to>
                                        <p:strVal val="visible"/>
                                      </p:to>
                                    </p:set>
                                    <p:animEffect transition="in" filter="strips(downLeft)">
                                      <p:cBhvr>
                                        <p:cTn id="7" dur="500"/>
                                        <p:tgtEl>
                                          <p:spTgt spid="802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02819">
                                            <p:txEl>
                                              <p:pRg st="1" end="1"/>
                                            </p:txEl>
                                          </p:spTgt>
                                        </p:tgtEl>
                                        <p:attrNameLst>
                                          <p:attrName>style.visibility</p:attrName>
                                        </p:attrNameLst>
                                      </p:cBhvr>
                                      <p:to>
                                        <p:strVal val="visible"/>
                                      </p:to>
                                    </p:set>
                                    <p:animEffect transition="in" filter="strips(downLeft)">
                                      <p:cBhvr>
                                        <p:cTn id="12" dur="500"/>
                                        <p:tgtEl>
                                          <p:spTgt spid="802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02819">
                                            <p:txEl>
                                              <p:pRg st="2" end="2"/>
                                            </p:txEl>
                                          </p:spTgt>
                                        </p:tgtEl>
                                        <p:attrNameLst>
                                          <p:attrName>style.visibility</p:attrName>
                                        </p:attrNameLst>
                                      </p:cBhvr>
                                      <p:to>
                                        <p:strVal val="visible"/>
                                      </p:to>
                                    </p:set>
                                    <p:animEffect transition="in" filter="strips(downLeft)">
                                      <p:cBhvr>
                                        <p:cTn id="17" dur="500"/>
                                        <p:tgtEl>
                                          <p:spTgt spid="802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C519A14-440D-4981-BF8A-3E912BE6A893}" type="slidenum">
              <a:rPr lang="en-US"/>
              <a:pPr algn="r" eaLnBrk="0" hangingPunct="0">
                <a:spcBef>
                  <a:spcPct val="0"/>
                </a:spcBef>
                <a:buClrTx/>
              </a:pPr>
              <a:t>4</a:t>
            </a:fld>
            <a:endParaRPr lang="en-US"/>
          </a:p>
        </p:txBody>
      </p:sp>
      <p:sp>
        <p:nvSpPr>
          <p:cNvPr id="6147" name="Rectangle 2"/>
          <p:cNvSpPr>
            <a:spLocks noGrp="1" noChangeArrowheads="1"/>
          </p:cNvSpPr>
          <p:nvPr>
            <p:ph type="title" idx="4294967295"/>
          </p:nvPr>
        </p:nvSpPr>
        <p:spPr/>
        <p:txBody>
          <a:bodyPr/>
          <a:lstStyle/>
          <a:p>
            <a:pPr eaLnBrk="1" hangingPunct="1"/>
            <a:r>
              <a:rPr lang="en-US" smtClean="0"/>
              <a:t>Access Control</a:t>
            </a:r>
          </a:p>
        </p:txBody>
      </p:sp>
      <p:sp>
        <p:nvSpPr>
          <p:cNvPr id="806915" name="Rectangle 3"/>
          <p:cNvSpPr>
            <a:spLocks noGrp="1" noChangeArrowheads="1"/>
          </p:cNvSpPr>
          <p:nvPr>
            <p:ph type="body" idx="4294967295"/>
          </p:nvPr>
        </p:nvSpPr>
        <p:spPr/>
        <p:txBody>
          <a:bodyPr lIns="90488" tIns="44450" rIns="90488" bIns="44450"/>
          <a:lstStyle/>
          <a:p>
            <a:pPr eaLnBrk="1" hangingPunct="1"/>
            <a:r>
              <a:rPr lang="en-US" smtClean="0"/>
              <a:t>An encapsulated class should not expose details of its implementation to other objects.</a:t>
            </a:r>
          </a:p>
          <a:p>
            <a:pPr eaLnBrk="1" hangingPunct="1"/>
            <a:r>
              <a:rPr lang="en-US" smtClean="0"/>
              <a:t>An outside object should not need to know about details of an object’s implementation in order to send messages to the object.</a:t>
            </a:r>
          </a:p>
          <a:p>
            <a:pPr eaLnBrk="1" hangingPunct="1"/>
            <a:r>
              <a:rPr lang="en-US" smtClean="0"/>
              <a:t>These public interfaces must make sure that modifications made to an object’s state adheres to the intended design of that object’s class.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06915">
                                            <p:txEl>
                                              <p:pRg st="0" end="0"/>
                                            </p:txEl>
                                          </p:spTgt>
                                        </p:tgtEl>
                                        <p:attrNameLst>
                                          <p:attrName>style.visibility</p:attrName>
                                        </p:attrNameLst>
                                      </p:cBhvr>
                                      <p:to>
                                        <p:strVal val="visible"/>
                                      </p:to>
                                    </p:set>
                                    <p:animEffect transition="in" filter="strips(downLeft)">
                                      <p:cBhvr>
                                        <p:cTn id="7" dur="500"/>
                                        <p:tgtEl>
                                          <p:spTgt spid="806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06915">
                                            <p:txEl>
                                              <p:pRg st="1" end="1"/>
                                            </p:txEl>
                                          </p:spTgt>
                                        </p:tgtEl>
                                        <p:attrNameLst>
                                          <p:attrName>style.visibility</p:attrName>
                                        </p:attrNameLst>
                                      </p:cBhvr>
                                      <p:to>
                                        <p:strVal val="visible"/>
                                      </p:to>
                                    </p:set>
                                    <p:animEffect transition="in" filter="strips(downLeft)">
                                      <p:cBhvr>
                                        <p:cTn id="12" dur="500"/>
                                        <p:tgtEl>
                                          <p:spTgt spid="806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06915">
                                            <p:txEl>
                                              <p:pRg st="2" end="2"/>
                                            </p:txEl>
                                          </p:spTgt>
                                        </p:tgtEl>
                                        <p:attrNameLst>
                                          <p:attrName>style.visibility</p:attrName>
                                        </p:attrNameLst>
                                      </p:cBhvr>
                                      <p:to>
                                        <p:strVal val="visible"/>
                                      </p:to>
                                    </p:set>
                                    <p:animEffect transition="in" filter="strips(downLeft)">
                                      <p:cBhvr>
                                        <p:cTn id="17" dur="500"/>
                                        <p:tgtEl>
                                          <p:spTgt spid="806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B1E40C3-57DC-4C48-BB89-615505794E4B}" type="slidenum">
              <a:rPr lang="en-US"/>
              <a:pPr algn="r" eaLnBrk="0" hangingPunct="0">
                <a:spcBef>
                  <a:spcPct val="0"/>
                </a:spcBef>
                <a:buClrTx/>
              </a:pPr>
              <a:t>5</a:t>
            </a:fld>
            <a:endParaRPr lang="en-US"/>
          </a:p>
        </p:txBody>
      </p:sp>
      <p:sp>
        <p:nvSpPr>
          <p:cNvPr id="7171" name="Rectangle 2"/>
          <p:cNvSpPr>
            <a:spLocks noGrp="1" noChangeArrowheads="1"/>
          </p:cNvSpPr>
          <p:nvPr>
            <p:ph type="title" idx="4294967295"/>
          </p:nvPr>
        </p:nvSpPr>
        <p:spPr/>
        <p:txBody>
          <a:bodyPr/>
          <a:lstStyle/>
          <a:p>
            <a:pPr eaLnBrk="1" hangingPunct="1"/>
            <a:r>
              <a:rPr lang="en-US" smtClean="0"/>
              <a:t/>
            </a:r>
            <a:br>
              <a:rPr lang="en-US" smtClean="0"/>
            </a:br>
            <a:r>
              <a:rPr lang="en-US" smtClean="0"/>
              <a:t>Access Modifiers</a:t>
            </a:r>
          </a:p>
        </p:txBody>
      </p:sp>
      <p:graphicFrame>
        <p:nvGraphicFramePr>
          <p:cNvPr id="848899" name="Group 3"/>
          <p:cNvGraphicFramePr>
            <a:graphicFrameLocks noGrp="1"/>
          </p:cNvGraphicFramePr>
          <p:nvPr>
            <p:ph sz="half" idx="4294967295"/>
          </p:nvPr>
        </p:nvGraphicFramePr>
        <p:xfrm>
          <a:off x="849313" y="3857625"/>
          <a:ext cx="7723188" cy="2285503"/>
        </p:xfrm>
        <a:graphic>
          <a:graphicData uri="http://schemas.openxmlformats.org/drawingml/2006/table">
            <a:tbl>
              <a:tblPr/>
              <a:tblGrid>
                <a:gridCol w="1624013"/>
                <a:gridCol w="6099175"/>
              </a:tblGrid>
              <a:tr h="4132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mn-lt"/>
                          <a:ea typeface="+mn-ea"/>
                          <a:cs typeface="+mn-cs"/>
                        </a:rPr>
                        <a:t>Modifier</a:t>
                      </a:r>
                    </a:p>
                  </a:txBody>
                  <a:tcPr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mn-lt"/>
                          <a:ea typeface="+mn-ea"/>
                          <a:cs typeface="+mn-cs"/>
                        </a:rPr>
                        <a:t>Description</a:t>
                      </a:r>
                    </a:p>
                  </a:txBody>
                  <a:tcPr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84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(no modifier)</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Member is accessible within its package only </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r>
              <a:tr h="478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public</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Member is accessible from any class of any package </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r>
              <a:tr h="477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protected</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Member is accessible in its class package and by its subclasses </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r>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smtClean="0">
                          <a:solidFill>
                            <a:schemeClr val="dk1"/>
                          </a:solidFill>
                          <a:latin typeface="+mn-lt"/>
                          <a:ea typeface="+mn-ea"/>
                          <a:cs typeface="+mn-cs"/>
                        </a:rPr>
                        <a:t>private</a:t>
                      </a:r>
                    </a:p>
                  </a:txBody>
                  <a:tcPr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Member is accessible only from its class </a:t>
                      </a:r>
                    </a:p>
                  </a:txBody>
                  <a:tcPr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p:sp>
        <p:nvSpPr>
          <p:cNvPr id="848919" name="Rectangle 23"/>
          <p:cNvSpPr>
            <a:spLocks noChangeArrowheads="1"/>
          </p:cNvSpPr>
          <p:nvPr/>
        </p:nvSpPr>
        <p:spPr bwMode="auto">
          <a:xfrm>
            <a:off x="228600" y="1295400"/>
            <a:ext cx="8458200" cy="5181600"/>
          </a:xfrm>
          <a:prstGeom prst="rect">
            <a:avLst/>
          </a:prstGeom>
          <a:noFill/>
          <a:ln w="12700">
            <a:noFill/>
            <a:miter lim="800000"/>
            <a:headEnd/>
            <a:tailEnd/>
          </a:ln>
        </p:spPr>
        <p:txBody>
          <a:bodyPr lIns="90488" tIns="44450" rIns="90488" bIns="44450"/>
          <a:lstStyle/>
          <a:p>
            <a:pPr marL="457200" indent="-457200" algn="l">
              <a:lnSpc>
                <a:spcPct val="114000"/>
              </a:lnSpc>
              <a:buClr>
                <a:schemeClr val="tx1"/>
              </a:buClr>
              <a:buFont typeface="Arial" charset="0"/>
              <a:buAutoNum type="arabicPeriod"/>
            </a:pPr>
            <a:r>
              <a:rPr lang="en-US" sz="2000" b="1"/>
              <a:t>Class Access</a:t>
            </a:r>
            <a:r>
              <a:rPr lang="en-US" sz="2000"/>
              <a:t> modifiers – describes how a class can be accessed</a:t>
            </a:r>
          </a:p>
          <a:p>
            <a:pPr marL="457200" indent="-457200" algn="l">
              <a:lnSpc>
                <a:spcPct val="114000"/>
              </a:lnSpc>
              <a:buClr>
                <a:schemeClr val="tx1"/>
              </a:buClr>
              <a:buFont typeface="Arial" charset="0"/>
              <a:buAutoNum type="arabicPeriod"/>
            </a:pPr>
            <a:endParaRPr lang="en-US" sz="2200" b="1" i="1"/>
          </a:p>
          <a:p>
            <a:pPr marL="457200" indent="-457200" algn="l">
              <a:lnSpc>
                <a:spcPct val="114000"/>
              </a:lnSpc>
              <a:buClr>
                <a:schemeClr val="tx1"/>
              </a:buClr>
              <a:buFont typeface="Arial" charset="0"/>
              <a:buAutoNum type="arabicPeriod"/>
            </a:pPr>
            <a:endParaRPr lang="en-US" sz="2200" b="1" i="1"/>
          </a:p>
          <a:p>
            <a:pPr marL="457200" indent="-457200" algn="l">
              <a:lnSpc>
                <a:spcPct val="114000"/>
              </a:lnSpc>
              <a:buClr>
                <a:schemeClr val="tx1"/>
              </a:buClr>
              <a:buFont typeface="Arial" charset="0"/>
              <a:buAutoNum type="arabicPeriod"/>
            </a:pPr>
            <a:endParaRPr lang="en-US" sz="2200" b="1" i="1"/>
          </a:p>
          <a:p>
            <a:pPr marL="457200" indent="-457200" algn="l">
              <a:lnSpc>
                <a:spcPct val="114000"/>
              </a:lnSpc>
              <a:buClr>
                <a:schemeClr val="tx1"/>
              </a:buClr>
              <a:buFont typeface="Arial" charset="0"/>
              <a:buAutoNum type="arabicPeriod"/>
            </a:pPr>
            <a:r>
              <a:rPr lang="en-US" sz="2000" b="1"/>
              <a:t>Member Access</a:t>
            </a:r>
            <a:r>
              <a:rPr lang="en-US" sz="2000"/>
              <a:t> modifiers – describes how a member can be accessed</a:t>
            </a:r>
          </a:p>
          <a:p>
            <a:pPr marL="457200" indent="-457200" algn="l">
              <a:lnSpc>
                <a:spcPct val="114000"/>
              </a:lnSpc>
              <a:buClr>
                <a:schemeClr val="tx1"/>
              </a:buClr>
              <a:buFont typeface="Arial" charset="0"/>
              <a:buAutoNum type="arabicPeriod"/>
            </a:pPr>
            <a:endParaRPr lang="en-US" sz="2200"/>
          </a:p>
        </p:txBody>
      </p:sp>
      <p:graphicFrame>
        <p:nvGraphicFramePr>
          <p:cNvPr id="6" name="Table 5"/>
          <p:cNvGraphicFramePr>
            <a:graphicFrameLocks noGrp="1"/>
          </p:cNvGraphicFramePr>
          <p:nvPr/>
        </p:nvGraphicFramePr>
        <p:xfrm>
          <a:off x="809625" y="1844675"/>
          <a:ext cx="7507164" cy="1112520"/>
        </p:xfrm>
        <a:graphic>
          <a:graphicData uri="http://schemas.openxmlformats.org/drawingml/2006/table">
            <a:tbl>
              <a:tblPr firstRow="1" bandRow="1">
                <a:tableStyleId>{5C22544A-7EE6-4342-B048-85BDC9FD1C3A}</a:tableStyleId>
              </a:tblPr>
              <a:tblGrid>
                <a:gridCol w="1818532"/>
                <a:gridCol w="5688632"/>
              </a:tblGrid>
              <a:tr h="370840">
                <a:tc>
                  <a:txBody>
                    <a:bodyPr/>
                    <a:lstStyle/>
                    <a:p>
                      <a:pPr algn="ctr"/>
                      <a:r>
                        <a:rPr lang="en-US" sz="1600" dirty="0" smtClean="0"/>
                        <a:t>Modifier</a:t>
                      </a:r>
                      <a:endParaRPr lang="en-US" sz="1600" dirty="0"/>
                    </a:p>
                  </a:txBody>
                  <a:tcPr/>
                </a:tc>
                <a:tc>
                  <a:txBody>
                    <a:bodyPr/>
                    <a:lstStyle/>
                    <a:p>
                      <a:pPr algn="ctr"/>
                      <a:r>
                        <a:rPr lang="en-US" sz="1600" dirty="0" smtClean="0"/>
                        <a:t>Description</a:t>
                      </a:r>
                      <a:endParaRPr lang="en-US" sz="1600" dirty="0"/>
                    </a:p>
                  </a:txBody>
                  <a:tcPr/>
                </a:tc>
              </a:tr>
              <a:tr h="370840">
                <a:tc>
                  <a:txBody>
                    <a:bodyPr/>
                    <a:lstStyle/>
                    <a:p>
                      <a:r>
                        <a:rPr lang="en-US" sz="1600" dirty="0" smtClean="0"/>
                        <a:t>(no modifier)</a:t>
                      </a:r>
                      <a:endParaRPr lang="en-US" sz="1600" dirty="0"/>
                    </a:p>
                  </a:txBody>
                  <a:tcPr anchor="ctr">
                    <a:solidFill>
                      <a:schemeClr val="accent5">
                        <a:lumMod val="40000"/>
                        <a:lumOff val="60000"/>
                      </a:schemeClr>
                    </a:solidFill>
                  </a:tcPr>
                </a:tc>
                <a:tc>
                  <a:txBody>
                    <a:bodyPr/>
                    <a:lstStyle/>
                    <a:p>
                      <a:r>
                        <a:rPr lang="en-US" sz="1600" dirty="0" smtClean="0"/>
                        <a:t>Class can only be accessed from same package</a:t>
                      </a:r>
                    </a:p>
                  </a:txBody>
                  <a:tcPr anchor="ctr">
                    <a:solidFill>
                      <a:schemeClr val="accent5">
                        <a:lumMod val="40000"/>
                        <a:lumOff val="60000"/>
                      </a:schemeClr>
                    </a:solidFill>
                  </a:tcPr>
                </a:tc>
              </a:tr>
              <a:tr h="370840">
                <a:tc>
                  <a:txBody>
                    <a:bodyPr/>
                    <a:lstStyle/>
                    <a:p>
                      <a:r>
                        <a:rPr lang="en-US" sz="1600" dirty="0" smtClean="0"/>
                        <a:t>public </a:t>
                      </a:r>
                      <a:endParaRPr lang="en-US" sz="1600" dirty="0"/>
                    </a:p>
                  </a:txBody>
                  <a:tcPr anchor="ct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Class can be accessed from anywhere</a:t>
                      </a:r>
                    </a:p>
                  </a:txBody>
                  <a:tcPr anchor="ctr">
                    <a:solidFill>
                      <a:schemeClr val="accent5">
                        <a:lumMod val="40000"/>
                        <a:lumOff val="60000"/>
                      </a:schemeClr>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48919">
                                            <p:txEl>
                                              <p:pRg st="0" end="0"/>
                                            </p:txEl>
                                          </p:spTgt>
                                        </p:tgtEl>
                                        <p:attrNameLst>
                                          <p:attrName>style.visibility</p:attrName>
                                        </p:attrNameLst>
                                      </p:cBhvr>
                                      <p:to>
                                        <p:strVal val="visible"/>
                                      </p:to>
                                    </p:set>
                                    <p:animEffect transition="in" filter="strips(downLeft)">
                                      <p:cBhvr>
                                        <p:cTn id="7" dur="500"/>
                                        <p:tgtEl>
                                          <p:spTgt spid="8489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48919">
                                            <p:txEl>
                                              <p:pRg st="4" end="4"/>
                                            </p:txEl>
                                          </p:spTgt>
                                        </p:tgtEl>
                                        <p:attrNameLst>
                                          <p:attrName>style.visibility</p:attrName>
                                        </p:attrNameLst>
                                      </p:cBhvr>
                                      <p:to>
                                        <p:strVal val="visible"/>
                                      </p:to>
                                    </p:set>
                                    <p:animEffect transition="in" filter="strips(downLeft)">
                                      <p:cBhvr>
                                        <p:cTn id="12" dur="500"/>
                                        <p:tgtEl>
                                          <p:spTgt spid="848919">
                                            <p:txEl>
                                              <p:pRg st="4" end="4"/>
                                            </p:txEl>
                                          </p:spTgt>
                                        </p:tgtEl>
                                      </p:cBhvr>
                                    </p:animEffect>
                                  </p:childTnLst>
                                </p:cTn>
                              </p:par>
                              <p:par>
                                <p:cTn id="13" presetID="23" presetClass="entr" presetSubtype="16" fill="hold" nodeType="withEffect">
                                  <p:stCondLst>
                                    <p:cond delay="0"/>
                                  </p:stCondLst>
                                  <p:childTnLst>
                                    <p:set>
                                      <p:cBhvr>
                                        <p:cTn id="14" dur="1" fill="hold">
                                          <p:stCondLst>
                                            <p:cond delay="0"/>
                                          </p:stCondLst>
                                        </p:cTn>
                                        <p:tgtEl>
                                          <p:spTgt spid="848899"/>
                                        </p:tgtEl>
                                        <p:attrNameLst>
                                          <p:attrName>style.visibility</p:attrName>
                                        </p:attrNameLst>
                                      </p:cBhvr>
                                      <p:to>
                                        <p:strVal val="visible"/>
                                      </p:to>
                                    </p:set>
                                    <p:anim calcmode="lin" valueType="num">
                                      <p:cBhvr>
                                        <p:cTn id="15" dur="500" fill="hold"/>
                                        <p:tgtEl>
                                          <p:spTgt spid="848899"/>
                                        </p:tgtEl>
                                        <p:attrNameLst>
                                          <p:attrName>ppt_w</p:attrName>
                                        </p:attrNameLst>
                                      </p:cBhvr>
                                      <p:tavLst>
                                        <p:tav tm="0">
                                          <p:val>
                                            <p:fltVal val="0"/>
                                          </p:val>
                                        </p:tav>
                                        <p:tav tm="100000">
                                          <p:val>
                                            <p:strVal val="#ppt_w"/>
                                          </p:val>
                                        </p:tav>
                                      </p:tavLst>
                                    </p:anim>
                                    <p:anim calcmode="lin" valueType="num">
                                      <p:cBhvr>
                                        <p:cTn id="16" dur="500" fill="hold"/>
                                        <p:tgtEl>
                                          <p:spTgt spid="8488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6B24E5B-66B3-4941-85F6-6B1ABC360613}" type="slidenum">
              <a:rPr lang="en-US"/>
              <a:pPr algn="r" eaLnBrk="0" hangingPunct="0">
                <a:spcBef>
                  <a:spcPct val="0"/>
                </a:spcBef>
                <a:buClrTx/>
              </a:pPr>
              <a:t>6</a:t>
            </a:fld>
            <a:endParaRPr lang="en-US"/>
          </a:p>
        </p:txBody>
      </p:sp>
      <p:sp>
        <p:nvSpPr>
          <p:cNvPr id="8195" name="Oval 2"/>
          <p:cNvSpPr>
            <a:spLocks noChangeArrowheads="1"/>
          </p:cNvSpPr>
          <p:nvPr/>
        </p:nvSpPr>
        <p:spPr bwMode="auto">
          <a:xfrm>
            <a:off x="2286000" y="2209800"/>
            <a:ext cx="4876800" cy="2895600"/>
          </a:xfrm>
          <a:prstGeom prst="ellipse">
            <a:avLst/>
          </a:prstGeom>
          <a:solidFill>
            <a:schemeClr val="bg1"/>
          </a:solidFill>
          <a:ln w="9525" algn="ctr">
            <a:noFill/>
            <a:round/>
            <a:headEnd/>
            <a:tailEnd/>
          </a:ln>
          <a:effectLst>
            <a:prstShdw prst="shdw13" dist="53882" dir="13500000">
              <a:srgbClr val="808080">
                <a:alpha val="50000"/>
              </a:srgbClr>
            </a:prstShdw>
          </a:effectLst>
        </p:spPr>
        <p:txBody>
          <a:bodyPr anchor="ctr">
            <a:spAutoFit/>
          </a:bodyPr>
          <a:lstStyle/>
          <a:p>
            <a:endParaRPr lang="en-PH"/>
          </a:p>
        </p:txBody>
      </p:sp>
      <p:sp>
        <p:nvSpPr>
          <p:cNvPr id="8196" name="Oval 3"/>
          <p:cNvSpPr>
            <a:spLocks noChangeArrowheads="1"/>
          </p:cNvSpPr>
          <p:nvPr/>
        </p:nvSpPr>
        <p:spPr bwMode="auto">
          <a:xfrm>
            <a:off x="2286000" y="2209800"/>
            <a:ext cx="4876800" cy="2895600"/>
          </a:xfrm>
          <a:prstGeom prst="ellipse">
            <a:avLst/>
          </a:prstGeom>
          <a:solidFill>
            <a:srgbClr val="99CCFF">
              <a:alpha val="50195"/>
            </a:srgbClr>
          </a:solidFill>
          <a:ln w="9525" algn="ctr">
            <a:solidFill>
              <a:schemeClr val="tx2"/>
            </a:solidFill>
            <a:round/>
            <a:headEnd/>
            <a:tailEnd/>
          </a:ln>
        </p:spPr>
        <p:txBody>
          <a:bodyPr anchor="ctr">
            <a:spAutoFit/>
          </a:bodyPr>
          <a:lstStyle/>
          <a:p>
            <a:endParaRPr lang="en-PH"/>
          </a:p>
        </p:txBody>
      </p:sp>
      <p:grpSp>
        <p:nvGrpSpPr>
          <p:cNvPr id="8197" name="Group 4"/>
          <p:cNvGrpSpPr>
            <a:grpSpLocks/>
          </p:cNvGrpSpPr>
          <p:nvPr/>
        </p:nvGrpSpPr>
        <p:grpSpPr bwMode="auto">
          <a:xfrm>
            <a:off x="3810000" y="2819400"/>
            <a:ext cx="914400" cy="457200"/>
            <a:chOff x="2400" y="1632"/>
            <a:chExt cx="576" cy="288"/>
          </a:xfrm>
        </p:grpSpPr>
        <p:sp>
          <p:nvSpPr>
            <p:cNvPr id="8242" name="Oval 5"/>
            <p:cNvSpPr>
              <a:spLocks noChangeArrowheads="1"/>
            </p:cNvSpPr>
            <p:nvPr/>
          </p:nvSpPr>
          <p:spPr bwMode="auto">
            <a:xfrm>
              <a:off x="2400" y="1632"/>
              <a:ext cx="576" cy="288"/>
            </a:xfrm>
            <a:prstGeom prst="ellipse">
              <a:avLst/>
            </a:prstGeom>
            <a:solidFill>
              <a:srgbClr val="006699">
                <a:alpha val="50195"/>
              </a:srgbClr>
            </a:solidFill>
            <a:ln w="19050" algn="ctr">
              <a:solidFill>
                <a:schemeClr val="tx1"/>
              </a:solidFill>
              <a:round/>
              <a:headEnd/>
              <a:tailEnd/>
            </a:ln>
          </p:spPr>
          <p:txBody>
            <a:bodyPr anchor="ctr">
              <a:spAutoFit/>
            </a:bodyPr>
            <a:lstStyle/>
            <a:p>
              <a:endParaRPr lang="en-PH"/>
            </a:p>
          </p:txBody>
        </p:sp>
        <p:sp>
          <p:nvSpPr>
            <p:cNvPr id="8243" name="Text Box 6"/>
            <p:cNvSpPr txBox="1">
              <a:spLocks noChangeArrowheads="1"/>
            </p:cNvSpPr>
            <p:nvPr/>
          </p:nvSpPr>
          <p:spPr bwMode="auto">
            <a:xfrm>
              <a:off x="2496" y="1680"/>
              <a:ext cx="432" cy="192"/>
            </a:xfrm>
            <a:prstGeom prst="rect">
              <a:avLst/>
            </a:prstGeom>
            <a:no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Sample</a:t>
              </a:r>
            </a:p>
          </p:txBody>
        </p:sp>
      </p:grpSp>
      <p:sp>
        <p:nvSpPr>
          <p:cNvPr id="8198" name="Text Box 7"/>
          <p:cNvSpPr txBox="1">
            <a:spLocks noChangeArrowheads="1"/>
          </p:cNvSpPr>
          <p:nvPr/>
        </p:nvSpPr>
        <p:spPr bwMode="auto">
          <a:xfrm>
            <a:off x="5105400" y="2438400"/>
            <a:ext cx="990600" cy="304800"/>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latin typeface="Arial Narrow" pitchFamily="34" charset="0"/>
              </a:rPr>
              <a:t>Package</a:t>
            </a:r>
          </a:p>
        </p:txBody>
      </p:sp>
      <p:grpSp>
        <p:nvGrpSpPr>
          <p:cNvPr id="3" name="Group 8"/>
          <p:cNvGrpSpPr>
            <a:grpSpLocks/>
          </p:cNvGrpSpPr>
          <p:nvPr/>
        </p:nvGrpSpPr>
        <p:grpSpPr bwMode="auto">
          <a:xfrm>
            <a:off x="3200400" y="3200400"/>
            <a:ext cx="3429000" cy="1219200"/>
            <a:chOff x="2016" y="1872"/>
            <a:chExt cx="2160" cy="768"/>
          </a:xfrm>
        </p:grpSpPr>
        <p:grpSp>
          <p:nvGrpSpPr>
            <p:cNvPr id="8231" name="Group 9"/>
            <p:cNvGrpSpPr>
              <a:grpSpLocks/>
            </p:cNvGrpSpPr>
            <p:nvPr/>
          </p:nvGrpSpPr>
          <p:grpSpPr bwMode="auto">
            <a:xfrm>
              <a:off x="2784" y="2352"/>
              <a:ext cx="576" cy="288"/>
              <a:chOff x="816" y="1344"/>
              <a:chExt cx="576" cy="288"/>
            </a:xfrm>
          </p:grpSpPr>
          <p:sp>
            <p:nvSpPr>
              <p:cNvPr id="8240" name="Oval 10"/>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8241" name="Text Box 11"/>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grpSp>
          <p:nvGrpSpPr>
            <p:cNvPr id="8232" name="Group 12"/>
            <p:cNvGrpSpPr>
              <a:grpSpLocks/>
            </p:cNvGrpSpPr>
            <p:nvPr/>
          </p:nvGrpSpPr>
          <p:grpSpPr bwMode="auto">
            <a:xfrm>
              <a:off x="2016" y="2352"/>
              <a:ext cx="576" cy="288"/>
              <a:chOff x="816" y="1344"/>
              <a:chExt cx="576" cy="288"/>
            </a:xfrm>
          </p:grpSpPr>
          <p:sp>
            <p:nvSpPr>
              <p:cNvPr id="8238" name="Oval 13"/>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8239" name="Text Box 14"/>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grpSp>
          <p:nvGrpSpPr>
            <p:cNvPr id="8233" name="Group 15"/>
            <p:cNvGrpSpPr>
              <a:grpSpLocks/>
            </p:cNvGrpSpPr>
            <p:nvPr/>
          </p:nvGrpSpPr>
          <p:grpSpPr bwMode="auto">
            <a:xfrm>
              <a:off x="3600" y="1920"/>
              <a:ext cx="576" cy="288"/>
              <a:chOff x="816" y="1344"/>
              <a:chExt cx="576" cy="288"/>
            </a:xfrm>
          </p:grpSpPr>
          <p:sp>
            <p:nvSpPr>
              <p:cNvPr id="8236" name="Oval 16"/>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8237" name="Text Box 17"/>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sp>
          <p:nvSpPr>
            <p:cNvPr id="8234" name="AutoShape 18"/>
            <p:cNvSpPr>
              <a:spLocks noChangeArrowheads="1"/>
            </p:cNvSpPr>
            <p:nvPr/>
          </p:nvSpPr>
          <p:spPr bwMode="auto">
            <a:xfrm rot="-3188300">
              <a:off x="2208" y="2112"/>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a:p>
          </p:txBody>
        </p:sp>
        <p:sp>
          <p:nvSpPr>
            <p:cNvPr id="8235" name="AutoShape 19"/>
            <p:cNvSpPr>
              <a:spLocks noChangeArrowheads="1"/>
            </p:cNvSpPr>
            <p:nvPr/>
          </p:nvSpPr>
          <p:spPr bwMode="auto">
            <a:xfrm rot="-7412369">
              <a:off x="2640" y="2112"/>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a:p>
          </p:txBody>
        </p:sp>
      </p:grpSp>
      <p:grpSp>
        <p:nvGrpSpPr>
          <p:cNvPr id="7" name="Group 20"/>
          <p:cNvGrpSpPr>
            <a:grpSpLocks/>
          </p:cNvGrpSpPr>
          <p:nvPr/>
        </p:nvGrpSpPr>
        <p:grpSpPr bwMode="auto">
          <a:xfrm>
            <a:off x="3200400" y="4419600"/>
            <a:ext cx="914400" cy="1295400"/>
            <a:chOff x="2016" y="2640"/>
            <a:chExt cx="576" cy="816"/>
          </a:xfrm>
        </p:grpSpPr>
        <p:grpSp>
          <p:nvGrpSpPr>
            <p:cNvPr id="8227" name="Group 21"/>
            <p:cNvGrpSpPr>
              <a:grpSpLocks/>
            </p:cNvGrpSpPr>
            <p:nvPr/>
          </p:nvGrpSpPr>
          <p:grpSpPr bwMode="auto">
            <a:xfrm>
              <a:off x="2016" y="3168"/>
              <a:ext cx="576" cy="288"/>
              <a:chOff x="816" y="1344"/>
              <a:chExt cx="576" cy="288"/>
            </a:xfrm>
          </p:grpSpPr>
          <p:sp>
            <p:nvSpPr>
              <p:cNvPr id="8229" name="Oval 22"/>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8230" name="Text Box 23"/>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sp>
          <p:nvSpPr>
            <p:cNvPr id="8228" name="AutoShape 24"/>
            <p:cNvSpPr>
              <a:spLocks noChangeArrowheads="1"/>
            </p:cNvSpPr>
            <p:nvPr/>
          </p:nvSpPr>
          <p:spPr bwMode="auto">
            <a:xfrm rot="-5400000">
              <a:off x="2016" y="2880"/>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a:p>
          </p:txBody>
        </p:sp>
      </p:grpSp>
      <p:grpSp>
        <p:nvGrpSpPr>
          <p:cNvPr id="9" name="Group 25"/>
          <p:cNvGrpSpPr>
            <a:grpSpLocks/>
          </p:cNvGrpSpPr>
          <p:nvPr/>
        </p:nvGrpSpPr>
        <p:grpSpPr bwMode="auto">
          <a:xfrm>
            <a:off x="228600" y="1371600"/>
            <a:ext cx="2362200" cy="1257300"/>
            <a:chOff x="4128" y="3072"/>
            <a:chExt cx="1488" cy="792"/>
          </a:xfrm>
        </p:grpSpPr>
        <p:sp>
          <p:nvSpPr>
            <p:cNvPr id="8224" name="Text Box 26"/>
            <p:cNvSpPr txBox="1">
              <a:spLocks noChangeArrowheads="1"/>
            </p:cNvSpPr>
            <p:nvPr/>
          </p:nvSpPr>
          <p:spPr bwMode="auto">
            <a:xfrm>
              <a:off x="4128" y="3264"/>
              <a:ext cx="1488" cy="600"/>
            </a:xfrm>
            <a:prstGeom prst="rect">
              <a:avLst/>
            </a:prstGeom>
            <a:noFill/>
            <a:ln w="9525" algn="ctr">
              <a:solidFill>
                <a:srgbClr val="E3B1C5"/>
              </a:solidFill>
              <a:miter lim="800000"/>
              <a:headEnd/>
              <a:tailEnd/>
            </a:ln>
            <a:effectLst>
              <a:prstShdw prst="shdw13" dist="53882" dir="13500000">
                <a:srgbClr val="777777">
                  <a:alpha val="50000"/>
                </a:srgbClr>
              </a:prstShdw>
            </a:effectLst>
          </p:spPr>
          <p:txBody>
            <a:bodyPr>
              <a:spAutoFit/>
            </a:bodyPr>
            <a:lstStyle/>
            <a:p>
              <a:pPr>
                <a:lnSpc>
                  <a:spcPct val="100000"/>
                </a:lnSpc>
                <a:spcBef>
                  <a:spcPct val="50000"/>
                </a:spcBef>
                <a:buClrTx/>
              </a:pPr>
              <a:r>
                <a:rPr lang="en-US" sz="1400"/>
                <a:t>Private features of the Sample class can only be accessed from within the class itself.</a:t>
              </a:r>
            </a:p>
          </p:txBody>
        </p:sp>
        <p:sp>
          <p:nvSpPr>
            <p:cNvPr id="8225" name="AutoShape 27"/>
            <p:cNvSpPr>
              <a:spLocks noChangeArrowheads="1"/>
            </p:cNvSpPr>
            <p:nvPr/>
          </p:nvSpPr>
          <p:spPr bwMode="auto">
            <a:xfrm>
              <a:off x="4128" y="3072"/>
              <a:ext cx="1488" cy="192"/>
            </a:xfrm>
            <a:prstGeom prst="ribbon2">
              <a:avLst>
                <a:gd name="adj1" fmla="val 12500"/>
                <a:gd name="adj2" fmla="val 61019"/>
              </a:avLst>
            </a:prstGeom>
            <a:solidFill>
              <a:srgbClr val="800000">
                <a:alpha val="25098"/>
              </a:srgbClr>
            </a:solidFill>
            <a:ln w="9525">
              <a:solidFill>
                <a:schemeClr val="tx1"/>
              </a:solidFill>
              <a:round/>
              <a:headEnd/>
              <a:tailEnd/>
            </a:ln>
          </p:spPr>
          <p:txBody>
            <a:bodyPr anchor="ctr">
              <a:spAutoFit/>
            </a:bodyPr>
            <a:lstStyle/>
            <a:p>
              <a:endParaRPr lang="en-PH"/>
            </a:p>
          </p:txBody>
        </p:sp>
        <p:sp>
          <p:nvSpPr>
            <p:cNvPr id="8226" name="Text Box 28"/>
            <p:cNvSpPr txBox="1">
              <a:spLocks noChangeArrowheads="1"/>
            </p:cNvSpPr>
            <p:nvPr/>
          </p:nvSpPr>
          <p:spPr bwMode="auto">
            <a:xfrm>
              <a:off x="4560" y="3072"/>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t>private</a:t>
              </a:r>
            </a:p>
          </p:txBody>
        </p:sp>
      </p:grpSp>
      <p:grpSp>
        <p:nvGrpSpPr>
          <p:cNvPr id="10" name="Group 29"/>
          <p:cNvGrpSpPr>
            <a:grpSpLocks/>
          </p:cNvGrpSpPr>
          <p:nvPr/>
        </p:nvGrpSpPr>
        <p:grpSpPr bwMode="auto">
          <a:xfrm>
            <a:off x="228600" y="4791075"/>
            <a:ext cx="2362200" cy="1470025"/>
            <a:chOff x="144" y="3072"/>
            <a:chExt cx="1488" cy="926"/>
          </a:xfrm>
        </p:grpSpPr>
        <p:sp>
          <p:nvSpPr>
            <p:cNvPr id="8221" name="Text Box 30"/>
            <p:cNvSpPr txBox="1">
              <a:spLocks noChangeArrowheads="1"/>
            </p:cNvSpPr>
            <p:nvPr/>
          </p:nvSpPr>
          <p:spPr bwMode="auto">
            <a:xfrm>
              <a:off x="144" y="3264"/>
              <a:ext cx="1488" cy="734"/>
            </a:xfrm>
            <a:prstGeom prst="rect">
              <a:avLst/>
            </a:prstGeom>
            <a:noFill/>
            <a:ln w="9525" algn="ctr">
              <a:solidFill>
                <a:srgbClr val="B6B3F3"/>
              </a:solidFill>
              <a:miter lim="800000"/>
              <a:headEnd/>
              <a:tailEnd/>
            </a:ln>
            <a:effectLst>
              <a:prstShdw prst="shdw13" dist="53882" dir="13500000">
                <a:srgbClr val="777777">
                  <a:alpha val="50000"/>
                </a:srgbClr>
              </a:prstShdw>
            </a:effectLst>
          </p:spPr>
          <p:txBody>
            <a:bodyPr>
              <a:spAutoFit/>
            </a:bodyPr>
            <a:lstStyle/>
            <a:p>
              <a:pPr>
                <a:lnSpc>
                  <a:spcPct val="100000"/>
                </a:lnSpc>
                <a:spcBef>
                  <a:spcPct val="50000"/>
                </a:spcBef>
                <a:buClrTx/>
              </a:pPr>
              <a:r>
                <a:rPr lang="en-US" sz="1400"/>
                <a:t>Classes that are in the package and all its subclasses may access protected features of the Sample class.</a:t>
              </a:r>
            </a:p>
          </p:txBody>
        </p:sp>
        <p:sp>
          <p:nvSpPr>
            <p:cNvPr id="8222" name="AutoShape 31"/>
            <p:cNvSpPr>
              <a:spLocks noChangeArrowheads="1"/>
            </p:cNvSpPr>
            <p:nvPr/>
          </p:nvSpPr>
          <p:spPr bwMode="auto">
            <a:xfrm>
              <a:off x="144" y="3072"/>
              <a:ext cx="1488" cy="192"/>
            </a:xfrm>
            <a:prstGeom prst="ribbon2">
              <a:avLst>
                <a:gd name="adj1" fmla="val 12500"/>
                <a:gd name="adj2" fmla="val 61019"/>
              </a:avLst>
            </a:prstGeom>
            <a:solidFill>
              <a:srgbClr val="000080">
                <a:alpha val="25098"/>
              </a:srgbClr>
            </a:solidFill>
            <a:ln w="9525">
              <a:solidFill>
                <a:schemeClr val="tx1"/>
              </a:solidFill>
              <a:round/>
              <a:headEnd/>
              <a:tailEnd/>
            </a:ln>
          </p:spPr>
          <p:txBody>
            <a:bodyPr anchor="ctr">
              <a:spAutoFit/>
            </a:bodyPr>
            <a:lstStyle/>
            <a:p>
              <a:endParaRPr lang="en-PH"/>
            </a:p>
          </p:txBody>
        </p:sp>
        <p:sp>
          <p:nvSpPr>
            <p:cNvPr id="8223" name="Text Box 32"/>
            <p:cNvSpPr txBox="1">
              <a:spLocks noChangeArrowheads="1"/>
            </p:cNvSpPr>
            <p:nvPr/>
          </p:nvSpPr>
          <p:spPr bwMode="auto">
            <a:xfrm>
              <a:off x="576" y="3072"/>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t>protected</a:t>
              </a:r>
            </a:p>
          </p:txBody>
        </p:sp>
      </p:grpSp>
      <p:grpSp>
        <p:nvGrpSpPr>
          <p:cNvPr id="11" name="Group 33"/>
          <p:cNvGrpSpPr>
            <a:grpSpLocks/>
          </p:cNvGrpSpPr>
          <p:nvPr/>
        </p:nvGrpSpPr>
        <p:grpSpPr bwMode="auto">
          <a:xfrm>
            <a:off x="6553200" y="1371600"/>
            <a:ext cx="2362200" cy="1257300"/>
            <a:chOff x="4128" y="720"/>
            <a:chExt cx="1488" cy="792"/>
          </a:xfrm>
        </p:grpSpPr>
        <p:sp>
          <p:nvSpPr>
            <p:cNvPr id="8218" name="Text Box 34"/>
            <p:cNvSpPr txBox="1">
              <a:spLocks noChangeArrowheads="1"/>
            </p:cNvSpPr>
            <p:nvPr/>
          </p:nvSpPr>
          <p:spPr bwMode="auto">
            <a:xfrm>
              <a:off x="4128" y="912"/>
              <a:ext cx="1488" cy="600"/>
            </a:xfrm>
            <a:prstGeom prst="rect">
              <a:avLst/>
            </a:prstGeom>
            <a:noFill/>
            <a:ln w="9525" algn="ctr">
              <a:solidFill>
                <a:srgbClr val="FFFF99"/>
              </a:solidFill>
              <a:miter lim="800000"/>
              <a:headEnd/>
              <a:tailEnd/>
            </a:ln>
            <a:effectLst>
              <a:prstShdw prst="shdw13" dist="53882" dir="13500000">
                <a:srgbClr val="777777">
                  <a:alpha val="50000"/>
                </a:srgbClr>
              </a:prstShdw>
            </a:effectLst>
          </p:spPr>
          <p:txBody>
            <a:bodyPr>
              <a:spAutoFit/>
            </a:bodyPr>
            <a:lstStyle/>
            <a:p>
              <a:pPr>
                <a:lnSpc>
                  <a:spcPct val="100000"/>
                </a:lnSpc>
                <a:spcBef>
                  <a:spcPct val="50000"/>
                </a:spcBef>
                <a:buClrTx/>
              </a:pPr>
              <a:r>
                <a:rPr lang="en-US" sz="1400"/>
                <a:t>Only classes that are in the package may access default features of classes that are in the package</a:t>
              </a:r>
            </a:p>
          </p:txBody>
        </p:sp>
        <p:sp>
          <p:nvSpPr>
            <p:cNvPr id="8219" name="AutoShape 35"/>
            <p:cNvSpPr>
              <a:spLocks noChangeArrowheads="1"/>
            </p:cNvSpPr>
            <p:nvPr/>
          </p:nvSpPr>
          <p:spPr bwMode="auto">
            <a:xfrm>
              <a:off x="4128" y="720"/>
              <a:ext cx="1488" cy="192"/>
            </a:xfrm>
            <a:prstGeom prst="ribbon2">
              <a:avLst>
                <a:gd name="adj1" fmla="val 12500"/>
                <a:gd name="adj2" fmla="val 61019"/>
              </a:avLst>
            </a:prstGeom>
            <a:solidFill>
              <a:srgbClr val="FFFF99">
                <a:alpha val="50195"/>
              </a:srgbClr>
            </a:solidFill>
            <a:ln w="9525">
              <a:solidFill>
                <a:schemeClr val="tx1"/>
              </a:solidFill>
              <a:round/>
              <a:headEnd/>
              <a:tailEnd/>
            </a:ln>
          </p:spPr>
          <p:txBody>
            <a:bodyPr anchor="ctr">
              <a:spAutoFit/>
            </a:bodyPr>
            <a:lstStyle/>
            <a:p>
              <a:endParaRPr lang="en-PH"/>
            </a:p>
          </p:txBody>
        </p:sp>
        <p:sp>
          <p:nvSpPr>
            <p:cNvPr id="8220" name="Text Box 36"/>
            <p:cNvSpPr txBox="1">
              <a:spLocks noChangeArrowheads="1"/>
            </p:cNvSpPr>
            <p:nvPr/>
          </p:nvSpPr>
          <p:spPr bwMode="auto">
            <a:xfrm>
              <a:off x="4560" y="720"/>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t>default</a:t>
              </a:r>
            </a:p>
          </p:txBody>
        </p:sp>
      </p:grpSp>
      <p:grpSp>
        <p:nvGrpSpPr>
          <p:cNvPr id="12" name="Group 37"/>
          <p:cNvGrpSpPr>
            <a:grpSpLocks/>
          </p:cNvGrpSpPr>
          <p:nvPr/>
        </p:nvGrpSpPr>
        <p:grpSpPr bwMode="auto">
          <a:xfrm>
            <a:off x="6553200" y="4800600"/>
            <a:ext cx="2362200" cy="1062038"/>
            <a:chOff x="144" y="709"/>
            <a:chExt cx="1488" cy="669"/>
          </a:xfrm>
        </p:grpSpPr>
        <p:sp>
          <p:nvSpPr>
            <p:cNvPr id="8215" name="Text Box 38"/>
            <p:cNvSpPr txBox="1">
              <a:spLocks noChangeArrowheads="1"/>
            </p:cNvSpPr>
            <p:nvPr/>
          </p:nvSpPr>
          <p:spPr bwMode="auto">
            <a:xfrm>
              <a:off x="144" y="912"/>
              <a:ext cx="1488" cy="466"/>
            </a:xfrm>
            <a:prstGeom prst="rect">
              <a:avLst/>
            </a:prstGeom>
            <a:noFill/>
            <a:ln w="9525" algn="ctr">
              <a:solidFill>
                <a:srgbClr val="A3E1C2"/>
              </a:solidFill>
              <a:miter lim="800000"/>
              <a:headEnd/>
              <a:tailEnd/>
            </a:ln>
            <a:effectLst>
              <a:prstShdw prst="shdw13" dist="53882" dir="13500000">
                <a:srgbClr val="777777">
                  <a:alpha val="50000"/>
                </a:srgbClr>
              </a:prstShdw>
            </a:effectLst>
          </p:spPr>
          <p:txBody>
            <a:bodyPr>
              <a:spAutoFit/>
            </a:bodyPr>
            <a:lstStyle/>
            <a:p>
              <a:pPr>
                <a:lnSpc>
                  <a:spcPct val="100000"/>
                </a:lnSpc>
                <a:spcBef>
                  <a:spcPct val="50000"/>
                </a:spcBef>
                <a:buClrTx/>
              </a:pPr>
              <a:r>
                <a:rPr lang="en-US" sz="1400"/>
                <a:t>All classes may access public features of the Sample class.</a:t>
              </a:r>
            </a:p>
          </p:txBody>
        </p:sp>
        <p:sp>
          <p:nvSpPr>
            <p:cNvPr id="8216" name="AutoShape 39"/>
            <p:cNvSpPr>
              <a:spLocks noChangeArrowheads="1"/>
            </p:cNvSpPr>
            <p:nvPr/>
          </p:nvSpPr>
          <p:spPr bwMode="auto">
            <a:xfrm>
              <a:off x="145" y="709"/>
              <a:ext cx="1486" cy="218"/>
            </a:xfrm>
            <a:prstGeom prst="ribbon2">
              <a:avLst>
                <a:gd name="adj1" fmla="val 12500"/>
                <a:gd name="adj2" fmla="val 61019"/>
              </a:avLst>
            </a:prstGeom>
            <a:solidFill>
              <a:srgbClr val="339966">
                <a:alpha val="20000"/>
              </a:srgbClr>
            </a:solidFill>
            <a:ln w="9525">
              <a:solidFill>
                <a:schemeClr val="tx1"/>
              </a:solidFill>
              <a:round/>
              <a:headEnd/>
              <a:tailEnd/>
            </a:ln>
          </p:spPr>
          <p:txBody>
            <a:bodyPr anchor="ctr">
              <a:spAutoFit/>
            </a:bodyPr>
            <a:lstStyle/>
            <a:p>
              <a:pPr>
                <a:lnSpc>
                  <a:spcPct val="100000"/>
                </a:lnSpc>
                <a:spcBef>
                  <a:spcPct val="50000"/>
                </a:spcBef>
                <a:buClrTx/>
              </a:pPr>
              <a:endParaRPr lang="en-US" sz="1400"/>
            </a:p>
          </p:txBody>
        </p:sp>
        <p:sp>
          <p:nvSpPr>
            <p:cNvPr id="8217" name="Text Box 40"/>
            <p:cNvSpPr txBox="1">
              <a:spLocks noChangeArrowheads="1"/>
            </p:cNvSpPr>
            <p:nvPr/>
          </p:nvSpPr>
          <p:spPr bwMode="auto">
            <a:xfrm>
              <a:off x="576" y="720"/>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t>public</a:t>
              </a:r>
            </a:p>
          </p:txBody>
        </p:sp>
      </p:grpSp>
      <p:grpSp>
        <p:nvGrpSpPr>
          <p:cNvPr id="13" name="Group 41"/>
          <p:cNvGrpSpPr>
            <a:grpSpLocks/>
          </p:cNvGrpSpPr>
          <p:nvPr/>
        </p:nvGrpSpPr>
        <p:grpSpPr bwMode="auto">
          <a:xfrm>
            <a:off x="2895600" y="1752600"/>
            <a:ext cx="3352800" cy="3962400"/>
            <a:chOff x="1824" y="960"/>
            <a:chExt cx="2112" cy="2496"/>
          </a:xfrm>
        </p:grpSpPr>
        <p:grpSp>
          <p:nvGrpSpPr>
            <p:cNvPr id="8208" name="Group 42"/>
            <p:cNvGrpSpPr>
              <a:grpSpLocks/>
            </p:cNvGrpSpPr>
            <p:nvPr/>
          </p:nvGrpSpPr>
          <p:grpSpPr bwMode="auto">
            <a:xfrm>
              <a:off x="3360" y="3168"/>
              <a:ext cx="576" cy="288"/>
              <a:chOff x="816" y="1344"/>
              <a:chExt cx="576" cy="288"/>
            </a:xfrm>
          </p:grpSpPr>
          <p:sp>
            <p:nvSpPr>
              <p:cNvPr id="8213" name="Oval 43"/>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8214" name="Text Box 44"/>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sp>
          <p:nvSpPr>
            <p:cNvPr id="8209" name="AutoShape 45"/>
            <p:cNvSpPr>
              <a:spLocks noChangeArrowheads="1"/>
            </p:cNvSpPr>
            <p:nvPr/>
          </p:nvSpPr>
          <p:spPr bwMode="auto">
            <a:xfrm rot="-8594113">
              <a:off x="2059" y="1406"/>
              <a:ext cx="672" cy="48"/>
            </a:xfrm>
            <a:prstGeom prst="rightArrow">
              <a:avLst>
                <a:gd name="adj1" fmla="val 0"/>
                <a:gd name="adj2" fmla="val 171759"/>
              </a:avLst>
            </a:prstGeom>
            <a:noFill/>
            <a:ln w="9525" algn="ctr">
              <a:solidFill>
                <a:schemeClr val="tx1"/>
              </a:solidFill>
              <a:miter lim="800000"/>
              <a:headEnd/>
              <a:tailEnd/>
            </a:ln>
          </p:spPr>
          <p:txBody>
            <a:bodyPr anchor="ctr">
              <a:spAutoFit/>
            </a:bodyPr>
            <a:lstStyle/>
            <a:p>
              <a:endParaRPr lang="en-PH"/>
            </a:p>
          </p:txBody>
        </p:sp>
        <p:grpSp>
          <p:nvGrpSpPr>
            <p:cNvPr id="8210" name="Group 46"/>
            <p:cNvGrpSpPr>
              <a:grpSpLocks/>
            </p:cNvGrpSpPr>
            <p:nvPr/>
          </p:nvGrpSpPr>
          <p:grpSpPr bwMode="auto">
            <a:xfrm>
              <a:off x="1824" y="960"/>
              <a:ext cx="576" cy="288"/>
              <a:chOff x="816" y="1344"/>
              <a:chExt cx="576" cy="288"/>
            </a:xfrm>
          </p:grpSpPr>
          <p:sp>
            <p:nvSpPr>
              <p:cNvPr id="8211" name="Oval 47"/>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8212" name="Text Box 48"/>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grpSp>
      <p:sp>
        <p:nvSpPr>
          <p:cNvPr id="8206" name="Text Box 49"/>
          <p:cNvSpPr txBox="1">
            <a:spLocks noChangeArrowheads="1"/>
          </p:cNvSpPr>
          <p:nvPr/>
        </p:nvSpPr>
        <p:spPr bwMode="auto">
          <a:xfrm>
            <a:off x="219075" y="6302375"/>
            <a:ext cx="7848600" cy="274638"/>
          </a:xfrm>
          <a:prstGeom prst="rect">
            <a:avLst/>
          </a:prstGeom>
          <a:noFill/>
          <a:ln w="9525" algn="ctr">
            <a:noFill/>
            <a:miter lim="800000"/>
            <a:headEnd/>
            <a:tailEnd/>
          </a:ln>
        </p:spPr>
        <p:txBody>
          <a:bodyPr>
            <a:spAutoFit/>
          </a:bodyPr>
          <a:lstStyle/>
          <a:p>
            <a:pPr algn="l">
              <a:lnSpc>
                <a:spcPct val="100000"/>
              </a:lnSpc>
              <a:spcBef>
                <a:spcPct val="50000"/>
              </a:spcBef>
              <a:buClrTx/>
            </a:pPr>
            <a:r>
              <a:rPr lang="en-US" sz="1200" i="1"/>
              <a:t>* Default</a:t>
            </a:r>
            <a:r>
              <a:rPr lang="en-US" sz="1200"/>
              <a:t> is not a modifier; it is just the name of the access level if no access modifier is specified.</a:t>
            </a:r>
            <a:endParaRPr lang="en-US" sz="1200" i="1"/>
          </a:p>
        </p:txBody>
      </p:sp>
      <p:sp>
        <p:nvSpPr>
          <p:cNvPr id="8207" name="Rectangle 50"/>
          <p:cNvSpPr>
            <a:spLocks noGrp="1" noChangeArrowheads="1"/>
          </p:cNvSpPr>
          <p:nvPr>
            <p:ph type="title" idx="4294967295"/>
          </p:nvPr>
        </p:nvSpPr>
        <p:spPr/>
        <p:txBody>
          <a:bodyPr/>
          <a:lstStyle/>
          <a:p>
            <a:pPr eaLnBrk="1" hangingPunct="1"/>
            <a:r>
              <a:rPr lang="en-US" smtClean="0"/>
              <a:t>Member Access Modifiers Diagram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2000"/>
                                        <p:tgtEl>
                                          <p:spTgt spid="3"/>
                                        </p:tgtEl>
                                      </p:cBhvr>
                                    </p:animEffect>
                                  </p:childTnLst>
                                </p:cTn>
                              </p:par>
                              <p:par>
                                <p:cTn id="10" presetID="1" presetClass="exit" presetSubtype="0" fill="hold" nodeType="with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par>
                                <p:cTn id="28" presetID="1" presetClass="exit" presetSubtype="0" fill="hold" nodeType="withEffect">
                                  <p:stCondLst>
                                    <p:cond delay="0"/>
                                  </p:stCondLst>
                                  <p:childTnLst>
                                    <p:set>
                                      <p:cBhvr>
                                        <p:cTn id="29"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6132379-8492-4A92-BA39-ED30397A7E85}" type="slidenum">
              <a:rPr lang="en-US"/>
              <a:pPr algn="r" eaLnBrk="0" hangingPunct="0">
                <a:spcBef>
                  <a:spcPct val="0"/>
                </a:spcBef>
                <a:buClrTx/>
              </a:pPr>
              <a:t>7</a:t>
            </a:fld>
            <a:endParaRPr lang="en-US"/>
          </a:p>
        </p:txBody>
      </p:sp>
      <p:sp>
        <p:nvSpPr>
          <p:cNvPr id="9219" name="Rectangle 2"/>
          <p:cNvSpPr>
            <a:spLocks noGrp="1" noChangeArrowheads="1"/>
          </p:cNvSpPr>
          <p:nvPr>
            <p:ph type="title" idx="4294967295"/>
          </p:nvPr>
        </p:nvSpPr>
        <p:spPr/>
        <p:txBody>
          <a:bodyPr/>
          <a:lstStyle/>
          <a:p>
            <a:pPr eaLnBrk="1" hangingPunct="1"/>
            <a:r>
              <a:rPr lang="en-US" smtClean="0"/>
              <a:t>‘Setter’ Methods</a:t>
            </a:r>
          </a:p>
        </p:txBody>
      </p:sp>
      <p:sp>
        <p:nvSpPr>
          <p:cNvPr id="859139" name="Rectangle 3"/>
          <p:cNvSpPr>
            <a:spLocks noGrp="1" noChangeArrowheads="1"/>
          </p:cNvSpPr>
          <p:nvPr>
            <p:ph type="body" idx="4294967295"/>
          </p:nvPr>
        </p:nvSpPr>
        <p:spPr>
          <a:xfrm>
            <a:off x="161925" y="1295400"/>
            <a:ext cx="8847138" cy="5334000"/>
          </a:xfrm>
        </p:spPr>
        <p:txBody>
          <a:bodyPr lIns="90488" tIns="44450" rIns="90488" bIns="44450"/>
          <a:lstStyle/>
          <a:p>
            <a:pPr eaLnBrk="1" hangingPunct="1"/>
            <a:r>
              <a:rPr lang="en-US" smtClean="0"/>
              <a:t>The fields or state of an object are usually implemented by </a:t>
            </a:r>
            <a:r>
              <a:rPr lang="en-US" i="1" smtClean="0"/>
              <a:t>private</a:t>
            </a:r>
            <a:r>
              <a:rPr lang="en-US" smtClean="0"/>
              <a:t> attributes.</a:t>
            </a:r>
          </a:p>
          <a:p>
            <a:pPr eaLnBrk="1" hangingPunct="1"/>
            <a:r>
              <a:rPr lang="en-US" smtClean="0"/>
              <a:t>In order to modify private attributes, objects present </a:t>
            </a:r>
            <a:r>
              <a:rPr lang="en-US" i="1" smtClean="0"/>
              <a:t>public </a:t>
            </a:r>
            <a:r>
              <a:rPr lang="en-US" smtClean="0"/>
              <a:t>interfaces called ‘setter’ or ‘mutator’ methods.</a:t>
            </a:r>
          </a:p>
          <a:p>
            <a:pPr eaLnBrk="1" hangingPunct="1"/>
            <a:r>
              <a:rPr lang="en-US" smtClean="0"/>
              <a:t>Not all private attributes require setter methods; this should depend on design.</a:t>
            </a:r>
          </a:p>
          <a:p>
            <a:pPr eaLnBrk="1" hangingPunct="1"/>
            <a:r>
              <a:rPr lang="en-US" smtClean="0"/>
              <a:t>These methods should strictly control how the fields are modified and perform appropriate validations on parameters passed.</a:t>
            </a:r>
          </a:p>
          <a:p>
            <a:pPr eaLnBrk="1" hangingPunct="1"/>
            <a:r>
              <a:rPr lang="en-US" smtClean="0"/>
              <a:t>Any time an object’s attributes are modified, the object should validate the correctness of its state (invariants).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Effect transition="in" filter="strips(downLeft)">
                                      <p:cBhvr>
                                        <p:cTn id="7" dur="500"/>
                                        <p:tgtEl>
                                          <p:spTgt spid="859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59139">
                                            <p:txEl>
                                              <p:pRg st="1" end="1"/>
                                            </p:txEl>
                                          </p:spTgt>
                                        </p:tgtEl>
                                        <p:attrNameLst>
                                          <p:attrName>style.visibility</p:attrName>
                                        </p:attrNameLst>
                                      </p:cBhvr>
                                      <p:to>
                                        <p:strVal val="visible"/>
                                      </p:to>
                                    </p:set>
                                    <p:animEffect transition="in" filter="strips(downLeft)">
                                      <p:cBhvr>
                                        <p:cTn id="12" dur="500"/>
                                        <p:tgtEl>
                                          <p:spTgt spid="859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59139">
                                            <p:txEl>
                                              <p:pRg st="2" end="2"/>
                                            </p:txEl>
                                          </p:spTgt>
                                        </p:tgtEl>
                                        <p:attrNameLst>
                                          <p:attrName>style.visibility</p:attrName>
                                        </p:attrNameLst>
                                      </p:cBhvr>
                                      <p:to>
                                        <p:strVal val="visible"/>
                                      </p:to>
                                    </p:set>
                                    <p:animEffect transition="in" filter="strips(downLeft)">
                                      <p:cBhvr>
                                        <p:cTn id="17" dur="500"/>
                                        <p:tgtEl>
                                          <p:spTgt spid="859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59139">
                                            <p:txEl>
                                              <p:pRg st="3" end="3"/>
                                            </p:txEl>
                                          </p:spTgt>
                                        </p:tgtEl>
                                        <p:attrNameLst>
                                          <p:attrName>style.visibility</p:attrName>
                                        </p:attrNameLst>
                                      </p:cBhvr>
                                      <p:to>
                                        <p:strVal val="visible"/>
                                      </p:to>
                                    </p:set>
                                    <p:animEffect transition="in" filter="strips(downLeft)">
                                      <p:cBhvr>
                                        <p:cTn id="22" dur="500"/>
                                        <p:tgtEl>
                                          <p:spTgt spid="859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859139">
                                            <p:txEl>
                                              <p:pRg st="4" end="4"/>
                                            </p:txEl>
                                          </p:spTgt>
                                        </p:tgtEl>
                                        <p:attrNameLst>
                                          <p:attrName>style.visibility</p:attrName>
                                        </p:attrNameLst>
                                      </p:cBhvr>
                                      <p:to>
                                        <p:strVal val="visible"/>
                                      </p:to>
                                    </p:set>
                                    <p:animEffect transition="in" filter="strips(downLeft)">
                                      <p:cBhvr>
                                        <p:cTn id="27" dur="500"/>
                                        <p:tgtEl>
                                          <p:spTgt spid="859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10052FE-828C-4394-8866-303E2FED1A98}" type="slidenum">
              <a:rPr lang="en-US"/>
              <a:pPr algn="r" eaLnBrk="0" hangingPunct="0">
                <a:spcBef>
                  <a:spcPct val="0"/>
                </a:spcBef>
                <a:buClrTx/>
              </a:pPr>
              <a:t>8</a:t>
            </a:fld>
            <a:endParaRPr lang="en-US"/>
          </a:p>
        </p:txBody>
      </p:sp>
      <p:sp>
        <p:nvSpPr>
          <p:cNvPr id="10243" name="Rectangle 2"/>
          <p:cNvSpPr>
            <a:spLocks noGrp="1" noChangeArrowheads="1"/>
          </p:cNvSpPr>
          <p:nvPr>
            <p:ph type="title" idx="4294967295"/>
          </p:nvPr>
        </p:nvSpPr>
        <p:spPr/>
        <p:txBody>
          <a:bodyPr/>
          <a:lstStyle/>
          <a:p>
            <a:pPr eaLnBrk="1" hangingPunct="1"/>
            <a:r>
              <a:rPr lang="en-US" smtClean="0"/>
              <a:t>‘Getter’ Methods</a:t>
            </a:r>
          </a:p>
        </p:txBody>
      </p:sp>
      <p:sp>
        <p:nvSpPr>
          <p:cNvPr id="866307" name="Rectangle 3"/>
          <p:cNvSpPr>
            <a:spLocks noGrp="1" noChangeArrowheads="1"/>
          </p:cNvSpPr>
          <p:nvPr>
            <p:ph type="body" idx="4294967295"/>
          </p:nvPr>
        </p:nvSpPr>
        <p:spPr>
          <a:xfrm>
            <a:off x="165100" y="1298575"/>
            <a:ext cx="8458200" cy="5334000"/>
          </a:xfrm>
        </p:spPr>
        <p:txBody>
          <a:bodyPr lIns="90488" tIns="44450" rIns="90488" bIns="44450"/>
          <a:lstStyle/>
          <a:p>
            <a:pPr eaLnBrk="1" hangingPunct="1"/>
            <a:r>
              <a:rPr lang="en-US" smtClean="0"/>
              <a:t>‘Getter’ or ‘accessor’ methods allow objects to return the values of its private attributes.</a:t>
            </a:r>
          </a:p>
          <a:p>
            <a:pPr eaLnBrk="1" hangingPunct="1"/>
            <a:r>
              <a:rPr lang="en-US" smtClean="0"/>
              <a:t>Not all private attributes need to have getter methods; this depends on design.</a:t>
            </a:r>
          </a:p>
          <a:p>
            <a:pPr eaLnBrk="1" hangingPunct="1"/>
            <a:r>
              <a:rPr lang="en-US" smtClean="0"/>
              <a:t>Getter methods should always return just a copy of the values of the attributes, and not the attributes themselves.</a:t>
            </a:r>
          </a:p>
          <a:p>
            <a:pPr eaLnBrk="1" hangingPunct="1"/>
            <a:endParaRPr lang="en-US" smtClean="0"/>
          </a:p>
        </p:txBody>
      </p:sp>
      <p:sp>
        <p:nvSpPr>
          <p:cNvPr id="5" name="Content Placeholder 9"/>
          <p:cNvSpPr txBox="1">
            <a:spLocks/>
          </p:cNvSpPr>
          <p:nvPr/>
        </p:nvSpPr>
        <p:spPr bwMode="gray">
          <a:xfrm>
            <a:off x="896938" y="5929313"/>
            <a:ext cx="7885112" cy="5492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algn="l" eaLnBrk="0" fontAlgn="auto" hangingPunct="0">
              <a:spcAft>
                <a:spcPts val="0"/>
              </a:spcAft>
              <a:buClr>
                <a:srgbClr val="000000"/>
              </a:buClr>
              <a:defRPr/>
            </a:pPr>
            <a:r>
              <a:rPr lang="en-US" sz="1600" dirty="0">
                <a:latin typeface="Arial" pitchFamily="34" charset="0"/>
              </a:rPr>
              <a:t>Refer to the SetterGetterSample.java, PersonSampleOne.java and PersonSampleTwo.java sample </a:t>
            </a:r>
            <a:r>
              <a:rPr lang="en-US" sz="1600" dirty="0">
                <a:latin typeface="Arial" pitchFamily="34" charset="0"/>
              </a:rPr>
              <a:t>codes.</a:t>
            </a:r>
            <a:endParaRPr lang="en-US" sz="1600" dirty="0">
              <a:latin typeface="Arial" pitchFamily="34" charset="0"/>
            </a:endParaRPr>
          </a:p>
        </p:txBody>
      </p:sp>
      <p:sp>
        <p:nvSpPr>
          <p:cNvPr id="6" name="Rounded Rectangle 5"/>
          <p:cNvSpPr/>
          <p:nvPr/>
        </p:nvSpPr>
        <p:spPr bwMode="auto">
          <a:xfrm>
            <a:off x="457200" y="6013645"/>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66307">
                                            <p:txEl>
                                              <p:pRg st="0" end="0"/>
                                            </p:txEl>
                                          </p:spTgt>
                                        </p:tgtEl>
                                        <p:attrNameLst>
                                          <p:attrName>style.visibility</p:attrName>
                                        </p:attrNameLst>
                                      </p:cBhvr>
                                      <p:to>
                                        <p:strVal val="visible"/>
                                      </p:to>
                                    </p:set>
                                    <p:animEffect transition="in" filter="strips(downLeft)">
                                      <p:cBhvr>
                                        <p:cTn id="7" dur="500"/>
                                        <p:tgtEl>
                                          <p:spTgt spid="86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66307">
                                            <p:txEl>
                                              <p:pRg st="1" end="1"/>
                                            </p:txEl>
                                          </p:spTgt>
                                        </p:tgtEl>
                                        <p:attrNameLst>
                                          <p:attrName>style.visibility</p:attrName>
                                        </p:attrNameLst>
                                      </p:cBhvr>
                                      <p:to>
                                        <p:strVal val="visible"/>
                                      </p:to>
                                    </p:set>
                                    <p:animEffect transition="in" filter="strips(downLeft)">
                                      <p:cBhvr>
                                        <p:cTn id="12" dur="500"/>
                                        <p:tgtEl>
                                          <p:spTgt spid="866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66307">
                                            <p:txEl>
                                              <p:pRg st="2" end="2"/>
                                            </p:txEl>
                                          </p:spTgt>
                                        </p:tgtEl>
                                        <p:attrNameLst>
                                          <p:attrName>style.visibility</p:attrName>
                                        </p:attrNameLst>
                                      </p:cBhvr>
                                      <p:to>
                                        <p:strVal val="visible"/>
                                      </p:to>
                                    </p:set>
                                    <p:animEffect transition="in" filter="strips(downLeft)">
                                      <p:cBhvr>
                                        <p:cTn id="17" dur="500"/>
                                        <p:tgtEl>
                                          <p:spTgt spid="866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10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3176656-9FEB-4BF9-9623-36FDCE9E78A5}" type="slidenum">
              <a:rPr lang="en-US"/>
              <a:pPr algn="r" eaLnBrk="0" hangingPunct="0">
                <a:spcBef>
                  <a:spcPct val="0"/>
                </a:spcBef>
                <a:buClrTx/>
              </a:pPr>
              <a:t>9</a:t>
            </a:fld>
            <a:endParaRPr lang="en-US"/>
          </a:p>
        </p:txBody>
      </p:sp>
      <p:sp>
        <p:nvSpPr>
          <p:cNvPr id="11267" name="Rectangle 2"/>
          <p:cNvSpPr>
            <a:spLocks noGrp="1" noChangeArrowheads="1"/>
          </p:cNvSpPr>
          <p:nvPr>
            <p:ph type="title" idx="4294967295"/>
          </p:nvPr>
        </p:nvSpPr>
        <p:spPr/>
        <p:txBody>
          <a:bodyPr/>
          <a:lstStyle/>
          <a:p>
            <a:pPr eaLnBrk="1" hangingPunct="1"/>
            <a:r>
              <a:rPr lang="en-US" smtClean="0"/>
              <a:t>Design According to Interfaces</a:t>
            </a:r>
          </a:p>
        </p:txBody>
      </p:sp>
      <p:sp>
        <p:nvSpPr>
          <p:cNvPr id="868355" name="Rectangle 3"/>
          <p:cNvSpPr>
            <a:spLocks noGrp="1" noChangeArrowheads="1"/>
          </p:cNvSpPr>
          <p:nvPr>
            <p:ph type="body" idx="4294967295"/>
          </p:nvPr>
        </p:nvSpPr>
        <p:spPr/>
        <p:txBody>
          <a:bodyPr lIns="90488" tIns="44450" rIns="90488" bIns="44450"/>
          <a:lstStyle/>
          <a:p>
            <a:pPr eaLnBrk="1" hangingPunct="1"/>
            <a:r>
              <a:rPr lang="en-US" smtClean="0"/>
              <a:t>An object is known to other objects from an ‘outside’ view or through its public interfaces.</a:t>
            </a:r>
          </a:p>
          <a:p>
            <a:pPr eaLnBrk="1" hangingPunct="1"/>
            <a:r>
              <a:rPr lang="en-US" smtClean="0"/>
              <a:t>View the design of an object from the ‘outside’ before worrying about the details of its implementation.</a:t>
            </a:r>
          </a:p>
          <a:p>
            <a:pPr eaLnBrk="1" hangingPunct="1"/>
            <a:r>
              <a:rPr lang="en-US" smtClean="0"/>
              <a:t>By designing public interfaces, you first define the </a:t>
            </a:r>
            <a:r>
              <a:rPr lang="en-US" i="1" smtClean="0"/>
              <a:t>contract </a:t>
            </a:r>
            <a:r>
              <a:rPr lang="en-US" smtClean="0"/>
              <a:t>on how the instances of the class is supposed to be used and the validations that must be performed.</a:t>
            </a:r>
          </a:p>
          <a:p>
            <a:pPr eaLnBrk="1" hangingPunct="1"/>
            <a:endParaRPr lang="en-US" smtClean="0"/>
          </a:p>
        </p:txBody>
      </p:sp>
      <p:sp>
        <p:nvSpPr>
          <p:cNvPr id="5" name="Content Placeholder 9"/>
          <p:cNvSpPr txBox="1">
            <a:spLocks/>
          </p:cNvSpPr>
          <p:nvPr/>
        </p:nvSpPr>
        <p:spPr bwMode="gray">
          <a:xfrm>
            <a:off x="896938" y="5929313"/>
            <a:ext cx="7885112" cy="5492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algn="l" eaLnBrk="0" fontAlgn="auto" hangingPunct="0">
              <a:spcAft>
                <a:spcPts val="0"/>
              </a:spcAft>
              <a:buClr>
                <a:srgbClr val="000000"/>
              </a:buClr>
              <a:defRPr/>
            </a:pPr>
            <a:r>
              <a:rPr lang="en-US" sz="1600" dirty="0">
                <a:latin typeface="Arial" pitchFamily="34" charset="0"/>
              </a:rPr>
              <a:t>Refer to StrategySample.java </a:t>
            </a:r>
            <a:r>
              <a:rPr lang="en-US" sz="1600" dirty="0">
                <a:latin typeface="Arial" pitchFamily="34" charset="0"/>
              </a:rPr>
              <a:t>and </a:t>
            </a:r>
            <a:r>
              <a:rPr lang="en-US" sz="1600" dirty="0">
                <a:latin typeface="Arial" pitchFamily="34" charset="0"/>
              </a:rPr>
              <a:t>interface its references StrategyImplOne.java, StrategyImplTwo.java, Strategy.java and General.java sample codes.</a:t>
            </a:r>
          </a:p>
        </p:txBody>
      </p:sp>
      <p:sp>
        <p:nvSpPr>
          <p:cNvPr id="6" name="Rounded Rectangle 5"/>
          <p:cNvSpPr/>
          <p:nvPr/>
        </p:nvSpPr>
        <p:spPr bwMode="auto">
          <a:xfrm>
            <a:off x="457200" y="6013645"/>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68355">
                                            <p:txEl>
                                              <p:pRg st="0" end="0"/>
                                            </p:txEl>
                                          </p:spTgt>
                                        </p:tgtEl>
                                        <p:attrNameLst>
                                          <p:attrName>style.visibility</p:attrName>
                                        </p:attrNameLst>
                                      </p:cBhvr>
                                      <p:to>
                                        <p:strVal val="visible"/>
                                      </p:to>
                                    </p:set>
                                    <p:animEffect transition="in" filter="strips(downLeft)">
                                      <p:cBhvr>
                                        <p:cTn id="7" dur="500"/>
                                        <p:tgtEl>
                                          <p:spTgt spid="868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68355">
                                            <p:txEl>
                                              <p:pRg st="1" end="1"/>
                                            </p:txEl>
                                          </p:spTgt>
                                        </p:tgtEl>
                                        <p:attrNameLst>
                                          <p:attrName>style.visibility</p:attrName>
                                        </p:attrNameLst>
                                      </p:cBhvr>
                                      <p:to>
                                        <p:strVal val="visible"/>
                                      </p:to>
                                    </p:set>
                                    <p:animEffect transition="in" filter="strips(downLeft)">
                                      <p:cBhvr>
                                        <p:cTn id="12" dur="500"/>
                                        <p:tgtEl>
                                          <p:spTgt spid="868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68355">
                                            <p:txEl>
                                              <p:pRg st="2" end="2"/>
                                            </p:txEl>
                                          </p:spTgt>
                                        </p:tgtEl>
                                        <p:attrNameLst>
                                          <p:attrName>style.visibility</p:attrName>
                                        </p:attrNameLst>
                                      </p:cBhvr>
                                      <p:to>
                                        <p:strVal val="visible"/>
                                      </p:to>
                                    </p:set>
                                    <p:animEffect transition="in" filter="strips(downLeft)">
                                      <p:cBhvr>
                                        <p:cTn id="17" dur="500"/>
                                        <p:tgtEl>
                                          <p:spTgt spid="868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10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01E3705-73AC-49D0-B177-9C4394B1B650}">
  <ds:schemaRefs>
    <ds:schemaRef ds:uri="http://schemas.microsoft.com/office/2006/metadata/longProperties"/>
  </ds:schemaRefs>
</ds:datastoreItem>
</file>

<file path=customXml/itemProps2.xml><?xml version="1.0" encoding="utf-8"?>
<ds:datastoreItem xmlns:ds="http://schemas.openxmlformats.org/officeDocument/2006/customXml" ds:itemID="{00CA0B3E-700B-47B5-A917-092088E23774}">
  <ds:schemaRefs>
    <ds:schemaRef ds:uri="http://schemas.microsoft.com/sharepoint/v3/contenttype/forms"/>
  </ds:schemaRefs>
</ds:datastoreItem>
</file>

<file path=customXml/itemProps3.xml><?xml version="1.0" encoding="utf-8"?>
<ds:datastoreItem xmlns:ds="http://schemas.openxmlformats.org/officeDocument/2006/customXml" ds:itemID="{B5528B63-4C49-4A34-BDA9-9A78B2BDB2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97DED71D-5745-4FF7-A3B8-EACA621B099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11037</TotalTime>
  <Words>2000</Words>
  <Application>Microsoft Office PowerPoint</Application>
  <PresentationFormat>On-screen Show (4:3)</PresentationFormat>
  <Paragraphs>220</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Narrow</vt:lpstr>
      <vt:lpstr>굴림</vt:lpstr>
      <vt:lpstr>Wingdings</vt:lpstr>
      <vt:lpstr>1_ATS Branded_v3</vt:lpstr>
      <vt:lpstr>2_ATS Branded_v3</vt:lpstr>
      <vt:lpstr>Slide 1</vt:lpstr>
      <vt:lpstr>Module Objectives</vt:lpstr>
      <vt:lpstr> Defining Encapsulation</vt:lpstr>
      <vt:lpstr>Access Control</vt:lpstr>
      <vt:lpstr> Access Modifiers</vt:lpstr>
      <vt:lpstr>Member Access Modifiers Diagram</vt:lpstr>
      <vt:lpstr>‘Setter’ Methods</vt:lpstr>
      <vt:lpstr>‘Getter’ Methods</vt:lpstr>
      <vt:lpstr>Design According to Interfaces</vt:lpstr>
      <vt:lpstr>Inheritance and Encapsulation</vt:lpstr>
      <vt:lpstr>Composition vs. Inheritance</vt:lpstr>
      <vt:lpstr>Slide 12</vt:lpstr>
      <vt:lpstr>Slide 13</vt:lpstr>
      <vt:lpstr>Questions and Comments</vt:lpstr>
    </vt:vector>
  </TitlesOfParts>
  <Manager>Reggie Reyes</Manager>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m.mulay</cp:lastModifiedBy>
  <cp:revision>1199</cp:revision>
  <cp:lastPrinted>2000-08-10T20:43:38Z</cp:lastPrinted>
  <dcterms:created xsi:type="dcterms:W3CDTF">2001-03-14T15:15:32Z</dcterms:created>
  <dcterms:modified xsi:type="dcterms:W3CDTF">2011-09-09T07:58:43Z</dcterms:modified>
  <cp:category>Presentation Designs</cp:category>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