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7" r:id="rId4"/>
    <p:sldMasterId id="2147483668" r:id="rId5"/>
  </p:sldMasterIdLst>
  <p:notesMasterIdLst>
    <p:notesMasterId r:id="rId29"/>
  </p:notesMasterIdLst>
  <p:handoutMasterIdLst>
    <p:handoutMasterId r:id="rId30"/>
  </p:handoutMasterIdLst>
  <p:sldIdLst>
    <p:sldId id="314" r:id="rId6"/>
    <p:sldId id="315" r:id="rId7"/>
    <p:sldId id="316" r:id="rId8"/>
    <p:sldId id="336" r:id="rId9"/>
    <p:sldId id="337" r:id="rId10"/>
    <p:sldId id="338" r:id="rId11"/>
    <p:sldId id="340" r:id="rId12"/>
    <p:sldId id="339" r:id="rId13"/>
    <p:sldId id="317" r:id="rId14"/>
    <p:sldId id="341" r:id="rId15"/>
    <p:sldId id="318" r:id="rId16"/>
    <p:sldId id="342" r:id="rId17"/>
    <p:sldId id="319" r:id="rId18"/>
    <p:sldId id="324" r:id="rId19"/>
    <p:sldId id="325" r:id="rId20"/>
    <p:sldId id="326" r:id="rId21"/>
    <p:sldId id="343" r:id="rId22"/>
    <p:sldId id="327" r:id="rId23"/>
    <p:sldId id="328" r:id="rId24"/>
    <p:sldId id="329" r:id="rId25"/>
    <p:sldId id="330" r:id="rId26"/>
    <p:sldId id="344" r:id="rId27"/>
    <p:sldId id="335" r:id="rId28"/>
  </p:sldIdLst>
  <p:sldSz cx="9144000" cy="6858000" type="screen4x3"/>
  <p:notesSz cx="7035800" cy="9194800"/>
  <p:custDataLst>
    <p:tags r:id="rId31"/>
  </p:custDataLst>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754">
          <p15:clr>
            <a:srgbClr val="A4A3A4"/>
          </p15:clr>
        </p15:guide>
        <p15:guide id="2" pos="340">
          <p15:clr>
            <a:srgbClr val="A4A3A4"/>
          </p15:clr>
        </p15:guide>
      </p15:sldGuideLst>
    </p:ext>
    <p:ext uri="{2D200454-40CA-4A62-9FC3-DE9A4176ACB9}">
      <p15:notesGuideLst xmlns:p15="http://schemas.microsoft.com/office/powerpoint/2012/main">
        <p15:guide id="1" orient="horz" pos="2896">
          <p15:clr>
            <a:srgbClr val="A4A3A4"/>
          </p15:clr>
        </p15:guide>
        <p15:guide id="2" pos="221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CCFFFF"/>
    <a:srgbClr val="339966"/>
    <a:srgbClr val="336600"/>
    <a:srgbClr val="B2B2B2"/>
    <a:srgbClr val="777777"/>
    <a:srgbClr val="008000"/>
    <a:srgbClr val="F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4" autoAdjust="0"/>
    <p:restoredTop sz="63926" autoAdjust="0"/>
  </p:normalViewPr>
  <p:slideViewPr>
    <p:cSldViewPr snapToObjects="1" showGuides="1">
      <p:cViewPr varScale="1">
        <p:scale>
          <a:sx n="48" d="100"/>
          <a:sy n="48" d="100"/>
        </p:scale>
        <p:origin x="1140" y="54"/>
      </p:cViewPr>
      <p:guideLst>
        <p:guide orient="horz" pos="754"/>
        <p:guide pos="34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showGuides="1">
      <p:cViewPr>
        <p:scale>
          <a:sx n="75" d="100"/>
          <a:sy n="75" d="100"/>
        </p:scale>
        <p:origin x="-2514" y="-72"/>
      </p:cViewPr>
      <p:guideLst>
        <p:guide orient="horz" pos="2896"/>
        <p:guide pos="221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4090988" cy="534988"/>
          </a:xfrm>
          <a:prstGeom prst="rect">
            <a:avLst/>
          </a:prstGeom>
          <a:noFill/>
          <a:ln w="9525">
            <a:noFill/>
            <a:miter lim="800000"/>
            <a:headEnd/>
            <a:tailEnd/>
          </a:ln>
          <a:effectLst/>
        </p:spPr>
        <p:txBody>
          <a:bodyPr vert="horz" wrap="square" lIns="101770" tIns="50884" rIns="101770" bIns="50884" numCol="1" anchor="t" anchorCtr="0" compatLnSpc="1">
            <a:prstTxWarp prst="textNoShape">
              <a:avLst/>
            </a:prstTxWarp>
          </a:bodyPr>
          <a:lstStyle>
            <a:lvl1pPr algn="l" defTabSz="1017588" eaLnBrk="0" hangingPunct="0">
              <a:lnSpc>
                <a:spcPct val="100000"/>
              </a:lnSpc>
              <a:spcBef>
                <a:spcPct val="0"/>
              </a:spcBef>
              <a:buClrTx/>
              <a:defRPr>
                <a:latin typeface="Arial" charset="0"/>
              </a:defRPr>
            </a:lvl1pPr>
          </a:lstStyle>
          <a:p>
            <a:pPr>
              <a:defRPr/>
            </a:pPr>
            <a:r>
              <a:rPr lang="en-US"/>
              <a:t>ADF Java (Z16325) Module 8: Exceptions and Assertions</a:t>
            </a:r>
          </a:p>
        </p:txBody>
      </p:sp>
      <p:sp>
        <p:nvSpPr>
          <p:cNvPr id="30723" name="Rectangle 3"/>
          <p:cNvSpPr>
            <a:spLocks noGrp="1" noChangeArrowheads="1"/>
          </p:cNvSpPr>
          <p:nvPr>
            <p:ph type="dt" idx="1"/>
          </p:nvPr>
        </p:nvSpPr>
        <p:spPr bwMode="auto">
          <a:xfrm>
            <a:off x="4238625" y="0"/>
            <a:ext cx="2752725" cy="533400"/>
          </a:xfrm>
          <a:prstGeom prst="rect">
            <a:avLst/>
          </a:prstGeom>
          <a:noFill/>
          <a:ln w="9525">
            <a:noFill/>
            <a:miter lim="800000"/>
            <a:headEnd/>
            <a:tailEnd/>
          </a:ln>
          <a:effectLst/>
        </p:spPr>
        <p:txBody>
          <a:bodyPr vert="horz" wrap="square" lIns="97649" tIns="48824" rIns="97649" bIns="48824" numCol="1" anchor="t" anchorCtr="0" compatLnSpc="1">
            <a:prstTxWarp prst="textNoShape">
              <a:avLst/>
            </a:prstTxWarp>
          </a:bodyPr>
          <a:lstStyle>
            <a:lvl1pPr algn="r" defTabSz="976313" eaLnBrk="0" hangingPunct="0">
              <a:lnSpc>
                <a:spcPct val="100000"/>
              </a:lnSpc>
              <a:spcBef>
                <a:spcPct val="0"/>
              </a:spcBef>
              <a:buClrTx/>
              <a:defRPr>
                <a:latin typeface="Arial" charset="0"/>
              </a:defRPr>
            </a:lvl1pPr>
          </a:lstStyle>
          <a:p>
            <a:pPr>
              <a:defRPr/>
            </a:pPr>
            <a:r>
              <a:rPr lang="en-US"/>
              <a:t>M8 - Exceptions and Assertions.ppt</a:t>
            </a:r>
          </a:p>
        </p:txBody>
      </p:sp>
      <p:sp>
        <p:nvSpPr>
          <p:cNvPr id="6" name="Footer Placeholder 5"/>
          <p:cNvSpPr>
            <a:spLocks noGrp="1"/>
          </p:cNvSpPr>
          <p:nvPr>
            <p:ph type="ftr" sz="quarter" idx="2"/>
          </p:nvPr>
        </p:nvSpPr>
        <p:spPr>
          <a:xfrm>
            <a:off x="0" y="8732838"/>
            <a:ext cx="3049588" cy="460375"/>
          </a:xfrm>
          <a:prstGeom prst="rect">
            <a:avLst/>
          </a:prstGeom>
        </p:spPr>
        <p:txBody>
          <a:bodyPr vert="horz" lIns="91440" tIns="45720" rIns="91440" bIns="45720" rtlCol="0" anchor="b"/>
          <a:lstStyle>
            <a:lvl1pPr algn="l" defTabSz="1017588" eaLnBrk="0" hangingPunct="0">
              <a:lnSpc>
                <a:spcPct val="80000"/>
              </a:lnSpc>
              <a:spcBef>
                <a:spcPct val="20000"/>
              </a:spcBef>
              <a:buClr>
                <a:schemeClr val="hlink"/>
              </a:buClr>
              <a:defRPr sz="1000">
                <a:solidFill>
                  <a:srgbClr val="000000"/>
                </a:solidFill>
              </a:defRPr>
            </a:lvl1pPr>
          </a:lstStyle>
          <a:p>
            <a:pPr>
              <a:defRPr/>
            </a:pPr>
            <a:r>
              <a:rPr lang="en-US"/>
              <a:t>Copyright © 2011 Accenture All Rights Reserved.</a:t>
            </a:r>
          </a:p>
          <a:p>
            <a:pPr>
              <a:defRPr/>
            </a:pPr>
            <a:endParaRPr lang="en-US"/>
          </a:p>
        </p:txBody>
      </p:sp>
      <p:sp>
        <p:nvSpPr>
          <p:cNvPr id="7" name="Slide Number Placeholder 6"/>
          <p:cNvSpPr>
            <a:spLocks noGrp="1"/>
          </p:cNvSpPr>
          <p:nvPr>
            <p:ph type="sldNum" sz="quarter" idx="3"/>
          </p:nvPr>
        </p:nvSpPr>
        <p:spPr>
          <a:xfrm>
            <a:off x="3984625" y="8732838"/>
            <a:ext cx="3049588" cy="460375"/>
          </a:xfrm>
          <a:prstGeom prst="rect">
            <a:avLst/>
          </a:prstGeom>
        </p:spPr>
        <p:txBody>
          <a:bodyPr vert="horz" lIns="91440" tIns="45720" rIns="91440" bIns="45720" rtlCol="0" anchor="b"/>
          <a:lstStyle>
            <a:lvl1pPr algn="r">
              <a:lnSpc>
                <a:spcPct val="80000"/>
              </a:lnSpc>
              <a:spcBef>
                <a:spcPct val="20000"/>
              </a:spcBef>
              <a:buClr>
                <a:schemeClr val="hlink"/>
              </a:buClr>
              <a:defRPr sz="1200"/>
            </a:lvl1pPr>
          </a:lstStyle>
          <a:p>
            <a:pPr>
              <a:defRPr/>
            </a:pPr>
            <a:fld id="{8CEC8931-D355-4A99-BF4C-6B591BA0A797}" type="slidenum">
              <a:rPr lang="en-US"/>
              <a:pPr>
                <a:defRPr/>
              </a:pPr>
              <a:t>‹#›</a:t>
            </a:fld>
            <a:endParaRPr lang="en-US"/>
          </a:p>
        </p:txBody>
      </p:sp>
    </p:spTree>
    <p:extLst>
      <p:ext uri="{BB962C8B-B14F-4D97-AF65-F5344CB8AC3E}">
        <p14:creationId xmlns:p14="http://schemas.microsoft.com/office/powerpoint/2010/main" val="13200063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41" name="Rectangle 9"/>
          <p:cNvSpPr>
            <a:spLocks noGrp="1" noChangeArrowheads="1"/>
          </p:cNvSpPr>
          <p:nvPr>
            <p:ph type="hdr" sz="quarter"/>
          </p:nvPr>
        </p:nvSpPr>
        <p:spPr bwMode="auto">
          <a:xfrm>
            <a:off x="0" y="0"/>
            <a:ext cx="4090988" cy="534988"/>
          </a:xfrm>
          <a:prstGeom prst="rect">
            <a:avLst/>
          </a:prstGeom>
          <a:noFill/>
          <a:ln w="9525">
            <a:noFill/>
            <a:miter lim="800000"/>
            <a:headEnd/>
            <a:tailEnd/>
          </a:ln>
          <a:effectLst/>
        </p:spPr>
        <p:txBody>
          <a:bodyPr vert="horz" wrap="square" lIns="101770" tIns="50884" rIns="101770" bIns="50884" numCol="1" anchor="t" anchorCtr="0" compatLnSpc="1">
            <a:prstTxWarp prst="textNoShape">
              <a:avLst/>
            </a:prstTxWarp>
          </a:bodyPr>
          <a:lstStyle>
            <a:lvl1pPr algn="l" defTabSz="1017588" eaLnBrk="0" hangingPunct="0">
              <a:lnSpc>
                <a:spcPct val="100000"/>
              </a:lnSpc>
              <a:spcBef>
                <a:spcPct val="0"/>
              </a:spcBef>
              <a:buClrTx/>
              <a:defRPr>
                <a:latin typeface="Arial" charset="0"/>
              </a:defRPr>
            </a:lvl1pPr>
          </a:lstStyle>
          <a:p>
            <a:pPr>
              <a:defRPr/>
            </a:pPr>
            <a:r>
              <a:rPr lang="en-US"/>
              <a:t>ADF Java (Z16325) Module 8: Exceptions and Assertions</a:t>
            </a:r>
          </a:p>
        </p:txBody>
      </p:sp>
      <p:sp>
        <p:nvSpPr>
          <p:cNvPr id="18442" name="Rectangle 10"/>
          <p:cNvSpPr>
            <a:spLocks noGrp="1" noChangeArrowheads="1"/>
          </p:cNvSpPr>
          <p:nvPr>
            <p:ph type="dt" idx="1"/>
          </p:nvPr>
        </p:nvSpPr>
        <p:spPr bwMode="auto">
          <a:xfrm>
            <a:off x="4238625" y="0"/>
            <a:ext cx="2752725" cy="533400"/>
          </a:xfrm>
          <a:prstGeom prst="rect">
            <a:avLst/>
          </a:prstGeom>
          <a:noFill/>
          <a:ln w="9525">
            <a:noFill/>
            <a:miter lim="800000"/>
            <a:headEnd/>
            <a:tailEnd/>
          </a:ln>
          <a:effectLst/>
        </p:spPr>
        <p:txBody>
          <a:bodyPr vert="horz" wrap="square" lIns="97649" tIns="48824" rIns="97649" bIns="48824" numCol="1" anchor="t" anchorCtr="0" compatLnSpc="1">
            <a:prstTxWarp prst="textNoShape">
              <a:avLst/>
            </a:prstTxWarp>
          </a:bodyPr>
          <a:lstStyle>
            <a:lvl1pPr algn="r" defTabSz="976313" eaLnBrk="0" hangingPunct="0">
              <a:lnSpc>
                <a:spcPct val="100000"/>
              </a:lnSpc>
              <a:spcBef>
                <a:spcPct val="0"/>
              </a:spcBef>
              <a:buClrTx/>
              <a:defRPr>
                <a:latin typeface="Arial" charset="0"/>
              </a:defRPr>
            </a:lvl1pPr>
          </a:lstStyle>
          <a:p>
            <a:pPr>
              <a:defRPr/>
            </a:pPr>
            <a:r>
              <a:rPr lang="en-US"/>
              <a:t>M8 - Exceptions and Assertions.ppt</a:t>
            </a:r>
          </a:p>
        </p:txBody>
      </p:sp>
      <p:sp>
        <p:nvSpPr>
          <p:cNvPr id="18443" name="Rectangle 11"/>
          <p:cNvSpPr>
            <a:spLocks noGrp="1" noChangeArrowheads="1"/>
          </p:cNvSpPr>
          <p:nvPr>
            <p:ph type="ftr" sz="quarter" idx="4"/>
          </p:nvPr>
        </p:nvSpPr>
        <p:spPr bwMode="auto">
          <a:xfrm>
            <a:off x="-11113" y="8823325"/>
            <a:ext cx="5448301" cy="382588"/>
          </a:xfrm>
          <a:prstGeom prst="rect">
            <a:avLst/>
          </a:prstGeom>
          <a:noFill/>
          <a:ln w="9525">
            <a:noFill/>
            <a:miter lim="800000"/>
            <a:headEnd/>
            <a:tailEnd/>
          </a:ln>
          <a:effectLst/>
        </p:spPr>
        <p:txBody>
          <a:bodyPr vert="horz" wrap="square" lIns="101770" tIns="50884" rIns="101770" bIns="50884" numCol="1" anchor="b" anchorCtr="0" compatLnSpc="1">
            <a:prstTxWarp prst="textNoShape">
              <a:avLst/>
            </a:prstTxWarp>
          </a:bodyPr>
          <a:lstStyle>
            <a:lvl1pPr algn="l" defTabSz="1017588" eaLnBrk="0" hangingPunct="0">
              <a:lnSpc>
                <a:spcPct val="100000"/>
              </a:lnSpc>
              <a:spcBef>
                <a:spcPct val="0"/>
              </a:spcBef>
              <a:buClrTx/>
              <a:defRPr>
                <a:latin typeface="Arial" charset="0"/>
              </a:defRPr>
            </a:lvl1pPr>
          </a:lstStyle>
          <a:p>
            <a:pPr>
              <a:defRPr/>
            </a:pPr>
            <a:r>
              <a:rPr lang="en-US"/>
              <a:t>Copyright © 2011 Accenture All Rights Reserved.</a:t>
            </a:r>
          </a:p>
        </p:txBody>
      </p:sp>
      <p:sp>
        <p:nvSpPr>
          <p:cNvPr id="18444" name="Rectangle 12"/>
          <p:cNvSpPr>
            <a:spLocks noGrp="1" noChangeArrowheads="1"/>
          </p:cNvSpPr>
          <p:nvPr>
            <p:ph type="sldNum" sz="quarter" idx="5"/>
          </p:nvPr>
        </p:nvSpPr>
        <p:spPr bwMode="auto">
          <a:xfrm>
            <a:off x="5532438" y="8823325"/>
            <a:ext cx="1450975" cy="382588"/>
          </a:xfrm>
          <a:prstGeom prst="rect">
            <a:avLst/>
          </a:prstGeom>
          <a:noFill/>
          <a:ln w="9525">
            <a:noFill/>
            <a:miter lim="800000"/>
            <a:headEnd/>
            <a:tailEnd/>
          </a:ln>
          <a:effectLst/>
        </p:spPr>
        <p:txBody>
          <a:bodyPr vert="horz" wrap="square" lIns="101770" tIns="50884" rIns="101770" bIns="50884" numCol="1" anchor="b" anchorCtr="0" compatLnSpc="1">
            <a:prstTxWarp prst="textNoShape">
              <a:avLst/>
            </a:prstTxWarp>
          </a:bodyPr>
          <a:lstStyle>
            <a:lvl1pPr algn="r" defTabSz="1017588" eaLnBrk="0" hangingPunct="0">
              <a:lnSpc>
                <a:spcPct val="100000"/>
              </a:lnSpc>
              <a:spcBef>
                <a:spcPct val="0"/>
              </a:spcBef>
              <a:buClrTx/>
              <a:defRPr>
                <a:latin typeface="Arial" charset="0"/>
              </a:defRPr>
            </a:lvl1pPr>
          </a:lstStyle>
          <a:p>
            <a:pPr>
              <a:defRPr/>
            </a:pPr>
            <a:fld id="{647266C7-DDB6-4880-8FBE-58953E3A804B}" type="slidenum">
              <a:rPr lang="en-US"/>
              <a:pPr>
                <a:defRPr/>
              </a:pPr>
              <a:t>‹#›</a:t>
            </a:fld>
            <a:endParaRPr lang="en-US"/>
          </a:p>
        </p:txBody>
      </p:sp>
      <p:sp>
        <p:nvSpPr>
          <p:cNvPr id="26630" name="Rectangle 13"/>
          <p:cNvSpPr>
            <a:spLocks noGrp="1" noRot="1" noChangeAspect="1" noChangeArrowheads="1" noTextEdit="1"/>
          </p:cNvSpPr>
          <p:nvPr>
            <p:ph type="sldImg" idx="2"/>
          </p:nvPr>
        </p:nvSpPr>
        <p:spPr bwMode="auto">
          <a:xfrm>
            <a:off x="1225550" y="484188"/>
            <a:ext cx="4584700" cy="3438525"/>
          </a:xfrm>
          <a:prstGeom prst="rect">
            <a:avLst/>
          </a:prstGeom>
          <a:noFill/>
          <a:ln w="12700">
            <a:solidFill>
              <a:srgbClr val="000000"/>
            </a:solidFill>
            <a:miter lim="800000"/>
            <a:headEnd/>
            <a:tailEnd/>
          </a:ln>
        </p:spPr>
      </p:sp>
      <p:sp>
        <p:nvSpPr>
          <p:cNvPr id="18446" name="Rectangle 14"/>
          <p:cNvSpPr>
            <a:spLocks noGrp="1" noChangeArrowheads="1"/>
          </p:cNvSpPr>
          <p:nvPr>
            <p:ph type="body" sz="quarter" idx="3"/>
          </p:nvPr>
        </p:nvSpPr>
        <p:spPr bwMode="auto">
          <a:xfrm>
            <a:off x="466725" y="4059238"/>
            <a:ext cx="6099175" cy="4800600"/>
          </a:xfrm>
          <a:prstGeom prst="rect">
            <a:avLst/>
          </a:prstGeom>
          <a:noFill/>
          <a:ln w="12700">
            <a:solidFill>
              <a:schemeClr val="tx1"/>
            </a:solidFill>
            <a:miter lim="800000"/>
            <a:headEnd/>
            <a:tailEnd/>
          </a:ln>
          <a:effectLst/>
        </p:spPr>
        <p:txBody>
          <a:bodyPr vert="horz" wrap="square" lIns="97807" tIns="48046" rIns="97807" bIns="48046" numCol="1" anchor="t" anchorCtr="0" compatLnSpc="1">
            <a:prstTxWarp prst="textNoShape">
              <a:avLst/>
            </a:prstTxWarp>
          </a:bodyPr>
          <a:lstStyle/>
          <a:p>
            <a:pPr lvl="0"/>
            <a:r>
              <a:rPr lang="en-US" noProof="0" dirty="0" smtClean="0"/>
              <a:t>Click to edit Master text styles</a:t>
            </a:r>
          </a:p>
          <a:p>
            <a:pPr lvl="1"/>
            <a:r>
              <a:rPr lang="en-US" noProof="0" dirty="0" smtClean="0"/>
              <a:t> Second level</a:t>
            </a:r>
          </a:p>
          <a:p>
            <a:pPr lvl="2"/>
            <a:r>
              <a:rPr lang="en-US" noProof="0" dirty="0" smtClean="0"/>
              <a:t> Third level</a:t>
            </a:r>
          </a:p>
          <a:p>
            <a:pPr lvl="3"/>
            <a:r>
              <a:rPr lang="en-US" noProof="0" dirty="0" smtClean="0"/>
              <a:t> Fourth level</a:t>
            </a:r>
          </a:p>
          <a:p>
            <a:pPr lvl="4"/>
            <a:r>
              <a:rPr lang="en-US" noProof="0" dirty="0" smtClean="0"/>
              <a:t>Fifth level</a:t>
            </a:r>
          </a:p>
        </p:txBody>
      </p:sp>
    </p:spTree>
    <p:extLst>
      <p:ext uri="{BB962C8B-B14F-4D97-AF65-F5344CB8AC3E}">
        <p14:creationId xmlns:p14="http://schemas.microsoft.com/office/powerpoint/2010/main" val="2606645036"/>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30000"/>
      </a:spcBef>
      <a:spcAft>
        <a:spcPct val="0"/>
      </a:spcAft>
      <a:buFont typeface="Wingdings" pitchFamily="2" charset="2"/>
      <a:buChar char="§"/>
      <a:defRPr sz="1000" kern="1200">
        <a:solidFill>
          <a:schemeClr val="tx1"/>
        </a:solidFill>
        <a:latin typeface="Arial" charset="0"/>
        <a:ea typeface="+mn-ea"/>
        <a:cs typeface="+mn-cs"/>
      </a:defRPr>
    </a:lvl2pPr>
    <a:lvl3pPr marL="685800" indent="-114300" algn="l" rtl="0" eaLnBrk="0" fontAlgn="base" hangingPunct="0">
      <a:spcBef>
        <a:spcPct val="30000"/>
      </a:spcBef>
      <a:spcAft>
        <a:spcPct val="0"/>
      </a:spcAft>
      <a:buFont typeface="Arial" charset="0"/>
      <a:buChar char="–"/>
      <a:defRPr sz="1000" kern="1200">
        <a:solidFill>
          <a:schemeClr val="tx1"/>
        </a:solidFill>
        <a:latin typeface="Arial" charset="0"/>
        <a:ea typeface="+mn-ea"/>
        <a:cs typeface="+mn-cs"/>
      </a:defRPr>
    </a:lvl3pPr>
    <a:lvl4pPr marL="1028700" indent="-114300" algn="l" rtl="0" eaLnBrk="0" fontAlgn="base" hangingPunct="0">
      <a:spcBef>
        <a:spcPct val="30000"/>
      </a:spcBef>
      <a:spcAft>
        <a:spcPct val="0"/>
      </a:spcAft>
      <a:buFont typeface="Courier New" pitchFamily="49" charset="0"/>
      <a:buChar char="o"/>
      <a:defRPr sz="1000" kern="1200">
        <a:solidFill>
          <a:schemeClr val="tx1"/>
        </a:solidFill>
        <a:latin typeface="Arial" charset="0"/>
        <a:ea typeface="+mn-ea"/>
        <a:cs typeface="+mn-cs"/>
      </a:defRPr>
    </a:lvl4pPr>
    <a:lvl5pPr marL="1371600" indent="-114300" algn="l" rtl="0" eaLnBrk="0" fontAlgn="base" hangingPunct="0">
      <a:spcBef>
        <a:spcPct val="30000"/>
      </a:spcBef>
      <a:spcAft>
        <a:spcPct val="0"/>
      </a:spcAft>
      <a:buFont typeface="Arial" charset="0"/>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9"/>
          <p:cNvSpPr>
            <a:spLocks noGrp="1" noChangeArrowheads="1"/>
          </p:cNvSpPr>
          <p:nvPr>
            <p:ph type="hdr" sz="quarter"/>
          </p:nvPr>
        </p:nvSpPr>
        <p:spPr>
          <a:noFill/>
        </p:spPr>
        <p:txBody>
          <a:bodyPr/>
          <a:lstStyle/>
          <a:p>
            <a:r>
              <a:rPr lang="en-US" smtClean="0"/>
              <a:t>ADF Java (Z16325) Module 8: Exceptions and Assertions</a:t>
            </a:r>
          </a:p>
        </p:txBody>
      </p:sp>
      <p:sp>
        <p:nvSpPr>
          <p:cNvPr id="27651" name="Rectangle 10"/>
          <p:cNvSpPr>
            <a:spLocks noGrp="1" noChangeArrowheads="1"/>
          </p:cNvSpPr>
          <p:nvPr>
            <p:ph type="dt" sz="quarter" idx="1"/>
          </p:nvPr>
        </p:nvSpPr>
        <p:spPr>
          <a:noFill/>
        </p:spPr>
        <p:txBody>
          <a:bodyPr/>
          <a:lstStyle/>
          <a:p>
            <a:r>
              <a:rPr lang="en-US" smtClean="0"/>
              <a:t>M8 - Exceptions and Assertions.ppt</a:t>
            </a:r>
          </a:p>
        </p:txBody>
      </p:sp>
      <p:sp>
        <p:nvSpPr>
          <p:cNvPr id="27652"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27653" name="Rectangle 12"/>
          <p:cNvSpPr>
            <a:spLocks noGrp="1" noChangeArrowheads="1"/>
          </p:cNvSpPr>
          <p:nvPr>
            <p:ph type="sldNum" sz="quarter" idx="5"/>
          </p:nvPr>
        </p:nvSpPr>
        <p:spPr>
          <a:noFill/>
        </p:spPr>
        <p:txBody>
          <a:bodyPr/>
          <a:lstStyle/>
          <a:p>
            <a:fld id="{54F22115-755F-4C03-A7C1-5AA4709769B0}" type="slidenum">
              <a:rPr lang="en-US" smtClean="0"/>
              <a:pPr/>
              <a:t>1</a:t>
            </a:fld>
            <a:endParaRPr lang="en-US" smtClean="0"/>
          </a:p>
        </p:txBody>
      </p:sp>
      <p:sp>
        <p:nvSpPr>
          <p:cNvPr id="27654" name="Rectangle 4"/>
          <p:cNvSpPr>
            <a:spLocks noGrp="1" noRot="1" noChangeAspect="1" noChangeArrowheads="1" noTextEdit="1"/>
          </p:cNvSpPr>
          <p:nvPr>
            <p:ph type="sldImg"/>
          </p:nvPr>
        </p:nvSpPr>
        <p:spPr>
          <a:ln/>
        </p:spPr>
      </p:sp>
      <p:sp>
        <p:nvSpPr>
          <p:cNvPr id="27655" name="Rectangle 5"/>
          <p:cNvSpPr>
            <a:spLocks noGrp="1" noChangeArrowheads="1"/>
          </p:cNvSpPr>
          <p:nvPr>
            <p:ph type="body" idx="1"/>
          </p:nvPr>
        </p:nvSpPr>
        <p:spPr>
          <a:noFill/>
          <a:ln w="9525"/>
        </p:spPr>
        <p:txBody>
          <a:bodyPr/>
          <a:lstStyle/>
          <a:p>
            <a:pPr eaLnBrk="1" hangingPunct="1"/>
            <a:r>
              <a:rPr lang="en-US" b="1" smtClean="0"/>
              <a:t>Key Message(s): </a:t>
            </a:r>
            <a:r>
              <a:rPr lang="en-US" smtClean="0"/>
              <a:t>This module introduces fundamental Concepts of </a:t>
            </a:r>
            <a:r>
              <a:rPr lang="en-US" smtClean="0">
                <a:solidFill>
                  <a:srgbClr val="003300"/>
                </a:solidFill>
              </a:rPr>
              <a:t>Exceptions and Assertions</a:t>
            </a:r>
            <a:r>
              <a:rPr lang="en-US" smtClean="0"/>
              <a:t>.</a:t>
            </a:r>
          </a:p>
          <a:p>
            <a:pPr eaLnBrk="1" hangingPunct="1"/>
            <a:endParaRPr lang="en-US" b="1" smtClean="0"/>
          </a:p>
        </p:txBody>
      </p:sp>
    </p:spTree>
    <p:extLst>
      <p:ext uri="{BB962C8B-B14F-4D97-AF65-F5344CB8AC3E}">
        <p14:creationId xmlns:p14="http://schemas.microsoft.com/office/powerpoint/2010/main" val="2057774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w="9525"/>
        </p:spPr>
        <p:txBody>
          <a:bodyPr/>
          <a:lstStyle/>
          <a:p>
            <a:pPr eaLnBrk="1" hangingPunct="1">
              <a:spcBef>
                <a:spcPts val="363"/>
              </a:spcBef>
            </a:pPr>
            <a:r>
              <a:rPr lang="en-US" b="1" smtClean="0"/>
              <a:t>Activity Duration:</a:t>
            </a:r>
            <a:endParaRPr lang="en-US" smtClean="0"/>
          </a:p>
          <a:p>
            <a:pPr eaLnBrk="1" hangingPunct="1">
              <a:spcBef>
                <a:spcPts val="363"/>
              </a:spcBef>
            </a:pPr>
            <a:endParaRPr lang="en-US" smtClean="0"/>
          </a:p>
          <a:p>
            <a:r>
              <a:rPr lang="en-US" b="1" smtClean="0"/>
              <a:t>Key Message(s): </a:t>
            </a:r>
            <a:r>
              <a:rPr lang="en-US" smtClean="0"/>
              <a:t>NA</a:t>
            </a:r>
          </a:p>
        </p:txBody>
      </p:sp>
      <p:sp>
        <p:nvSpPr>
          <p:cNvPr id="36868" name="Header Placeholder 3"/>
          <p:cNvSpPr>
            <a:spLocks noGrp="1"/>
          </p:cNvSpPr>
          <p:nvPr>
            <p:ph type="hdr" sz="quarter"/>
          </p:nvPr>
        </p:nvSpPr>
        <p:spPr>
          <a:noFill/>
        </p:spPr>
        <p:txBody>
          <a:bodyPr/>
          <a:lstStyle/>
          <a:p>
            <a:r>
              <a:rPr lang="en-US" smtClean="0"/>
              <a:t>ADF Java (Z16325) Module 8: Exceptions and Assertions</a:t>
            </a:r>
          </a:p>
        </p:txBody>
      </p:sp>
      <p:sp>
        <p:nvSpPr>
          <p:cNvPr id="36869" name="Date Placeholder 4"/>
          <p:cNvSpPr>
            <a:spLocks noGrp="1"/>
          </p:cNvSpPr>
          <p:nvPr>
            <p:ph type="dt" sz="quarter" idx="1"/>
          </p:nvPr>
        </p:nvSpPr>
        <p:spPr>
          <a:noFill/>
        </p:spPr>
        <p:txBody>
          <a:bodyPr/>
          <a:lstStyle/>
          <a:p>
            <a:r>
              <a:rPr lang="en-US" smtClean="0"/>
              <a:t>M8 - Exceptions and Assertions.ppt</a:t>
            </a:r>
          </a:p>
        </p:txBody>
      </p:sp>
      <p:sp>
        <p:nvSpPr>
          <p:cNvPr id="36870" name="Footer Placeholder 5"/>
          <p:cNvSpPr>
            <a:spLocks noGrp="1"/>
          </p:cNvSpPr>
          <p:nvPr>
            <p:ph type="ftr" sz="quarter" idx="4"/>
          </p:nvPr>
        </p:nvSpPr>
        <p:spPr>
          <a:noFill/>
        </p:spPr>
        <p:txBody>
          <a:bodyPr/>
          <a:lstStyle/>
          <a:p>
            <a:r>
              <a:rPr lang="en-US" smtClean="0"/>
              <a:t>Copyright © 2011 Accenture All Rights Reserved.</a:t>
            </a:r>
          </a:p>
        </p:txBody>
      </p:sp>
      <p:sp>
        <p:nvSpPr>
          <p:cNvPr id="36871" name="Slide Number Placeholder 6"/>
          <p:cNvSpPr>
            <a:spLocks noGrp="1"/>
          </p:cNvSpPr>
          <p:nvPr>
            <p:ph type="sldNum" sz="quarter" idx="5"/>
          </p:nvPr>
        </p:nvSpPr>
        <p:spPr>
          <a:noFill/>
        </p:spPr>
        <p:txBody>
          <a:bodyPr/>
          <a:lstStyle/>
          <a:p>
            <a:fld id="{2027DD58-4C5D-4291-ADA5-CFAA40DA70F5}" type="slidenum">
              <a:rPr lang="en-US" smtClean="0"/>
              <a:pPr/>
              <a:t>10</a:t>
            </a:fld>
            <a:endParaRPr lang="en-US" smtClean="0"/>
          </a:p>
        </p:txBody>
      </p:sp>
    </p:spTree>
    <p:extLst>
      <p:ext uri="{BB962C8B-B14F-4D97-AF65-F5344CB8AC3E}">
        <p14:creationId xmlns:p14="http://schemas.microsoft.com/office/powerpoint/2010/main" val="1110961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9"/>
          <p:cNvSpPr>
            <a:spLocks noGrp="1" noChangeArrowheads="1"/>
          </p:cNvSpPr>
          <p:nvPr>
            <p:ph type="hdr" sz="quarter"/>
          </p:nvPr>
        </p:nvSpPr>
        <p:spPr>
          <a:noFill/>
        </p:spPr>
        <p:txBody>
          <a:bodyPr/>
          <a:lstStyle/>
          <a:p>
            <a:r>
              <a:rPr lang="en-US" smtClean="0"/>
              <a:t>ADF Java (Z16325) Module 8: Exceptions and Assertions</a:t>
            </a:r>
          </a:p>
        </p:txBody>
      </p:sp>
      <p:sp>
        <p:nvSpPr>
          <p:cNvPr id="37891" name="Rectangle 10"/>
          <p:cNvSpPr>
            <a:spLocks noGrp="1" noChangeArrowheads="1"/>
          </p:cNvSpPr>
          <p:nvPr>
            <p:ph type="dt" sz="quarter" idx="1"/>
          </p:nvPr>
        </p:nvSpPr>
        <p:spPr>
          <a:noFill/>
        </p:spPr>
        <p:txBody>
          <a:bodyPr/>
          <a:lstStyle/>
          <a:p>
            <a:r>
              <a:rPr lang="en-US" smtClean="0"/>
              <a:t>M8 - Exceptions and Assertions.ppt</a:t>
            </a:r>
          </a:p>
        </p:txBody>
      </p:sp>
      <p:sp>
        <p:nvSpPr>
          <p:cNvPr id="37892"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37893" name="Rectangle 12"/>
          <p:cNvSpPr>
            <a:spLocks noGrp="1" noChangeArrowheads="1"/>
          </p:cNvSpPr>
          <p:nvPr>
            <p:ph type="sldNum" sz="quarter" idx="5"/>
          </p:nvPr>
        </p:nvSpPr>
        <p:spPr>
          <a:noFill/>
        </p:spPr>
        <p:txBody>
          <a:bodyPr/>
          <a:lstStyle/>
          <a:p>
            <a:fld id="{F1B303FE-C175-4131-AC79-8D37084A1146}" type="slidenum">
              <a:rPr lang="en-US" smtClean="0"/>
              <a:pPr/>
              <a:t>11</a:t>
            </a:fld>
            <a:endParaRPr lang="en-US" smtClean="0"/>
          </a:p>
        </p:txBody>
      </p:sp>
      <p:sp>
        <p:nvSpPr>
          <p:cNvPr id="37894" name="Rectangle 4"/>
          <p:cNvSpPr>
            <a:spLocks noGrp="1" noRot="1" noChangeAspect="1" noChangeArrowheads="1" noTextEdit="1"/>
          </p:cNvSpPr>
          <p:nvPr>
            <p:ph type="sldImg"/>
          </p:nvPr>
        </p:nvSpPr>
        <p:spPr>
          <a:ln/>
        </p:spPr>
      </p:sp>
      <p:sp>
        <p:nvSpPr>
          <p:cNvPr id="44039" name="Rectangle 5"/>
          <p:cNvSpPr>
            <a:spLocks noGrp="1" noChangeArrowheads="1"/>
          </p:cNvSpPr>
          <p:nvPr>
            <p:ph type="body" idx="1"/>
          </p:nvPr>
        </p:nvSpPr>
        <p:spPr>
          <a:ln w="9525"/>
        </p:spPr>
        <p:txBody>
          <a:bodyPr/>
          <a:lstStyle/>
          <a:p>
            <a:pPr eaLnBrk="1" hangingPunct="1">
              <a:defRPr/>
            </a:pPr>
            <a:r>
              <a:rPr lang="en-US" b="1" dirty="0" smtClean="0"/>
              <a:t>Key Message(s): </a:t>
            </a:r>
          </a:p>
          <a:p>
            <a:pPr marL="328613" lvl="1" indent="-219075" eaLnBrk="1" hangingPunct="1">
              <a:defRPr/>
            </a:pPr>
            <a:r>
              <a:rPr lang="en-US" dirty="0" smtClean="0"/>
              <a:t>Checked exceptions are caused by things outside of the application’s control, such as network outages and invalid user input.</a:t>
            </a:r>
          </a:p>
          <a:p>
            <a:pPr marL="328613" lvl="1" indent="-219075" eaLnBrk="1" hangingPunct="1">
              <a:defRPr/>
            </a:pPr>
            <a:r>
              <a:rPr lang="en-US" dirty="0" smtClean="0"/>
              <a:t>Refer to the CheckedExceptionSample.java sample code for more details.</a:t>
            </a:r>
          </a:p>
          <a:p>
            <a:pPr marL="328613" lvl="1" indent="-219075" eaLnBrk="1" hangingPunct="1">
              <a:defRPr/>
            </a:pPr>
            <a:endParaRPr lang="en-US" b="1" dirty="0" smtClean="0"/>
          </a:p>
          <a:p>
            <a:pPr eaLnBrk="1" hangingPunct="1">
              <a:defRPr/>
            </a:pPr>
            <a:r>
              <a:rPr lang="en-US" b="1" dirty="0" smtClean="0"/>
              <a:t>Additional Information: </a:t>
            </a:r>
          </a:p>
          <a:p>
            <a:pPr lvl="1" eaLnBrk="1" hangingPunct="1">
              <a:defRPr/>
            </a:pPr>
            <a:r>
              <a:rPr lang="en-US" dirty="0" smtClean="0">
                <a:latin typeface="Arial" pitchFamily="34" charset="0"/>
              </a:rPr>
              <a:t>Refer to the CheckedExceptionSample.java sample code.</a:t>
            </a:r>
            <a:endParaRPr lang="en-IN" kern="0" dirty="0" smtClean="0">
              <a:solidFill>
                <a:srgbClr val="000000"/>
              </a:solidFill>
              <a:latin typeface="Arial"/>
            </a:endParaRPr>
          </a:p>
          <a:p>
            <a:pPr lvl="1" eaLnBrk="1" hangingPunct="1">
              <a:defRPr/>
            </a:pPr>
            <a:r>
              <a:rPr lang="en-US" dirty="0" smtClean="0"/>
              <a:t>Ask participants to read out the points on the slide to keep them engaged.</a:t>
            </a:r>
          </a:p>
          <a:p>
            <a:pPr>
              <a:defRPr/>
            </a:pPr>
            <a:endParaRPr lang="en-US" dirty="0" smtClean="0"/>
          </a:p>
          <a:p>
            <a:pPr>
              <a:defRPr/>
            </a:pPr>
            <a:endParaRPr lang="en-US" dirty="0" smtClean="0"/>
          </a:p>
        </p:txBody>
      </p:sp>
    </p:spTree>
    <p:extLst>
      <p:ext uri="{BB962C8B-B14F-4D97-AF65-F5344CB8AC3E}">
        <p14:creationId xmlns:p14="http://schemas.microsoft.com/office/powerpoint/2010/main" val="110493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w="9525"/>
        </p:spPr>
        <p:txBody>
          <a:bodyPr/>
          <a:lstStyle/>
          <a:p>
            <a:pPr eaLnBrk="1" hangingPunct="1">
              <a:spcBef>
                <a:spcPts val="363"/>
              </a:spcBef>
            </a:pPr>
            <a:r>
              <a:rPr lang="en-US" b="1" smtClean="0"/>
              <a:t>Activity Duration:</a:t>
            </a:r>
            <a:endParaRPr lang="en-US" smtClean="0"/>
          </a:p>
          <a:p>
            <a:pPr eaLnBrk="1" hangingPunct="1">
              <a:spcBef>
                <a:spcPts val="363"/>
              </a:spcBef>
            </a:pPr>
            <a:endParaRPr lang="en-US" smtClean="0"/>
          </a:p>
          <a:p>
            <a:r>
              <a:rPr lang="en-US" b="1" smtClean="0"/>
              <a:t>Key Message(s): </a:t>
            </a:r>
            <a:r>
              <a:rPr lang="en-US" smtClean="0"/>
              <a:t>NA</a:t>
            </a:r>
          </a:p>
          <a:p>
            <a:pPr eaLnBrk="1" hangingPunct="1">
              <a:spcBef>
                <a:spcPts val="363"/>
              </a:spcBef>
            </a:pPr>
            <a:endParaRPr lang="en-US" smtClean="0"/>
          </a:p>
          <a:p>
            <a:pPr eaLnBrk="1" hangingPunct="1">
              <a:spcBef>
                <a:spcPts val="363"/>
              </a:spcBef>
            </a:pPr>
            <a:r>
              <a:rPr lang="en-US" b="1" smtClean="0"/>
              <a:t>Additional Information:</a:t>
            </a:r>
            <a:r>
              <a:rPr lang="en-US" smtClean="0"/>
              <a:t> NA</a:t>
            </a:r>
            <a:endParaRPr lang="en-US" b="1" smtClean="0"/>
          </a:p>
        </p:txBody>
      </p:sp>
      <p:sp>
        <p:nvSpPr>
          <p:cNvPr id="38916" name="Header Placeholder 3"/>
          <p:cNvSpPr>
            <a:spLocks noGrp="1"/>
          </p:cNvSpPr>
          <p:nvPr>
            <p:ph type="hdr" sz="quarter"/>
          </p:nvPr>
        </p:nvSpPr>
        <p:spPr>
          <a:noFill/>
        </p:spPr>
        <p:txBody>
          <a:bodyPr/>
          <a:lstStyle/>
          <a:p>
            <a:r>
              <a:rPr lang="en-US" smtClean="0"/>
              <a:t>ADF Java (Z16325) Module 8: Exceptions and Assertions</a:t>
            </a:r>
          </a:p>
        </p:txBody>
      </p:sp>
      <p:sp>
        <p:nvSpPr>
          <p:cNvPr id="38917" name="Date Placeholder 4"/>
          <p:cNvSpPr>
            <a:spLocks noGrp="1"/>
          </p:cNvSpPr>
          <p:nvPr>
            <p:ph type="dt" sz="quarter" idx="1"/>
          </p:nvPr>
        </p:nvSpPr>
        <p:spPr>
          <a:noFill/>
        </p:spPr>
        <p:txBody>
          <a:bodyPr/>
          <a:lstStyle/>
          <a:p>
            <a:r>
              <a:rPr lang="en-US" smtClean="0"/>
              <a:t>M8 - Exceptions and Assertions.ppt</a:t>
            </a:r>
          </a:p>
        </p:txBody>
      </p:sp>
      <p:sp>
        <p:nvSpPr>
          <p:cNvPr id="38918" name="Footer Placeholder 5"/>
          <p:cNvSpPr>
            <a:spLocks noGrp="1"/>
          </p:cNvSpPr>
          <p:nvPr>
            <p:ph type="ftr" sz="quarter" idx="4"/>
          </p:nvPr>
        </p:nvSpPr>
        <p:spPr>
          <a:noFill/>
        </p:spPr>
        <p:txBody>
          <a:bodyPr/>
          <a:lstStyle/>
          <a:p>
            <a:r>
              <a:rPr lang="en-US" smtClean="0"/>
              <a:t>Copyright © 2011 Accenture All Rights Reserved.</a:t>
            </a:r>
          </a:p>
        </p:txBody>
      </p:sp>
      <p:sp>
        <p:nvSpPr>
          <p:cNvPr id="38919" name="Slide Number Placeholder 6"/>
          <p:cNvSpPr>
            <a:spLocks noGrp="1"/>
          </p:cNvSpPr>
          <p:nvPr>
            <p:ph type="sldNum" sz="quarter" idx="5"/>
          </p:nvPr>
        </p:nvSpPr>
        <p:spPr>
          <a:noFill/>
        </p:spPr>
        <p:txBody>
          <a:bodyPr/>
          <a:lstStyle/>
          <a:p>
            <a:fld id="{93D65EE5-0C83-43DD-BDE5-0C8B7FE0B133}" type="slidenum">
              <a:rPr lang="en-US" smtClean="0"/>
              <a:pPr/>
              <a:t>12</a:t>
            </a:fld>
            <a:endParaRPr lang="en-US" smtClean="0"/>
          </a:p>
        </p:txBody>
      </p:sp>
    </p:spTree>
    <p:extLst>
      <p:ext uri="{BB962C8B-B14F-4D97-AF65-F5344CB8AC3E}">
        <p14:creationId xmlns:p14="http://schemas.microsoft.com/office/powerpoint/2010/main" val="3762988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smtClean="0"/>
              <a:t>ADF Java (Z16325) Module 8: Exceptions and Assertions</a:t>
            </a:r>
          </a:p>
        </p:txBody>
      </p:sp>
      <p:sp>
        <p:nvSpPr>
          <p:cNvPr id="39939" name="Rectangle 10"/>
          <p:cNvSpPr>
            <a:spLocks noGrp="1" noChangeArrowheads="1"/>
          </p:cNvSpPr>
          <p:nvPr>
            <p:ph type="dt" sz="quarter" idx="1"/>
          </p:nvPr>
        </p:nvSpPr>
        <p:spPr>
          <a:noFill/>
        </p:spPr>
        <p:txBody>
          <a:bodyPr/>
          <a:lstStyle/>
          <a:p>
            <a:r>
              <a:rPr lang="en-US" smtClean="0"/>
              <a:t>M8 - Exceptions and Assertions.ppt</a:t>
            </a:r>
          </a:p>
        </p:txBody>
      </p:sp>
      <p:sp>
        <p:nvSpPr>
          <p:cNvPr id="39940"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39941" name="Rectangle 12"/>
          <p:cNvSpPr>
            <a:spLocks noGrp="1" noChangeArrowheads="1"/>
          </p:cNvSpPr>
          <p:nvPr>
            <p:ph type="sldNum" sz="quarter" idx="5"/>
          </p:nvPr>
        </p:nvSpPr>
        <p:spPr>
          <a:noFill/>
        </p:spPr>
        <p:txBody>
          <a:bodyPr/>
          <a:lstStyle/>
          <a:p>
            <a:fld id="{13E1FD91-EE1D-48AB-AC51-96BB229462B0}" type="slidenum">
              <a:rPr lang="en-US" smtClean="0"/>
              <a:pPr/>
              <a:t>13</a:t>
            </a:fld>
            <a:endParaRPr lang="en-US" smtClean="0"/>
          </a:p>
        </p:txBody>
      </p:sp>
      <p:sp>
        <p:nvSpPr>
          <p:cNvPr id="39942" name="Rectangle 4"/>
          <p:cNvSpPr>
            <a:spLocks noGrp="1" noRot="1" noChangeAspect="1" noChangeArrowheads="1" noTextEdit="1"/>
          </p:cNvSpPr>
          <p:nvPr>
            <p:ph type="sldImg"/>
          </p:nvPr>
        </p:nvSpPr>
        <p:spPr>
          <a:ln/>
        </p:spPr>
      </p:sp>
      <p:sp>
        <p:nvSpPr>
          <p:cNvPr id="46087" name="Rectangle 5"/>
          <p:cNvSpPr>
            <a:spLocks noGrp="1" noChangeArrowheads="1"/>
          </p:cNvSpPr>
          <p:nvPr>
            <p:ph type="body" idx="1"/>
          </p:nvPr>
        </p:nvSpPr>
        <p:spPr>
          <a:ln w="9525"/>
        </p:spPr>
        <p:txBody>
          <a:bodyPr/>
          <a:lstStyle/>
          <a:p>
            <a:pPr eaLnBrk="1" hangingPunct="1">
              <a:defRPr/>
            </a:pPr>
            <a:r>
              <a:rPr lang="en-US" b="1" dirty="0" smtClean="0"/>
              <a:t>Key Message(s): </a:t>
            </a:r>
            <a:r>
              <a:rPr lang="en-US" dirty="0" smtClean="0">
                <a:solidFill>
                  <a:srgbClr val="000000"/>
                </a:solidFill>
              </a:rPr>
              <a:t>Errors are caused by bad code or design, such as creating too many objects. This causes the heap memory to run out (</a:t>
            </a:r>
            <a:r>
              <a:rPr lang="en-US" dirty="0" err="1" smtClean="0">
                <a:solidFill>
                  <a:srgbClr val="000000"/>
                </a:solidFill>
              </a:rPr>
              <a:t>OutOfMemory</a:t>
            </a:r>
            <a:r>
              <a:rPr lang="en-US" dirty="0" smtClean="0">
                <a:solidFill>
                  <a:srgbClr val="000000"/>
                </a:solidFill>
              </a:rPr>
              <a:t>) or calls a recursive function too deeply so that the stack overflows (</a:t>
            </a:r>
            <a:r>
              <a:rPr lang="en-US" dirty="0" err="1" smtClean="0">
                <a:solidFill>
                  <a:srgbClr val="000000"/>
                </a:solidFill>
              </a:rPr>
              <a:t>StackOverflowError</a:t>
            </a:r>
            <a:r>
              <a:rPr lang="en-US" dirty="0" smtClean="0">
                <a:solidFill>
                  <a:srgbClr val="000000"/>
                </a:solidFill>
              </a:rPr>
              <a:t>). </a:t>
            </a:r>
          </a:p>
          <a:p>
            <a:pPr eaLnBrk="1" hangingPunct="1">
              <a:defRPr/>
            </a:pPr>
            <a:endParaRPr lang="en-US" b="1" dirty="0" smtClean="0">
              <a:solidFill>
                <a:srgbClr val="000000"/>
              </a:solidFill>
            </a:endParaRPr>
          </a:p>
          <a:p>
            <a:pPr eaLnBrk="1" hangingPunct="1">
              <a:defRPr/>
            </a:pPr>
            <a:r>
              <a:rPr lang="en-US" b="1" dirty="0" smtClean="0">
                <a:solidFill>
                  <a:srgbClr val="000000"/>
                </a:solidFill>
              </a:rPr>
              <a:t>Additional Information:</a:t>
            </a:r>
          </a:p>
          <a:p>
            <a:pPr lvl="1" eaLnBrk="1" hangingPunct="1">
              <a:defRPr/>
            </a:pPr>
            <a:r>
              <a:rPr lang="en-US" dirty="0" smtClean="0">
                <a:latin typeface="Arial" pitchFamily="34" charset="0"/>
              </a:rPr>
              <a:t>Refer to the ErrorSample.java sample code</a:t>
            </a:r>
            <a:endParaRPr lang="en-IN" kern="0" dirty="0" smtClean="0">
              <a:solidFill>
                <a:srgbClr val="000000"/>
              </a:solidFill>
              <a:latin typeface="Arial"/>
            </a:endParaRPr>
          </a:p>
          <a:p>
            <a:pPr lvl="1" eaLnBrk="1" hangingPunct="1">
              <a:defRPr/>
            </a:pPr>
            <a:r>
              <a:rPr lang="en-US" dirty="0" smtClean="0">
                <a:solidFill>
                  <a:srgbClr val="000000"/>
                </a:solidFill>
              </a:rPr>
              <a:t>Ask participants to read out the points on the slide to keep them engaged.</a:t>
            </a:r>
          </a:p>
        </p:txBody>
      </p:sp>
    </p:spTree>
    <p:extLst>
      <p:ext uri="{BB962C8B-B14F-4D97-AF65-F5344CB8AC3E}">
        <p14:creationId xmlns:p14="http://schemas.microsoft.com/office/powerpoint/2010/main" val="1376803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9"/>
          <p:cNvSpPr>
            <a:spLocks noGrp="1" noChangeArrowheads="1"/>
          </p:cNvSpPr>
          <p:nvPr>
            <p:ph type="hdr" sz="quarter"/>
          </p:nvPr>
        </p:nvSpPr>
        <p:spPr>
          <a:noFill/>
        </p:spPr>
        <p:txBody>
          <a:bodyPr/>
          <a:lstStyle/>
          <a:p>
            <a:r>
              <a:rPr lang="en-US" smtClean="0"/>
              <a:t>ADF Java (Z16325) Module 8: Exceptions and Assertions</a:t>
            </a:r>
          </a:p>
        </p:txBody>
      </p:sp>
      <p:sp>
        <p:nvSpPr>
          <p:cNvPr id="40963" name="Rectangle 10"/>
          <p:cNvSpPr>
            <a:spLocks noGrp="1" noChangeArrowheads="1"/>
          </p:cNvSpPr>
          <p:nvPr>
            <p:ph type="dt" sz="quarter" idx="1"/>
          </p:nvPr>
        </p:nvSpPr>
        <p:spPr>
          <a:noFill/>
        </p:spPr>
        <p:txBody>
          <a:bodyPr/>
          <a:lstStyle/>
          <a:p>
            <a:r>
              <a:rPr lang="en-US" smtClean="0"/>
              <a:t>M8 - Exceptions and Assertions.ppt</a:t>
            </a:r>
          </a:p>
        </p:txBody>
      </p:sp>
      <p:sp>
        <p:nvSpPr>
          <p:cNvPr id="40964"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40965" name="Rectangle 12"/>
          <p:cNvSpPr>
            <a:spLocks noGrp="1" noChangeArrowheads="1"/>
          </p:cNvSpPr>
          <p:nvPr>
            <p:ph type="sldNum" sz="quarter" idx="5"/>
          </p:nvPr>
        </p:nvSpPr>
        <p:spPr>
          <a:noFill/>
        </p:spPr>
        <p:txBody>
          <a:bodyPr/>
          <a:lstStyle/>
          <a:p>
            <a:fld id="{2942B40B-A486-42AB-AD68-720BC5208A0C}" type="slidenum">
              <a:rPr lang="en-US" smtClean="0"/>
              <a:pPr/>
              <a:t>14</a:t>
            </a:fld>
            <a:endParaRPr lang="en-US" smtClean="0"/>
          </a:p>
        </p:txBody>
      </p:sp>
      <p:sp>
        <p:nvSpPr>
          <p:cNvPr id="40966" name="Rectangle 4"/>
          <p:cNvSpPr>
            <a:spLocks noGrp="1" noRot="1" noChangeAspect="1" noChangeArrowheads="1" noTextEdit="1"/>
          </p:cNvSpPr>
          <p:nvPr>
            <p:ph type="sldImg"/>
          </p:nvPr>
        </p:nvSpPr>
        <p:spPr>
          <a:ln/>
        </p:spPr>
      </p:sp>
      <p:sp>
        <p:nvSpPr>
          <p:cNvPr id="40967" name="Rectangle 5"/>
          <p:cNvSpPr>
            <a:spLocks noGrp="1" noChangeArrowheads="1"/>
          </p:cNvSpPr>
          <p:nvPr>
            <p:ph type="body" idx="1"/>
          </p:nvPr>
        </p:nvSpPr>
        <p:spPr>
          <a:noFill/>
          <a:ln w="9525"/>
        </p:spPr>
        <p:txBody>
          <a:bodyPr/>
          <a:lstStyle/>
          <a:p>
            <a:pPr marL="222250" indent="-222250" eaLnBrk="1" hangingPunct="1"/>
            <a:r>
              <a:rPr lang="en-US" b="1" smtClean="0">
                <a:solidFill>
                  <a:srgbClr val="000000"/>
                </a:solidFill>
              </a:rPr>
              <a:t>Key Message(s): </a:t>
            </a:r>
          </a:p>
          <a:p>
            <a:pPr marL="328613" lvl="1" indent="-219075" eaLnBrk="1" hangingPunct="1"/>
            <a:r>
              <a:rPr lang="en-US" smtClean="0">
                <a:solidFill>
                  <a:srgbClr val="000000"/>
                </a:solidFill>
              </a:rPr>
              <a:t>This approach places the responsibility of handling the exception on whatever code is called while declaring the method.  </a:t>
            </a:r>
          </a:p>
          <a:p>
            <a:pPr marL="328613" lvl="1" indent="-219075" eaLnBrk="1" hangingPunct="1"/>
            <a:r>
              <a:rPr lang="en-US" smtClean="0">
                <a:solidFill>
                  <a:srgbClr val="000000"/>
                </a:solidFill>
              </a:rPr>
              <a:t>The client code can place this code in a try-catch block to handle the declared checked exceptions.</a:t>
            </a:r>
          </a:p>
          <a:p>
            <a:pPr marL="328613" lvl="1" indent="-219075" eaLnBrk="1" hangingPunct="1"/>
            <a:r>
              <a:rPr lang="en-US" smtClean="0"/>
              <a:t>Refer to SpecifyExceptionSample.java for more details.</a:t>
            </a:r>
            <a:endParaRPr lang="en-US" smtClean="0">
              <a:solidFill>
                <a:srgbClr val="000000"/>
              </a:solidFill>
            </a:endParaRPr>
          </a:p>
          <a:p>
            <a:pPr marL="222250" indent="-222250" eaLnBrk="1" hangingPunct="1"/>
            <a:endParaRPr lang="en-US" b="1" smtClean="0">
              <a:solidFill>
                <a:srgbClr val="000000"/>
              </a:solidFill>
            </a:endParaRPr>
          </a:p>
          <a:p>
            <a:pPr marL="222250" indent="-222250" eaLnBrk="1" hangingPunct="1"/>
            <a:r>
              <a:rPr lang="en-US" b="1" smtClean="0">
                <a:solidFill>
                  <a:srgbClr val="000000"/>
                </a:solidFill>
              </a:rPr>
              <a:t>Additional Information: </a:t>
            </a:r>
            <a:r>
              <a:rPr lang="en-US" smtClean="0">
                <a:solidFill>
                  <a:srgbClr val="000000"/>
                </a:solidFill>
              </a:rPr>
              <a:t>NA</a:t>
            </a:r>
          </a:p>
        </p:txBody>
      </p:sp>
    </p:spTree>
    <p:extLst>
      <p:ext uri="{BB962C8B-B14F-4D97-AF65-F5344CB8AC3E}">
        <p14:creationId xmlns:p14="http://schemas.microsoft.com/office/powerpoint/2010/main" val="3717056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9"/>
          <p:cNvSpPr>
            <a:spLocks noGrp="1" noChangeArrowheads="1"/>
          </p:cNvSpPr>
          <p:nvPr>
            <p:ph type="hdr" sz="quarter"/>
          </p:nvPr>
        </p:nvSpPr>
        <p:spPr>
          <a:noFill/>
        </p:spPr>
        <p:txBody>
          <a:bodyPr/>
          <a:lstStyle/>
          <a:p>
            <a:r>
              <a:rPr lang="en-US" smtClean="0"/>
              <a:t>ADF Java (Z16325) Module 8: Exceptions and Assertions</a:t>
            </a:r>
          </a:p>
        </p:txBody>
      </p:sp>
      <p:sp>
        <p:nvSpPr>
          <p:cNvPr id="41987" name="Rectangle 10"/>
          <p:cNvSpPr>
            <a:spLocks noGrp="1" noChangeArrowheads="1"/>
          </p:cNvSpPr>
          <p:nvPr>
            <p:ph type="dt" sz="quarter" idx="1"/>
          </p:nvPr>
        </p:nvSpPr>
        <p:spPr>
          <a:noFill/>
        </p:spPr>
        <p:txBody>
          <a:bodyPr/>
          <a:lstStyle/>
          <a:p>
            <a:r>
              <a:rPr lang="en-US" smtClean="0"/>
              <a:t>M8 - Exceptions and Assertions.ppt</a:t>
            </a:r>
          </a:p>
        </p:txBody>
      </p:sp>
      <p:sp>
        <p:nvSpPr>
          <p:cNvPr id="41988"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41989" name="Rectangle 12"/>
          <p:cNvSpPr>
            <a:spLocks noGrp="1" noChangeArrowheads="1"/>
          </p:cNvSpPr>
          <p:nvPr>
            <p:ph type="sldNum" sz="quarter" idx="5"/>
          </p:nvPr>
        </p:nvSpPr>
        <p:spPr>
          <a:noFill/>
        </p:spPr>
        <p:txBody>
          <a:bodyPr/>
          <a:lstStyle/>
          <a:p>
            <a:fld id="{81C0AA27-F058-4439-B58F-204812487C67}" type="slidenum">
              <a:rPr lang="en-US" smtClean="0"/>
              <a:pPr/>
              <a:t>15</a:t>
            </a:fld>
            <a:endParaRPr lang="en-US" smtClean="0"/>
          </a:p>
        </p:txBody>
      </p:sp>
      <p:sp>
        <p:nvSpPr>
          <p:cNvPr id="41990" name="Rectangle 4"/>
          <p:cNvSpPr>
            <a:spLocks noGrp="1" noRot="1" noChangeAspect="1" noChangeArrowheads="1" noTextEdit="1"/>
          </p:cNvSpPr>
          <p:nvPr>
            <p:ph type="sldImg"/>
          </p:nvPr>
        </p:nvSpPr>
        <p:spPr>
          <a:ln/>
        </p:spPr>
      </p:sp>
      <p:sp>
        <p:nvSpPr>
          <p:cNvPr id="41991" name="Rectangle 5"/>
          <p:cNvSpPr>
            <a:spLocks noGrp="1" noChangeArrowheads="1"/>
          </p:cNvSpPr>
          <p:nvPr>
            <p:ph type="body" idx="1"/>
          </p:nvPr>
        </p:nvSpPr>
        <p:spPr>
          <a:noFill/>
          <a:ln w="9525"/>
        </p:spPr>
        <p:txBody>
          <a:bodyPr/>
          <a:lstStyle/>
          <a:p>
            <a:pPr eaLnBrk="1" hangingPunct="1"/>
            <a:r>
              <a:rPr lang="en-US" b="1" smtClean="0">
                <a:solidFill>
                  <a:srgbClr val="000000"/>
                </a:solidFill>
              </a:rPr>
              <a:t>Key Message(s): </a:t>
            </a:r>
            <a:r>
              <a:rPr lang="en-US" smtClean="0">
                <a:solidFill>
                  <a:srgbClr val="000000"/>
                </a:solidFill>
              </a:rPr>
              <a:t>You can use the throw checked exceptions when certain conditions are reached. However, these exceptions must be declared in the method signature.</a:t>
            </a:r>
          </a:p>
          <a:p>
            <a:pPr eaLnBrk="1" hangingPunct="1"/>
            <a:endParaRPr lang="en-US" b="1" smtClean="0">
              <a:solidFill>
                <a:srgbClr val="000000"/>
              </a:solidFill>
            </a:endParaRPr>
          </a:p>
          <a:p>
            <a:pPr eaLnBrk="1" hangingPunct="1"/>
            <a:r>
              <a:rPr lang="en-US" b="1" smtClean="0">
                <a:solidFill>
                  <a:srgbClr val="000000"/>
                </a:solidFill>
              </a:rPr>
              <a:t>Additional Information: </a:t>
            </a:r>
            <a:r>
              <a:rPr lang="en-US" smtClean="0">
                <a:solidFill>
                  <a:srgbClr val="000000"/>
                </a:solidFill>
              </a:rPr>
              <a:t>Explain the content on the slide using the additional information given below.</a:t>
            </a:r>
          </a:p>
        </p:txBody>
      </p:sp>
    </p:spTree>
    <p:extLst>
      <p:ext uri="{BB962C8B-B14F-4D97-AF65-F5344CB8AC3E}">
        <p14:creationId xmlns:p14="http://schemas.microsoft.com/office/powerpoint/2010/main" val="2227894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9"/>
          <p:cNvSpPr>
            <a:spLocks noGrp="1" noChangeArrowheads="1"/>
          </p:cNvSpPr>
          <p:nvPr>
            <p:ph type="hdr" sz="quarter"/>
          </p:nvPr>
        </p:nvSpPr>
        <p:spPr>
          <a:noFill/>
        </p:spPr>
        <p:txBody>
          <a:bodyPr/>
          <a:lstStyle/>
          <a:p>
            <a:r>
              <a:rPr lang="en-US" smtClean="0"/>
              <a:t>ADF Java (Z16325) Module 8: Exceptions and Assertions</a:t>
            </a:r>
          </a:p>
        </p:txBody>
      </p:sp>
      <p:sp>
        <p:nvSpPr>
          <p:cNvPr id="43011" name="Rectangle 10"/>
          <p:cNvSpPr>
            <a:spLocks noGrp="1" noChangeArrowheads="1"/>
          </p:cNvSpPr>
          <p:nvPr>
            <p:ph type="dt" sz="quarter" idx="1"/>
          </p:nvPr>
        </p:nvSpPr>
        <p:spPr>
          <a:noFill/>
        </p:spPr>
        <p:txBody>
          <a:bodyPr/>
          <a:lstStyle/>
          <a:p>
            <a:r>
              <a:rPr lang="en-US" smtClean="0"/>
              <a:t>M8 - Exceptions and Assertions.ppt</a:t>
            </a:r>
          </a:p>
        </p:txBody>
      </p:sp>
      <p:sp>
        <p:nvSpPr>
          <p:cNvPr id="43012"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43013" name="Rectangle 12"/>
          <p:cNvSpPr>
            <a:spLocks noGrp="1" noChangeArrowheads="1"/>
          </p:cNvSpPr>
          <p:nvPr>
            <p:ph type="sldNum" sz="quarter" idx="5"/>
          </p:nvPr>
        </p:nvSpPr>
        <p:spPr>
          <a:noFill/>
        </p:spPr>
        <p:txBody>
          <a:bodyPr/>
          <a:lstStyle/>
          <a:p>
            <a:fld id="{FF867776-0977-44C8-A460-593D05AA56BF}" type="slidenum">
              <a:rPr lang="en-US" smtClean="0"/>
              <a:pPr/>
              <a:t>16</a:t>
            </a:fld>
            <a:endParaRPr lang="en-US" smtClean="0"/>
          </a:p>
        </p:txBody>
      </p:sp>
      <p:sp>
        <p:nvSpPr>
          <p:cNvPr id="43014" name="Rectangle 4"/>
          <p:cNvSpPr>
            <a:spLocks noGrp="1" noRot="1" noChangeAspect="1" noChangeArrowheads="1" noTextEdit="1"/>
          </p:cNvSpPr>
          <p:nvPr>
            <p:ph type="sldImg"/>
          </p:nvPr>
        </p:nvSpPr>
        <p:spPr>
          <a:ln/>
        </p:spPr>
      </p:sp>
      <p:sp>
        <p:nvSpPr>
          <p:cNvPr id="43015" name="Rectangle 5"/>
          <p:cNvSpPr>
            <a:spLocks noGrp="1" noChangeArrowheads="1"/>
          </p:cNvSpPr>
          <p:nvPr>
            <p:ph type="body" idx="1"/>
          </p:nvPr>
        </p:nvSpPr>
        <p:spPr>
          <a:noFill/>
          <a:ln w="9525"/>
        </p:spPr>
        <p:txBody>
          <a:bodyPr/>
          <a:lstStyle/>
          <a:p>
            <a:pPr eaLnBrk="1" hangingPunct="1"/>
            <a:r>
              <a:rPr lang="en-US" b="1" smtClean="0">
                <a:solidFill>
                  <a:srgbClr val="000000"/>
                </a:solidFill>
              </a:rPr>
              <a:t>Key Message(s): </a:t>
            </a:r>
            <a:r>
              <a:rPr lang="en-US" smtClean="0">
                <a:solidFill>
                  <a:srgbClr val="000000"/>
                </a:solidFill>
              </a:rPr>
              <a:t>NA</a:t>
            </a:r>
          </a:p>
          <a:p>
            <a:pPr eaLnBrk="1" hangingPunct="1"/>
            <a:endParaRPr lang="en-US" b="1" smtClean="0">
              <a:solidFill>
                <a:srgbClr val="000000"/>
              </a:solidFill>
            </a:endParaRPr>
          </a:p>
          <a:p>
            <a:pPr eaLnBrk="1" hangingPunct="1"/>
            <a:r>
              <a:rPr lang="en-US" b="1" smtClean="0">
                <a:solidFill>
                  <a:srgbClr val="000000"/>
                </a:solidFill>
              </a:rPr>
              <a:t>Additional Information: </a:t>
            </a:r>
            <a:r>
              <a:rPr lang="en-US" smtClean="0">
                <a:solidFill>
                  <a:srgbClr val="000000"/>
                </a:solidFill>
              </a:rPr>
              <a:t>Ask participants to read out the points on the slide to keep them engaged.</a:t>
            </a:r>
          </a:p>
        </p:txBody>
      </p:sp>
    </p:spTree>
    <p:extLst>
      <p:ext uri="{BB962C8B-B14F-4D97-AF65-F5344CB8AC3E}">
        <p14:creationId xmlns:p14="http://schemas.microsoft.com/office/powerpoint/2010/main" val="2527020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w="9525"/>
        </p:spPr>
        <p:txBody>
          <a:bodyPr/>
          <a:lstStyle/>
          <a:p>
            <a:pPr eaLnBrk="1" hangingPunct="1">
              <a:spcBef>
                <a:spcPts val="363"/>
              </a:spcBef>
            </a:pPr>
            <a:r>
              <a:rPr lang="en-US" b="1" smtClean="0"/>
              <a:t>Activity Duration:</a:t>
            </a:r>
            <a:endParaRPr lang="en-US" smtClean="0"/>
          </a:p>
          <a:p>
            <a:pPr eaLnBrk="1" hangingPunct="1">
              <a:spcBef>
                <a:spcPts val="363"/>
              </a:spcBef>
            </a:pPr>
            <a:endParaRPr lang="en-US" smtClean="0"/>
          </a:p>
          <a:p>
            <a:r>
              <a:rPr lang="en-US" b="1" smtClean="0">
                <a:solidFill>
                  <a:srgbClr val="000000"/>
                </a:solidFill>
              </a:rPr>
              <a:t>Key Message(s)</a:t>
            </a:r>
            <a:r>
              <a:rPr lang="en-US" b="1" smtClean="0"/>
              <a:t>: </a:t>
            </a:r>
            <a:r>
              <a:rPr lang="en-US" smtClean="0"/>
              <a:t>NA</a:t>
            </a:r>
          </a:p>
          <a:p>
            <a:pPr eaLnBrk="1" hangingPunct="1">
              <a:spcBef>
                <a:spcPts val="363"/>
              </a:spcBef>
            </a:pPr>
            <a:endParaRPr lang="en-US" smtClean="0"/>
          </a:p>
          <a:p>
            <a:pPr eaLnBrk="1" hangingPunct="1">
              <a:spcBef>
                <a:spcPts val="363"/>
              </a:spcBef>
            </a:pPr>
            <a:r>
              <a:rPr lang="en-US" b="1" smtClean="0">
                <a:solidFill>
                  <a:srgbClr val="000000"/>
                </a:solidFill>
              </a:rPr>
              <a:t>Additional Information</a:t>
            </a:r>
            <a:r>
              <a:rPr lang="en-US" b="1" smtClean="0"/>
              <a:t>: </a:t>
            </a:r>
            <a:r>
              <a:rPr lang="en-US" smtClean="0"/>
              <a:t>NA</a:t>
            </a:r>
            <a:endParaRPr lang="en-US" b="1" smtClean="0"/>
          </a:p>
        </p:txBody>
      </p:sp>
      <p:sp>
        <p:nvSpPr>
          <p:cNvPr id="44036" name="Header Placeholder 3"/>
          <p:cNvSpPr>
            <a:spLocks noGrp="1"/>
          </p:cNvSpPr>
          <p:nvPr>
            <p:ph type="hdr" sz="quarter"/>
          </p:nvPr>
        </p:nvSpPr>
        <p:spPr>
          <a:noFill/>
        </p:spPr>
        <p:txBody>
          <a:bodyPr/>
          <a:lstStyle/>
          <a:p>
            <a:r>
              <a:rPr lang="en-US" smtClean="0"/>
              <a:t>ADF Java (Z16325) Module 8: Exceptions and Assertions</a:t>
            </a:r>
          </a:p>
        </p:txBody>
      </p:sp>
      <p:sp>
        <p:nvSpPr>
          <p:cNvPr id="44037" name="Date Placeholder 4"/>
          <p:cNvSpPr>
            <a:spLocks noGrp="1"/>
          </p:cNvSpPr>
          <p:nvPr>
            <p:ph type="dt" sz="quarter" idx="1"/>
          </p:nvPr>
        </p:nvSpPr>
        <p:spPr>
          <a:noFill/>
        </p:spPr>
        <p:txBody>
          <a:bodyPr/>
          <a:lstStyle/>
          <a:p>
            <a:r>
              <a:rPr lang="en-US" smtClean="0"/>
              <a:t>M8 - Exceptions and Assertions.ppt</a:t>
            </a:r>
          </a:p>
        </p:txBody>
      </p:sp>
      <p:sp>
        <p:nvSpPr>
          <p:cNvPr id="44038" name="Footer Placeholder 5"/>
          <p:cNvSpPr>
            <a:spLocks noGrp="1"/>
          </p:cNvSpPr>
          <p:nvPr>
            <p:ph type="ftr" sz="quarter" idx="4"/>
          </p:nvPr>
        </p:nvSpPr>
        <p:spPr>
          <a:noFill/>
        </p:spPr>
        <p:txBody>
          <a:bodyPr/>
          <a:lstStyle/>
          <a:p>
            <a:r>
              <a:rPr lang="en-US" smtClean="0"/>
              <a:t>Copyright © 2011 Accenture All Rights Reserved.</a:t>
            </a:r>
          </a:p>
        </p:txBody>
      </p:sp>
      <p:sp>
        <p:nvSpPr>
          <p:cNvPr id="44039" name="Slide Number Placeholder 6"/>
          <p:cNvSpPr>
            <a:spLocks noGrp="1"/>
          </p:cNvSpPr>
          <p:nvPr>
            <p:ph type="sldNum" sz="quarter" idx="5"/>
          </p:nvPr>
        </p:nvSpPr>
        <p:spPr>
          <a:noFill/>
        </p:spPr>
        <p:txBody>
          <a:bodyPr/>
          <a:lstStyle/>
          <a:p>
            <a:fld id="{7697EF6C-3DD6-43A5-BBEB-186EABFF2169}" type="slidenum">
              <a:rPr lang="en-US" smtClean="0"/>
              <a:pPr/>
              <a:t>17</a:t>
            </a:fld>
            <a:endParaRPr lang="en-US" smtClean="0"/>
          </a:p>
        </p:txBody>
      </p:sp>
    </p:spTree>
    <p:extLst>
      <p:ext uri="{BB962C8B-B14F-4D97-AF65-F5344CB8AC3E}">
        <p14:creationId xmlns:p14="http://schemas.microsoft.com/office/powerpoint/2010/main" val="16463995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9"/>
          <p:cNvSpPr>
            <a:spLocks noGrp="1" noChangeArrowheads="1"/>
          </p:cNvSpPr>
          <p:nvPr>
            <p:ph type="hdr" sz="quarter"/>
          </p:nvPr>
        </p:nvSpPr>
        <p:spPr>
          <a:noFill/>
        </p:spPr>
        <p:txBody>
          <a:bodyPr/>
          <a:lstStyle/>
          <a:p>
            <a:r>
              <a:rPr lang="en-US" smtClean="0"/>
              <a:t>ADF Java (Z16325) Module 8: Exceptions and Assertions</a:t>
            </a:r>
          </a:p>
        </p:txBody>
      </p:sp>
      <p:sp>
        <p:nvSpPr>
          <p:cNvPr id="45059" name="Rectangle 10"/>
          <p:cNvSpPr>
            <a:spLocks noGrp="1" noChangeArrowheads="1"/>
          </p:cNvSpPr>
          <p:nvPr>
            <p:ph type="dt" sz="quarter" idx="1"/>
          </p:nvPr>
        </p:nvSpPr>
        <p:spPr>
          <a:noFill/>
        </p:spPr>
        <p:txBody>
          <a:bodyPr/>
          <a:lstStyle/>
          <a:p>
            <a:r>
              <a:rPr lang="en-US" smtClean="0"/>
              <a:t>M8 - Exceptions and Assertions.ppt</a:t>
            </a:r>
          </a:p>
        </p:txBody>
      </p:sp>
      <p:sp>
        <p:nvSpPr>
          <p:cNvPr id="45060"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45061" name="Rectangle 12"/>
          <p:cNvSpPr>
            <a:spLocks noGrp="1" noChangeArrowheads="1"/>
          </p:cNvSpPr>
          <p:nvPr>
            <p:ph type="sldNum" sz="quarter" idx="5"/>
          </p:nvPr>
        </p:nvSpPr>
        <p:spPr>
          <a:noFill/>
        </p:spPr>
        <p:txBody>
          <a:bodyPr/>
          <a:lstStyle/>
          <a:p>
            <a:fld id="{887C3591-3381-4D9E-A4DE-6FC258CAED73}" type="slidenum">
              <a:rPr lang="en-US" smtClean="0"/>
              <a:pPr/>
              <a:t>18</a:t>
            </a:fld>
            <a:endParaRPr lang="en-US" smtClean="0"/>
          </a:p>
        </p:txBody>
      </p:sp>
      <p:sp>
        <p:nvSpPr>
          <p:cNvPr id="45062" name="Rectangle 4"/>
          <p:cNvSpPr>
            <a:spLocks noGrp="1" noRot="1" noChangeAspect="1" noChangeArrowheads="1" noTextEdit="1"/>
          </p:cNvSpPr>
          <p:nvPr>
            <p:ph type="sldImg"/>
          </p:nvPr>
        </p:nvSpPr>
        <p:spPr>
          <a:ln/>
        </p:spPr>
      </p:sp>
      <p:sp>
        <p:nvSpPr>
          <p:cNvPr id="45063" name="Rectangle 5"/>
          <p:cNvSpPr>
            <a:spLocks noGrp="1" noChangeArrowheads="1"/>
          </p:cNvSpPr>
          <p:nvPr>
            <p:ph type="body" idx="1"/>
          </p:nvPr>
        </p:nvSpPr>
        <p:spPr>
          <a:noFill/>
          <a:ln w="9525"/>
        </p:spPr>
        <p:txBody>
          <a:bodyPr/>
          <a:lstStyle/>
          <a:p>
            <a:pPr eaLnBrk="1" hangingPunct="1"/>
            <a:r>
              <a:rPr lang="en-US" b="1" smtClean="0">
                <a:solidFill>
                  <a:srgbClr val="000000"/>
                </a:solidFill>
              </a:rPr>
              <a:t>Key Message(s): </a:t>
            </a:r>
            <a:r>
              <a:rPr lang="en-US" smtClean="0"/>
              <a:t>What are the purposes of assertion?</a:t>
            </a:r>
          </a:p>
          <a:p>
            <a:pPr marL="328613" lvl="1" indent="-219075" eaLnBrk="1" hangingPunct="1"/>
            <a:r>
              <a:rPr lang="en-US" smtClean="0"/>
              <a:t>To detect programming errors: The purpose of asserts is to detect programming errors, basically its programmer problem, not user problems.</a:t>
            </a:r>
          </a:p>
          <a:p>
            <a:pPr marL="328613" lvl="1" indent="-219075" eaLnBrk="1" hangingPunct="1"/>
            <a:r>
              <a:rPr lang="en-US" smtClean="0"/>
              <a:t>To discover bugs: Discovering bugs as early as possible is good because every program starts with bugs. It is faster and simpler when the bugs are detected early in debugging process. It is better to discover a problem at compile time than at run time, and it’s better to discover a run-time bug as early as possible.</a:t>
            </a:r>
          </a:p>
          <a:p>
            <a:pPr eaLnBrk="1" hangingPunct="1"/>
            <a:endParaRPr lang="en-US" b="1" smtClean="0">
              <a:solidFill>
                <a:srgbClr val="000000"/>
              </a:solidFill>
            </a:endParaRPr>
          </a:p>
          <a:p>
            <a:pPr eaLnBrk="1" hangingPunct="1"/>
            <a:r>
              <a:rPr lang="en-US" b="1" smtClean="0">
                <a:solidFill>
                  <a:srgbClr val="000000"/>
                </a:solidFill>
              </a:rPr>
              <a:t>Additional Information: </a:t>
            </a:r>
            <a:r>
              <a:rPr lang="en-US" smtClean="0">
                <a:solidFill>
                  <a:srgbClr val="000000"/>
                </a:solidFill>
              </a:rPr>
              <a:t>Ask participants to read out the points on the slide to keep them engaged.</a:t>
            </a:r>
            <a:endParaRPr lang="en-US" smtClean="0"/>
          </a:p>
          <a:p>
            <a:endParaRPr lang="en-US" smtClean="0"/>
          </a:p>
          <a:p>
            <a:endParaRPr lang="en-US" smtClean="0"/>
          </a:p>
          <a:p>
            <a:r>
              <a:rPr lang="en-US" smtClean="0"/>
              <a:t> </a:t>
            </a:r>
          </a:p>
        </p:txBody>
      </p:sp>
    </p:spTree>
    <p:extLst>
      <p:ext uri="{BB962C8B-B14F-4D97-AF65-F5344CB8AC3E}">
        <p14:creationId xmlns:p14="http://schemas.microsoft.com/office/powerpoint/2010/main" val="543750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9"/>
          <p:cNvSpPr>
            <a:spLocks noGrp="1" noChangeArrowheads="1"/>
          </p:cNvSpPr>
          <p:nvPr>
            <p:ph type="hdr" sz="quarter"/>
          </p:nvPr>
        </p:nvSpPr>
        <p:spPr>
          <a:noFill/>
        </p:spPr>
        <p:txBody>
          <a:bodyPr/>
          <a:lstStyle/>
          <a:p>
            <a:r>
              <a:rPr lang="en-US" smtClean="0"/>
              <a:t>ADF Java (Z16325) Module 8: Exceptions and Assertions</a:t>
            </a:r>
          </a:p>
        </p:txBody>
      </p:sp>
      <p:sp>
        <p:nvSpPr>
          <p:cNvPr id="46083" name="Rectangle 10"/>
          <p:cNvSpPr>
            <a:spLocks noGrp="1" noChangeArrowheads="1"/>
          </p:cNvSpPr>
          <p:nvPr>
            <p:ph type="dt" sz="quarter" idx="1"/>
          </p:nvPr>
        </p:nvSpPr>
        <p:spPr>
          <a:noFill/>
        </p:spPr>
        <p:txBody>
          <a:bodyPr/>
          <a:lstStyle/>
          <a:p>
            <a:r>
              <a:rPr lang="en-US" smtClean="0"/>
              <a:t>M8 - Exceptions and Assertions.ppt</a:t>
            </a:r>
          </a:p>
        </p:txBody>
      </p:sp>
      <p:sp>
        <p:nvSpPr>
          <p:cNvPr id="46084"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46085" name="Rectangle 12"/>
          <p:cNvSpPr>
            <a:spLocks noGrp="1" noChangeArrowheads="1"/>
          </p:cNvSpPr>
          <p:nvPr>
            <p:ph type="sldNum" sz="quarter" idx="5"/>
          </p:nvPr>
        </p:nvSpPr>
        <p:spPr>
          <a:noFill/>
        </p:spPr>
        <p:txBody>
          <a:bodyPr/>
          <a:lstStyle/>
          <a:p>
            <a:fld id="{A250ED5C-2559-42A3-AB7D-AA315E7AD77F}" type="slidenum">
              <a:rPr lang="en-US" smtClean="0"/>
              <a:pPr/>
              <a:t>19</a:t>
            </a:fld>
            <a:endParaRPr lang="en-US" smtClean="0"/>
          </a:p>
        </p:txBody>
      </p:sp>
      <p:sp>
        <p:nvSpPr>
          <p:cNvPr id="46086" name="Rectangle 4"/>
          <p:cNvSpPr>
            <a:spLocks noGrp="1" noRot="1" noChangeAspect="1" noChangeArrowheads="1" noTextEdit="1"/>
          </p:cNvSpPr>
          <p:nvPr>
            <p:ph type="sldImg"/>
          </p:nvPr>
        </p:nvSpPr>
        <p:spPr>
          <a:ln/>
        </p:spPr>
      </p:sp>
      <p:sp>
        <p:nvSpPr>
          <p:cNvPr id="46087" name="Rectangle 5"/>
          <p:cNvSpPr>
            <a:spLocks noGrp="1" noChangeArrowheads="1"/>
          </p:cNvSpPr>
          <p:nvPr>
            <p:ph type="body" idx="1"/>
          </p:nvPr>
        </p:nvSpPr>
        <p:spPr>
          <a:noFill/>
          <a:ln w="9525"/>
        </p:spPr>
        <p:txBody>
          <a:bodyPr/>
          <a:lstStyle/>
          <a:p>
            <a:pPr eaLnBrk="1" hangingPunct="1"/>
            <a:r>
              <a:rPr lang="en-US" b="1" smtClean="0">
                <a:solidFill>
                  <a:srgbClr val="000000"/>
                </a:solidFill>
              </a:rPr>
              <a:t>Key Message(s)</a:t>
            </a:r>
            <a:r>
              <a:rPr lang="en-US" b="1" smtClean="0"/>
              <a:t>:</a:t>
            </a:r>
          </a:p>
          <a:p>
            <a:pPr marL="328613" lvl="1" indent="-219075" eaLnBrk="1" hangingPunct="1"/>
            <a:r>
              <a:rPr lang="en-US" smtClean="0"/>
              <a:t>Assertion errors should not be used as a replacement for validation logic.  </a:t>
            </a:r>
          </a:p>
          <a:p>
            <a:pPr marL="328613" lvl="1" indent="-219075" eaLnBrk="1" hangingPunct="1"/>
            <a:r>
              <a:rPr lang="en-US" smtClean="0"/>
              <a:t>Assert statements are normally disabled in production versions of the application.</a:t>
            </a:r>
          </a:p>
          <a:p>
            <a:pPr marL="328613" lvl="1" indent="-219075" eaLnBrk="1" hangingPunct="1"/>
            <a:r>
              <a:rPr lang="en-US" smtClean="0"/>
              <a:t>The use of the assert statement implies that at the point in the code where the statement is used, the coder is declaring that the expression should be true.  If it is not, then there is something wrong with the programmer’s assumptions.</a:t>
            </a:r>
          </a:p>
          <a:p>
            <a:pPr marL="328613" lvl="1" indent="-219075" eaLnBrk="1" hangingPunct="1"/>
            <a:r>
              <a:rPr lang="en-US" smtClean="0"/>
              <a:t>Assertion Errors should not be caught. This error represents something that you assumed to be true, but turned out to be false. This means there is an error in your programming code or logic.</a:t>
            </a:r>
          </a:p>
          <a:p>
            <a:pPr eaLnBrk="1" hangingPunct="1"/>
            <a:endParaRPr lang="en-US" smtClean="0"/>
          </a:p>
          <a:p>
            <a:pPr eaLnBrk="1" hangingPunct="1"/>
            <a:r>
              <a:rPr lang="en-US" b="1" smtClean="0">
                <a:solidFill>
                  <a:srgbClr val="000000"/>
                </a:solidFill>
              </a:rPr>
              <a:t>Additional Information</a:t>
            </a:r>
            <a:r>
              <a:rPr lang="en-US" b="1" smtClean="0"/>
              <a:t>: </a:t>
            </a:r>
            <a:r>
              <a:rPr lang="en-US" smtClean="0"/>
              <a:t>Help participants in enabling the –ea option in Eclipse. Refer to slide #22 for details on how to enable this option.</a:t>
            </a:r>
          </a:p>
        </p:txBody>
      </p:sp>
    </p:spTree>
    <p:extLst>
      <p:ext uri="{BB962C8B-B14F-4D97-AF65-F5344CB8AC3E}">
        <p14:creationId xmlns:p14="http://schemas.microsoft.com/office/powerpoint/2010/main" val="734872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9"/>
          <p:cNvSpPr>
            <a:spLocks noGrp="1" noChangeArrowheads="1"/>
          </p:cNvSpPr>
          <p:nvPr>
            <p:ph type="hdr" sz="quarter"/>
          </p:nvPr>
        </p:nvSpPr>
        <p:spPr>
          <a:noFill/>
        </p:spPr>
        <p:txBody>
          <a:bodyPr/>
          <a:lstStyle/>
          <a:p>
            <a:r>
              <a:rPr lang="en-US" smtClean="0"/>
              <a:t>ADF Java (Z16325) Module 8: Exceptions and Assertions</a:t>
            </a:r>
          </a:p>
        </p:txBody>
      </p:sp>
      <p:sp>
        <p:nvSpPr>
          <p:cNvPr id="28675" name="Rectangle 10"/>
          <p:cNvSpPr>
            <a:spLocks noGrp="1" noChangeArrowheads="1"/>
          </p:cNvSpPr>
          <p:nvPr>
            <p:ph type="dt" sz="quarter" idx="1"/>
          </p:nvPr>
        </p:nvSpPr>
        <p:spPr>
          <a:noFill/>
        </p:spPr>
        <p:txBody>
          <a:bodyPr/>
          <a:lstStyle/>
          <a:p>
            <a:r>
              <a:rPr lang="en-US" smtClean="0"/>
              <a:t>M8 - Exceptions and Assertions.ppt</a:t>
            </a:r>
          </a:p>
        </p:txBody>
      </p:sp>
      <p:sp>
        <p:nvSpPr>
          <p:cNvPr id="28676"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28677" name="Rectangle 12"/>
          <p:cNvSpPr>
            <a:spLocks noGrp="1" noChangeArrowheads="1"/>
          </p:cNvSpPr>
          <p:nvPr>
            <p:ph type="sldNum" sz="quarter" idx="5"/>
          </p:nvPr>
        </p:nvSpPr>
        <p:spPr>
          <a:noFill/>
        </p:spPr>
        <p:txBody>
          <a:bodyPr/>
          <a:lstStyle/>
          <a:p>
            <a:fld id="{0F25E98D-DBDE-4F4A-956A-7E48033B3D3D}" type="slidenum">
              <a:rPr lang="en-US" smtClean="0"/>
              <a:pPr/>
              <a:t>2</a:t>
            </a:fld>
            <a:endParaRPr lang="en-US" smtClean="0"/>
          </a:p>
        </p:txBody>
      </p:sp>
      <p:sp>
        <p:nvSpPr>
          <p:cNvPr id="28678" name="Rectangle 4"/>
          <p:cNvSpPr>
            <a:spLocks noGrp="1" noRot="1" noChangeAspect="1" noChangeArrowheads="1" noTextEdit="1"/>
          </p:cNvSpPr>
          <p:nvPr>
            <p:ph type="sldImg"/>
          </p:nvPr>
        </p:nvSpPr>
        <p:spPr>
          <a:ln/>
        </p:spPr>
      </p:sp>
      <p:sp>
        <p:nvSpPr>
          <p:cNvPr id="28679" name="Rectangle 5"/>
          <p:cNvSpPr>
            <a:spLocks noGrp="1" noChangeArrowheads="1"/>
          </p:cNvSpPr>
          <p:nvPr>
            <p:ph type="body" idx="1"/>
          </p:nvPr>
        </p:nvSpPr>
        <p:spPr>
          <a:noFill/>
          <a:ln w="9525"/>
        </p:spPr>
        <p:txBody>
          <a:bodyPr/>
          <a:lstStyle/>
          <a:p>
            <a:pPr eaLnBrk="1" hangingPunct="1"/>
            <a:r>
              <a:rPr lang="en-US" b="1" smtClean="0"/>
              <a:t>Key Message(s): </a:t>
            </a:r>
            <a:r>
              <a:rPr lang="en-US" smtClean="0"/>
              <a:t>NA</a:t>
            </a:r>
          </a:p>
          <a:p>
            <a:pPr eaLnBrk="1" hangingPunct="1"/>
            <a:endParaRPr lang="en-US" b="1" smtClean="0"/>
          </a:p>
          <a:p>
            <a:pPr eaLnBrk="1" hangingPunct="1"/>
            <a:r>
              <a:rPr lang="en-US" b="1" smtClean="0"/>
              <a:t>Additional Information: </a:t>
            </a:r>
            <a:r>
              <a:rPr lang="en-US" smtClean="0"/>
              <a:t>Briefly review the module learning objectives with participants and ask if they have any questions.</a:t>
            </a:r>
          </a:p>
        </p:txBody>
      </p:sp>
    </p:spTree>
    <p:extLst>
      <p:ext uri="{BB962C8B-B14F-4D97-AF65-F5344CB8AC3E}">
        <p14:creationId xmlns:p14="http://schemas.microsoft.com/office/powerpoint/2010/main" val="32955954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9"/>
          <p:cNvSpPr>
            <a:spLocks noGrp="1" noChangeArrowheads="1"/>
          </p:cNvSpPr>
          <p:nvPr>
            <p:ph type="hdr" sz="quarter"/>
          </p:nvPr>
        </p:nvSpPr>
        <p:spPr>
          <a:noFill/>
        </p:spPr>
        <p:txBody>
          <a:bodyPr/>
          <a:lstStyle/>
          <a:p>
            <a:r>
              <a:rPr lang="en-US" smtClean="0"/>
              <a:t>ADF Java (Z16325) Module 8: Exceptions and Assertions</a:t>
            </a:r>
          </a:p>
        </p:txBody>
      </p:sp>
      <p:sp>
        <p:nvSpPr>
          <p:cNvPr id="47107" name="Rectangle 10"/>
          <p:cNvSpPr>
            <a:spLocks noGrp="1" noChangeArrowheads="1"/>
          </p:cNvSpPr>
          <p:nvPr>
            <p:ph type="dt" sz="quarter" idx="1"/>
          </p:nvPr>
        </p:nvSpPr>
        <p:spPr>
          <a:noFill/>
        </p:spPr>
        <p:txBody>
          <a:bodyPr/>
          <a:lstStyle/>
          <a:p>
            <a:r>
              <a:rPr lang="en-US" smtClean="0"/>
              <a:t>M8 - Exceptions and Assertions.ppt</a:t>
            </a:r>
          </a:p>
        </p:txBody>
      </p:sp>
      <p:sp>
        <p:nvSpPr>
          <p:cNvPr id="47108"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47109" name="Rectangle 12"/>
          <p:cNvSpPr>
            <a:spLocks noGrp="1" noChangeArrowheads="1"/>
          </p:cNvSpPr>
          <p:nvPr>
            <p:ph type="sldNum" sz="quarter" idx="5"/>
          </p:nvPr>
        </p:nvSpPr>
        <p:spPr>
          <a:noFill/>
        </p:spPr>
        <p:txBody>
          <a:bodyPr/>
          <a:lstStyle/>
          <a:p>
            <a:fld id="{B98D6227-6554-4E64-89BB-8981C4EBA745}" type="slidenum">
              <a:rPr lang="en-US" smtClean="0"/>
              <a:pPr/>
              <a:t>20</a:t>
            </a:fld>
            <a:endParaRPr lang="en-US" smtClean="0"/>
          </a:p>
        </p:txBody>
      </p:sp>
      <p:sp>
        <p:nvSpPr>
          <p:cNvPr id="47110" name="Rectangle 4"/>
          <p:cNvSpPr>
            <a:spLocks noGrp="1" noRot="1" noChangeAspect="1" noChangeArrowheads="1" noTextEdit="1"/>
          </p:cNvSpPr>
          <p:nvPr>
            <p:ph type="sldImg"/>
          </p:nvPr>
        </p:nvSpPr>
        <p:spPr>
          <a:ln/>
        </p:spPr>
      </p:sp>
      <p:sp>
        <p:nvSpPr>
          <p:cNvPr id="47111" name="Rectangle 5"/>
          <p:cNvSpPr>
            <a:spLocks noGrp="1" noChangeArrowheads="1"/>
          </p:cNvSpPr>
          <p:nvPr>
            <p:ph type="body" idx="1"/>
          </p:nvPr>
        </p:nvSpPr>
        <p:spPr>
          <a:noFill/>
          <a:ln w="9525"/>
        </p:spPr>
        <p:txBody>
          <a:bodyPr/>
          <a:lstStyle/>
          <a:p>
            <a:pPr eaLnBrk="1" hangingPunct="1"/>
            <a:r>
              <a:rPr lang="en-US" b="1" smtClean="0">
                <a:solidFill>
                  <a:srgbClr val="000000"/>
                </a:solidFill>
              </a:rPr>
              <a:t>Key Message(s):</a:t>
            </a:r>
          </a:p>
          <a:p>
            <a:pPr lvl="1" eaLnBrk="1" hangingPunct="1"/>
            <a:r>
              <a:rPr lang="en-US" b="1" smtClean="0">
                <a:solidFill>
                  <a:srgbClr val="000000"/>
                </a:solidFill>
              </a:rPr>
              <a:t> </a:t>
            </a:r>
            <a:r>
              <a:rPr lang="en-US" smtClean="0">
                <a:solidFill>
                  <a:srgbClr val="000000"/>
                </a:solidFill>
              </a:rPr>
              <a:t>This is an example of the assertion.</a:t>
            </a:r>
          </a:p>
          <a:p>
            <a:pPr lvl="1" eaLnBrk="1" hangingPunct="1"/>
            <a:r>
              <a:rPr lang="en-US" smtClean="0">
                <a:solidFill>
                  <a:srgbClr val="000000"/>
                </a:solidFill>
              </a:rPr>
              <a:t>The message “bad number = number” will be displayed once the number entered is NOT 1 - 10</a:t>
            </a:r>
          </a:p>
          <a:p>
            <a:pPr eaLnBrk="1" hangingPunct="1"/>
            <a:endParaRPr lang="en-US" b="1" smtClean="0">
              <a:solidFill>
                <a:srgbClr val="000000"/>
              </a:solidFill>
            </a:endParaRPr>
          </a:p>
          <a:p>
            <a:pPr eaLnBrk="1" hangingPunct="1"/>
            <a:r>
              <a:rPr lang="en-US" b="1" smtClean="0">
                <a:solidFill>
                  <a:srgbClr val="000000"/>
                </a:solidFill>
              </a:rPr>
              <a:t>Additional Information: </a:t>
            </a:r>
            <a:r>
              <a:rPr lang="en-US" smtClean="0"/>
              <a:t>This is another sample code to be shown to the participants. You may either keep the sample on  the screen and explain or ask participants to key in the code using Eclipse.</a:t>
            </a:r>
          </a:p>
        </p:txBody>
      </p:sp>
    </p:spTree>
    <p:extLst>
      <p:ext uri="{BB962C8B-B14F-4D97-AF65-F5344CB8AC3E}">
        <p14:creationId xmlns:p14="http://schemas.microsoft.com/office/powerpoint/2010/main" val="3584713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9"/>
          <p:cNvSpPr>
            <a:spLocks noGrp="1" noChangeArrowheads="1"/>
          </p:cNvSpPr>
          <p:nvPr>
            <p:ph type="hdr" sz="quarter"/>
          </p:nvPr>
        </p:nvSpPr>
        <p:spPr>
          <a:noFill/>
        </p:spPr>
        <p:txBody>
          <a:bodyPr/>
          <a:lstStyle/>
          <a:p>
            <a:r>
              <a:rPr lang="en-US" smtClean="0"/>
              <a:t>ADF Java (Z16325) Module 8: Exceptions and Assertions</a:t>
            </a:r>
          </a:p>
        </p:txBody>
      </p:sp>
      <p:sp>
        <p:nvSpPr>
          <p:cNvPr id="48131" name="Rectangle 10"/>
          <p:cNvSpPr>
            <a:spLocks noGrp="1" noChangeArrowheads="1"/>
          </p:cNvSpPr>
          <p:nvPr>
            <p:ph type="dt" sz="quarter" idx="1"/>
          </p:nvPr>
        </p:nvSpPr>
        <p:spPr>
          <a:noFill/>
        </p:spPr>
        <p:txBody>
          <a:bodyPr/>
          <a:lstStyle/>
          <a:p>
            <a:r>
              <a:rPr lang="en-US" smtClean="0"/>
              <a:t>M8 - Exceptions and Assertions.ppt</a:t>
            </a:r>
          </a:p>
        </p:txBody>
      </p:sp>
      <p:sp>
        <p:nvSpPr>
          <p:cNvPr id="48132"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48133" name="Rectangle 12"/>
          <p:cNvSpPr>
            <a:spLocks noGrp="1" noChangeArrowheads="1"/>
          </p:cNvSpPr>
          <p:nvPr>
            <p:ph type="sldNum" sz="quarter" idx="5"/>
          </p:nvPr>
        </p:nvSpPr>
        <p:spPr>
          <a:noFill/>
        </p:spPr>
        <p:txBody>
          <a:bodyPr/>
          <a:lstStyle/>
          <a:p>
            <a:fld id="{9B7849DA-8939-4EFC-8360-A4F5C3AC4E0A}" type="slidenum">
              <a:rPr lang="en-US" smtClean="0"/>
              <a:pPr/>
              <a:t>21</a:t>
            </a:fld>
            <a:endParaRPr lang="en-US" smtClean="0"/>
          </a:p>
        </p:txBody>
      </p:sp>
      <p:sp>
        <p:nvSpPr>
          <p:cNvPr id="48134" name="Rectangle 4"/>
          <p:cNvSpPr>
            <a:spLocks noGrp="1" noRot="1" noChangeAspect="1" noChangeArrowheads="1" noTextEdit="1"/>
          </p:cNvSpPr>
          <p:nvPr>
            <p:ph type="sldImg"/>
          </p:nvPr>
        </p:nvSpPr>
        <p:spPr>
          <a:ln/>
        </p:spPr>
      </p:sp>
      <p:sp>
        <p:nvSpPr>
          <p:cNvPr id="48135" name="Rectangle 5"/>
          <p:cNvSpPr>
            <a:spLocks noGrp="1" noChangeArrowheads="1"/>
          </p:cNvSpPr>
          <p:nvPr>
            <p:ph type="body" idx="1"/>
          </p:nvPr>
        </p:nvSpPr>
        <p:spPr>
          <a:noFill/>
          <a:ln w="9525"/>
        </p:spPr>
        <p:txBody>
          <a:bodyPr/>
          <a:lstStyle/>
          <a:p>
            <a:pPr eaLnBrk="1" hangingPunct="1"/>
            <a:r>
              <a:rPr lang="en-US" b="1" smtClean="0">
                <a:solidFill>
                  <a:srgbClr val="000000"/>
                </a:solidFill>
              </a:rPr>
              <a:t>Key Message(s):</a:t>
            </a:r>
          </a:p>
          <a:p>
            <a:pPr marL="328613" lvl="1" indent="-219075" eaLnBrk="1" hangingPunct="1"/>
            <a:r>
              <a:rPr lang="en-US" smtClean="0"/>
              <a:t>By default assertion are not enabled</a:t>
            </a:r>
          </a:p>
          <a:p>
            <a:pPr marL="328613" lvl="1" indent="-219075" eaLnBrk="1" hangingPunct="1"/>
            <a:r>
              <a:rPr lang="en-US" smtClean="0"/>
              <a:t>The following command will compile with assertion enabled:</a:t>
            </a:r>
          </a:p>
          <a:p>
            <a:pPr marL="635000" lvl="2" eaLnBrk="1" hangingPunct="1">
              <a:spcBef>
                <a:spcPct val="20000"/>
              </a:spcBef>
              <a:buClr>
                <a:schemeClr val="tx1"/>
              </a:buClr>
            </a:pPr>
            <a:r>
              <a:rPr lang="en-US" smtClean="0"/>
              <a:t>javac –source 1.4 &lt;java class file&gt; </a:t>
            </a:r>
          </a:p>
          <a:p>
            <a:pPr marL="635000" lvl="2" eaLnBrk="1" hangingPunct="1">
              <a:spcBef>
                <a:spcPct val="20000"/>
              </a:spcBef>
              <a:buClr>
                <a:schemeClr val="tx1"/>
              </a:buClr>
            </a:pPr>
            <a:r>
              <a:rPr lang="en-US" smtClean="0"/>
              <a:t>e.g javac –source 1.4 AssertionMain</a:t>
            </a:r>
          </a:p>
          <a:p>
            <a:pPr marL="328613" lvl="1" indent="-219075" eaLnBrk="1" hangingPunct="1"/>
            <a:r>
              <a:rPr lang="en-US" smtClean="0"/>
              <a:t>The Assertion class file will contain assertion code</a:t>
            </a:r>
          </a:p>
          <a:p>
            <a:pPr lvl="3"/>
            <a:endParaRPr lang="en-US" b="1" smtClean="0">
              <a:solidFill>
                <a:srgbClr val="000000"/>
              </a:solidFill>
            </a:endParaRPr>
          </a:p>
          <a:p>
            <a:pPr eaLnBrk="1" hangingPunct="1"/>
            <a:r>
              <a:rPr lang="en-US" b="1" smtClean="0">
                <a:solidFill>
                  <a:srgbClr val="000000"/>
                </a:solidFill>
              </a:rPr>
              <a:t>Additional Information: </a:t>
            </a:r>
            <a:r>
              <a:rPr lang="en-US" smtClean="0">
                <a:solidFill>
                  <a:srgbClr val="000000"/>
                </a:solidFill>
              </a:rPr>
              <a:t>This is another sample code to be shown to the participants. You may either keep the sample on  the screen and explain or ask participants to key in the code using Eclipse.</a:t>
            </a:r>
          </a:p>
        </p:txBody>
      </p:sp>
    </p:spTree>
    <p:extLst>
      <p:ext uri="{BB962C8B-B14F-4D97-AF65-F5344CB8AC3E}">
        <p14:creationId xmlns:p14="http://schemas.microsoft.com/office/powerpoint/2010/main" val="2561662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w="9525"/>
        </p:spPr>
        <p:txBody>
          <a:bodyPr/>
          <a:lstStyle/>
          <a:p>
            <a:pPr eaLnBrk="1" hangingPunct="1">
              <a:spcBef>
                <a:spcPts val="363"/>
              </a:spcBef>
            </a:pPr>
            <a:r>
              <a:rPr lang="en-US" b="1" smtClean="0"/>
              <a:t>Activity Duration:</a:t>
            </a:r>
            <a:endParaRPr lang="en-US" smtClean="0"/>
          </a:p>
          <a:p>
            <a:pPr eaLnBrk="1" hangingPunct="1">
              <a:spcBef>
                <a:spcPts val="363"/>
              </a:spcBef>
            </a:pPr>
            <a:endParaRPr lang="en-US" smtClean="0"/>
          </a:p>
          <a:p>
            <a:r>
              <a:rPr lang="en-US" b="1" smtClean="0">
                <a:solidFill>
                  <a:srgbClr val="000000"/>
                </a:solidFill>
              </a:rPr>
              <a:t>Key Message(s)</a:t>
            </a:r>
            <a:r>
              <a:rPr lang="en-US" b="1" smtClean="0"/>
              <a:t>: </a:t>
            </a:r>
            <a:r>
              <a:rPr lang="en-US" smtClean="0"/>
              <a:t>NA</a:t>
            </a:r>
          </a:p>
          <a:p>
            <a:pPr eaLnBrk="1" hangingPunct="1">
              <a:spcBef>
                <a:spcPts val="363"/>
              </a:spcBef>
            </a:pPr>
            <a:endParaRPr lang="en-US" smtClean="0"/>
          </a:p>
          <a:p>
            <a:pPr eaLnBrk="1" hangingPunct="1">
              <a:spcBef>
                <a:spcPts val="363"/>
              </a:spcBef>
            </a:pPr>
            <a:r>
              <a:rPr lang="en-US" b="1" smtClean="0">
                <a:solidFill>
                  <a:srgbClr val="000000"/>
                </a:solidFill>
              </a:rPr>
              <a:t>Additional Information</a:t>
            </a:r>
            <a:r>
              <a:rPr lang="en-US" b="1" smtClean="0"/>
              <a:t>: </a:t>
            </a:r>
            <a:r>
              <a:rPr lang="en-US" smtClean="0"/>
              <a:t>NA</a:t>
            </a:r>
            <a:endParaRPr lang="en-US" b="1" smtClean="0"/>
          </a:p>
          <a:p>
            <a:endParaRPr lang="en-US" smtClean="0"/>
          </a:p>
        </p:txBody>
      </p:sp>
      <p:sp>
        <p:nvSpPr>
          <p:cNvPr id="49156" name="Header Placeholder 3"/>
          <p:cNvSpPr>
            <a:spLocks noGrp="1"/>
          </p:cNvSpPr>
          <p:nvPr>
            <p:ph type="hdr" sz="quarter"/>
          </p:nvPr>
        </p:nvSpPr>
        <p:spPr>
          <a:noFill/>
        </p:spPr>
        <p:txBody>
          <a:bodyPr/>
          <a:lstStyle/>
          <a:p>
            <a:r>
              <a:rPr lang="en-US" smtClean="0"/>
              <a:t>ADF Java (Z16325) Module 8: Exceptions and Assertions</a:t>
            </a:r>
          </a:p>
        </p:txBody>
      </p:sp>
      <p:sp>
        <p:nvSpPr>
          <p:cNvPr id="49157" name="Date Placeholder 4"/>
          <p:cNvSpPr>
            <a:spLocks noGrp="1"/>
          </p:cNvSpPr>
          <p:nvPr>
            <p:ph type="dt" sz="quarter" idx="1"/>
          </p:nvPr>
        </p:nvSpPr>
        <p:spPr>
          <a:noFill/>
        </p:spPr>
        <p:txBody>
          <a:bodyPr/>
          <a:lstStyle/>
          <a:p>
            <a:r>
              <a:rPr lang="en-US" smtClean="0"/>
              <a:t>M8 - Exceptions and Assertions.ppt</a:t>
            </a:r>
          </a:p>
        </p:txBody>
      </p:sp>
      <p:sp>
        <p:nvSpPr>
          <p:cNvPr id="49158" name="Footer Placeholder 5"/>
          <p:cNvSpPr>
            <a:spLocks noGrp="1"/>
          </p:cNvSpPr>
          <p:nvPr>
            <p:ph type="ftr" sz="quarter" idx="4"/>
          </p:nvPr>
        </p:nvSpPr>
        <p:spPr>
          <a:noFill/>
        </p:spPr>
        <p:txBody>
          <a:bodyPr/>
          <a:lstStyle/>
          <a:p>
            <a:r>
              <a:rPr lang="en-US" smtClean="0"/>
              <a:t>Copyright © 2011 Accenture All Rights Reserved.</a:t>
            </a:r>
          </a:p>
        </p:txBody>
      </p:sp>
      <p:sp>
        <p:nvSpPr>
          <p:cNvPr id="49159" name="Slide Number Placeholder 6"/>
          <p:cNvSpPr>
            <a:spLocks noGrp="1"/>
          </p:cNvSpPr>
          <p:nvPr>
            <p:ph type="sldNum" sz="quarter" idx="5"/>
          </p:nvPr>
        </p:nvSpPr>
        <p:spPr>
          <a:noFill/>
        </p:spPr>
        <p:txBody>
          <a:bodyPr/>
          <a:lstStyle/>
          <a:p>
            <a:fld id="{DF8A73B8-295E-440E-9A04-12BA9BE8EFA6}" type="slidenum">
              <a:rPr lang="en-US" smtClean="0"/>
              <a:pPr/>
              <a:t>22</a:t>
            </a:fld>
            <a:endParaRPr lang="en-US" smtClean="0"/>
          </a:p>
        </p:txBody>
      </p:sp>
    </p:spTree>
    <p:extLst>
      <p:ext uri="{BB962C8B-B14F-4D97-AF65-F5344CB8AC3E}">
        <p14:creationId xmlns:p14="http://schemas.microsoft.com/office/powerpoint/2010/main" val="24230866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hdr" sz="quarter"/>
          </p:nvPr>
        </p:nvSpPr>
        <p:spPr>
          <a:noFill/>
        </p:spPr>
        <p:txBody>
          <a:bodyPr/>
          <a:lstStyle/>
          <a:p>
            <a:r>
              <a:rPr lang="en-US" smtClean="0"/>
              <a:t>Insert Course Name (insert course # within these parentheses)</a:t>
            </a:r>
          </a:p>
          <a:p>
            <a:r>
              <a:rPr lang="en-US" smtClean="0"/>
              <a:t>Module 1: Name</a:t>
            </a:r>
          </a:p>
        </p:txBody>
      </p:sp>
      <p:sp>
        <p:nvSpPr>
          <p:cNvPr id="50179" name="Rectangle 5"/>
          <p:cNvSpPr>
            <a:spLocks noGrp="1" noChangeArrowheads="1"/>
          </p:cNvSpPr>
          <p:nvPr>
            <p:ph type="ftr" sz="quarter" idx="4"/>
          </p:nvPr>
        </p:nvSpPr>
        <p:spPr>
          <a:noFill/>
        </p:spPr>
        <p:txBody>
          <a:bodyPr/>
          <a:lstStyle/>
          <a:p>
            <a:r>
              <a:rPr lang="en-US" smtClean="0"/>
              <a:t>Copyright © 2010 Accenture All Rights Reserved.</a:t>
            </a:r>
          </a:p>
        </p:txBody>
      </p:sp>
      <p:sp>
        <p:nvSpPr>
          <p:cNvPr id="50180" name="Rectangle 6"/>
          <p:cNvSpPr>
            <a:spLocks noGrp="1" noChangeArrowheads="1"/>
          </p:cNvSpPr>
          <p:nvPr>
            <p:ph type="sldNum" sz="quarter" idx="5"/>
          </p:nvPr>
        </p:nvSpPr>
        <p:spPr>
          <a:noFill/>
        </p:spPr>
        <p:txBody>
          <a:bodyPr/>
          <a:lstStyle/>
          <a:p>
            <a:fld id="{86C938D4-1BD7-4D69-B15F-81B6C30A4A71}" type="slidenum">
              <a:rPr lang="en-US" smtClean="0"/>
              <a:pPr/>
              <a:t>23</a:t>
            </a:fld>
            <a:endParaRPr lang="en-US" smtClean="0"/>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noFill/>
          <a:ln w="9525"/>
        </p:spPr>
        <p:txBody>
          <a:bodyPr/>
          <a:lstStyle/>
          <a:p>
            <a:pPr eaLnBrk="1" hangingPunct="1">
              <a:spcBef>
                <a:spcPts val="363"/>
              </a:spcBef>
            </a:pPr>
            <a:r>
              <a:rPr lang="en-US" b="1" smtClean="0">
                <a:solidFill>
                  <a:srgbClr val="000000"/>
                </a:solidFill>
              </a:rPr>
              <a:t>Key Message(s):</a:t>
            </a:r>
            <a:r>
              <a:rPr lang="en-US" smtClean="0">
                <a:solidFill>
                  <a:srgbClr val="000000"/>
                </a:solidFill>
              </a:rPr>
              <a:t> NA</a:t>
            </a:r>
          </a:p>
          <a:p>
            <a:pPr eaLnBrk="1" hangingPunct="1">
              <a:spcBef>
                <a:spcPts val="363"/>
              </a:spcBef>
            </a:pPr>
            <a:endParaRPr lang="en-US" smtClean="0">
              <a:solidFill>
                <a:srgbClr val="000000"/>
              </a:solidFill>
            </a:endParaRPr>
          </a:p>
          <a:p>
            <a:pPr eaLnBrk="1" hangingPunct="1">
              <a:spcBef>
                <a:spcPts val="363"/>
              </a:spcBef>
            </a:pPr>
            <a:r>
              <a:rPr lang="en-US" b="1" smtClean="0">
                <a:solidFill>
                  <a:srgbClr val="000000"/>
                </a:solidFill>
              </a:rPr>
              <a:t>Additional Information: </a:t>
            </a:r>
            <a:r>
              <a:rPr lang="en-US" smtClean="0">
                <a:solidFill>
                  <a:srgbClr val="000000"/>
                </a:solidFill>
              </a:rPr>
              <a:t>Ask participants for any questions or comments they may have.</a:t>
            </a:r>
          </a:p>
        </p:txBody>
      </p:sp>
    </p:spTree>
    <p:extLst>
      <p:ext uri="{BB962C8B-B14F-4D97-AF65-F5344CB8AC3E}">
        <p14:creationId xmlns:p14="http://schemas.microsoft.com/office/powerpoint/2010/main" val="1744212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9"/>
          <p:cNvSpPr>
            <a:spLocks noGrp="1" noChangeArrowheads="1"/>
          </p:cNvSpPr>
          <p:nvPr>
            <p:ph type="hdr" sz="quarter"/>
          </p:nvPr>
        </p:nvSpPr>
        <p:spPr>
          <a:noFill/>
        </p:spPr>
        <p:txBody>
          <a:bodyPr/>
          <a:lstStyle/>
          <a:p>
            <a:r>
              <a:rPr lang="en-US" smtClean="0"/>
              <a:t>ADF Java (Z16325) Module 8: Exceptions and Assertions</a:t>
            </a:r>
          </a:p>
        </p:txBody>
      </p:sp>
      <p:sp>
        <p:nvSpPr>
          <p:cNvPr id="29699" name="Rectangle 10"/>
          <p:cNvSpPr>
            <a:spLocks noGrp="1" noChangeArrowheads="1"/>
          </p:cNvSpPr>
          <p:nvPr>
            <p:ph type="dt" sz="quarter" idx="1"/>
          </p:nvPr>
        </p:nvSpPr>
        <p:spPr>
          <a:noFill/>
        </p:spPr>
        <p:txBody>
          <a:bodyPr/>
          <a:lstStyle/>
          <a:p>
            <a:r>
              <a:rPr lang="en-US" smtClean="0"/>
              <a:t>M8 - Exceptions and Assertions.ppt</a:t>
            </a:r>
          </a:p>
        </p:txBody>
      </p:sp>
      <p:sp>
        <p:nvSpPr>
          <p:cNvPr id="29700"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29701" name="Rectangle 12"/>
          <p:cNvSpPr>
            <a:spLocks noGrp="1" noChangeArrowheads="1"/>
          </p:cNvSpPr>
          <p:nvPr>
            <p:ph type="sldNum" sz="quarter" idx="5"/>
          </p:nvPr>
        </p:nvSpPr>
        <p:spPr>
          <a:noFill/>
        </p:spPr>
        <p:txBody>
          <a:bodyPr/>
          <a:lstStyle/>
          <a:p>
            <a:fld id="{D0810F21-692E-4078-A688-9AB6BD7EB999}" type="slidenum">
              <a:rPr lang="en-US" smtClean="0"/>
              <a:pPr/>
              <a:t>3</a:t>
            </a:fld>
            <a:endParaRPr lang="en-US" smtClean="0"/>
          </a:p>
        </p:txBody>
      </p:sp>
      <p:sp>
        <p:nvSpPr>
          <p:cNvPr id="29702" name="Rectangle 4"/>
          <p:cNvSpPr>
            <a:spLocks noGrp="1" noRot="1" noChangeAspect="1" noChangeArrowheads="1" noTextEdit="1"/>
          </p:cNvSpPr>
          <p:nvPr>
            <p:ph type="sldImg"/>
          </p:nvPr>
        </p:nvSpPr>
        <p:spPr>
          <a:ln/>
        </p:spPr>
      </p:sp>
      <p:sp>
        <p:nvSpPr>
          <p:cNvPr id="29703" name="Rectangle 5"/>
          <p:cNvSpPr>
            <a:spLocks noGrp="1" noChangeArrowheads="1"/>
          </p:cNvSpPr>
          <p:nvPr>
            <p:ph type="body" idx="1"/>
          </p:nvPr>
        </p:nvSpPr>
        <p:spPr>
          <a:ln w="9525"/>
        </p:spPr>
        <p:txBody>
          <a:bodyPr/>
          <a:lstStyle/>
          <a:p>
            <a:pPr marL="222250" indent="-222250" eaLnBrk="1" hangingPunct="1">
              <a:defRPr/>
            </a:pPr>
            <a:r>
              <a:rPr lang="en-US" b="1" dirty="0" smtClean="0"/>
              <a:t>Key Message(s): </a:t>
            </a:r>
            <a:r>
              <a:rPr lang="en-US" dirty="0" smtClean="0">
                <a:solidFill>
                  <a:srgbClr val="000000"/>
                </a:solidFill>
                <a:latin typeface="Arial" pitchFamily="34" charset="0"/>
              </a:rPr>
              <a:t>Examples:</a:t>
            </a:r>
          </a:p>
          <a:p>
            <a:pPr marL="328613" lvl="1" indent="-219075" eaLnBrk="1" hangingPunct="1">
              <a:defRPr/>
            </a:pPr>
            <a:r>
              <a:rPr lang="en-US" dirty="0" smtClean="0">
                <a:solidFill>
                  <a:srgbClr val="000000"/>
                </a:solidFill>
                <a:latin typeface="Arial" pitchFamily="34" charset="0"/>
              </a:rPr>
              <a:t>An exception means that an ‘exception to the rule’ has occurred. </a:t>
            </a:r>
          </a:p>
          <a:p>
            <a:pPr marL="328613" lvl="1" indent="-219075" eaLnBrk="1" hangingPunct="1">
              <a:defRPr/>
            </a:pPr>
            <a:r>
              <a:rPr lang="en-US" dirty="0" smtClean="0">
                <a:solidFill>
                  <a:srgbClr val="000000"/>
                </a:solidFill>
                <a:latin typeface="Arial" pitchFamily="34" charset="0"/>
              </a:rPr>
              <a:t>A method is declared as being able to accept an integer as a parameter, but the logic inside requires that the integer be greater than 0. There can be logic inside that ‘throws’ an exception if the integer is less than 0.</a:t>
            </a:r>
          </a:p>
          <a:p>
            <a:pPr marL="328613" lvl="1" indent="-219075" eaLnBrk="1" hangingPunct="1">
              <a:defRPr/>
            </a:pPr>
            <a:r>
              <a:rPr lang="en-US" dirty="0" smtClean="0">
                <a:solidFill>
                  <a:srgbClr val="000000"/>
                </a:solidFill>
                <a:latin typeface="Arial" pitchFamily="34" charset="0"/>
              </a:rPr>
              <a:t>You try to send data to a file or to a database that isn’t accessible (perhaps the server or the network went down).</a:t>
            </a:r>
          </a:p>
          <a:p>
            <a:pPr marL="328613" lvl="1" indent="-219075" eaLnBrk="1" hangingPunct="1">
              <a:defRPr/>
            </a:pPr>
            <a:r>
              <a:rPr lang="en-US" dirty="0" smtClean="0">
                <a:solidFill>
                  <a:srgbClr val="000000"/>
                </a:solidFill>
                <a:latin typeface="Arial" pitchFamily="34" charset="0"/>
              </a:rPr>
              <a:t>Your JVM ran out of memory.</a:t>
            </a:r>
          </a:p>
          <a:p>
            <a:pPr marL="328613" lvl="1" indent="-219075" eaLnBrk="1" hangingPunct="1">
              <a:buFont typeface="Wingdings" pitchFamily="2" charset="2"/>
              <a:buNone/>
              <a:defRPr/>
            </a:pPr>
            <a:endParaRPr lang="en-US" b="1" dirty="0" smtClean="0">
              <a:solidFill>
                <a:srgbClr val="000000"/>
              </a:solidFill>
              <a:latin typeface="Arial" pitchFamily="34" charset="0"/>
            </a:endParaRPr>
          </a:p>
          <a:p>
            <a:pPr marL="328613" lvl="1" indent="-328613" eaLnBrk="1" hangingPunct="1">
              <a:buFont typeface="Wingdings" pitchFamily="2" charset="2"/>
              <a:buNone/>
              <a:defRPr/>
            </a:pPr>
            <a:r>
              <a:rPr lang="en-US" b="1" dirty="0" smtClean="0"/>
              <a:t>Additional Information: </a:t>
            </a:r>
            <a:r>
              <a:rPr lang="en-US" dirty="0" smtClean="0">
                <a:solidFill>
                  <a:srgbClr val="000000"/>
                </a:solidFill>
                <a:latin typeface="Arial" pitchFamily="34" charset="0"/>
              </a:rPr>
              <a:t>Ask participants to read out the points on the slide to keep them engaged.</a:t>
            </a:r>
          </a:p>
        </p:txBody>
      </p:sp>
    </p:spTree>
    <p:extLst>
      <p:ext uri="{BB962C8B-B14F-4D97-AF65-F5344CB8AC3E}">
        <p14:creationId xmlns:p14="http://schemas.microsoft.com/office/powerpoint/2010/main" val="2046087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9"/>
          <p:cNvSpPr>
            <a:spLocks noGrp="1" noChangeArrowheads="1"/>
          </p:cNvSpPr>
          <p:nvPr>
            <p:ph type="hdr" sz="quarter"/>
          </p:nvPr>
        </p:nvSpPr>
        <p:spPr>
          <a:noFill/>
        </p:spPr>
        <p:txBody>
          <a:bodyPr/>
          <a:lstStyle/>
          <a:p>
            <a:r>
              <a:rPr lang="en-US" smtClean="0"/>
              <a:t>ADF Java (Z16325) Module 8: Exceptions and Assertions</a:t>
            </a:r>
          </a:p>
        </p:txBody>
      </p:sp>
      <p:sp>
        <p:nvSpPr>
          <p:cNvPr id="30723" name="Rectangle 10"/>
          <p:cNvSpPr>
            <a:spLocks noGrp="1" noChangeArrowheads="1"/>
          </p:cNvSpPr>
          <p:nvPr>
            <p:ph type="dt" sz="quarter" idx="1"/>
          </p:nvPr>
        </p:nvSpPr>
        <p:spPr>
          <a:noFill/>
        </p:spPr>
        <p:txBody>
          <a:bodyPr/>
          <a:lstStyle/>
          <a:p>
            <a:r>
              <a:rPr lang="en-US" smtClean="0"/>
              <a:t>M8 - Exceptions and Assertions.ppt</a:t>
            </a:r>
          </a:p>
        </p:txBody>
      </p:sp>
      <p:sp>
        <p:nvSpPr>
          <p:cNvPr id="30724"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30725" name="Rectangle 12"/>
          <p:cNvSpPr>
            <a:spLocks noGrp="1" noChangeArrowheads="1"/>
          </p:cNvSpPr>
          <p:nvPr>
            <p:ph type="sldNum" sz="quarter" idx="5"/>
          </p:nvPr>
        </p:nvSpPr>
        <p:spPr>
          <a:noFill/>
        </p:spPr>
        <p:txBody>
          <a:bodyPr/>
          <a:lstStyle/>
          <a:p>
            <a:fld id="{D6927D02-B2FE-49B7-BEC1-5FF5D5FD4611}" type="slidenum">
              <a:rPr lang="en-US" smtClean="0"/>
              <a:pPr/>
              <a:t>4</a:t>
            </a:fld>
            <a:endParaRPr lang="en-US" smtClean="0"/>
          </a:p>
        </p:txBody>
      </p:sp>
      <p:sp>
        <p:nvSpPr>
          <p:cNvPr id="30726" name="Rectangle 4"/>
          <p:cNvSpPr>
            <a:spLocks noGrp="1" noRot="1" noChangeAspect="1" noChangeArrowheads="1" noTextEdit="1"/>
          </p:cNvSpPr>
          <p:nvPr>
            <p:ph type="sldImg"/>
          </p:nvPr>
        </p:nvSpPr>
        <p:spPr>
          <a:ln/>
        </p:spPr>
      </p:sp>
      <p:sp>
        <p:nvSpPr>
          <p:cNvPr id="30727" name="Rectangle 5"/>
          <p:cNvSpPr>
            <a:spLocks noGrp="1" noChangeArrowheads="1"/>
          </p:cNvSpPr>
          <p:nvPr>
            <p:ph type="body" idx="1"/>
          </p:nvPr>
        </p:nvSpPr>
        <p:spPr>
          <a:noFill/>
          <a:ln w="9525"/>
        </p:spPr>
        <p:txBody>
          <a:bodyPr/>
          <a:lstStyle/>
          <a:p>
            <a:pPr eaLnBrk="1" hangingPunct="1"/>
            <a:r>
              <a:rPr lang="en-US" b="1" smtClean="0"/>
              <a:t>Key Message(s): </a:t>
            </a:r>
            <a:r>
              <a:rPr lang="en-US" smtClean="0">
                <a:solidFill>
                  <a:srgbClr val="000000"/>
                </a:solidFill>
              </a:rPr>
              <a:t>NA</a:t>
            </a:r>
          </a:p>
          <a:p>
            <a:pPr eaLnBrk="1" hangingPunct="1"/>
            <a:endParaRPr lang="en-US" b="1" smtClean="0">
              <a:solidFill>
                <a:srgbClr val="000000"/>
              </a:solidFill>
            </a:endParaRPr>
          </a:p>
          <a:p>
            <a:pPr eaLnBrk="1" hangingPunct="1"/>
            <a:r>
              <a:rPr lang="en-US" b="1" smtClean="0">
                <a:solidFill>
                  <a:srgbClr val="000000"/>
                </a:solidFill>
              </a:rPr>
              <a:t>Additional Information: </a:t>
            </a:r>
            <a:r>
              <a:rPr lang="en-US" smtClean="0">
                <a:solidFill>
                  <a:srgbClr val="000000"/>
                </a:solidFill>
              </a:rPr>
              <a:t>NA</a:t>
            </a:r>
          </a:p>
        </p:txBody>
      </p:sp>
    </p:spTree>
    <p:extLst>
      <p:ext uri="{BB962C8B-B14F-4D97-AF65-F5344CB8AC3E}">
        <p14:creationId xmlns:p14="http://schemas.microsoft.com/office/powerpoint/2010/main" val="3404472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9"/>
          <p:cNvSpPr>
            <a:spLocks noGrp="1" noChangeArrowheads="1"/>
          </p:cNvSpPr>
          <p:nvPr>
            <p:ph type="hdr" sz="quarter"/>
          </p:nvPr>
        </p:nvSpPr>
        <p:spPr>
          <a:noFill/>
        </p:spPr>
        <p:txBody>
          <a:bodyPr/>
          <a:lstStyle/>
          <a:p>
            <a:r>
              <a:rPr lang="en-US" smtClean="0"/>
              <a:t>ADF Java (Z16325) Module 8: Exceptions and Assertions</a:t>
            </a:r>
          </a:p>
        </p:txBody>
      </p:sp>
      <p:sp>
        <p:nvSpPr>
          <p:cNvPr id="31747" name="Rectangle 10"/>
          <p:cNvSpPr>
            <a:spLocks noGrp="1" noChangeArrowheads="1"/>
          </p:cNvSpPr>
          <p:nvPr>
            <p:ph type="dt" sz="quarter" idx="1"/>
          </p:nvPr>
        </p:nvSpPr>
        <p:spPr>
          <a:noFill/>
        </p:spPr>
        <p:txBody>
          <a:bodyPr/>
          <a:lstStyle/>
          <a:p>
            <a:r>
              <a:rPr lang="en-US" smtClean="0"/>
              <a:t>M8 - Exceptions and Assertions.ppt</a:t>
            </a:r>
          </a:p>
        </p:txBody>
      </p:sp>
      <p:sp>
        <p:nvSpPr>
          <p:cNvPr id="31748"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31749" name="Rectangle 12"/>
          <p:cNvSpPr>
            <a:spLocks noGrp="1" noChangeArrowheads="1"/>
          </p:cNvSpPr>
          <p:nvPr>
            <p:ph type="sldNum" sz="quarter" idx="5"/>
          </p:nvPr>
        </p:nvSpPr>
        <p:spPr>
          <a:noFill/>
        </p:spPr>
        <p:txBody>
          <a:bodyPr/>
          <a:lstStyle/>
          <a:p>
            <a:fld id="{CA4A666E-DC5E-4CD5-B220-78790E42D7C3}" type="slidenum">
              <a:rPr lang="en-US" smtClean="0"/>
              <a:pPr/>
              <a:t>5</a:t>
            </a:fld>
            <a:endParaRPr lang="en-US" smtClean="0"/>
          </a:p>
        </p:txBody>
      </p:sp>
      <p:sp>
        <p:nvSpPr>
          <p:cNvPr id="31750" name="Rectangle 4"/>
          <p:cNvSpPr>
            <a:spLocks noGrp="1" noRot="1" noChangeAspect="1" noChangeArrowheads="1" noTextEdit="1"/>
          </p:cNvSpPr>
          <p:nvPr>
            <p:ph type="sldImg"/>
          </p:nvPr>
        </p:nvSpPr>
        <p:spPr>
          <a:ln/>
        </p:spPr>
      </p:sp>
      <p:sp>
        <p:nvSpPr>
          <p:cNvPr id="31751" name="Rectangle 5"/>
          <p:cNvSpPr>
            <a:spLocks noGrp="1" noChangeArrowheads="1"/>
          </p:cNvSpPr>
          <p:nvPr>
            <p:ph type="body" idx="1"/>
          </p:nvPr>
        </p:nvSpPr>
        <p:spPr>
          <a:ln w="9525"/>
        </p:spPr>
        <p:txBody>
          <a:bodyPr/>
          <a:lstStyle/>
          <a:p>
            <a:pPr marL="222250" indent="-222250" eaLnBrk="1" hangingPunct="1">
              <a:defRPr/>
            </a:pPr>
            <a:r>
              <a:rPr lang="en-US" b="1" dirty="0" smtClean="0"/>
              <a:t>Key Message(s): </a:t>
            </a:r>
            <a:r>
              <a:rPr lang="en-US" dirty="0" smtClean="0">
                <a:solidFill>
                  <a:srgbClr val="000000"/>
                </a:solidFill>
                <a:latin typeface="Arial" pitchFamily="34" charset="0"/>
              </a:rPr>
              <a:t>First, you must catch more specific exceptions than general ones.  </a:t>
            </a:r>
          </a:p>
          <a:p>
            <a:pPr marL="328613" lvl="1" indent="-219075" eaLnBrk="1" hangingPunct="1">
              <a:defRPr/>
            </a:pPr>
            <a:r>
              <a:rPr lang="en-US" dirty="0" smtClean="0">
                <a:solidFill>
                  <a:srgbClr val="000000"/>
                </a:solidFill>
                <a:latin typeface="Arial" pitchFamily="34" charset="0"/>
              </a:rPr>
              <a:t>If the 3</a:t>
            </a:r>
            <a:r>
              <a:rPr lang="en-US" baseline="30000" dirty="0" smtClean="0">
                <a:solidFill>
                  <a:srgbClr val="000000"/>
                </a:solidFill>
                <a:latin typeface="Arial" pitchFamily="34" charset="0"/>
              </a:rPr>
              <a:t>rd</a:t>
            </a:r>
            <a:r>
              <a:rPr lang="en-US" dirty="0" smtClean="0">
                <a:solidFill>
                  <a:srgbClr val="000000"/>
                </a:solidFill>
                <a:latin typeface="Arial" pitchFamily="34" charset="0"/>
              </a:rPr>
              <a:t> exception block that catches the parent class </a:t>
            </a:r>
            <a:r>
              <a:rPr lang="en-US" b="1" dirty="0" smtClean="0">
                <a:solidFill>
                  <a:srgbClr val="000000"/>
                </a:solidFill>
                <a:latin typeface="Arial" pitchFamily="34" charset="0"/>
              </a:rPr>
              <a:t>Exception</a:t>
            </a:r>
            <a:r>
              <a:rPr lang="en-US" i="1" dirty="0" smtClean="0">
                <a:solidFill>
                  <a:srgbClr val="000000"/>
                </a:solidFill>
                <a:latin typeface="Arial" pitchFamily="34" charset="0"/>
              </a:rPr>
              <a:t> </a:t>
            </a:r>
            <a:r>
              <a:rPr lang="en-US" dirty="0" smtClean="0">
                <a:solidFill>
                  <a:srgbClr val="000000"/>
                </a:solidFill>
                <a:latin typeface="Arial" pitchFamily="34" charset="0"/>
              </a:rPr>
              <a:t>was placed in the first catch block, then all exceptions thrown will be handled by that catch block. This is because all types of exceptions are </a:t>
            </a:r>
            <a:r>
              <a:rPr lang="en-US" b="1" dirty="0" smtClean="0">
                <a:solidFill>
                  <a:srgbClr val="000000"/>
                </a:solidFill>
                <a:latin typeface="Arial" pitchFamily="34" charset="0"/>
              </a:rPr>
              <a:t>subclasses</a:t>
            </a:r>
            <a:r>
              <a:rPr lang="en-US" dirty="0" smtClean="0">
                <a:solidFill>
                  <a:srgbClr val="000000"/>
                </a:solidFill>
                <a:latin typeface="Arial" pitchFamily="34" charset="0"/>
              </a:rPr>
              <a:t> of the Exception class.</a:t>
            </a:r>
          </a:p>
          <a:p>
            <a:pPr marL="328613" lvl="1" indent="-219075" eaLnBrk="1" hangingPunct="1">
              <a:defRPr/>
            </a:pPr>
            <a:r>
              <a:rPr lang="en-US" dirty="0" smtClean="0">
                <a:solidFill>
                  <a:srgbClr val="000000"/>
                </a:solidFill>
                <a:latin typeface="Arial" pitchFamily="34" charset="0"/>
              </a:rPr>
              <a:t>Isolate code that might throw an exception in the </a:t>
            </a:r>
            <a:r>
              <a:rPr lang="en-US" b="1" dirty="0" smtClean="0">
                <a:solidFill>
                  <a:srgbClr val="000000"/>
                </a:solidFill>
                <a:latin typeface="Arial" pitchFamily="34" charset="0"/>
              </a:rPr>
              <a:t>try</a:t>
            </a:r>
            <a:r>
              <a:rPr lang="en-US" dirty="0" smtClean="0">
                <a:solidFill>
                  <a:srgbClr val="000000"/>
                </a:solidFill>
                <a:latin typeface="Arial" pitchFamily="34" charset="0"/>
              </a:rPr>
              <a:t> block.</a:t>
            </a:r>
          </a:p>
          <a:p>
            <a:pPr marL="328613" lvl="1" indent="-219075" eaLnBrk="1" hangingPunct="1">
              <a:defRPr/>
            </a:pPr>
            <a:r>
              <a:rPr lang="en-US" dirty="0" smtClean="0">
                <a:solidFill>
                  <a:srgbClr val="000000"/>
                </a:solidFill>
                <a:latin typeface="Arial" pitchFamily="34" charset="0"/>
              </a:rPr>
              <a:t>For each individual </a:t>
            </a:r>
            <a:r>
              <a:rPr lang="en-US" b="1" dirty="0" smtClean="0">
                <a:solidFill>
                  <a:srgbClr val="000000"/>
                </a:solidFill>
                <a:latin typeface="Arial" pitchFamily="34" charset="0"/>
              </a:rPr>
              <a:t>catch()</a:t>
            </a:r>
            <a:r>
              <a:rPr lang="en-US" dirty="0" smtClean="0">
                <a:solidFill>
                  <a:srgbClr val="000000"/>
                </a:solidFill>
                <a:latin typeface="Arial" pitchFamily="34" charset="0"/>
              </a:rPr>
              <a:t> block, you write code that is to be executed if an exception of that particular type occurs in the </a:t>
            </a:r>
            <a:r>
              <a:rPr lang="en-US" b="1" dirty="0" smtClean="0">
                <a:solidFill>
                  <a:srgbClr val="000000"/>
                </a:solidFill>
                <a:latin typeface="Arial" pitchFamily="34" charset="0"/>
              </a:rPr>
              <a:t>try</a:t>
            </a:r>
            <a:r>
              <a:rPr lang="en-US" dirty="0" smtClean="0">
                <a:solidFill>
                  <a:srgbClr val="000000"/>
                </a:solidFill>
                <a:latin typeface="Arial" pitchFamily="34" charset="0"/>
              </a:rPr>
              <a:t> block.</a:t>
            </a:r>
          </a:p>
          <a:p>
            <a:pPr marL="328613" lvl="1" indent="-219075" eaLnBrk="1" hangingPunct="1">
              <a:defRPr/>
            </a:pPr>
            <a:r>
              <a:rPr lang="en-US" dirty="0" smtClean="0">
                <a:solidFill>
                  <a:srgbClr val="000000"/>
                </a:solidFill>
                <a:latin typeface="Arial" pitchFamily="34" charset="0"/>
              </a:rPr>
              <a:t>In the </a:t>
            </a:r>
            <a:r>
              <a:rPr lang="en-US" b="1" dirty="0" smtClean="0">
                <a:solidFill>
                  <a:srgbClr val="000000"/>
                </a:solidFill>
                <a:latin typeface="Arial" pitchFamily="34" charset="0"/>
              </a:rPr>
              <a:t>finally</a:t>
            </a:r>
            <a:r>
              <a:rPr lang="en-US" dirty="0" smtClean="0">
                <a:solidFill>
                  <a:srgbClr val="000000"/>
                </a:solidFill>
                <a:latin typeface="Arial" pitchFamily="34" charset="0"/>
              </a:rPr>
              <a:t> block, you write code that will be run whether or not an error has occurred. This is optional.</a:t>
            </a:r>
          </a:p>
          <a:p>
            <a:pPr>
              <a:defRPr/>
            </a:pPr>
            <a:endParaRPr lang="en-US" dirty="0" smtClean="0"/>
          </a:p>
          <a:p>
            <a:pPr eaLnBrk="1" hangingPunct="1">
              <a:defRPr/>
            </a:pPr>
            <a:r>
              <a:rPr lang="en-US" b="1" dirty="0" smtClean="0">
                <a:latin typeface="Arial" pitchFamily="34" charset="0"/>
              </a:rPr>
              <a:t>Additional Information: </a:t>
            </a:r>
            <a:r>
              <a:rPr lang="en-US" dirty="0" smtClean="0">
                <a:latin typeface="Arial" pitchFamily="34" charset="0"/>
              </a:rPr>
              <a:t>Explain the content on the slide using the additional information in the content section.</a:t>
            </a:r>
            <a:endParaRPr lang="en-US" dirty="0" smtClean="0"/>
          </a:p>
          <a:p>
            <a:pPr>
              <a:defRPr/>
            </a:pPr>
            <a:endParaRPr lang="en-US" dirty="0" smtClean="0"/>
          </a:p>
          <a:p>
            <a:pPr>
              <a:defRPr/>
            </a:pPr>
            <a:endParaRPr lang="en-US" dirty="0" smtClean="0"/>
          </a:p>
          <a:p>
            <a:pPr>
              <a:defRPr/>
            </a:pPr>
            <a:endParaRPr lang="en-US" dirty="0" smtClean="0"/>
          </a:p>
        </p:txBody>
      </p:sp>
    </p:spTree>
    <p:extLst>
      <p:ext uri="{BB962C8B-B14F-4D97-AF65-F5344CB8AC3E}">
        <p14:creationId xmlns:p14="http://schemas.microsoft.com/office/powerpoint/2010/main" val="48581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9"/>
          <p:cNvSpPr>
            <a:spLocks noGrp="1" noChangeArrowheads="1"/>
          </p:cNvSpPr>
          <p:nvPr>
            <p:ph type="hdr" sz="quarter"/>
          </p:nvPr>
        </p:nvSpPr>
        <p:spPr>
          <a:noFill/>
        </p:spPr>
        <p:txBody>
          <a:bodyPr/>
          <a:lstStyle/>
          <a:p>
            <a:r>
              <a:rPr lang="en-US" smtClean="0"/>
              <a:t>ADF Java (Z16325) Module 8: Exceptions and Assertions</a:t>
            </a:r>
          </a:p>
        </p:txBody>
      </p:sp>
      <p:sp>
        <p:nvSpPr>
          <p:cNvPr id="32771" name="Rectangle 10"/>
          <p:cNvSpPr>
            <a:spLocks noGrp="1" noChangeArrowheads="1"/>
          </p:cNvSpPr>
          <p:nvPr>
            <p:ph type="dt" sz="quarter" idx="1"/>
          </p:nvPr>
        </p:nvSpPr>
        <p:spPr>
          <a:noFill/>
        </p:spPr>
        <p:txBody>
          <a:bodyPr/>
          <a:lstStyle/>
          <a:p>
            <a:r>
              <a:rPr lang="en-US" smtClean="0"/>
              <a:t>M8 - Exceptions and Assertions.ppt</a:t>
            </a:r>
          </a:p>
        </p:txBody>
      </p:sp>
      <p:sp>
        <p:nvSpPr>
          <p:cNvPr id="32772"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32773" name="Rectangle 12"/>
          <p:cNvSpPr>
            <a:spLocks noGrp="1" noChangeArrowheads="1"/>
          </p:cNvSpPr>
          <p:nvPr>
            <p:ph type="sldNum" sz="quarter" idx="5"/>
          </p:nvPr>
        </p:nvSpPr>
        <p:spPr>
          <a:noFill/>
        </p:spPr>
        <p:txBody>
          <a:bodyPr/>
          <a:lstStyle/>
          <a:p>
            <a:fld id="{E097620B-BA01-47D4-8D01-46DA88FFC50D}" type="slidenum">
              <a:rPr lang="en-US" smtClean="0"/>
              <a:pPr/>
              <a:t>6</a:t>
            </a:fld>
            <a:endParaRPr lang="en-US" smtClean="0"/>
          </a:p>
        </p:txBody>
      </p:sp>
      <p:sp>
        <p:nvSpPr>
          <p:cNvPr id="32774" name="Rectangle 4"/>
          <p:cNvSpPr>
            <a:spLocks noGrp="1" noRot="1" noChangeAspect="1" noChangeArrowheads="1" noTextEdit="1"/>
          </p:cNvSpPr>
          <p:nvPr>
            <p:ph type="sldImg"/>
          </p:nvPr>
        </p:nvSpPr>
        <p:spPr>
          <a:ln/>
        </p:spPr>
      </p:sp>
      <p:sp>
        <p:nvSpPr>
          <p:cNvPr id="32775" name="Rectangle 5"/>
          <p:cNvSpPr>
            <a:spLocks noGrp="1" noChangeArrowheads="1"/>
          </p:cNvSpPr>
          <p:nvPr>
            <p:ph type="body" idx="1"/>
          </p:nvPr>
        </p:nvSpPr>
        <p:spPr>
          <a:noFill/>
          <a:ln w="9525"/>
        </p:spPr>
        <p:txBody>
          <a:bodyPr/>
          <a:lstStyle/>
          <a:p>
            <a:r>
              <a:rPr lang="en-US" b="1" smtClean="0"/>
              <a:t>Additional Information:</a:t>
            </a:r>
          </a:p>
          <a:p>
            <a:endParaRPr lang="en-US" smtClean="0"/>
          </a:p>
          <a:p>
            <a:endParaRPr lang="en-US" smtClean="0"/>
          </a:p>
          <a:p>
            <a:endParaRPr lang="en-US" smtClean="0"/>
          </a:p>
        </p:txBody>
      </p:sp>
    </p:spTree>
    <p:extLst>
      <p:ext uri="{BB962C8B-B14F-4D97-AF65-F5344CB8AC3E}">
        <p14:creationId xmlns:p14="http://schemas.microsoft.com/office/powerpoint/2010/main" val="3567832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w="9525"/>
        </p:spPr>
        <p:txBody>
          <a:bodyPr/>
          <a:lstStyle/>
          <a:p>
            <a:pPr eaLnBrk="1" hangingPunct="1">
              <a:spcBef>
                <a:spcPts val="363"/>
              </a:spcBef>
            </a:pPr>
            <a:r>
              <a:rPr lang="en-US" b="1" smtClean="0"/>
              <a:t>Activity Duration:</a:t>
            </a:r>
            <a:endParaRPr lang="en-US" smtClean="0"/>
          </a:p>
          <a:p>
            <a:pPr eaLnBrk="1" hangingPunct="1">
              <a:spcBef>
                <a:spcPts val="363"/>
              </a:spcBef>
            </a:pPr>
            <a:endParaRPr lang="en-US" smtClean="0"/>
          </a:p>
          <a:p>
            <a:r>
              <a:rPr lang="en-US" b="1" smtClean="0"/>
              <a:t>Key Message(s): </a:t>
            </a:r>
            <a:r>
              <a:rPr lang="en-US" smtClean="0"/>
              <a:t>The ‘catch’ clause should provide code that will attempt to recover from the exception so that the application can continue.  </a:t>
            </a:r>
          </a:p>
          <a:p>
            <a:r>
              <a:rPr lang="en-US" smtClean="0"/>
              <a:t>For example, if an attempt to connect to a database fails, the code can attempt to connect to a backup database instead.</a:t>
            </a:r>
          </a:p>
          <a:p>
            <a:r>
              <a:rPr lang="en-US" smtClean="0"/>
              <a:t>Note that the finally block is optional.</a:t>
            </a:r>
          </a:p>
          <a:p>
            <a:endParaRPr lang="en-US" smtClean="0"/>
          </a:p>
          <a:p>
            <a:endParaRPr lang="en-US" smtClean="0"/>
          </a:p>
        </p:txBody>
      </p:sp>
      <p:sp>
        <p:nvSpPr>
          <p:cNvPr id="33796" name="Header Placeholder 3"/>
          <p:cNvSpPr>
            <a:spLocks noGrp="1"/>
          </p:cNvSpPr>
          <p:nvPr>
            <p:ph type="hdr" sz="quarter"/>
          </p:nvPr>
        </p:nvSpPr>
        <p:spPr>
          <a:noFill/>
        </p:spPr>
        <p:txBody>
          <a:bodyPr/>
          <a:lstStyle/>
          <a:p>
            <a:r>
              <a:rPr lang="en-US" smtClean="0"/>
              <a:t>ADF Java (Z16325) Module 8: Exceptions and Assertions</a:t>
            </a:r>
          </a:p>
        </p:txBody>
      </p:sp>
      <p:sp>
        <p:nvSpPr>
          <p:cNvPr id="33797" name="Date Placeholder 4"/>
          <p:cNvSpPr>
            <a:spLocks noGrp="1"/>
          </p:cNvSpPr>
          <p:nvPr>
            <p:ph type="dt" sz="quarter" idx="1"/>
          </p:nvPr>
        </p:nvSpPr>
        <p:spPr>
          <a:noFill/>
        </p:spPr>
        <p:txBody>
          <a:bodyPr/>
          <a:lstStyle/>
          <a:p>
            <a:r>
              <a:rPr lang="en-US" smtClean="0"/>
              <a:t>M8 - Exceptions and Assertions.ppt</a:t>
            </a:r>
          </a:p>
        </p:txBody>
      </p:sp>
      <p:sp>
        <p:nvSpPr>
          <p:cNvPr id="33798" name="Footer Placeholder 5"/>
          <p:cNvSpPr>
            <a:spLocks noGrp="1"/>
          </p:cNvSpPr>
          <p:nvPr>
            <p:ph type="ftr" sz="quarter" idx="4"/>
          </p:nvPr>
        </p:nvSpPr>
        <p:spPr>
          <a:noFill/>
        </p:spPr>
        <p:txBody>
          <a:bodyPr/>
          <a:lstStyle/>
          <a:p>
            <a:r>
              <a:rPr lang="en-US" smtClean="0"/>
              <a:t>Copyright © 2011 Accenture All Rights Reserved.</a:t>
            </a:r>
          </a:p>
        </p:txBody>
      </p:sp>
      <p:sp>
        <p:nvSpPr>
          <p:cNvPr id="33799" name="Slide Number Placeholder 6"/>
          <p:cNvSpPr>
            <a:spLocks noGrp="1"/>
          </p:cNvSpPr>
          <p:nvPr>
            <p:ph type="sldNum" sz="quarter" idx="5"/>
          </p:nvPr>
        </p:nvSpPr>
        <p:spPr>
          <a:noFill/>
        </p:spPr>
        <p:txBody>
          <a:bodyPr/>
          <a:lstStyle/>
          <a:p>
            <a:fld id="{DB54E569-154B-4045-91DA-BF9E288D209C}" type="slidenum">
              <a:rPr lang="en-US" smtClean="0"/>
              <a:pPr/>
              <a:t>7</a:t>
            </a:fld>
            <a:endParaRPr lang="en-US" smtClean="0"/>
          </a:p>
        </p:txBody>
      </p:sp>
    </p:spTree>
    <p:extLst>
      <p:ext uri="{BB962C8B-B14F-4D97-AF65-F5344CB8AC3E}">
        <p14:creationId xmlns:p14="http://schemas.microsoft.com/office/powerpoint/2010/main" val="1707975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9"/>
          <p:cNvSpPr>
            <a:spLocks noGrp="1" noChangeArrowheads="1"/>
          </p:cNvSpPr>
          <p:nvPr>
            <p:ph type="hdr" sz="quarter"/>
          </p:nvPr>
        </p:nvSpPr>
        <p:spPr>
          <a:noFill/>
        </p:spPr>
        <p:txBody>
          <a:bodyPr/>
          <a:lstStyle/>
          <a:p>
            <a:r>
              <a:rPr lang="en-US" smtClean="0"/>
              <a:t>ADF Java (Z16325) Module 8: Exceptions and Assertions</a:t>
            </a:r>
          </a:p>
        </p:txBody>
      </p:sp>
      <p:sp>
        <p:nvSpPr>
          <p:cNvPr id="34819" name="Rectangle 10"/>
          <p:cNvSpPr>
            <a:spLocks noGrp="1" noChangeArrowheads="1"/>
          </p:cNvSpPr>
          <p:nvPr>
            <p:ph type="dt" sz="quarter" idx="1"/>
          </p:nvPr>
        </p:nvSpPr>
        <p:spPr>
          <a:noFill/>
        </p:spPr>
        <p:txBody>
          <a:bodyPr/>
          <a:lstStyle/>
          <a:p>
            <a:r>
              <a:rPr lang="en-US" smtClean="0"/>
              <a:t>M8 - Exceptions and Assertions.ppt</a:t>
            </a:r>
          </a:p>
        </p:txBody>
      </p:sp>
      <p:sp>
        <p:nvSpPr>
          <p:cNvPr id="34820"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34821" name="Rectangle 12"/>
          <p:cNvSpPr>
            <a:spLocks noGrp="1" noChangeArrowheads="1"/>
          </p:cNvSpPr>
          <p:nvPr>
            <p:ph type="sldNum" sz="quarter" idx="5"/>
          </p:nvPr>
        </p:nvSpPr>
        <p:spPr>
          <a:noFill/>
        </p:spPr>
        <p:txBody>
          <a:bodyPr/>
          <a:lstStyle/>
          <a:p>
            <a:fld id="{6531F9D9-7018-4812-B61D-A4C06228B317}" type="slidenum">
              <a:rPr lang="en-US" smtClean="0"/>
              <a:pPr/>
              <a:t>8</a:t>
            </a:fld>
            <a:endParaRPr lang="en-US" smtClean="0"/>
          </a:p>
        </p:txBody>
      </p:sp>
      <p:sp>
        <p:nvSpPr>
          <p:cNvPr id="34822"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ln w="9525"/>
        </p:spPr>
        <p:txBody>
          <a:bodyPr/>
          <a:lstStyle/>
          <a:p>
            <a:pPr eaLnBrk="1" hangingPunct="1">
              <a:defRPr/>
            </a:pPr>
            <a:r>
              <a:rPr lang="en-US" b="1" dirty="0" smtClean="0"/>
              <a:t>Key Message(s): </a:t>
            </a:r>
            <a:r>
              <a:rPr lang="en-US" dirty="0" smtClean="0">
                <a:solidFill>
                  <a:srgbClr val="000000"/>
                </a:solidFill>
                <a:latin typeface="Arial" pitchFamily="34" charset="0"/>
              </a:rPr>
              <a:t>NA</a:t>
            </a:r>
          </a:p>
          <a:p>
            <a:pPr eaLnBrk="1" hangingPunct="1">
              <a:defRPr/>
            </a:pPr>
            <a:endParaRPr lang="en-AU" b="1" dirty="0" smtClean="0">
              <a:solidFill>
                <a:srgbClr val="000000"/>
              </a:solidFill>
              <a:latin typeface="Arial" pitchFamily="34" charset="0"/>
            </a:endParaRPr>
          </a:p>
          <a:p>
            <a:pPr marL="222250" indent="-222250" eaLnBrk="1" hangingPunct="1">
              <a:defRPr/>
            </a:pPr>
            <a:r>
              <a:rPr lang="en-US" b="1" dirty="0" smtClean="0"/>
              <a:t>Additional Information: </a:t>
            </a:r>
            <a:r>
              <a:rPr lang="en-US" dirty="0" smtClean="0">
                <a:solidFill>
                  <a:srgbClr val="000000"/>
                </a:solidFill>
                <a:latin typeface="Arial" pitchFamily="34" charset="0"/>
              </a:rPr>
              <a:t>Explain the diagrammatical representation of the Exception Class Hierarchy to the participants. </a:t>
            </a:r>
          </a:p>
          <a:p>
            <a:pPr marL="222250" indent="-222250" eaLnBrk="1" hangingPunct="1">
              <a:defRPr/>
            </a:pPr>
            <a:endParaRPr lang="en-US" dirty="0" smtClean="0">
              <a:solidFill>
                <a:srgbClr val="000000"/>
              </a:solidFill>
              <a:latin typeface="Arial" pitchFamily="34" charset="0"/>
            </a:endParaRPr>
          </a:p>
          <a:p>
            <a:pPr marL="222250" indent="-222250" eaLnBrk="1" hangingPunct="1">
              <a:defRPr/>
            </a:pPr>
            <a:r>
              <a:rPr lang="en-US" dirty="0" smtClean="0">
                <a:solidFill>
                  <a:srgbClr val="000000"/>
                </a:solidFill>
                <a:latin typeface="Arial" pitchFamily="34" charset="0"/>
              </a:rPr>
              <a:t>Mention that there are 2 types of exceptions – Checked and Unchecked. Any exception class which inherits from </a:t>
            </a:r>
            <a:r>
              <a:rPr lang="en-US" dirty="0" err="1" smtClean="0">
                <a:solidFill>
                  <a:srgbClr val="000000"/>
                </a:solidFill>
                <a:latin typeface="Arial" pitchFamily="34" charset="0"/>
              </a:rPr>
              <a:t>RuntimeException</a:t>
            </a:r>
            <a:r>
              <a:rPr lang="en-US" dirty="0" smtClean="0">
                <a:solidFill>
                  <a:srgbClr val="000000"/>
                </a:solidFill>
                <a:latin typeface="Arial" pitchFamily="34" charset="0"/>
              </a:rPr>
              <a:t> would always be an unchecked exception. All others would be checked. You can find more details about these two types in the following slides.</a:t>
            </a:r>
          </a:p>
        </p:txBody>
      </p:sp>
    </p:spTree>
    <p:extLst>
      <p:ext uri="{BB962C8B-B14F-4D97-AF65-F5344CB8AC3E}">
        <p14:creationId xmlns:p14="http://schemas.microsoft.com/office/powerpoint/2010/main" val="4164824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9"/>
          <p:cNvSpPr>
            <a:spLocks noGrp="1" noChangeArrowheads="1"/>
          </p:cNvSpPr>
          <p:nvPr>
            <p:ph type="hdr" sz="quarter"/>
          </p:nvPr>
        </p:nvSpPr>
        <p:spPr>
          <a:noFill/>
        </p:spPr>
        <p:txBody>
          <a:bodyPr/>
          <a:lstStyle/>
          <a:p>
            <a:r>
              <a:rPr lang="en-US" smtClean="0"/>
              <a:t>ADF Java (Z16325) Module 8: Exceptions and Assertions</a:t>
            </a:r>
          </a:p>
        </p:txBody>
      </p:sp>
      <p:sp>
        <p:nvSpPr>
          <p:cNvPr id="35843" name="Rectangle 10"/>
          <p:cNvSpPr>
            <a:spLocks noGrp="1" noChangeArrowheads="1"/>
          </p:cNvSpPr>
          <p:nvPr>
            <p:ph type="dt" sz="quarter" idx="1"/>
          </p:nvPr>
        </p:nvSpPr>
        <p:spPr>
          <a:noFill/>
        </p:spPr>
        <p:txBody>
          <a:bodyPr/>
          <a:lstStyle/>
          <a:p>
            <a:r>
              <a:rPr lang="en-US" smtClean="0"/>
              <a:t>M8 - Exceptions and Assertions.ppt</a:t>
            </a:r>
          </a:p>
        </p:txBody>
      </p:sp>
      <p:sp>
        <p:nvSpPr>
          <p:cNvPr id="35844"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35845" name="Rectangle 12"/>
          <p:cNvSpPr>
            <a:spLocks noGrp="1" noChangeArrowheads="1"/>
          </p:cNvSpPr>
          <p:nvPr>
            <p:ph type="sldNum" sz="quarter" idx="5"/>
          </p:nvPr>
        </p:nvSpPr>
        <p:spPr>
          <a:noFill/>
        </p:spPr>
        <p:txBody>
          <a:bodyPr/>
          <a:lstStyle/>
          <a:p>
            <a:fld id="{AD16CCF6-D892-4885-88F9-2650718E5E64}" type="slidenum">
              <a:rPr lang="en-US" smtClean="0"/>
              <a:pPr/>
              <a:t>9</a:t>
            </a:fld>
            <a:endParaRPr lang="en-US" smtClean="0"/>
          </a:p>
        </p:txBody>
      </p:sp>
      <p:sp>
        <p:nvSpPr>
          <p:cNvPr id="35846" name="Rectangle 4"/>
          <p:cNvSpPr>
            <a:spLocks noGrp="1" noRot="1" noChangeAspect="1" noChangeArrowheads="1" noTextEdit="1"/>
          </p:cNvSpPr>
          <p:nvPr>
            <p:ph type="sldImg"/>
          </p:nvPr>
        </p:nvSpPr>
        <p:spPr>
          <a:ln/>
        </p:spPr>
      </p:sp>
      <p:sp>
        <p:nvSpPr>
          <p:cNvPr id="35847" name="Rectangle 5"/>
          <p:cNvSpPr>
            <a:spLocks noGrp="1" noChangeArrowheads="1"/>
          </p:cNvSpPr>
          <p:nvPr>
            <p:ph type="body" idx="1"/>
          </p:nvPr>
        </p:nvSpPr>
        <p:spPr>
          <a:noFill/>
          <a:ln w="9525"/>
        </p:spPr>
        <p:txBody>
          <a:bodyPr/>
          <a:lstStyle/>
          <a:p>
            <a:pPr eaLnBrk="1" hangingPunct="1"/>
            <a:r>
              <a:rPr lang="en-US" b="1" smtClean="0"/>
              <a:t>Key Message(s): </a:t>
            </a:r>
          </a:p>
          <a:p>
            <a:pPr marL="328613" lvl="1" indent="-219075" eaLnBrk="1" hangingPunct="1"/>
            <a:r>
              <a:rPr lang="en-US" smtClean="0"/>
              <a:t>Un-Checked exceptions are caused by programming or logical errors.</a:t>
            </a:r>
          </a:p>
          <a:p>
            <a:pPr marL="328613" lvl="1" indent="-219075" eaLnBrk="1" hangingPunct="1"/>
            <a:r>
              <a:rPr lang="en-US" smtClean="0"/>
              <a:t>Refer to ArrayExceptionSample.java and FormatExeptionSample.java for more details.</a:t>
            </a:r>
          </a:p>
          <a:p>
            <a:pPr eaLnBrk="1" hangingPunct="1"/>
            <a:endParaRPr lang="en-US" smtClean="0"/>
          </a:p>
          <a:p>
            <a:pPr eaLnBrk="1" hangingPunct="1"/>
            <a:r>
              <a:rPr lang="en-US" b="1" smtClean="0"/>
              <a:t>Additional Information: </a:t>
            </a:r>
            <a:r>
              <a:rPr lang="en-US" smtClean="0"/>
              <a:t>Ask participants to read out the points on the slide to keep them engaged.</a:t>
            </a:r>
          </a:p>
          <a:p>
            <a:endParaRPr lang="en-US" smtClean="0"/>
          </a:p>
          <a:p>
            <a:endParaRPr lang="en-US" smtClean="0"/>
          </a:p>
        </p:txBody>
      </p:sp>
    </p:spTree>
    <p:extLst>
      <p:ext uri="{BB962C8B-B14F-4D97-AF65-F5344CB8AC3E}">
        <p14:creationId xmlns:p14="http://schemas.microsoft.com/office/powerpoint/2010/main" val="3775694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191A7924-5494-4EC5-A855-AE3228E4E99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9F385742-632D-4BC2-A6AE-29B3863D841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196850"/>
            <a:ext cx="2114550" cy="6356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96850"/>
            <a:ext cx="6191250" cy="6356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95E9C0F2-B1C0-44A0-95F8-8DE8B46091DD}"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577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AAAD9E3F-EB2E-44E8-88FB-090A19C4E3E9}"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196850"/>
            <a:ext cx="2114550" cy="6356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96850"/>
            <a:ext cx="6191250" cy="6356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D3B72A70-CB52-4D4E-94CB-E44BB9F6C5B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577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endParaRPr lang="en-US"/>
          </a:p>
          <a:p>
            <a:pPr>
              <a:defRPr/>
            </a:pPr>
            <a:fld id="{12CF7CDF-FDFC-4FF9-8C07-32AA9D4DE86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endParaRPr lang="en-US"/>
          </a:p>
          <a:p>
            <a:pPr>
              <a:defRPr/>
            </a:pPr>
            <a:fld id="{51854D51-3850-4653-A670-B71ECF19F67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endParaRPr lang="en-US"/>
          </a:p>
          <a:p>
            <a:pPr>
              <a:defRPr/>
            </a:pPr>
            <a:fld id="{F90ED3AC-85BE-4F52-AA9D-BFEC3708A2C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endParaRPr lang="en-US"/>
          </a:p>
          <a:p>
            <a:pPr>
              <a:defRPr/>
            </a:pPr>
            <a:fld id="{7F7A801B-AB2A-4FC6-8F33-201F4F7E7C8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endParaRPr lang="en-US"/>
          </a:p>
          <a:p>
            <a:pPr>
              <a:defRPr/>
            </a:pPr>
            <a:fld id="{B6F8209B-BA0B-4C84-9227-28F644DB75A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endParaRPr lang="en-US"/>
          </a:p>
          <a:p>
            <a:pPr>
              <a:defRPr/>
            </a:pPr>
            <a:fld id="{B86F7E4E-C6D8-4289-B58D-96313ACDBB7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96850"/>
            <a:ext cx="81534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12192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6372" name="Rectangle 4"/>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buClrTx/>
              <a:buFontTx/>
              <a:buNone/>
              <a:defRPr sz="1000">
                <a:solidFill>
                  <a:srgbClr val="000000"/>
                </a:solidFill>
                <a:latin typeface="Arial" charset="0"/>
              </a:defRPr>
            </a:lvl1pPr>
          </a:lstStyle>
          <a:p>
            <a:pPr>
              <a:defRPr/>
            </a:pPr>
            <a:endParaRPr lang="en-US"/>
          </a:p>
          <a:p>
            <a:pPr>
              <a:defRPr/>
            </a:pPr>
            <a:fld id="{B86BB119-AA3C-42A1-8DC6-673152DBE196}" type="slidenum">
              <a:rPr lang="en-US"/>
              <a:pPr>
                <a:defRPr/>
              </a:pPr>
              <a:t>‹#›</a:t>
            </a:fld>
            <a:endParaRPr lang="en-US"/>
          </a:p>
        </p:txBody>
      </p:sp>
      <p:sp>
        <p:nvSpPr>
          <p:cNvPr id="186373" name="Rectangle 5"/>
          <p:cNvSpPr>
            <a:spLocks noChangeArrowheads="1"/>
          </p:cNvSpPr>
          <p:nvPr/>
        </p:nvSpPr>
        <p:spPr bwMode="auto">
          <a:xfrm>
            <a:off x="466725" y="6553200"/>
            <a:ext cx="2716213" cy="225425"/>
          </a:xfrm>
          <a:prstGeom prst="rect">
            <a:avLst/>
          </a:prstGeom>
          <a:noFill/>
          <a:ln w="12700">
            <a:noFill/>
            <a:miter lim="800000"/>
            <a:headEnd/>
            <a:tailEnd/>
          </a:ln>
          <a:effectLst/>
        </p:spPr>
        <p:txBody>
          <a:bodyPr wrap="none" lIns="90488" tIns="44450" rIns="90488" bIns="44450">
            <a:spAutoFit/>
          </a:bodyPr>
          <a:lstStyle/>
          <a:p>
            <a:pPr marL="342900" indent="-342900" eaLnBrk="0" hangingPunct="0">
              <a:spcBef>
                <a:spcPct val="20000"/>
              </a:spcBef>
              <a:buClr>
                <a:schemeClr val="tx1"/>
              </a:buClr>
              <a:defRPr/>
            </a:pPr>
            <a:r>
              <a:rPr lang="en-US" sz="900"/>
              <a:t>Copyright © 2011 Accenture All Rights Reserved. </a:t>
            </a:r>
          </a:p>
        </p:txBody>
      </p:sp>
      <p:pic>
        <p:nvPicPr>
          <p:cNvPr id="1030" name="Picture 6" descr="A4_Code_2 [Converted])pool blue"/>
          <p:cNvPicPr>
            <a:picLocks noChangeAspect="1" noChangeArrowheads="1"/>
          </p:cNvPicPr>
          <p:nvPr/>
        </p:nvPicPr>
        <p:blipFill>
          <a:blip r:embed="rId13" cstate="print"/>
          <a:srcRect/>
          <a:stretch>
            <a:fillRect/>
          </a:stretch>
        </p:blipFill>
        <p:spPr bwMode="auto">
          <a:xfrm>
            <a:off x="0" y="1139825"/>
            <a:ext cx="9140825" cy="38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a:solidFill>
            <a:srgbClr val="FF6600"/>
          </a:solidFill>
          <a:latin typeface="+mj-lt"/>
          <a:ea typeface="+mj-ea"/>
          <a:cs typeface="+mj-cs"/>
        </a:defRPr>
      </a:lvl1pPr>
      <a:lvl2pPr algn="l" rtl="0" eaLnBrk="0" fontAlgn="base" hangingPunct="0">
        <a:spcBef>
          <a:spcPct val="0"/>
        </a:spcBef>
        <a:spcAft>
          <a:spcPct val="0"/>
        </a:spcAft>
        <a:defRPr sz="3200" b="1">
          <a:solidFill>
            <a:srgbClr val="FF6600"/>
          </a:solidFill>
          <a:latin typeface="Arial" charset="0"/>
        </a:defRPr>
      </a:lvl2pPr>
      <a:lvl3pPr algn="l" rtl="0" eaLnBrk="0" fontAlgn="base" hangingPunct="0">
        <a:spcBef>
          <a:spcPct val="0"/>
        </a:spcBef>
        <a:spcAft>
          <a:spcPct val="0"/>
        </a:spcAft>
        <a:defRPr sz="3200" b="1">
          <a:solidFill>
            <a:srgbClr val="FF6600"/>
          </a:solidFill>
          <a:latin typeface="Arial" charset="0"/>
        </a:defRPr>
      </a:lvl3pPr>
      <a:lvl4pPr algn="l" rtl="0" eaLnBrk="0" fontAlgn="base" hangingPunct="0">
        <a:spcBef>
          <a:spcPct val="0"/>
        </a:spcBef>
        <a:spcAft>
          <a:spcPct val="0"/>
        </a:spcAft>
        <a:defRPr sz="3200" b="1">
          <a:solidFill>
            <a:srgbClr val="FF6600"/>
          </a:solidFill>
          <a:latin typeface="Arial" charset="0"/>
        </a:defRPr>
      </a:lvl4pPr>
      <a:lvl5pPr algn="l" rtl="0" eaLnBrk="0" fontAlgn="base" hangingPunct="0">
        <a:spcBef>
          <a:spcPct val="0"/>
        </a:spcBef>
        <a:spcAft>
          <a:spcPct val="0"/>
        </a:spcAft>
        <a:defRPr sz="3200" b="1">
          <a:solidFill>
            <a:srgbClr val="FF6600"/>
          </a:solidFill>
          <a:latin typeface="Arial" charset="0"/>
        </a:defRPr>
      </a:lvl5pPr>
      <a:lvl6pPr marL="457200" algn="l" rtl="0" fontAlgn="base">
        <a:spcBef>
          <a:spcPct val="0"/>
        </a:spcBef>
        <a:spcAft>
          <a:spcPct val="0"/>
        </a:spcAft>
        <a:defRPr sz="3200" b="1">
          <a:solidFill>
            <a:srgbClr val="FF6600"/>
          </a:solidFill>
          <a:latin typeface="Arial" charset="0"/>
        </a:defRPr>
      </a:lvl6pPr>
      <a:lvl7pPr marL="914400" algn="l" rtl="0" fontAlgn="base">
        <a:spcBef>
          <a:spcPct val="0"/>
        </a:spcBef>
        <a:spcAft>
          <a:spcPct val="0"/>
        </a:spcAft>
        <a:defRPr sz="3200" b="1">
          <a:solidFill>
            <a:srgbClr val="FF6600"/>
          </a:solidFill>
          <a:latin typeface="Arial" charset="0"/>
        </a:defRPr>
      </a:lvl7pPr>
      <a:lvl8pPr marL="1371600" algn="l" rtl="0" fontAlgn="base">
        <a:spcBef>
          <a:spcPct val="0"/>
        </a:spcBef>
        <a:spcAft>
          <a:spcPct val="0"/>
        </a:spcAft>
        <a:defRPr sz="3200" b="1">
          <a:solidFill>
            <a:srgbClr val="FF6600"/>
          </a:solidFill>
          <a:latin typeface="Arial" charset="0"/>
        </a:defRPr>
      </a:lvl8pPr>
      <a:lvl9pPr marL="1828800" algn="l" rtl="0" fontAlgn="base">
        <a:spcBef>
          <a:spcPct val="0"/>
        </a:spcBef>
        <a:spcAft>
          <a:spcPct val="0"/>
        </a:spcAft>
        <a:defRPr sz="3200" b="1">
          <a:solidFill>
            <a:srgbClr val="FF6600"/>
          </a:solidFill>
          <a:latin typeface="Arial" charset="0"/>
        </a:defRPr>
      </a:lvl9pPr>
    </p:titleStyle>
    <p:body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fontAlgn="base">
        <a:spcBef>
          <a:spcPct val="20000"/>
        </a:spcBef>
        <a:spcAft>
          <a:spcPct val="0"/>
        </a:spcAft>
        <a:buClr>
          <a:schemeClr val="tx1"/>
        </a:buClr>
        <a:buChar char="•"/>
        <a:defRPr sz="1600">
          <a:solidFill>
            <a:srgbClr val="000000"/>
          </a:solidFill>
          <a:latin typeface="+mn-lt"/>
        </a:defRPr>
      </a:lvl6pPr>
      <a:lvl7pPr marL="2273300" indent="-282575" algn="l" rtl="0" fontAlgn="base">
        <a:spcBef>
          <a:spcPct val="20000"/>
        </a:spcBef>
        <a:spcAft>
          <a:spcPct val="0"/>
        </a:spcAft>
        <a:buClr>
          <a:schemeClr val="tx1"/>
        </a:buClr>
        <a:buChar char="•"/>
        <a:defRPr sz="1600">
          <a:solidFill>
            <a:srgbClr val="000000"/>
          </a:solidFill>
          <a:latin typeface="+mn-lt"/>
        </a:defRPr>
      </a:lvl7pPr>
      <a:lvl8pPr marL="2730500" indent="-282575" algn="l" rtl="0" fontAlgn="base">
        <a:spcBef>
          <a:spcPct val="20000"/>
        </a:spcBef>
        <a:spcAft>
          <a:spcPct val="0"/>
        </a:spcAft>
        <a:buClr>
          <a:schemeClr val="tx1"/>
        </a:buClr>
        <a:buChar char="•"/>
        <a:defRPr sz="1600">
          <a:solidFill>
            <a:srgbClr val="000000"/>
          </a:solidFill>
          <a:latin typeface="+mn-lt"/>
        </a:defRPr>
      </a:lvl8pPr>
      <a:lvl9pPr marL="3187700" indent="-282575" algn="l" rtl="0" fontAlgn="base">
        <a:spcBef>
          <a:spcPct val="20000"/>
        </a:spcBef>
        <a:spcAft>
          <a:spcPct val="0"/>
        </a:spcAft>
        <a:buClr>
          <a:schemeClr val="tx1"/>
        </a:buClr>
        <a:buChar cha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14 laptopgirlside"/>
          <p:cNvPicPr>
            <a:picLocks noChangeAspect="1" noChangeArrowheads="1"/>
          </p:cNvPicPr>
          <p:nvPr/>
        </p:nvPicPr>
        <p:blipFill>
          <a:blip r:embed="rId13" cstate="print"/>
          <a:srcRect l="3226"/>
          <a:stretch>
            <a:fillRect/>
          </a:stretch>
        </p:blipFill>
        <p:spPr bwMode="auto">
          <a:xfrm>
            <a:off x="0" y="0"/>
            <a:ext cx="9144000" cy="6862763"/>
          </a:xfrm>
          <a:prstGeom prst="rect">
            <a:avLst/>
          </a:prstGeom>
          <a:noFill/>
          <a:ln w="9525">
            <a:noFill/>
            <a:miter lim="800000"/>
            <a:headEnd/>
            <a:tailEnd/>
          </a:ln>
        </p:spPr>
      </p:pic>
      <p:sp>
        <p:nvSpPr>
          <p:cNvPr id="8" name="Rectangle 5"/>
          <p:cNvSpPr>
            <a:spLocks noChangeArrowheads="1"/>
          </p:cNvSpPr>
          <p:nvPr/>
        </p:nvSpPr>
        <p:spPr bwMode="auto">
          <a:xfrm>
            <a:off x="419100" y="6553200"/>
            <a:ext cx="7500938" cy="228600"/>
          </a:xfrm>
          <a:prstGeom prst="rect">
            <a:avLst/>
          </a:prstGeom>
          <a:noFill/>
          <a:ln w="12700">
            <a:noFill/>
            <a:miter lim="800000"/>
            <a:headEnd/>
            <a:tailEnd/>
          </a:ln>
          <a:effectLst/>
        </p:spPr>
        <p:txBody>
          <a:bodyPr wrap="none" lIns="90488" tIns="44450" rIns="90488" bIns="44450">
            <a:spAutoFit/>
          </a:bodyPr>
          <a:lstStyle/>
          <a:p>
            <a:pPr marL="342900" indent="-342900" eaLnBrk="0" hangingPunct="0">
              <a:spcBef>
                <a:spcPct val="20000"/>
              </a:spcBef>
              <a:buClr>
                <a:schemeClr val="tx1"/>
              </a:buClr>
              <a:defRPr/>
            </a:pPr>
            <a:r>
              <a:rPr lang="en-US" sz="900" dirty="0"/>
              <a:t>Copyright </a:t>
            </a:r>
            <a:r>
              <a:rPr lang="en-US" sz="900"/>
              <a:t>© 2011 </a:t>
            </a:r>
            <a:r>
              <a:rPr lang="en-US" sz="900" dirty="0"/>
              <a:t>Accenture All Rights Reserved. Accenture, its logo, and Accenture High Performance Delivered are trademarks of Accenture.</a:t>
            </a:r>
          </a:p>
        </p:txBody>
      </p:sp>
      <p:pic>
        <p:nvPicPr>
          <p:cNvPr id="2052" name="Picture 7" descr="A4_Code_2 [Converted])pool blue"/>
          <p:cNvPicPr>
            <a:picLocks noChangeAspect="1" noChangeArrowheads="1"/>
          </p:cNvPicPr>
          <p:nvPr/>
        </p:nvPicPr>
        <p:blipFill>
          <a:blip r:embed="rId14" cstate="print"/>
          <a:srcRect/>
          <a:stretch>
            <a:fillRect/>
          </a:stretch>
        </p:blipFill>
        <p:spPr bwMode="auto">
          <a:xfrm>
            <a:off x="0" y="3425825"/>
            <a:ext cx="9140825" cy="38100"/>
          </a:xfrm>
          <a:prstGeom prst="rect">
            <a:avLst/>
          </a:prstGeom>
          <a:noFill/>
          <a:ln w="9525">
            <a:noFill/>
            <a:miter lim="800000"/>
            <a:headEnd/>
            <a:tailEnd/>
          </a:ln>
        </p:spPr>
      </p:pic>
      <p:pic>
        <p:nvPicPr>
          <p:cNvPr id="2053" name="Picture 9" descr="SigHPD_Sz3_2X_gray.png"/>
          <p:cNvPicPr>
            <a:picLocks noChangeAspect="1"/>
          </p:cNvPicPr>
          <p:nvPr userDrawn="1"/>
        </p:nvPicPr>
        <p:blipFill>
          <a:blip r:embed="rId15" cstate="print"/>
          <a:srcRect/>
          <a:stretch>
            <a:fillRect/>
          </a:stretch>
        </p:blipFill>
        <p:spPr bwMode="auto">
          <a:xfrm>
            <a:off x="533400" y="2478088"/>
            <a:ext cx="2743200" cy="1430337"/>
          </a:xfrm>
          <a:prstGeom prst="rect">
            <a:avLst/>
          </a:prstGeom>
          <a:noFill/>
          <a:ln w="9525">
            <a:noFill/>
            <a:miter lim="800000"/>
            <a:headEnd/>
            <a:tailEnd/>
          </a:ln>
        </p:spPr>
      </p:pic>
      <p:sp>
        <p:nvSpPr>
          <p:cNvPr id="2054" name="Rectangle 2"/>
          <p:cNvSpPr>
            <a:spLocks noGrp="1" noChangeArrowheads="1"/>
          </p:cNvSpPr>
          <p:nvPr>
            <p:ph type="title"/>
          </p:nvPr>
        </p:nvSpPr>
        <p:spPr bwMode="auto">
          <a:xfrm>
            <a:off x="457200" y="196850"/>
            <a:ext cx="81534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55" name="Rectangle 3"/>
          <p:cNvSpPr>
            <a:spLocks noGrp="1" noChangeArrowheads="1"/>
          </p:cNvSpPr>
          <p:nvPr>
            <p:ph type="body" idx="1"/>
          </p:nvPr>
        </p:nvSpPr>
        <p:spPr bwMode="auto">
          <a:xfrm>
            <a:off x="152400" y="12192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hdr="0" ftr="0" dt="0"/>
  <p:txStyles>
    <p:titleStyle>
      <a:lvl1pPr algn="l" rtl="0" eaLnBrk="0" fontAlgn="base" hangingPunct="0">
        <a:spcBef>
          <a:spcPct val="0"/>
        </a:spcBef>
        <a:spcAft>
          <a:spcPct val="0"/>
        </a:spcAft>
        <a:defRPr sz="3200" b="1">
          <a:solidFill>
            <a:srgbClr val="FF6600"/>
          </a:solidFill>
          <a:latin typeface="+mj-lt"/>
          <a:ea typeface="+mj-ea"/>
          <a:cs typeface="+mj-cs"/>
        </a:defRPr>
      </a:lvl1pPr>
      <a:lvl2pPr algn="l" rtl="0" eaLnBrk="0" fontAlgn="base" hangingPunct="0">
        <a:spcBef>
          <a:spcPct val="0"/>
        </a:spcBef>
        <a:spcAft>
          <a:spcPct val="0"/>
        </a:spcAft>
        <a:defRPr sz="3200" b="1">
          <a:solidFill>
            <a:srgbClr val="FF6600"/>
          </a:solidFill>
          <a:latin typeface="Arial" charset="0"/>
        </a:defRPr>
      </a:lvl2pPr>
      <a:lvl3pPr algn="l" rtl="0" eaLnBrk="0" fontAlgn="base" hangingPunct="0">
        <a:spcBef>
          <a:spcPct val="0"/>
        </a:spcBef>
        <a:spcAft>
          <a:spcPct val="0"/>
        </a:spcAft>
        <a:defRPr sz="3200" b="1">
          <a:solidFill>
            <a:srgbClr val="FF6600"/>
          </a:solidFill>
          <a:latin typeface="Arial" charset="0"/>
        </a:defRPr>
      </a:lvl3pPr>
      <a:lvl4pPr algn="l" rtl="0" eaLnBrk="0" fontAlgn="base" hangingPunct="0">
        <a:spcBef>
          <a:spcPct val="0"/>
        </a:spcBef>
        <a:spcAft>
          <a:spcPct val="0"/>
        </a:spcAft>
        <a:defRPr sz="3200" b="1">
          <a:solidFill>
            <a:srgbClr val="FF6600"/>
          </a:solidFill>
          <a:latin typeface="Arial" charset="0"/>
        </a:defRPr>
      </a:lvl4pPr>
      <a:lvl5pPr algn="l" rtl="0" eaLnBrk="0" fontAlgn="base" hangingPunct="0">
        <a:spcBef>
          <a:spcPct val="0"/>
        </a:spcBef>
        <a:spcAft>
          <a:spcPct val="0"/>
        </a:spcAft>
        <a:defRPr sz="3200" b="1">
          <a:solidFill>
            <a:srgbClr val="FF6600"/>
          </a:solidFill>
          <a:latin typeface="Arial" charset="0"/>
        </a:defRPr>
      </a:lvl5pPr>
      <a:lvl6pPr marL="457200" algn="l" rtl="0" eaLnBrk="0" fontAlgn="base" hangingPunct="0">
        <a:spcBef>
          <a:spcPct val="0"/>
        </a:spcBef>
        <a:spcAft>
          <a:spcPct val="0"/>
        </a:spcAft>
        <a:defRPr sz="3200" b="1">
          <a:solidFill>
            <a:srgbClr val="FF6600"/>
          </a:solidFill>
          <a:latin typeface="Arial" charset="0"/>
        </a:defRPr>
      </a:lvl6pPr>
      <a:lvl7pPr marL="914400" algn="l" rtl="0" eaLnBrk="0" fontAlgn="base" hangingPunct="0">
        <a:spcBef>
          <a:spcPct val="0"/>
        </a:spcBef>
        <a:spcAft>
          <a:spcPct val="0"/>
        </a:spcAft>
        <a:defRPr sz="3200" b="1">
          <a:solidFill>
            <a:srgbClr val="FF6600"/>
          </a:solidFill>
          <a:latin typeface="Arial" charset="0"/>
        </a:defRPr>
      </a:lvl7pPr>
      <a:lvl8pPr marL="1371600" algn="l" rtl="0" eaLnBrk="0" fontAlgn="base" hangingPunct="0">
        <a:spcBef>
          <a:spcPct val="0"/>
        </a:spcBef>
        <a:spcAft>
          <a:spcPct val="0"/>
        </a:spcAft>
        <a:defRPr sz="3200" b="1">
          <a:solidFill>
            <a:srgbClr val="FF6600"/>
          </a:solidFill>
          <a:latin typeface="Arial" charset="0"/>
        </a:defRPr>
      </a:lvl8pPr>
      <a:lvl9pPr marL="1828800" algn="l" rtl="0" eaLnBrk="0" fontAlgn="base" hangingPunct="0">
        <a:spcBef>
          <a:spcPct val="0"/>
        </a:spcBef>
        <a:spcAft>
          <a:spcPct val="0"/>
        </a:spcAft>
        <a:defRPr sz="3200" b="1">
          <a:solidFill>
            <a:srgbClr val="FF6600"/>
          </a:solidFill>
          <a:latin typeface="Arial" charset="0"/>
        </a:defRPr>
      </a:lvl9pPr>
    </p:titleStyle>
    <p:body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eaLnBrk="0" fontAlgn="base" hangingPunct="0">
        <a:spcBef>
          <a:spcPct val="20000"/>
        </a:spcBef>
        <a:spcAft>
          <a:spcPct val="0"/>
        </a:spcAft>
        <a:buClr>
          <a:schemeClr val="tx1"/>
        </a:buClr>
        <a:buChar char="•"/>
        <a:defRPr sz="1600">
          <a:solidFill>
            <a:srgbClr val="000000"/>
          </a:solidFill>
          <a:latin typeface="+mn-lt"/>
        </a:defRPr>
      </a:lvl6pPr>
      <a:lvl7pPr marL="2273300" indent="-282575" algn="l" rtl="0" eaLnBrk="0" fontAlgn="base" hangingPunct="0">
        <a:spcBef>
          <a:spcPct val="20000"/>
        </a:spcBef>
        <a:spcAft>
          <a:spcPct val="0"/>
        </a:spcAft>
        <a:buClr>
          <a:schemeClr val="tx1"/>
        </a:buClr>
        <a:buChar char="•"/>
        <a:defRPr sz="1600">
          <a:solidFill>
            <a:srgbClr val="000000"/>
          </a:solidFill>
          <a:latin typeface="+mn-lt"/>
        </a:defRPr>
      </a:lvl7pPr>
      <a:lvl8pPr marL="2730500" indent="-282575" algn="l" rtl="0" eaLnBrk="0" fontAlgn="base" hangingPunct="0">
        <a:spcBef>
          <a:spcPct val="20000"/>
        </a:spcBef>
        <a:spcAft>
          <a:spcPct val="0"/>
        </a:spcAft>
        <a:buClr>
          <a:schemeClr val="tx1"/>
        </a:buClr>
        <a:buChar char="•"/>
        <a:defRPr sz="1600">
          <a:solidFill>
            <a:srgbClr val="000000"/>
          </a:solidFill>
          <a:latin typeface="+mn-lt"/>
        </a:defRPr>
      </a:lvl8pPr>
      <a:lvl9pPr marL="3187700" indent="-282575" algn="l" rtl="0" eaLnBrk="0" fontAlgn="base" hangingPunct="0">
        <a:spcBef>
          <a:spcPct val="20000"/>
        </a:spcBef>
        <a:spcAft>
          <a:spcPct val="0"/>
        </a:spcAft>
        <a:buClr>
          <a:schemeClr val="tx1"/>
        </a:buClr>
        <a:buChar cha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495675" y="5027613"/>
            <a:ext cx="4246563" cy="858837"/>
          </a:xfrm>
          <a:prstGeom prst="rect">
            <a:avLst/>
          </a:prstGeom>
          <a:noFill/>
          <a:ln w="9525">
            <a:noFill/>
            <a:miter lim="800000"/>
            <a:headEnd/>
            <a:tailEnd/>
          </a:ln>
        </p:spPr>
        <p:txBody>
          <a:bodyPr/>
          <a:lstStyle/>
          <a:p>
            <a:pPr eaLnBrk="0" hangingPunct="0"/>
            <a:endParaRPr lang="en-US" sz="2000"/>
          </a:p>
        </p:txBody>
      </p:sp>
      <p:sp>
        <p:nvSpPr>
          <p:cNvPr id="3075" name="Rectangle 6"/>
          <p:cNvSpPr>
            <a:spLocks noChangeArrowheads="1"/>
          </p:cNvSpPr>
          <p:nvPr/>
        </p:nvSpPr>
        <p:spPr bwMode="white">
          <a:xfrm>
            <a:off x="2057400" y="381000"/>
            <a:ext cx="6553200" cy="914400"/>
          </a:xfrm>
          <a:prstGeom prst="rect">
            <a:avLst/>
          </a:prstGeom>
          <a:noFill/>
          <a:ln w="9525">
            <a:noFill/>
            <a:miter lim="800000"/>
            <a:headEnd/>
            <a:tailEnd/>
          </a:ln>
        </p:spPr>
        <p:txBody>
          <a:bodyPr/>
          <a:lstStyle/>
          <a:p>
            <a:pPr eaLnBrk="0" hangingPunct="0">
              <a:lnSpc>
                <a:spcPct val="90000"/>
              </a:lnSpc>
            </a:pPr>
            <a:r>
              <a:rPr lang="en-US" sz="3200">
                <a:solidFill>
                  <a:schemeClr val="accent2"/>
                </a:solidFill>
              </a:rPr>
              <a:t>Application Delivery</a:t>
            </a:r>
            <a:br>
              <a:rPr lang="en-US" sz="3200">
                <a:solidFill>
                  <a:schemeClr val="accent2"/>
                </a:solidFill>
              </a:rPr>
            </a:br>
            <a:r>
              <a:rPr lang="en-US" sz="3200">
                <a:solidFill>
                  <a:schemeClr val="accent2"/>
                </a:solidFill>
              </a:rPr>
              <a:t>Fundamentals: Java </a:t>
            </a:r>
          </a:p>
        </p:txBody>
      </p:sp>
      <p:sp>
        <p:nvSpPr>
          <p:cNvPr id="3076" name="Rectangle 7"/>
          <p:cNvSpPr>
            <a:spLocks noChangeArrowheads="1"/>
          </p:cNvSpPr>
          <p:nvPr/>
        </p:nvSpPr>
        <p:spPr bwMode="white">
          <a:xfrm>
            <a:off x="2057400" y="1371600"/>
            <a:ext cx="6562725" cy="863600"/>
          </a:xfrm>
          <a:prstGeom prst="rect">
            <a:avLst/>
          </a:prstGeom>
          <a:noFill/>
          <a:ln w="9525">
            <a:noFill/>
            <a:miter lim="800000"/>
            <a:headEnd/>
            <a:tailEnd/>
          </a:ln>
        </p:spPr>
        <p:txBody>
          <a:bodyPr/>
          <a:lstStyle/>
          <a:p>
            <a:pPr eaLnBrk="0" hangingPunct="0">
              <a:lnSpc>
                <a:spcPct val="90000"/>
              </a:lnSpc>
              <a:buClr>
                <a:schemeClr val="tx1"/>
              </a:buClr>
            </a:pPr>
            <a:r>
              <a:rPr lang="en-US" sz="2000">
                <a:solidFill>
                  <a:srgbClr val="003300"/>
                </a:solidFill>
              </a:rPr>
              <a:t>Module 8: Exceptions and Assertions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Activity</a:t>
            </a:r>
          </a:p>
        </p:txBody>
      </p:sp>
      <p:sp>
        <p:nvSpPr>
          <p:cNvPr id="12291" name="Content Placeholder 9"/>
          <p:cNvSpPr>
            <a:spLocks noGrp="1"/>
          </p:cNvSpPr>
          <p:nvPr>
            <p:ph idx="1"/>
          </p:nvPr>
        </p:nvSpPr>
        <p:spPr>
          <a:xfrm>
            <a:off x="152400" y="1219200"/>
            <a:ext cx="5729288" cy="5334000"/>
          </a:xfrm>
        </p:spPr>
        <p:txBody>
          <a:bodyPr/>
          <a:lstStyle/>
          <a:p>
            <a:r>
              <a:rPr lang="en-US" smtClean="0"/>
              <a:t>In this activity, you will:</a:t>
            </a:r>
          </a:p>
          <a:p>
            <a:pPr lvl="1"/>
            <a:r>
              <a:rPr lang="en-US" smtClean="0"/>
              <a:t>Open the file ‘ArithmeticExceptionActivity.java’ in the package sef.module8.activity.</a:t>
            </a:r>
          </a:p>
          <a:p>
            <a:pPr lvl="1"/>
            <a:r>
              <a:rPr lang="en-US" smtClean="0"/>
              <a:t>Read the instructions and create the code to complete this program.</a:t>
            </a:r>
          </a:p>
          <a:p>
            <a:endParaRPr lang="en-US" smtClean="0"/>
          </a:p>
        </p:txBody>
      </p:sp>
      <p:sp>
        <p:nvSpPr>
          <p:cNvPr id="12292" name="Slide Number Placeholder 3"/>
          <p:cNvSpPr>
            <a:spLocks noGrp="1"/>
          </p:cNvSpPr>
          <p:nvPr>
            <p:ph type="sldNum" sz="quarter" idx="10"/>
          </p:nvPr>
        </p:nvSpPr>
        <p:spPr>
          <a:noFill/>
        </p:spPr>
        <p:txBody>
          <a:bodyPr/>
          <a:lstStyle/>
          <a:p>
            <a:endParaRPr lang="en-US" smtClean="0"/>
          </a:p>
          <a:p>
            <a:fld id="{3BA5EF3B-57B1-417A-8B54-EEFD3ED25993}" type="slidenum">
              <a:rPr lang="en-US" smtClean="0"/>
              <a:pPr/>
              <a:t>10</a:t>
            </a:fld>
            <a:endParaRPr lang="en-US" smtClean="0"/>
          </a:p>
        </p:txBody>
      </p:sp>
      <p:sp>
        <p:nvSpPr>
          <p:cNvPr id="5" name="Title 1"/>
          <p:cNvSpPr txBox="1">
            <a:spLocks/>
          </p:cNvSpPr>
          <p:nvPr/>
        </p:nvSpPr>
        <p:spPr bwMode="auto">
          <a:xfrm>
            <a:off x="457200" y="196850"/>
            <a:ext cx="8153400" cy="914400"/>
          </a:xfrm>
          <a:prstGeom prst="rect">
            <a:avLst/>
          </a:prstGeom>
          <a:noFill/>
          <a:ln w="9525">
            <a:noFill/>
            <a:miter lim="800000"/>
            <a:headEnd/>
            <a:tailEnd/>
          </a:ln>
        </p:spPr>
        <p:txBody>
          <a:bodyPr anchor="b"/>
          <a:lstStyle/>
          <a:p>
            <a:pPr eaLnBrk="0" hangingPunct="0">
              <a:defRPr/>
            </a:pPr>
            <a:r>
              <a:rPr lang="en-US" sz="3200" b="1" kern="0" dirty="0">
                <a:solidFill>
                  <a:srgbClr val="FF6600"/>
                </a:solidFill>
                <a:latin typeface="+mj-lt"/>
                <a:ea typeface="+mj-ea"/>
                <a:cs typeface="+mj-cs"/>
              </a:rPr>
              <a:t>Activity 2 – Arithmetic Exception</a:t>
            </a:r>
          </a:p>
        </p:txBody>
      </p:sp>
      <p:sp>
        <p:nvSpPr>
          <p:cNvPr id="6" name="Content Placeholder 2"/>
          <p:cNvSpPr txBox="1">
            <a:spLocks/>
          </p:cNvSpPr>
          <p:nvPr/>
        </p:nvSpPr>
        <p:spPr bwMode="auto">
          <a:xfrm>
            <a:off x="539750" y="1196975"/>
            <a:ext cx="5562600" cy="5334000"/>
          </a:xfrm>
          <a:prstGeom prst="rect">
            <a:avLst/>
          </a:prstGeom>
          <a:noFill/>
          <a:ln w="9525">
            <a:noFill/>
            <a:miter lim="800000"/>
            <a:headEnd/>
            <a:tailEnd/>
          </a:ln>
        </p:spPr>
        <p:txBody>
          <a:bodyPr/>
          <a:lstStyle/>
          <a:p>
            <a:pPr marL="550863" lvl="1" indent="-274638" eaLnBrk="0" hangingPunct="0">
              <a:spcBef>
                <a:spcPct val="20000"/>
              </a:spcBef>
              <a:buClr>
                <a:schemeClr val="tx1"/>
              </a:buClr>
              <a:buFontTx/>
              <a:buChar char="–"/>
              <a:defRPr/>
            </a:pPr>
            <a:endParaRPr lang="en-US" sz="2000" kern="0" dirty="0">
              <a:solidFill>
                <a:srgbClr val="000000"/>
              </a:solidFill>
              <a:latin typeface="+mn-lt"/>
            </a:endParaRPr>
          </a:p>
          <a:p>
            <a:pPr marL="274638" indent="-274638" eaLnBrk="0" hangingPunct="0">
              <a:spcBef>
                <a:spcPct val="20000"/>
              </a:spcBef>
              <a:buClr>
                <a:schemeClr val="tx1"/>
              </a:buClr>
              <a:buFontTx/>
              <a:buChar char="•"/>
              <a:defRPr/>
            </a:pPr>
            <a:endParaRPr lang="en-US" sz="2400" kern="0" dirty="0">
              <a:solidFill>
                <a:srgbClr val="000000"/>
              </a:solidFill>
              <a:latin typeface="+mn-lt"/>
            </a:endParaRPr>
          </a:p>
          <a:p>
            <a:pPr marL="274638" indent="-274638" eaLnBrk="0" hangingPunct="0">
              <a:spcBef>
                <a:spcPct val="20000"/>
              </a:spcBef>
              <a:buClr>
                <a:schemeClr val="tx1"/>
              </a:buClr>
              <a:buFontTx/>
              <a:buChar char="•"/>
              <a:defRPr/>
            </a:pPr>
            <a:endParaRPr lang="en-US" sz="2400" kern="0" dirty="0">
              <a:solidFill>
                <a:srgbClr val="000000"/>
              </a:solidFill>
              <a:latin typeface="+mn-lt"/>
            </a:endParaRPr>
          </a:p>
        </p:txBody>
      </p:sp>
      <p:pic>
        <p:nvPicPr>
          <p:cNvPr id="12295" name="Picture 8" descr="Flipchart"/>
          <p:cNvPicPr>
            <a:picLocks noChangeAspect="1" noChangeArrowheads="1"/>
          </p:cNvPicPr>
          <p:nvPr/>
        </p:nvPicPr>
        <p:blipFill>
          <a:blip r:embed="rId3" cstate="print"/>
          <a:srcRect/>
          <a:stretch>
            <a:fillRect/>
          </a:stretch>
        </p:blipFill>
        <p:spPr bwMode="auto">
          <a:xfrm>
            <a:off x="5881688" y="1406525"/>
            <a:ext cx="2895600"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304800"/>
            <a:ext cx="8153400" cy="914400"/>
          </a:xfrm>
        </p:spPr>
        <p:txBody>
          <a:bodyPr/>
          <a:lstStyle/>
          <a:p>
            <a:pPr eaLnBrk="1" hangingPunct="1"/>
            <a:r>
              <a:rPr lang="en-US" smtClean="0"/>
              <a:t>Checked Exceptions</a:t>
            </a:r>
          </a:p>
        </p:txBody>
      </p:sp>
      <p:sp>
        <p:nvSpPr>
          <p:cNvPr id="13315" name="Rectangle 3"/>
          <p:cNvSpPr>
            <a:spLocks noGrp="1" noChangeArrowheads="1"/>
          </p:cNvSpPr>
          <p:nvPr>
            <p:ph idx="1"/>
          </p:nvPr>
        </p:nvSpPr>
        <p:spPr/>
        <p:txBody>
          <a:bodyPr/>
          <a:lstStyle/>
          <a:p>
            <a:pPr marL="290513" indent="-290513">
              <a:spcBef>
                <a:spcPct val="0"/>
              </a:spcBef>
              <a:spcAft>
                <a:spcPts val="600"/>
              </a:spcAft>
              <a:defRPr/>
            </a:pPr>
            <a:r>
              <a:rPr lang="en-US" kern="1200" dirty="0" smtClean="0">
                <a:solidFill>
                  <a:schemeClr val="tx1"/>
                </a:solidFill>
              </a:rPr>
              <a:t>The Checked Exceptions r</a:t>
            </a:r>
            <a:r>
              <a:rPr lang="en-GB" kern="1200" dirty="0" smtClean="0">
                <a:solidFill>
                  <a:schemeClr val="tx1"/>
                </a:solidFill>
              </a:rPr>
              <a:t>epresent errors </a:t>
            </a:r>
            <a:r>
              <a:rPr lang="en-GB" b="1" kern="1200" dirty="0" smtClean="0">
                <a:solidFill>
                  <a:schemeClr val="tx1"/>
                </a:solidFill>
              </a:rPr>
              <a:t>caused by factors outside of the application code.</a:t>
            </a:r>
          </a:p>
          <a:p>
            <a:pPr marL="290513" indent="-290513">
              <a:spcBef>
                <a:spcPct val="0"/>
              </a:spcBef>
              <a:spcAft>
                <a:spcPts val="600"/>
              </a:spcAft>
              <a:defRPr/>
            </a:pPr>
            <a:r>
              <a:rPr lang="en-GB" kern="1200" dirty="0" smtClean="0">
                <a:solidFill>
                  <a:schemeClr val="tx1"/>
                </a:solidFill>
              </a:rPr>
              <a:t>They are subclasses of the </a:t>
            </a:r>
            <a:r>
              <a:rPr lang="en-GB" b="1" kern="1200" dirty="0" smtClean="0">
                <a:solidFill>
                  <a:schemeClr val="tx1"/>
                </a:solidFill>
              </a:rPr>
              <a:t>Exception</a:t>
            </a:r>
            <a:r>
              <a:rPr lang="en-GB" kern="1200" dirty="0" smtClean="0">
                <a:solidFill>
                  <a:schemeClr val="tx1"/>
                </a:solidFill>
              </a:rPr>
              <a:t> class excluding the RuntimeException class.</a:t>
            </a:r>
          </a:p>
          <a:p>
            <a:pPr marL="290513" indent="-290513">
              <a:spcBef>
                <a:spcPct val="0"/>
              </a:spcBef>
              <a:spcAft>
                <a:spcPts val="600"/>
              </a:spcAft>
              <a:defRPr/>
            </a:pPr>
            <a:r>
              <a:rPr lang="en-GB" kern="1200" dirty="0" smtClean="0">
                <a:solidFill>
                  <a:schemeClr val="tx1"/>
                </a:solidFill>
              </a:rPr>
              <a:t>The application is required to handle these exceptional scenarios through try-catch constructs.</a:t>
            </a:r>
          </a:p>
          <a:p>
            <a:pPr marL="290513" indent="-290513">
              <a:spcBef>
                <a:spcPct val="0"/>
              </a:spcBef>
              <a:spcAft>
                <a:spcPts val="600"/>
              </a:spcAft>
              <a:defRPr/>
            </a:pPr>
            <a:r>
              <a:rPr lang="en-GB" b="1" kern="1200" dirty="0" smtClean="0">
                <a:solidFill>
                  <a:schemeClr val="tx1"/>
                </a:solidFill>
              </a:rPr>
              <a:t>Examples</a:t>
            </a:r>
            <a:r>
              <a:rPr lang="en-GB" kern="1200" dirty="0" smtClean="0">
                <a:solidFill>
                  <a:schemeClr val="tx1"/>
                </a:solidFill>
              </a:rPr>
              <a:t>: </a:t>
            </a:r>
            <a:r>
              <a:rPr lang="en-GB" dirty="0" err="1" smtClean="0"/>
              <a:t>IOException</a:t>
            </a:r>
            <a:r>
              <a:rPr lang="en-GB" dirty="0" smtClean="0"/>
              <a:t>, </a:t>
            </a:r>
            <a:r>
              <a:rPr lang="en-GB" dirty="0" err="1" smtClean="0"/>
              <a:t>SQLException</a:t>
            </a:r>
            <a:endParaRPr lang="en-GB" dirty="0" smtClean="0"/>
          </a:p>
          <a:p>
            <a:pPr eaLnBrk="1" hangingPunct="1">
              <a:buFontTx/>
              <a:buNone/>
              <a:defRPr/>
            </a:pPr>
            <a:endParaRPr lang="en-GB" dirty="0" smtClean="0"/>
          </a:p>
          <a:p>
            <a:pPr eaLnBrk="1" hangingPunct="1">
              <a:buFontTx/>
              <a:buNone/>
              <a:defRPr/>
            </a:pPr>
            <a:endParaRPr lang="en-US" sz="1800" b="1" dirty="0" smtClean="0"/>
          </a:p>
        </p:txBody>
      </p:sp>
      <p:sp>
        <p:nvSpPr>
          <p:cNvPr id="13316" name="Slide Number Placeholder 5"/>
          <p:cNvSpPr>
            <a:spLocks noGrp="1"/>
          </p:cNvSpPr>
          <p:nvPr>
            <p:ph type="sldNum" sz="quarter" idx="10"/>
          </p:nvPr>
        </p:nvSpPr>
        <p:spPr>
          <a:noFill/>
        </p:spPr>
        <p:txBody>
          <a:bodyPr/>
          <a:lstStyle/>
          <a:p>
            <a:endParaRPr lang="en-US" smtClean="0"/>
          </a:p>
          <a:p>
            <a:fld id="{0CA6ED98-5D30-4269-8ECA-844B3FF00DE7}" type="slidenum">
              <a:rPr lang="en-US" smtClean="0"/>
              <a:pPr/>
              <a:t>11</a:t>
            </a:fld>
            <a:endParaRPr lang="en-US" smtClean="0"/>
          </a:p>
        </p:txBody>
      </p:sp>
      <p:sp>
        <p:nvSpPr>
          <p:cNvPr id="5" name="Content Placeholder 9"/>
          <p:cNvSpPr txBox="1">
            <a:spLocks/>
          </p:cNvSpPr>
          <p:nvPr/>
        </p:nvSpPr>
        <p:spPr bwMode="gray">
          <a:xfrm>
            <a:off x="896938" y="5969000"/>
            <a:ext cx="7885112" cy="384175"/>
          </a:xfrm>
          <a:prstGeom prst="rect">
            <a:avLst/>
          </a:prstGeom>
          <a:solidFill>
            <a:schemeClr val="accent2">
              <a:lumMod val="20000"/>
              <a:lumOff val="80000"/>
            </a:schemeClr>
          </a:solidFill>
          <a:ln w="12700">
            <a:noFill/>
            <a:miter lim="800000"/>
            <a:headEnd/>
            <a:tailEnd/>
          </a:ln>
        </p:spPr>
        <p:txBody>
          <a:bodyPr lIns="90488" tIns="44450" rIns="90488" bIns="44450" anchor="ctr"/>
          <a:lstStyle/>
          <a:p>
            <a:pPr eaLnBrk="0" fontAlgn="auto" hangingPunct="0">
              <a:spcAft>
                <a:spcPts val="0"/>
              </a:spcAft>
              <a:buClr>
                <a:srgbClr val="000000"/>
              </a:buClr>
              <a:defRPr/>
            </a:pPr>
            <a:r>
              <a:rPr lang="en-US" sz="1600" dirty="0"/>
              <a:t>Refer to CheckedExceptionSample.java sample code.</a:t>
            </a:r>
          </a:p>
        </p:txBody>
      </p:sp>
      <p:sp>
        <p:nvSpPr>
          <p:cNvPr id="6" name="Rounded Rectangle 5"/>
          <p:cNvSpPr/>
          <p:nvPr/>
        </p:nvSpPr>
        <p:spPr bwMode="auto">
          <a:xfrm>
            <a:off x="457200" y="5971487"/>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algn="ctr" eaLnBrk="0" fontAlgn="auto" hangingPunct="0">
              <a:lnSpc>
                <a:spcPct val="80000"/>
              </a:lnSpc>
              <a:spcBef>
                <a:spcPct val="50000"/>
              </a:spcBef>
              <a:spcAft>
                <a:spcPts val="0"/>
              </a:spcAft>
              <a:defRPr/>
            </a:pPr>
            <a:r>
              <a:rPr lang="en-US" sz="1800" kern="0" dirty="0">
                <a:solidFill>
                  <a:srgbClr val="FFFFFF"/>
                </a:solidFill>
                <a:latin typeface="Trebuchet MS" pitchFamily="34" charset="0"/>
              </a:rPr>
              <a:t>i</a:t>
            </a:r>
            <a:endParaRPr lang="en-IN" sz="1800" kern="0" dirty="0">
              <a:solidFill>
                <a:srgbClr val="FFFFFF"/>
              </a:solidFill>
              <a:latin typeface="Trebuchet M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10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Activity 3 – SQL Exception</a:t>
            </a:r>
          </a:p>
        </p:txBody>
      </p:sp>
      <p:sp>
        <p:nvSpPr>
          <p:cNvPr id="14339" name="Content Placeholder 2"/>
          <p:cNvSpPr>
            <a:spLocks noGrp="1"/>
          </p:cNvSpPr>
          <p:nvPr>
            <p:ph idx="1"/>
          </p:nvPr>
        </p:nvSpPr>
        <p:spPr>
          <a:xfrm>
            <a:off x="152400" y="1219200"/>
            <a:ext cx="5634038" cy="5334000"/>
          </a:xfrm>
        </p:spPr>
        <p:txBody>
          <a:bodyPr/>
          <a:lstStyle/>
          <a:p>
            <a:r>
              <a:rPr lang="en-US" smtClean="0"/>
              <a:t>In this activity, you will:</a:t>
            </a:r>
          </a:p>
          <a:p>
            <a:pPr lvl="1"/>
            <a:r>
              <a:rPr lang="en-US" smtClean="0"/>
              <a:t>Open the file ‘SQLExceptionActivity.java’ in the package sef.module8.activity.</a:t>
            </a:r>
          </a:p>
          <a:p>
            <a:pPr lvl="1"/>
            <a:r>
              <a:rPr lang="en-US" smtClean="0"/>
              <a:t>Read the instructions and create the code to complete this program.</a:t>
            </a:r>
            <a:endParaRPr lang="en-US" sz="2400" smtClean="0"/>
          </a:p>
        </p:txBody>
      </p:sp>
      <p:sp>
        <p:nvSpPr>
          <p:cNvPr id="14340" name="Slide Number Placeholder 3"/>
          <p:cNvSpPr>
            <a:spLocks noGrp="1"/>
          </p:cNvSpPr>
          <p:nvPr>
            <p:ph type="sldNum" sz="quarter" idx="10"/>
          </p:nvPr>
        </p:nvSpPr>
        <p:spPr>
          <a:noFill/>
        </p:spPr>
        <p:txBody>
          <a:bodyPr/>
          <a:lstStyle/>
          <a:p>
            <a:endParaRPr lang="en-US" smtClean="0"/>
          </a:p>
          <a:p>
            <a:fld id="{9FC23BB1-84BA-40E1-A0EE-1838CF8C5337}" type="slidenum">
              <a:rPr lang="en-US" smtClean="0"/>
              <a:pPr/>
              <a:t>12</a:t>
            </a:fld>
            <a:endParaRPr lang="en-US" smtClean="0"/>
          </a:p>
        </p:txBody>
      </p:sp>
      <p:pic>
        <p:nvPicPr>
          <p:cNvPr id="14341" name="Picture 8" descr="Flipchart"/>
          <p:cNvPicPr>
            <a:picLocks noChangeAspect="1" noChangeArrowheads="1"/>
          </p:cNvPicPr>
          <p:nvPr/>
        </p:nvPicPr>
        <p:blipFill>
          <a:blip r:embed="rId3" cstate="print"/>
          <a:srcRect/>
          <a:stretch>
            <a:fillRect/>
          </a:stretch>
        </p:blipFill>
        <p:spPr bwMode="auto">
          <a:xfrm>
            <a:off x="5881688" y="1406525"/>
            <a:ext cx="2895600"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Errors</a:t>
            </a:r>
          </a:p>
        </p:txBody>
      </p:sp>
      <p:sp>
        <p:nvSpPr>
          <p:cNvPr id="15363" name="Rectangle 3"/>
          <p:cNvSpPr>
            <a:spLocks noGrp="1" noChangeArrowheads="1"/>
          </p:cNvSpPr>
          <p:nvPr>
            <p:ph idx="1"/>
          </p:nvPr>
        </p:nvSpPr>
        <p:spPr/>
        <p:txBody>
          <a:bodyPr/>
          <a:lstStyle/>
          <a:p>
            <a:pPr marL="290513" indent="-290513">
              <a:spcBef>
                <a:spcPct val="0"/>
              </a:spcBef>
              <a:spcAft>
                <a:spcPts val="600"/>
              </a:spcAft>
              <a:defRPr/>
            </a:pPr>
            <a:r>
              <a:rPr lang="en-GB" kern="1200" dirty="0" smtClean="0">
                <a:solidFill>
                  <a:schemeClr val="tx1"/>
                </a:solidFill>
              </a:rPr>
              <a:t>Errors represent critical errors that should not occur and that the application is not expected to recover from.</a:t>
            </a:r>
          </a:p>
          <a:p>
            <a:pPr marL="290513" indent="-290513">
              <a:spcBef>
                <a:spcPct val="0"/>
              </a:spcBef>
              <a:spcAft>
                <a:spcPts val="600"/>
              </a:spcAft>
              <a:defRPr/>
            </a:pPr>
            <a:r>
              <a:rPr lang="en-GB" kern="1200" dirty="0" smtClean="0">
                <a:solidFill>
                  <a:schemeClr val="tx1"/>
                </a:solidFill>
              </a:rPr>
              <a:t>Errors are typically generated from mistakes in program logic or design and should be handled through correction of design or code.</a:t>
            </a:r>
          </a:p>
          <a:p>
            <a:pPr marL="290513" indent="-290513">
              <a:spcBef>
                <a:spcPct val="0"/>
              </a:spcBef>
              <a:spcAft>
                <a:spcPts val="600"/>
              </a:spcAft>
              <a:defRPr/>
            </a:pPr>
            <a:r>
              <a:rPr lang="en-GB" b="1" kern="1200" dirty="0" smtClean="0">
                <a:solidFill>
                  <a:schemeClr val="tx1"/>
                </a:solidFill>
              </a:rPr>
              <a:t>Examples</a:t>
            </a:r>
            <a:r>
              <a:rPr lang="en-GB" kern="1200" dirty="0" smtClean="0">
                <a:solidFill>
                  <a:schemeClr val="tx1"/>
                </a:solidFill>
              </a:rPr>
              <a:t>: </a:t>
            </a:r>
            <a:r>
              <a:rPr lang="en-GB" kern="1200" dirty="0" err="1" smtClean="0">
                <a:solidFill>
                  <a:schemeClr val="tx1"/>
                </a:solidFill>
              </a:rPr>
              <a:t>OutOfMemoryError</a:t>
            </a:r>
            <a:r>
              <a:rPr lang="en-GB" kern="1200" dirty="0" smtClean="0">
                <a:solidFill>
                  <a:schemeClr val="tx1"/>
                </a:solidFill>
              </a:rPr>
              <a:t>, </a:t>
            </a:r>
            <a:r>
              <a:rPr lang="en-GB" kern="1200" dirty="0" err="1" smtClean="0">
                <a:solidFill>
                  <a:schemeClr val="tx1"/>
                </a:solidFill>
              </a:rPr>
              <a:t>StackOverFlowError</a:t>
            </a:r>
            <a:endParaRPr lang="en-GB" kern="1200" dirty="0" smtClean="0">
              <a:solidFill>
                <a:schemeClr val="tx1"/>
              </a:solidFill>
            </a:endParaRPr>
          </a:p>
          <a:p>
            <a:pPr eaLnBrk="1" hangingPunct="1">
              <a:buFontTx/>
              <a:buNone/>
              <a:defRPr/>
            </a:pPr>
            <a:endParaRPr lang="en-US" dirty="0" smtClean="0"/>
          </a:p>
          <a:p>
            <a:pPr eaLnBrk="1" hangingPunct="1">
              <a:buFontTx/>
              <a:buNone/>
              <a:defRPr/>
            </a:pPr>
            <a:endParaRPr lang="en-US" sz="1800" b="1" dirty="0" smtClean="0"/>
          </a:p>
        </p:txBody>
      </p:sp>
      <p:sp>
        <p:nvSpPr>
          <p:cNvPr id="15364" name="Slide Number Placeholder 7"/>
          <p:cNvSpPr>
            <a:spLocks noGrp="1"/>
          </p:cNvSpPr>
          <p:nvPr>
            <p:ph type="sldNum" sz="quarter" idx="10"/>
          </p:nvPr>
        </p:nvSpPr>
        <p:spPr>
          <a:noFill/>
        </p:spPr>
        <p:txBody>
          <a:bodyPr/>
          <a:lstStyle/>
          <a:p>
            <a:endParaRPr lang="en-US" smtClean="0"/>
          </a:p>
          <a:p>
            <a:fld id="{49F4D443-B815-4EF8-BBFA-E257E8D3FF0A}" type="slidenum">
              <a:rPr lang="en-US" smtClean="0"/>
              <a:pPr/>
              <a:t>13</a:t>
            </a:fld>
            <a:endParaRPr lang="en-US" smtClean="0"/>
          </a:p>
        </p:txBody>
      </p:sp>
      <p:sp>
        <p:nvSpPr>
          <p:cNvPr id="5" name="Content Placeholder 9"/>
          <p:cNvSpPr txBox="1">
            <a:spLocks/>
          </p:cNvSpPr>
          <p:nvPr/>
        </p:nvSpPr>
        <p:spPr bwMode="gray">
          <a:xfrm>
            <a:off x="896938" y="5969000"/>
            <a:ext cx="7885112" cy="384175"/>
          </a:xfrm>
          <a:prstGeom prst="rect">
            <a:avLst/>
          </a:prstGeom>
          <a:solidFill>
            <a:schemeClr val="accent2">
              <a:lumMod val="20000"/>
              <a:lumOff val="80000"/>
            </a:schemeClr>
          </a:solidFill>
          <a:ln w="12700">
            <a:noFill/>
            <a:miter lim="800000"/>
            <a:headEnd/>
            <a:tailEnd/>
          </a:ln>
        </p:spPr>
        <p:txBody>
          <a:bodyPr lIns="90488" tIns="44450" rIns="90488" bIns="44450" anchor="ctr"/>
          <a:lstStyle/>
          <a:p>
            <a:pPr eaLnBrk="0" fontAlgn="auto" hangingPunct="0">
              <a:spcAft>
                <a:spcPts val="0"/>
              </a:spcAft>
              <a:buClr>
                <a:srgbClr val="000000"/>
              </a:buClr>
              <a:defRPr/>
            </a:pPr>
            <a:r>
              <a:rPr lang="en-US" sz="1600" dirty="0"/>
              <a:t>Refer to ErrorSample.java sample code.</a:t>
            </a:r>
          </a:p>
        </p:txBody>
      </p:sp>
      <p:sp>
        <p:nvSpPr>
          <p:cNvPr id="6" name="Rounded Rectangle 5"/>
          <p:cNvSpPr/>
          <p:nvPr/>
        </p:nvSpPr>
        <p:spPr bwMode="auto">
          <a:xfrm>
            <a:off x="457200" y="5971487"/>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algn="ctr" eaLnBrk="0" fontAlgn="auto" hangingPunct="0">
              <a:lnSpc>
                <a:spcPct val="80000"/>
              </a:lnSpc>
              <a:spcBef>
                <a:spcPct val="50000"/>
              </a:spcBef>
              <a:spcAft>
                <a:spcPts val="0"/>
              </a:spcAft>
              <a:defRPr/>
            </a:pPr>
            <a:r>
              <a:rPr lang="en-US" sz="1800" kern="0" dirty="0">
                <a:solidFill>
                  <a:srgbClr val="FFFFFF"/>
                </a:solidFill>
                <a:latin typeface="Trebuchet MS" pitchFamily="34" charset="0"/>
              </a:rPr>
              <a:t>i</a:t>
            </a:r>
            <a:endParaRPr lang="en-IN" sz="1800" kern="0" dirty="0">
              <a:solidFill>
                <a:srgbClr val="FFFFFF"/>
              </a:solidFill>
              <a:latin typeface="Trebuchet M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10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p:txBody>
          <a:bodyPr/>
          <a:lstStyle/>
          <a:p>
            <a:pPr marL="290513" indent="-290513">
              <a:spcBef>
                <a:spcPct val="0"/>
              </a:spcBef>
              <a:spcAft>
                <a:spcPts val="600"/>
              </a:spcAft>
              <a:defRPr/>
            </a:pPr>
            <a:r>
              <a:rPr lang="en-US" kern="1200" dirty="0" smtClean="0">
                <a:solidFill>
                  <a:schemeClr val="tx1"/>
                </a:solidFill>
              </a:rPr>
              <a:t>Exceptions can also be handled by propagating them up the call stack instead of handling them in the current method.</a:t>
            </a:r>
          </a:p>
          <a:p>
            <a:pPr marL="290513" indent="-290513">
              <a:spcBef>
                <a:spcPct val="0"/>
              </a:spcBef>
              <a:spcAft>
                <a:spcPts val="600"/>
              </a:spcAft>
              <a:defRPr/>
            </a:pPr>
            <a:r>
              <a:rPr lang="en-US" kern="1200" dirty="0" smtClean="0">
                <a:solidFill>
                  <a:schemeClr val="tx1"/>
                </a:solidFill>
              </a:rPr>
              <a:t>A method can declare that one of its statements might throw an Exception and that it is leaving to whoever is calling the method to handle it.</a:t>
            </a:r>
          </a:p>
          <a:p>
            <a:pPr marL="457200" indent="-457200" eaLnBrk="1" hangingPunct="1">
              <a:defRPr/>
            </a:pPr>
            <a:endParaRPr lang="en-US" dirty="0" smtClean="0"/>
          </a:p>
          <a:p>
            <a:pPr marL="457200" indent="-457200" eaLnBrk="1" hangingPunct="1">
              <a:defRPr/>
            </a:pPr>
            <a:endParaRPr lang="en-US" dirty="0" smtClean="0"/>
          </a:p>
          <a:p>
            <a:pPr marL="457200" indent="-457200" eaLnBrk="1" hangingPunct="1">
              <a:defRPr/>
            </a:pPr>
            <a:endParaRPr lang="en-US" dirty="0" smtClean="0"/>
          </a:p>
          <a:p>
            <a:pPr marL="457200" indent="-457200" eaLnBrk="1" hangingPunct="1">
              <a:defRPr/>
            </a:pPr>
            <a:endParaRPr lang="en-US" dirty="0" smtClean="0"/>
          </a:p>
          <a:p>
            <a:pPr marL="290513" indent="-290513">
              <a:spcBef>
                <a:spcPct val="0"/>
              </a:spcBef>
              <a:spcAft>
                <a:spcPts val="600"/>
              </a:spcAft>
              <a:defRPr/>
            </a:pPr>
            <a:r>
              <a:rPr lang="en-US" kern="1200" dirty="0" smtClean="0">
                <a:solidFill>
                  <a:schemeClr val="tx1"/>
                </a:solidFill>
              </a:rPr>
              <a:t>Any statement that might generate a checked exception that is declared by the method is considered ‘handled’ and does not need a try-catch block.</a:t>
            </a:r>
          </a:p>
          <a:p>
            <a:pPr marL="457200" indent="-457200" eaLnBrk="1" hangingPunct="1">
              <a:buFontTx/>
              <a:buNone/>
              <a:defRPr/>
            </a:pPr>
            <a:endParaRPr lang="en-US" dirty="0" smtClean="0"/>
          </a:p>
        </p:txBody>
      </p:sp>
      <p:sp>
        <p:nvSpPr>
          <p:cNvPr id="183299" name="Rectangle 3"/>
          <p:cNvSpPr>
            <a:spLocks noGrp="1" noChangeArrowheads="1"/>
          </p:cNvSpPr>
          <p:nvPr>
            <p:ph type="title"/>
          </p:nvPr>
        </p:nvSpPr>
        <p:spPr>
          <a:effectLst>
            <a:outerShdw dist="35921" dir="2700000" algn="ctr" rotWithShape="0">
              <a:schemeClr val="bg1"/>
            </a:outerShdw>
          </a:effectLst>
        </p:spPr>
        <p:txBody>
          <a:bodyPr/>
          <a:lstStyle/>
          <a:p>
            <a:pPr eaLnBrk="1" hangingPunct="1">
              <a:defRPr/>
            </a:pPr>
            <a:r>
              <a:rPr lang="en-US" dirty="0" smtClean="0"/>
              <a:t>Specifying Exceptions</a:t>
            </a:r>
          </a:p>
        </p:txBody>
      </p:sp>
      <p:sp>
        <p:nvSpPr>
          <p:cNvPr id="5" name="Rectangle 14"/>
          <p:cNvSpPr>
            <a:spLocks noChangeArrowheads="1"/>
          </p:cNvSpPr>
          <p:nvPr/>
        </p:nvSpPr>
        <p:spPr bwMode="auto">
          <a:xfrm>
            <a:off x="533400" y="3132138"/>
            <a:ext cx="8102600" cy="1384300"/>
          </a:xfrm>
          <a:prstGeom prst="rect">
            <a:avLst/>
          </a:prstGeom>
          <a:solidFill>
            <a:srgbClr val="C0C0C0"/>
          </a:solidFill>
          <a:ln w="12700">
            <a:noFill/>
            <a:miter lim="800000"/>
            <a:headEnd/>
            <a:tailEnd/>
          </a:ln>
        </p:spPr>
        <p:txBody>
          <a:bodyPr wrap="none" lIns="90488" tIns="44450" rIns="90488" bIns="44450" anchor="ctr"/>
          <a:lstStyle/>
          <a:p>
            <a:pPr marL="342900" indent="-342900" fontAlgn="auto">
              <a:spcAft>
                <a:spcPts val="0"/>
              </a:spcAft>
              <a:defRPr/>
            </a:pPr>
            <a:r>
              <a:rPr lang="en-US" sz="1500" b="1" kern="0" dirty="0">
                <a:solidFill>
                  <a:srgbClr val="000000"/>
                </a:solidFill>
                <a:latin typeface="Courier New" pitchFamily="49" charset="0"/>
              </a:rPr>
              <a:t>&lt;method signature&gt; throws &lt;Exception1&gt;,&lt;Exception2&gt;</a:t>
            </a:r>
          </a:p>
          <a:p>
            <a:pPr marL="342900" indent="-342900" fontAlgn="auto">
              <a:spcAft>
                <a:spcPts val="0"/>
              </a:spcAft>
              <a:defRPr/>
            </a:pPr>
            <a:endParaRPr lang="en-US" sz="1500" b="1" kern="0" dirty="0">
              <a:solidFill>
                <a:srgbClr val="000000"/>
              </a:solidFill>
              <a:latin typeface="Courier New" pitchFamily="49" charset="0"/>
            </a:endParaRPr>
          </a:p>
          <a:p>
            <a:pPr marL="342900" indent="-342900" fontAlgn="auto">
              <a:spcAft>
                <a:spcPts val="0"/>
              </a:spcAft>
              <a:defRPr/>
            </a:pPr>
            <a:r>
              <a:rPr lang="en-US" sz="1500" b="1" kern="0" dirty="0">
                <a:solidFill>
                  <a:srgbClr val="000000"/>
                </a:solidFill>
                <a:latin typeface="Courier New" pitchFamily="49" charset="0"/>
              </a:rPr>
              <a:t>public void </a:t>
            </a:r>
            <a:r>
              <a:rPr lang="en-US" sz="1500" b="1" kern="0" dirty="0" err="1">
                <a:solidFill>
                  <a:srgbClr val="000000"/>
                </a:solidFill>
                <a:latin typeface="Courier New" pitchFamily="49" charset="0"/>
              </a:rPr>
              <a:t>connectToDB</a:t>
            </a:r>
            <a:r>
              <a:rPr lang="en-US" sz="1500" b="1" kern="0" dirty="0">
                <a:solidFill>
                  <a:srgbClr val="000000"/>
                </a:solidFill>
                <a:latin typeface="Courier New" pitchFamily="49" charset="0"/>
              </a:rPr>
              <a:t> (String query)throws </a:t>
            </a:r>
            <a:r>
              <a:rPr lang="en-US" sz="1500" b="1" kern="0" dirty="0" err="1">
                <a:solidFill>
                  <a:srgbClr val="000000"/>
                </a:solidFill>
                <a:latin typeface="Courier New" pitchFamily="49" charset="0"/>
              </a:rPr>
              <a:t>SQLException,IOException</a:t>
            </a:r>
            <a:r>
              <a:rPr lang="en-US" sz="1500" b="1" kern="0" dirty="0">
                <a:solidFill>
                  <a:srgbClr val="000000"/>
                </a:solidFill>
                <a:latin typeface="Courier New" pitchFamily="49" charset="0"/>
              </a:rPr>
              <a:t>{</a:t>
            </a:r>
          </a:p>
          <a:p>
            <a:pPr marL="342900" indent="-342900" fontAlgn="auto">
              <a:spcAft>
                <a:spcPts val="0"/>
              </a:spcAft>
              <a:defRPr/>
            </a:pPr>
            <a:r>
              <a:rPr lang="en-US" sz="1500" b="1" kern="0" dirty="0">
                <a:solidFill>
                  <a:srgbClr val="000000"/>
                </a:solidFill>
                <a:latin typeface="Courier New" pitchFamily="49" charset="0"/>
              </a:rPr>
              <a:t>      //code here</a:t>
            </a:r>
          </a:p>
          <a:p>
            <a:pPr marL="342900" indent="-342900" fontAlgn="auto">
              <a:spcAft>
                <a:spcPts val="0"/>
              </a:spcAft>
              <a:defRPr/>
            </a:pPr>
            <a:r>
              <a:rPr lang="en-US" sz="1500" b="1" kern="0" dirty="0">
                <a:solidFill>
                  <a:srgbClr val="000000"/>
                </a:solidFill>
                <a:latin typeface="Courier New" pitchFamily="49" charset="0"/>
              </a:rPr>
              <a:t>}</a:t>
            </a:r>
            <a:endParaRPr lang="en-US" sz="1500" b="1" kern="0" dirty="0">
              <a:solidFill>
                <a:sysClr val="windowText" lastClr="000000"/>
              </a:solidFill>
              <a:latin typeface="Courier New" pitchFamily="49" charset="0"/>
            </a:endParaRPr>
          </a:p>
        </p:txBody>
      </p:sp>
      <p:sp>
        <p:nvSpPr>
          <p:cNvPr id="16389" name="Slide Number Placeholder 5"/>
          <p:cNvSpPr>
            <a:spLocks noGrp="1"/>
          </p:cNvSpPr>
          <p:nvPr>
            <p:ph type="sldNum" sz="quarter" idx="10"/>
          </p:nvPr>
        </p:nvSpPr>
        <p:spPr>
          <a:noFill/>
        </p:spPr>
        <p:txBody>
          <a:bodyPr/>
          <a:lstStyle/>
          <a:p>
            <a:endParaRPr lang="en-US" smtClean="0"/>
          </a:p>
          <a:p>
            <a:fld id="{AA576E9C-2DB3-4CDD-9EC9-E7C77E971FF1}" type="slidenum">
              <a:rPr lang="en-US" smtClean="0"/>
              <a:pPr/>
              <a:t>14</a:t>
            </a:fld>
            <a:endParaRPr lang="en-US" smtClean="0"/>
          </a:p>
        </p:txBody>
      </p:sp>
      <p:sp>
        <p:nvSpPr>
          <p:cNvPr id="6" name="Content Placeholder 9"/>
          <p:cNvSpPr txBox="1">
            <a:spLocks/>
          </p:cNvSpPr>
          <p:nvPr/>
        </p:nvSpPr>
        <p:spPr bwMode="gray">
          <a:xfrm>
            <a:off x="896938" y="5969000"/>
            <a:ext cx="7885112" cy="384175"/>
          </a:xfrm>
          <a:prstGeom prst="rect">
            <a:avLst/>
          </a:prstGeom>
          <a:solidFill>
            <a:schemeClr val="accent2">
              <a:lumMod val="20000"/>
              <a:lumOff val="80000"/>
            </a:schemeClr>
          </a:solidFill>
          <a:ln w="12700">
            <a:noFill/>
            <a:miter lim="800000"/>
            <a:headEnd/>
            <a:tailEnd/>
          </a:ln>
        </p:spPr>
        <p:txBody>
          <a:bodyPr lIns="90488" tIns="44450" rIns="90488" bIns="44450" anchor="ctr"/>
          <a:lstStyle/>
          <a:p>
            <a:pPr eaLnBrk="0" fontAlgn="auto" hangingPunct="0">
              <a:spcAft>
                <a:spcPts val="0"/>
              </a:spcAft>
              <a:buClr>
                <a:srgbClr val="000000"/>
              </a:buClr>
              <a:defRPr/>
            </a:pPr>
            <a:r>
              <a:rPr lang="en-US" sz="1600" dirty="0"/>
              <a:t>Refer to SpecifyExceptionSample.java sample code.</a:t>
            </a:r>
          </a:p>
        </p:txBody>
      </p:sp>
      <p:sp>
        <p:nvSpPr>
          <p:cNvPr id="7" name="Rounded Rectangle 6"/>
          <p:cNvSpPr/>
          <p:nvPr/>
        </p:nvSpPr>
        <p:spPr bwMode="auto">
          <a:xfrm>
            <a:off x="457200" y="5971487"/>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algn="ctr" eaLnBrk="0" fontAlgn="auto" hangingPunct="0">
              <a:lnSpc>
                <a:spcPct val="80000"/>
              </a:lnSpc>
              <a:spcBef>
                <a:spcPct val="50000"/>
              </a:spcBef>
              <a:spcAft>
                <a:spcPts val="0"/>
              </a:spcAft>
              <a:defRPr/>
            </a:pPr>
            <a:r>
              <a:rPr lang="en-US" sz="1800" kern="0" dirty="0">
                <a:solidFill>
                  <a:srgbClr val="FFFFFF"/>
                </a:solidFill>
                <a:latin typeface="Trebuchet MS" pitchFamily="34" charset="0"/>
              </a:rPr>
              <a:t>i</a:t>
            </a:r>
            <a:endParaRPr lang="en-IN" sz="1800" kern="0" dirty="0">
              <a:solidFill>
                <a:srgbClr val="FFFFFF"/>
              </a:solidFill>
              <a:latin typeface="Trebuchet M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type="title"/>
          </p:nvPr>
        </p:nvSpPr>
        <p:spPr>
          <a:effectLst>
            <a:outerShdw dist="35921" dir="2700000" algn="ctr" rotWithShape="0">
              <a:schemeClr val="bg1"/>
            </a:outerShdw>
          </a:effectLst>
        </p:spPr>
        <p:txBody>
          <a:bodyPr/>
          <a:lstStyle/>
          <a:p>
            <a:pPr eaLnBrk="1" hangingPunct="1">
              <a:defRPr/>
            </a:pPr>
            <a:r>
              <a:rPr lang="en-US" dirty="0" smtClean="0"/>
              <a:t>Handling Exception Through Declaration</a:t>
            </a:r>
          </a:p>
        </p:txBody>
      </p:sp>
      <p:sp>
        <p:nvSpPr>
          <p:cNvPr id="17410" name="Rectangle 2"/>
          <p:cNvSpPr>
            <a:spLocks noGrp="1" noChangeArrowheads="1"/>
          </p:cNvSpPr>
          <p:nvPr>
            <p:ph idx="1"/>
          </p:nvPr>
        </p:nvSpPr>
        <p:spPr/>
        <p:txBody>
          <a:bodyPr/>
          <a:lstStyle/>
          <a:p>
            <a:pPr marL="290513" indent="-290513">
              <a:spcBef>
                <a:spcPct val="0"/>
              </a:spcBef>
              <a:spcAft>
                <a:spcPts val="600"/>
              </a:spcAft>
              <a:buClr>
                <a:srgbClr val="000000"/>
              </a:buClr>
              <a:defRPr/>
            </a:pPr>
            <a:r>
              <a:rPr lang="en-US" kern="1200" dirty="0" smtClean="0"/>
              <a:t>Code can be told to explicitly throw an Exception (Checked or Unchecked).</a:t>
            </a:r>
          </a:p>
          <a:p>
            <a:pPr marL="290513" indent="-290513">
              <a:spcBef>
                <a:spcPct val="0"/>
              </a:spcBef>
              <a:spcAft>
                <a:spcPts val="600"/>
              </a:spcAft>
              <a:buClr>
                <a:srgbClr val="000000"/>
              </a:buClr>
              <a:defRPr/>
            </a:pPr>
            <a:r>
              <a:rPr lang="en-US" kern="1200" dirty="0" smtClean="0"/>
              <a:t>Exceptions are represented as Java objects and can be created just like any other object, and then ‘thrown’ using the throw keyword.</a:t>
            </a:r>
          </a:p>
          <a:p>
            <a:pPr marL="457200" indent="-457200" eaLnBrk="1" hangingPunct="1">
              <a:buFontTx/>
              <a:buNone/>
              <a:defRPr/>
            </a:pPr>
            <a:r>
              <a:rPr lang="en-US" dirty="0" smtClean="0"/>
              <a:t>	</a:t>
            </a:r>
          </a:p>
          <a:p>
            <a:pPr marL="457200" indent="-457200" eaLnBrk="1" hangingPunct="1">
              <a:buFontTx/>
              <a:buNone/>
              <a:defRPr/>
            </a:pPr>
            <a:endParaRPr lang="en-US" sz="1400" i="1" dirty="0" smtClean="0"/>
          </a:p>
          <a:p>
            <a:pPr marL="457200" indent="-457200" eaLnBrk="1" hangingPunct="1">
              <a:buFontTx/>
              <a:buNone/>
              <a:defRPr/>
            </a:pPr>
            <a:endParaRPr lang="en-US" sz="1400" i="1" dirty="0" smtClean="0"/>
          </a:p>
          <a:p>
            <a:pPr marL="457200" indent="-457200" eaLnBrk="1" hangingPunct="1">
              <a:buFontTx/>
              <a:buNone/>
              <a:defRPr/>
            </a:pPr>
            <a:endParaRPr lang="en-US" sz="1400" i="1" dirty="0" smtClean="0"/>
          </a:p>
          <a:p>
            <a:pPr marL="457200" indent="-457200" eaLnBrk="1" hangingPunct="1">
              <a:buFontTx/>
              <a:buNone/>
              <a:defRPr/>
            </a:pPr>
            <a:endParaRPr lang="en-US" sz="1400" i="1" dirty="0" smtClean="0"/>
          </a:p>
          <a:p>
            <a:pPr marL="457200" indent="-457200" eaLnBrk="1" hangingPunct="1">
              <a:buFontTx/>
              <a:buNone/>
              <a:defRPr/>
            </a:pPr>
            <a:endParaRPr lang="en-US" sz="1400" i="1" dirty="0" smtClean="0"/>
          </a:p>
          <a:p>
            <a:pPr marL="457200" indent="-457200" eaLnBrk="1" hangingPunct="1">
              <a:buFontTx/>
              <a:buNone/>
              <a:defRPr/>
            </a:pPr>
            <a:endParaRPr lang="en-US" sz="1400" i="1" dirty="0" smtClean="0"/>
          </a:p>
          <a:p>
            <a:pPr marL="457200" indent="-457200" eaLnBrk="1" hangingPunct="1">
              <a:buFontTx/>
              <a:buNone/>
              <a:defRPr/>
            </a:pPr>
            <a:endParaRPr lang="en-US" sz="1400" i="1" dirty="0" smtClean="0"/>
          </a:p>
          <a:p>
            <a:pPr marL="457200" indent="-457200" eaLnBrk="1" hangingPunct="1">
              <a:buFontTx/>
              <a:buNone/>
              <a:defRPr/>
            </a:pPr>
            <a:endParaRPr lang="en-US" i="1" dirty="0" smtClean="0"/>
          </a:p>
        </p:txBody>
      </p:sp>
      <p:sp>
        <p:nvSpPr>
          <p:cNvPr id="6" name="Rectangle 6"/>
          <p:cNvSpPr>
            <a:spLocks noChangeArrowheads="1"/>
          </p:cNvSpPr>
          <p:nvPr/>
        </p:nvSpPr>
        <p:spPr bwMode="auto">
          <a:xfrm>
            <a:off x="533400" y="3190875"/>
            <a:ext cx="8458200" cy="1752600"/>
          </a:xfrm>
          <a:prstGeom prst="rect">
            <a:avLst/>
          </a:prstGeom>
          <a:solidFill>
            <a:srgbClr val="C0C0C0"/>
          </a:solidFill>
          <a:ln w="12700">
            <a:noFill/>
            <a:miter lim="800000"/>
            <a:headEnd/>
            <a:tailEnd/>
          </a:ln>
        </p:spPr>
        <p:txBody>
          <a:bodyPr wrap="none" lIns="90488" tIns="44450" rIns="90488" bIns="44450" anchor="ctr"/>
          <a:lstStyle/>
          <a:p>
            <a:pPr marL="342900" indent="-342900" fontAlgn="auto">
              <a:spcAft>
                <a:spcPts val="0"/>
              </a:spcAft>
              <a:defRPr/>
            </a:pPr>
            <a:r>
              <a:rPr lang="en-US" sz="1500" kern="0" dirty="0">
                <a:solidFill>
                  <a:srgbClr val="000000"/>
                </a:solidFill>
                <a:latin typeface="Courier New" pitchFamily="49" charset="0"/>
              </a:rPr>
              <a:t>Example:</a:t>
            </a:r>
          </a:p>
          <a:p>
            <a:pPr marL="342900" indent="-342900" fontAlgn="auto">
              <a:spcAft>
                <a:spcPts val="0"/>
              </a:spcAft>
              <a:defRPr/>
            </a:pPr>
            <a:r>
              <a:rPr lang="en-US" sz="1500" kern="0" dirty="0">
                <a:solidFill>
                  <a:srgbClr val="000000"/>
                </a:solidFill>
                <a:latin typeface="Courier New" pitchFamily="49" charset="0"/>
              </a:rPr>
              <a:t>public void </a:t>
            </a:r>
            <a:r>
              <a:rPr lang="en-US" sz="1500" kern="0" dirty="0" err="1">
                <a:solidFill>
                  <a:srgbClr val="000000"/>
                </a:solidFill>
                <a:latin typeface="Courier New" pitchFamily="49" charset="0"/>
              </a:rPr>
              <a:t>setAge</a:t>
            </a:r>
            <a:r>
              <a:rPr lang="en-US" sz="1500" kern="0" dirty="0">
                <a:solidFill>
                  <a:srgbClr val="000000"/>
                </a:solidFill>
                <a:latin typeface="Courier New" pitchFamily="49" charset="0"/>
              </a:rPr>
              <a:t>(</a:t>
            </a:r>
            <a:r>
              <a:rPr lang="en-US" sz="1500" kern="0" dirty="0" err="1">
                <a:solidFill>
                  <a:srgbClr val="000000"/>
                </a:solidFill>
                <a:latin typeface="Courier New" pitchFamily="49" charset="0"/>
              </a:rPr>
              <a:t>int</a:t>
            </a:r>
            <a:r>
              <a:rPr lang="en-US" sz="1500" kern="0" dirty="0">
                <a:solidFill>
                  <a:srgbClr val="000000"/>
                </a:solidFill>
                <a:latin typeface="Courier New" pitchFamily="49" charset="0"/>
              </a:rPr>
              <a:t> age){</a:t>
            </a:r>
          </a:p>
          <a:p>
            <a:pPr marL="342900" indent="-342900" fontAlgn="auto">
              <a:spcAft>
                <a:spcPts val="0"/>
              </a:spcAft>
              <a:defRPr/>
            </a:pPr>
            <a:r>
              <a:rPr lang="en-US" sz="1500" kern="0" dirty="0">
                <a:solidFill>
                  <a:srgbClr val="000000"/>
                </a:solidFill>
                <a:latin typeface="Courier New" pitchFamily="49" charset="0"/>
              </a:rPr>
              <a:t>	if(age &lt; 0 ){</a:t>
            </a:r>
          </a:p>
          <a:p>
            <a:pPr marL="342900" indent="-342900" fontAlgn="auto">
              <a:spcAft>
                <a:spcPts val="0"/>
              </a:spcAft>
              <a:defRPr/>
            </a:pPr>
            <a:r>
              <a:rPr lang="en-US" sz="1500" kern="0" dirty="0">
                <a:solidFill>
                  <a:srgbClr val="000000"/>
                </a:solidFill>
                <a:latin typeface="Courier New" pitchFamily="49" charset="0"/>
              </a:rPr>
              <a:t>	          //create an instance and throw at the same time</a:t>
            </a:r>
          </a:p>
          <a:p>
            <a:pPr marL="342900" indent="-342900" fontAlgn="auto">
              <a:spcAft>
                <a:spcPts val="0"/>
              </a:spcAft>
              <a:defRPr/>
            </a:pPr>
            <a:r>
              <a:rPr lang="en-US" sz="1500" b="1" kern="0" dirty="0">
                <a:solidFill>
                  <a:srgbClr val="000000"/>
                </a:solidFill>
                <a:latin typeface="Courier New" pitchFamily="49" charset="0"/>
              </a:rPr>
              <a:t>throw</a:t>
            </a:r>
            <a:r>
              <a:rPr lang="en-US" sz="1500" kern="0" dirty="0">
                <a:solidFill>
                  <a:srgbClr val="000000"/>
                </a:solidFill>
                <a:latin typeface="Courier New" pitchFamily="49" charset="0"/>
              </a:rPr>
              <a:t> new </a:t>
            </a:r>
            <a:r>
              <a:rPr lang="en-US" sz="1500" kern="0" dirty="0" err="1">
                <a:solidFill>
                  <a:srgbClr val="000000"/>
                </a:solidFill>
                <a:latin typeface="Courier New" pitchFamily="49" charset="0"/>
              </a:rPr>
              <a:t>IllegalArgumentException</a:t>
            </a:r>
            <a:r>
              <a:rPr lang="en-US" sz="1500" kern="0" dirty="0">
                <a:solidFill>
                  <a:srgbClr val="000000"/>
                </a:solidFill>
                <a:latin typeface="Courier New" pitchFamily="49" charset="0"/>
              </a:rPr>
              <a:t>(“parameter age cannot be less than 0”);</a:t>
            </a:r>
          </a:p>
          <a:p>
            <a:pPr marL="342900" indent="-342900" fontAlgn="auto">
              <a:spcAft>
                <a:spcPts val="0"/>
              </a:spcAft>
              <a:defRPr/>
            </a:pPr>
            <a:r>
              <a:rPr lang="en-US" sz="1500" kern="0" dirty="0">
                <a:solidFill>
                  <a:srgbClr val="000000"/>
                </a:solidFill>
                <a:latin typeface="Courier New" pitchFamily="49" charset="0"/>
              </a:rPr>
              <a:t>	}</a:t>
            </a:r>
          </a:p>
          <a:p>
            <a:pPr marL="342900" indent="-342900" fontAlgn="auto">
              <a:spcAft>
                <a:spcPts val="0"/>
              </a:spcAft>
              <a:defRPr/>
            </a:pPr>
            <a:r>
              <a:rPr lang="en-US" sz="1500" kern="0" dirty="0">
                <a:solidFill>
                  <a:srgbClr val="000000"/>
                </a:solidFill>
                <a:latin typeface="Courier New" pitchFamily="49" charset="0"/>
              </a:rPr>
              <a:t>}</a:t>
            </a:r>
            <a:endParaRPr lang="en-US" sz="1500" kern="0" dirty="0">
              <a:solidFill>
                <a:sysClr val="windowText" lastClr="000000"/>
              </a:solidFill>
            </a:endParaRPr>
          </a:p>
        </p:txBody>
      </p:sp>
      <p:sp>
        <p:nvSpPr>
          <p:cNvPr id="7" name="Content Placeholder 9"/>
          <p:cNvSpPr txBox="1">
            <a:spLocks/>
          </p:cNvSpPr>
          <p:nvPr/>
        </p:nvSpPr>
        <p:spPr bwMode="gray">
          <a:xfrm>
            <a:off x="896938" y="5649913"/>
            <a:ext cx="7885112" cy="327025"/>
          </a:xfrm>
          <a:prstGeom prst="rect">
            <a:avLst/>
          </a:prstGeom>
          <a:solidFill>
            <a:schemeClr val="accent2">
              <a:lumMod val="20000"/>
              <a:lumOff val="80000"/>
            </a:schemeClr>
          </a:solidFill>
          <a:ln w="12700">
            <a:noFill/>
            <a:miter lim="800000"/>
            <a:headEnd/>
            <a:tailEnd/>
          </a:ln>
        </p:spPr>
        <p:txBody>
          <a:bodyPr lIns="90488" tIns="44450" rIns="90488" bIns="44450"/>
          <a:lstStyle/>
          <a:p>
            <a:pPr eaLnBrk="0" fontAlgn="auto" hangingPunct="0">
              <a:spcBef>
                <a:spcPct val="20000"/>
              </a:spcBef>
              <a:spcAft>
                <a:spcPts val="0"/>
              </a:spcAft>
              <a:buClr>
                <a:srgbClr val="000000"/>
              </a:buClr>
              <a:defRPr/>
            </a:pPr>
            <a:r>
              <a:rPr lang="en-US" sz="1600" dirty="0">
                <a:latin typeface="Arial" pitchFamily="34" charset="0"/>
              </a:rPr>
              <a:t>Refer to the ExceptionDeclarationSample.java sample code.</a:t>
            </a:r>
          </a:p>
        </p:txBody>
      </p:sp>
      <p:sp>
        <p:nvSpPr>
          <p:cNvPr id="8" name="Rounded Rectangle 7"/>
          <p:cNvSpPr/>
          <p:nvPr/>
        </p:nvSpPr>
        <p:spPr bwMode="auto">
          <a:xfrm>
            <a:off x="457200" y="5632366"/>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algn="ctr" eaLnBrk="0" fontAlgn="auto" hangingPunct="0">
              <a:lnSpc>
                <a:spcPct val="80000"/>
              </a:lnSpc>
              <a:spcBef>
                <a:spcPct val="50000"/>
              </a:spcBef>
              <a:spcAft>
                <a:spcPts val="0"/>
              </a:spcAft>
              <a:defRPr/>
            </a:pPr>
            <a:r>
              <a:rPr lang="en-US" sz="1800" kern="0" dirty="0">
                <a:solidFill>
                  <a:srgbClr val="FFFFFF"/>
                </a:solidFill>
                <a:latin typeface="Trebuchet MS" pitchFamily="34" charset="0"/>
              </a:rPr>
              <a:t>i</a:t>
            </a:r>
            <a:endParaRPr lang="en-IN" sz="1800" kern="0" dirty="0">
              <a:solidFill>
                <a:srgbClr val="FFFFFF"/>
              </a:solidFill>
              <a:latin typeface="Trebuchet MS" pitchFamily="34" charset="0"/>
            </a:endParaRPr>
          </a:p>
        </p:txBody>
      </p:sp>
      <p:sp>
        <p:nvSpPr>
          <p:cNvPr id="17415" name="Slide Number Placeholder 8"/>
          <p:cNvSpPr>
            <a:spLocks noGrp="1"/>
          </p:cNvSpPr>
          <p:nvPr>
            <p:ph type="sldNum" sz="quarter" idx="10"/>
          </p:nvPr>
        </p:nvSpPr>
        <p:spPr>
          <a:noFill/>
        </p:spPr>
        <p:txBody>
          <a:bodyPr/>
          <a:lstStyle/>
          <a:p>
            <a:endParaRPr lang="en-US" smtClean="0"/>
          </a:p>
          <a:p>
            <a:fld id="{EEFB477E-4E56-4C79-8ED2-8D0F16EEFAB5}" type="slidenum">
              <a:rPr lang="en-US" smtClean="0"/>
              <a:pPr/>
              <a:t>15</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p:txBody>
          <a:bodyPr/>
          <a:lstStyle/>
          <a:p>
            <a:pPr eaLnBrk="1" hangingPunct="1"/>
            <a:endParaRPr lang="en-US" smtClean="0"/>
          </a:p>
          <a:p>
            <a:pPr eaLnBrk="1" hangingPunct="1"/>
            <a:endParaRPr lang="en-US" smtClean="0"/>
          </a:p>
        </p:txBody>
      </p:sp>
      <p:sp>
        <p:nvSpPr>
          <p:cNvPr id="18435" name="Rectangle 3"/>
          <p:cNvSpPr>
            <a:spLocks noChangeArrowheads="1"/>
          </p:cNvSpPr>
          <p:nvPr/>
        </p:nvSpPr>
        <p:spPr bwMode="auto">
          <a:xfrm>
            <a:off x="244475" y="1295400"/>
            <a:ext cx="8375650" cy="4800600"/>
          </a:xfrm>
          <a:prstGeom prst="rect">
            <a:avLst/>
          </a:prstGeom>
          <a:noFill/>
          <a:ln w="12700">
            <a:noFill/>
            <a:miter lim="800000"/>
            <a:headEnd/>
            <a:tailEnd/>
          </a:ln>
        </p:spPr>
        <p:txBody>
          <a:bodyPr lIns="90488" tIns="44450" rIns="90488" bIns="44450"/>
          <a:lstStyle/>
          <a:p>
            <a:pPr marL="274638" indent="-274638">
              <a:spcBef>
                <a:spcPct val="20000"/>
              </a:spcBef>
              <a:buClr>
                <a:schemeClr val="tx1"/>
              </a:buClr>
              <a:buFontTx/>
              <a:buChar char="•"/>
            </a:pPr>
            <a:r>
              <a:rPr lang="en-US" sz="2200">
                <a:solidFill>
                  <a:srgbClr val="000000"/>
                </a:solidFill>
              </a:rPr>
              <a:t>Exceptions in the standard API may not be sufficient to cover the scenarios needed by the application.</a:t>
            </a:r>
          </a:p>
          <a:p>
            <a:pPr marL="274638" indent="-274638">
              <a:spcBef>
                <a:spcPct val="20000"/>
              </a:spcBef>
              <a:buClr>
                <a:schemeClr val="tx1"/>
              </a:buClr>
              <a:buFontTx/>
              <a:buChar char="•"/>
            </a:pPr>
            <a:r>
              <a:rPr lang="en-US" sz="2200">
                <a:solidFill>
                  <a:srgbClr val="000000"/>
                </a:solidFill>
              </a:rPr>
              <a:t>A customized exception can be declared by </a:t>
            </a:r>
            <a:r>
              <a:rPr lang="en-US" sz="2200" b="1">
                <a:solidFill>
                  <a:srgbClr val="000000"/>
                </a:solidFill>
              </a:rPr>
              <a:t>sub-classing the Exception</a:t>
            </a:r>
            <a:r>
              <a:rPr lang="en-US" sz="2200" b="1" i="1">
                <a:solidFill>
                  <a:srgbClr val="000000"/>
                </a:solidFill>
              </a:rPr>
              <a:t> </a:t>
            </a:r>
            <a:r>
              <a:rPr lang="en-US" sz="2200" b="1">
                <a:solidFill>
                  <a:srgbClr val="000000"/>
                </a:solidFill>
              </a:rPr>
              <a:t>class.</a:t>
            </a:r>
          </a:p>
          <a:p>
            <a:pPr marL="274638" indent="-274638">
              <a:spcBef>
                <a:spcPct val="20000"/>
              </a:spcBef>
              <a:buClr>
                <a:schemeClr val="tx1"/>
              </a:buClr>
              <a:buFontTx/>
              <a:buChar char="•"/>
            </a:pPr>
            <a:r>
              <a:rPr lang="en-US" sz="2200">
                <a:solidFill>
                  <a:srgbClr val="000000"/>
                </a:solidFill>
              </a:rPr>
              <a:t>The customized exception should contain appropriate data and behavior in order to assist in properly identifying and correcting the problem.</a:t>
            </a:r>
          </a:p>
          <a:p>
            <a:pPr marL="550863" lvl="1" indent="-274638">
              <a:spcBef>
                <a:spcPct val="20000"/>
              </a:spcBef>
              <a:buClr>
                <a:schemeClr val="tx1"/>
              </a:buClr>
            </a:pPr>
            <a:r>
              <a:rPr lang="en-US" sz="2200">
                <a:solidFill>
                  <a:srgbClr val="000000"/>
                </a:solidFill>
              </a:rPr>
              <a:t> </a:t>
            </a:r>
          </a:p>
          <a:p>
            <a:pPr marL="550863" lvl="1" indent="-274638">
              <a:spcBef>
                <a:spcPct val="20000"/>
              </a:spcBef>
              <a:buClr>
                <a:schemeClr val="tx1"/>
              </a:buClr>
              <a:buFontTx/>
              <a:buChar char="–"/>
            </a:pPr>
            <a:endParaRPr lang="en-US" sz="2200">
              <a:solidFill>
                <a:srgbClr val="000000"/>
              </a:solidFill>
            </a:endParaRPr>
          </a:p>
          <a:p>
            <a:pPr marL="274638" indent="-274638">
              <a:spcBef>
                <a:spcPct val="20000"/>
              </a:spcBef>
              <a:buClr>
                <a:schemeClr val="tx1"/>
              </a:buClr>
            </a:pPr>
            <a:endParaRPr lang="en-US" sz="1800" b="1">
              <a:solidFill>
                <a:srgbClr val="000000"/>
              </a:solidFill>
            </a:endParaRPr>
          </a:p>
          <a:p>
            <a:pPr marL="274638" indent="-274638">
              <a:spcBef>
                <a:spcPct val="20000"/>
              </a:spcBef>
              <a:buClr>
                <a:schemeClr val="tx1"/>
              </a:buClr>
              <a:buFontTx/>
              <a:buChar char="•"/>
            </a:pPr>
            <a:endParaRPr lang="en-US" sz="2200">
              <a:solidFill>
                <a:srgbClr val="000000"/>
              </a:solidFill>
            </a:endParaRPr>
          </a:p>
          <a:p>
            <a:pPr marL="274638" indent="-274638">
              <a:spcBef>
                <a:spcPct val="20000"/>
              </a:spcBef>
              <a:buClr>
                <a:schemeClr val="tx1"/>
              </a:buClr>
              <a:buFontTx/>
              <a:buChar char="•"/>
            </a:pPr>
            <a:endParaRPr lang="en-US" sz="2200">
              <a:solidFill>
                <a:srgbClr val="000000"/>
              </a:solidFill>
            </a:endParaRPr>
          </a:p>
        </p:txBody>
      </p:sp>
      <p:sp>
        <p:nvSpPr>
          <p:cNvPr id="187396" name="Rectangle 4"/>
          <p:cNvSpPr>
            <a:spLocks noChangeArrowheads="1"/>
          </p:cNvSpPr>
          <p:nvPr/>
        </p:nvSpPr>
        <p:spPr bwMode="auto">
          <a:xfrm>
            <a:off x="457200" y="196850"/>
            <a:ext cx="8153400" cy="914400"/>
          </a:xfrm>
          <a:prstGeom prst="rect">
            <a:avLst/>
          </a:prstGeom>
          <a:noFill/>
          <a:ln w="9525">
            <a:noFill/>
            <a:miter lim="800000"/>
            <a:headEnd/>
            <a:tailEnd/>
          </a:ln>
          <a:effectLst>
            <a:outerShdw dist="35921" dir="2700000" algn="ctr" rotWithShape="0">
              <a:schemeClr val="bg1"/>
            </a:outerShdw>
          </a:effectLst>
        </p:spPr>
        <p:txBody>
          <a:bodyPr anchor="b"/>
          <a:lstStyle/>
          <a:p>
            <a:pPr>
              <a:defRPr/>
            </a:pPr>
            <a:r>
              <a:rPr lang="en-US" sz="3200" b="1">
                <a:solidFill>
                  <a:srgbClr val="FF6600"/>
                </a:solidFill>
              </a:rPr>
              <a:t>Customizing Exceptions</a:t>
            </a:r>
          </a:p>
        </p:txBody>
      </p:sp>
      <p:sp>
        <p:nvSpPr>
          <p:cNvPr id="5" name="Content Placeholder 9"/>
          <p:cNvSpPr txBox="1">
            <a:spLocks/>
          </p:cNvSpPr>
          <p:nvPr/>
        </p:nvSpPr>
        <p:spPr bwMode="gray">
          <a:xfrm>
            <a:off x="896938" y="4584700"/>
            <a:ext cx="7885112" cy="327025"/>
          </a:xfrm>
          <a:prstGeom prst="rect">
            <a:avLst/>
          </a:prstGeom>
          <a:solidFill>
            <a:schemeClr val="accent2">
              <a:lumMod val="20000"/>
              <a:lumOff val="80000"/>
            </a:schemeClr>
          </a:solidFill>
          <a:ln w="12700">
            <a:noFill/>
            <a:miter lim="800000"/>
            <a:headEnd/>
            <a:tailEnd/>
          </a:ln>
        </p:spPr>
        <p:txBody>
          <a:bodyPr lIns="90488" tIns="44450" rIns="90488" bIns="44450"/>
          <a:lstStyle/>
          <a:p>
            <a:pPr eaLnBrk="0" fontAlgn="auto" hangingPunct="0">
              <a:spcBef>
                <a:spcPct val="20000"/>
              </a:spcBef>
              <a:spcAft>
                <a:spcPts val="0"/>
              </a:spcAft>
              <a:buClr>
                <a:srgbClr val="000000"/>
              </a:buClr>
              <a:defRPr/>
            </a:pPr>
            <a:r>
              <a:rPr lang="en-US" sz="1600" dirty="0">
                <a:latin typeface="Arial" pitchFamily="34" charset="0"/>
              </a:rPr>
              <a:t>Refer to the CustomException.java and CustomExceptionSample.java sample code.</a:t>
            </a:r>
          </a:p>
        </p:txBody>
      </p:sp>
      <p:sp>
        <p:nvSpPr>
          <p:cNvPr id="6" name="Rounded Rectangle 5"/>
          <p:cNvSpPr/>
          <p:nvPr/>
        </p:nvSpPr>
        <p:spPr bwMode="auto">
          <a:xfrm>
            <a:off x="457200" y="4567822"/>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algn="ctr" eaLnBrk="0" fontAlgn="auto" hangingPunct="0">
              <a:lnSpc>
                <a:spcPct val="80000"/>
              </a:lnSpc>
              <a:spcBef>
                <a:spcPct val="50000"/>
              </a:spcBef>
              <a:spcAft>
                <a:spcPts val="0"/>
              </a:spcAft>
              <a:defRPr/>
            </a:pPr>
            <a:r>
              <a:rPr lang="en-US" sz="1800" kern="0" dirty="0">
                <a:solidFill>
                  <a:srgbClr val="FFFFFF"/>
                </a:solidFill>
                <a:latin typeface="Trebuchet MS" pitchFamily="34" charset="0"/>
              </a:rPr>
              <a:t>i</a:t>
            </a:r>
            <a:endParaRPr lang="en-IN" sz="1800" kern="0" dirty="0">
              <a:solidFill>
                <a:srgbClr val="FFFFFF"/>
              </a:solidFill>
              <a:latin typeface="Trebuchet MS" pitchFamily="34" charset="0"/>
            </a:endParaRPr>
          </a:p>
        </p:txBody>
      </p:sp>
      <p:sp>
        <p:nvSpPr>
          <p:cNvPr id="18439" name="Slide Number Placeholder 6"/>
          <p:cNvSpPr>
            <a:spLocks noGrp="1"/>
          </p:cNvSpPr>
          <p:nvPr>
            <p:ph type="sldNum" sz="quarter" idx="10"/>
          </p:nvPr>
        </p:nvSpPr>
        <p:spPr>
          <a:noFill/>
        </p:spPr>
        <p:txBody>
          <a:bodyPr/>
          <a:lstStyle/>
          <a:p>
            <a:endParaRPr lang="en-US" smtClean="0"/>
          </a:p>
          <a:p>
            <a:fld id="{F2A29C34-E218-4486-A6E6-B799811760C1}" type="slidenum">
              <a:rPr lang="en-US" smtClean="0"/>
              <a:pPr/>
              <a:t>16</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1000"/>
                                        <p:tgtEl>
                                          <p:spTgt spid="5"/>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Activity 4 – Custom Exception</a:t>
            </a:r>
          </a:p>
        </p:txBody>
      </p:sp>
      <p:sp>
        <p:nvSpPr>
          <p:cNvPr id="19459" name="Content Placeholder 2"/>
          <p:cNvSpPr>
            <a:spLocks noGrp="1"/>
          </p:cNvSpPr>
          <p:nvPr>
            <p:ph idx="1"/>
          </p:nvPr>
        </p:nvSpPr>
        <p:spPr>
          <a:xfrm>
            <a:off x="152400" y="1219200"/>
            <a:ext cx="5776913" cy="5334000"/>
          </a:xfrm>
        </p:spPr>
        <p:txBody>
          <a:bodyPr/>
          <a:lstStyle/>
          <a:p>
            <a:r>
              <a:rPr lang="en-US" smtClean="0"/>
              <a:t>In this activity, you will:</a:t>
            </a:r>
          </a:p>
          <a:p>
            <a:pPr lvl="1"/>
            <a:r>
              <a:rPr lang="en-US" smtClean="0"/>
              <a:t>Open the files ‘CustomExceptionActivity.java’ and ‘CustomExceptionActivityTest.java’ in the package sef.module8.activity.</a:t>
            </a:r>
          </a:p>
          <a:p>
            <a:pPr lvl="1"/>
            <a:r>
              <a:rPr lang="en-US" smtClean="0"/>
              <a:t>Read the instructions and create the code to complete this program.</a:t>
            </a:r>
            <a:endParaRPr lang="en-US" sz="2400" smtClean="0"/>
          </a:p>
          <a:p>
            <a:endParaRPr lang="en-US" sz="2400" smtClean="0"/>
          </a:p>
        </p:txBody>
      </p:sp>
      <p:sp>
        <p:nvSpPr>
          <p:cNvPr id="19460" name="Slide Number Placeholder 3"/>
          <p:cNvSpPr>
            <a:spLocks noGrp="1"/>
          </p:cNvSpPr>
          <p:nvPr>
            <p:ph type="sldNum" sz="quarter" idx="10"/>
          </p:nvPr>
        </p:nvSpPr>
        <p:spPr>
          <a:noFill/>
        </p:spPr>
        <p:txBody>
          <a:bodyPr/>
          <a:lstStyle/>
          <a:p>
            <a:endParaRPr lang="en-US" smtClean="0"/>
          </a:p>
          <a:p>
            <a:fld id="{64E124B9-2515-4D41-B998-7EC7BADFCE98}" type="slidenum">
              <a:rPr lang="en-US" smtClean="0"/>
              <a:pPr/>
              <a:t>17</a:t>
            </a:fld>
            <a:endParaRPr lang="en-US" smtClean="0"/>
          </a:p>
        </p:txBody>
      </p:sp>
      <p:pic>
        <p:nvPicPr>
          <p:cNvPr id="19461" name="Picture 8" descr="Flipchart"/>
          <p:cNvPicPr>
            <a:picLocks noChangeAspect="1" noChangeArrowheads="1"/>
          </p:cNvPicPr>
          <p:nvPr/>
        </p:nvPicPr>
        <p:blipFill>
          <a:blip r:embed="rId3" cstate="print"/>
          <a:srcRect/>
          <a:stretch>
            <a:fillRect/>
          </a:stretch>
        </p:blipFill>
        <p:spPr bwMode="auto">
          <a:xfrm>
            <a:off x="5881688" y="1406525"/>
            <a:ext cx="2895600"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Assertion Statements</a:t>
            </a:r>
          </a:p>
        </p:txBody>
      </p:sp>
      <p:sp>
        <p:nvSpPr>
          <p:cNvPr id="20483" name="Rectangle 3"/>
          <p:cNvSpPr>
            <a:spLocks noGrp="1" noChangeArrowheads="1"/>
          </p:cNvSpPr>
          <p:nvPr>
            <p:ph type="body" idx="1"/>
          </p:nvPr>
        </p:nvSpPr>
        <p:spPr/>
        <p:txBody>
          <a:bodyPr/>
          <a:lstStyle/>
          <a:p>
            <a:pPr eaLnBrk="1" hangingPunct="1"/>
            <a:r>
              <a:rPr lang="en-US" smtClean="0"/>
              <a:t>An </a:t>
            </a:r>
            <a:r>
              <a:rPr lang="en-US" b="1" smtClean="0"/>
              <a:t>assertion</a:t>
            </a:r>
            <a:r>
              <a:rPr lang="en-US" i="1" smtClean="0"/>
              <a:t> </a:t>
            </a:r>
            <a:r>
              <a:rPr lang="en-US" smtClean="0"/>
              <a:t>is a programming language construct that checks whether a specified expression is true.</a:t>
            </a:r>
          </a:p>
          <a:p>
            <a:pPr eaLnBrk="1" hangingPunct="1"/>
            <a:r>
              <a:rPr lang="en-US" smtClean="0"/>
              <a:t>The assertions are used to assist the programmer in improving code quality. Verification done using assertions are not a part of the actual code logic.</a:t>
            </a:r>
          </a:p>
          <a:p>
            <a:pPr eaLnBrk="1" hangingPunct="1"/>
            <a:r>
              <a:rPr lang="en-US" smtClean="0"/>
              <a:t>Assertions can be used to:</a:t>
            </a:r>
          </a:p>
          <a:p>
            <a:pPr lvl="1" eaLnBrk="1" hangingPunct="1"/>
            <a:r>
              <a:rPr lang="en-US" smtClean="0"/>
              <a:t>Validate pre-conditions before entering a section of code. </a:t>
            </a:r>
          </a:p>
          <a:p>
            <a:pPr lvl="1" eaLnBrk="1" hangingPunct="1"/>
            <a:r>
              <a:rPr lang="en-US" smtClean="0"/>
              <a:t>Validate post-conditions after executing a section of code.</a:t>
            </a:r>
          </a:p>
          <a:p>
            <a:pPr lvl="1" eaLnBrk="1" hangingPunct="1"/>
            <a:r>
              <a:rPr lang="en-US" smtClean="0"/>
              <a:t>Validating class invariants whenever the state of the object is modified.</a:t>
            </a:r>
          </a:p>
        </p:txBody>
      </p:sp>
      <p:sp>
        <p:nvSpPr>
          <p:cNvPr id="20484" name="Slide Number Placeholder 3"/>
          <p:cNvSpPr>
            <a:spLocks noGrp="1"/>
          </p:cNvSpPr>
          <p:nvPr>
            <p:ph type="sldNum" sz="quarter" idx="10"/>
          </p:nvPr>
        </p:nvSpPr>
        <p:spPr>
          <a:noFill/>
        </p:spPr>
        <p:txBody>
          <a:bodyPr/>
          <a:lstStyle/>
          <a:p>
            <a:endParaRPr lang="en-US" smtClean="0"/>
          </a:p>
          <a:p>
            <a:fld id="{DAD8A30F-D709-42E0-A390-76F6E812CE5C}" type="slidenum">
              <a:rPr lang="en-US" smtClean="0"/>
              <a:pPr/>
              <a:t>18</a:t>
            </a:fld>
            <a:endParaRPr lang="en-US"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Using Assert Statements</a:t>
            </a:r>
          </a:p>
        </p:txBody>
      </p:sp>
      <p:sp>
        <p:nvSpPr>
          <p:cNvPr id="21507" name="Rectangle 3"/>
          <p:cNvSpPr>
            <a:spLocks noGrp="1" noChangeArrowheads="1"/>
          </p:cNvSpPr>
          <p:nvPr>
            <p:ph type="body" idx="1"/>
          </p:nvPr>
        </p:nvSpPr>
        <p:spPr/>
        <p:txBody>
          <a:bodyPr/>
          <a:lstStyle/>
          <a:p>
            <a:pPr eaLnBrk="1" hangingPunct="1">
              <a:defRPr/>
            </a:pPr>
            <a:r>
              <a:rPr lang="en-US" dirty="0" smtClean="0"/>
              <a:t>Assertions can be inserted anywhere in code using the following syntax:</a:t>
            </a:r>
          </a:p>
          <a:p>
            <a:pPr lvl="1" eaLnBrk="1" hangingPunct="1">
              <a:defRPr/>
            </a:pPr>
            <a:r>
              <a:rPr lang="en-US" kern="1200" dirty="0" smtClean="0">
                <a:ea typeface="+mn-ea"/>
                <a:cs typeface="+mn-cs"/>
              </a:rPr>
              <a:t>assert &lt;</a:t>
            </a:r>
            <a:r>
              <a:rPr lang="en-US" kern="1200" dirty="0" err="1" smtClean="0">
                <a:ea typeface="+mn-ea"/>
                <a:cs typeface="+mn-cs"/>
              </a:rPr>
              <a:t>boolean</a:t>
            </a:r>
            <a:r>
              <a:rPr lang="en-US" kern="1200" dirty="0" smtClean="0">
                <a:ea typeface="+mn-ea"/>
                <a:cs typeface="+mn-cs"/>
              </a:rPr>
              <a:t> expression&gt; </a:t>
            </a:r>
          </a:p>
          <a:p>
            <a:pPr lvl="1" eaLnBrk="1" hangingPunct="1">
              <a:defRPr/>
            </a:pPr>
            <a:r>
              <a:rPr lang="en-US" kern="1200" dirty="0" smtClean="0">
                <a:ea typeface="+mn-ea"/>
                <a:cs typeface="+mn-cs"/>
              </a:rPr>
              <a:t>assert&lt;</a:t>
            </a:r>
            <a:r>
              <a:rPr lang="en-US" kern="1200" dirty="0" err="1" smtClean="0">
                <a:ea typeface="+mn-ea"/>
                <a:cs typeface="+mn-cs"/>
              </a:rPr>
              <a:t>boolean</a:t>
            </a:r>
            <a:r>
              <a:rPr lang="en-US" kern="1200" dirty="0" smtClean="0">
                <a:ea typeface="+mn-ea"/>
                <a:cs typeface="+mn-cs"/>
              </a:rPr>
              <a:t> expression&gt; : &lt;String expression&gt;</a:t>
            </a:r>
          </a:p>
          <a:p>
            <a:pPr eaLnBrk="1" hangingPunct="1">
              <a:defRPr/>
            </a:pPr>
            <a:endParaRPr lang="en-US" dirty="0" smtClean="0"/>
          </a:p>
          <a:p>
            <a:pPr eaLnBrk="1" hangingPunct="1">
              <a:defRPr/>
            </a:pPr>
            <a:r>
              <a:rPr lang="en-US" dirty="0" smtClean="0"/>
              <a:t>If the </a:t>
            </a:r>
            <a:r>
              <a:rPr lang="en-US" dirty="0" err="1" smtClean="0"/>
              <a:t>boolean</a:t>
            </a:r>
            <a:r>
              <a:rPr lang="en-US" dirty="0" smtClean="0"/>
              <a:t> expression is </a:t>
            </a:r>
            <a:r>
              <a:rPr lang="en-US" i="1" dirty="0" smtClean="0"/>
              <a:t>false </a:t>
            </a:r>
            <a:r>
              <a:rPr lang="en-US" dirty="0" smtClean="0"/>
              <a:t>then the statement will throw an </a:t>
            </a:r>
            <a:r>
              <a:rPr lang="en-US" b="1" dirty="0" err="1" smtClean="0"/>
              <a:t>AssertionError</a:t>
            </a:r>
            <a:r>
              <a:rPr lang="en-US" i="1" dirty="0" smtClean="0"/>
              <a:t> </a:t>
            </a:r>
            <a:r>
              <a:rPr lang="en-US" dirty="0" smtClean="0"/>
              <a:t>and will display the String expression (if specified)</a:t>
            </a:r>
          </a:p>
          <a:p>
            <a:pPr eaLnBrk="1" hangingPunct="1">
              <a:defRPr/>
            </a:pPr>
            <a:endParaRPr lang="en-US" dirty="0" smtClean="0"/>
          </a:p>
          <a:p>
            <a:pPr eaLnBrk="1" hangingPunct="1">
              <a:buFontTx/>
              <a:buNone/>
              <a:defRPr/>
            </a:pPr>
            <a:endParaRPr lang="en-US" sz="1800" b="1" dirty="0" smtClean="0"/>
          </a:p>
          <a:p>
            <a:pPr eaLnBrk="1" hangingPunct="1">
              <a:buFontTx/>
              <a:buNone/>
              <a:defRPr/>
            </a:pPr>
            <a:endParaRPr lang="en-US" sz="1800" b="1" dirty="0" smtClean="0"/>
          </a:p>
          <a:p>
            <a:pPr eaLnBrk="1" hangingPunct="1">
              <a:defRPr/>
            </a:pPr>
            <a:endParaRPr lang="en-US" dirty="0" smtClean="0"/>
          </a:p>
          <a:p>
            <a:pPr eaLnBrk="1" hangingPunct="1">
              <a:defRPr/>
            </a:pPr>
            <a:endParaRPr lang="en-US" dirty="0" smtClean="0"/>
          </a:p>
          <a:p>
            <a:pPr eaLnBrk="1" hangingPunct="1">
              <a:defRPr/>
            </a:pPr>
            <a:endParaRPr lang="en-US" dirty="0" smtClean="0"/>
          </a:p>
        </p:txBody>
      </p:sp>
      <p:sp>
        <p:nvSpPr>
          <p:cNvPr id="4" name="Content Placeholder 9"/>
          <p:cNvSpPr txBox="1">
            <a:spLocks/>
          </p:cNvSpPr>
          <p:nvPr/>
        </p:nvSpPr>
        <p:spPr bwMode="gray">
          <a:xfrm>
            <a:off x="979488" y="4640263"/>
            <a:ext cx="7885112" cy="327025"/>
          </a:xfrm>
          <a:prstGeom prst="rect">
            <a:avLst/>
          </a:prstGeom>
          <a:solidFill>
            <a:schemeClr val="accent2">
              <a:lumMod val="20000"/>
              <a:lumOff val="80000"/>
            </a:schemeClr>
          </a:solidFill>
          <a:ln w="12700">
            <a:noFill/>
            <a:miter lim="800000"/>
            <a:headEnd/>
            <a:tailEnd/>
          </a:ln>
        </p:spPr>
        <p:txBody>
          <a:bodyPr lIns="90488" tIns="44450" rIns="90488" bIns="44450"/>
          <a:lstStyle/>
          <a:p>
            <a:pPr eaLnBrk="0" fontAlgn="auto" hangingPunct="0">
              <a:spcBef>
                <a:spcPct val="20000"/>
              </a:spcBef>
              <a:spcAft>
                <a:spcPts val="0"/>
              </a:spcAft>
              <a:buClr>
                <a:srgbClr val="000000"/>
              </a:buClr>
              <a:defRPr/>
            </a:pPr>
            <a:r>
              <a:rPr lang="en-US" sz="1600" dirty="0">
                <a:latin typeface="Arial" pitchFamily="34" charset="0"/>
              </a:rPr>
              <a:t>Refer to the AssertSample.java sample code.</a:t>
            </a:r>
          </a:p>
        </p:txBody>
      </p:sp>
      <p:sp>
        <p:nvSpPr>
          <p:cNvPr id="5" name="Rounded Rectangle 4"/>
          <p:cNvSpPr/>
          <p:nvPr/>
        </p:nvSpPr>
        <p:spPr bwMode="auto">
          <a:xfrm>
            <a:off x="539750" y="4623372"/>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algn="ctr" eaLnBrk="0" fontAlgn="auto" hangingPunct="0">
              <a:lnSpc>
                <a:spcPct val="80000"/>
              </a:lnSpc>
              <a:spcBef>
                <a:spcPct val="50000"/>
              </a:spcBef>
              <a:spcAft>
                <a:spcPts val="0"/>
              </a:spcAft>
              <a:defRPr/>
            </a:pPr>
            <a:r>
              <a:rPr lang="en-US" sz="1800" kern="0" dirty="0">
                <a:solidFill>
                  <a:srgbClr val="FFFFFF"/>
                </a:solidFill>
                <a:latin typeface="Trebuchet MS" pitchFamily="34" charset="0"/>
              </a:rPr>
              <a:t>i</a:t>
            </a:r>
            <a:endParaRPr lang="en-IN" sz="1800" kern="0" dirty="0">
              <a:solidFill>
                <a:srgbClr val="FFFFFF"/>
              </a:solidFill>
              <a:latin typeface="Trebuchet MS" pitchFamily="34" charset="0"/>
            </a:endParaRPr>
          </a:p>
        </p:txBody>
      </p:sp>
      <p:sp>
        <p:nvSpPr>
          <p:cNvPr id="21510" name="Slide Number Placeholder 5"/>
          <p:cNvSpPr>
            <a:spLocks noGrp="1"/>
          </p:cNvSpPr>
          <p:nvPr>
            <p:ph type="sldNum" sz="quarter" idx="10"/>
          </p:nvPr>
        </p:nvSpPr>
        <p:spPr>
          <a:noFill/>
        </p:spPr>
        <p:txBody>
          <a:bodyPr/>
          <a:lstStyle/>
          <a:p>
            <a:endParaRPr lang="en-US" smtClean="0"/>
          </a:p>
          <a:p>
            <a:fld id="{D632CB4A-2484-4A24-84F0-8001EAC34589}" type="slidenum">
              <a:rPr lang="en-US" smtClean="0"/>
              <a:pPr/>
              <a:t>19</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10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Module Objectives</a:t>
            </a:r>
          </a:p>
        </p:txBody>
      </p:sp>
      <p:sp>
        <p:nvSpPr>
          <p:cNvPr id="4099" name="Rectangle 3"/>
          <p:cNvSpPr>
            <a:spLocks noGrp="1" noChangeArrowheads="1"/>
          </p:cNvSpPr>
          <p:nvPr>
            <p:ph idx="1"/>
          </p:nvPr>
        </p:nvSpPr>
        <p:spPr>
          <a:xfrm>
            <a:off x="152400" y="1219200"/>
            <a:ext cx="6629400" cy="5334000"/>
          </a:xfrm>
        </p:spPr>
        <p:txBody>
          <a:bodyPr/>
          <a:lstStyle/>
          <a:p>
            <a:pPr eaLnBrk="1" hangingPunct="1"/>
            <a:r>
              <a:rPr lang="en-US" smtClean="0"/>
              <a:t>At the end of this module, you will be able to:</a:t>
            </a:r>
          </a:p>
          <a:p>
            <a:pPr lvl="1" eaLnBrk="1" hangingPunct="1"/>
            <a:r>
              <a:rPr lang="en-US" smtClean="0"/>
              <a:t>Explain the concept of Exceptions and Assertions.</a:t>
            </a:r>
          </a:p>
          <a:p>
            <a:pPr lvl="1" eaLnBrk="1" hangingPunct="1"/>
            <a:r>
              <a:rPr lang="en-US" smtClean="0"/>
              <a:t>Explain the usage of Exceptions and Assertions.</a:t>
            </a:r>
          </a:p>
          <a:p>
            <a:pPr lvl="1" eaLnBrk="1" hangingPunct="1"/>
            <a:r>
              <a:rPr lang="en-US" smtClean="0"/>
              <a:t>Manage exceptions using try-catch-finally.</a:t>
            </a:r>
          </a:p>
          <a:p>
            <a:pPr lvl="1" eaLnBrk="1" hangingPunct="1"/>
            <a:r>
              <a:rPr lang="en-US" smtClean="0"/>
              <a:t>Create customized exceptions and exception conditions.</a:t>
            </a:r>
          </a:p>
          <a:p>
            <a:pPr lvl="1" eaLnBrk="1" hangingPunct="1"/>
            <a:r>
              <a:rPr lang="en-US" smtClean="0"/>
              <a:t>Use assertion statements to improve code quality.</a:t>
            </a:r>
          </a:p>
          <a:p>
            <a:pPr eaLnBrk="1" hangingPunct="1"/>
            <a:endParaRPr lang="en-US" smtClean="0"/>
          </a:p>
          <a:p>
            <a:pPr lvl="1" eaLnBrk="1" hangingPunct="1">
              <a:buFontTx/>
              <a:buNone/>
            </a:pPr>
            <a:endParaRPr lang="en-US" sz="2200" smtClean="0"/>
          </a:p>
          <a:p>
            <a:pPr eaLnBrk="1" hangingPunct="1">
              <a:buFontTx/>
              <a:buNone/>
            </a:pPr>
            <a:endParaRPr lang="en-US" smtClean="0"/>
          </a:p>
          <a:p>
            <a:pPr eaLnBrk="1" hangingPunct="1"/>
            <a:endParaRPr lang="en-US" smtClean="0"/>
          </a:p>
        </p:txBody>
      </p:sp>
      <p:pic>
        <p:nvPicPr>
          <p:cNvPr id="4100" name="Picture 5" descr="objectives"/>
          <p:cNvPicPr>
            <a:picLocks noChangeAspect="1" noChangeArrowheads="1"/>
          </p:cNvPicPr>
          <p:nvPr/>
        </p:nvPicPr>
        <p:blipFill>
          <a:blip r:embed="rId3" cstate="print"/>
          <a:srcRect/>
          <a:stretch>
            <a:fillRect/>
          </a:stretch>
        </p:blipFill>
        <p:spPr bwMode="auto">
          <a:xfrm>
            <a:off x="6781800" y="1371600"/>
            <a:ext cx="1905000" cy="2857500"/>
          </a:xfrm>
          <a:prstGeom prst="rect">
            <a:avLst/>
          </a:prstGeom>
          <a:noFill/>
          <a:ln w="9525">
            <a:noFill/>
            <a:miter lim="800000"/>
            <a:headEnd/>
            <a:tailEnd/>
          </a:ln>
        </p:spPr>
      </p:pic>
      <p:sp>
        <p:nvSpPr>
          <p:cNvPr id="4101" name="Slide Number Placeholder 4"/>
          <p:cNvSpPr>
            <a:spLocks noGrp="1"/>
          </p:cNvSpPr>
          <p:nvPr>
            <p:ph type="sldNum" sz="quarter" idx="10"/>
          </p:nvPr>
        </p:nvSpPr>
        <p:spPr>
          <a:noFill/>
        </p:spPr>
        <p:txBody>
          <a:bodyPr/>
          <a:lstStyle/>
          <a:p>
            <a:endParaRPr lang="en-US" smtClean="0"/>
          </a:p>
          <a:p>
            <a:fld id="{87B941CE-23DE-4AE3-B3F8-11F05F5C35C0}" type="slidenum">
              <a:rPr lang="en-US" smtClean="0"/>
              <a:pPr/>
              <a:t>2</a:t>
            </a:fld>
            <a:endParaRPr lang="en-US"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479425" y="1219200"/>
            <a:ext cx="8458200" cy="3567113"/>
          </a:xfrm>
          <a:solidFill>
            <a:srgbClr val="C0C0C0"/>
          </a:solidFill>
        </p:spPr>
        <p:txBody>
          <a:bodyPr wrap="none" lIns="90488" tIns="44450" rIns="90488" bIns="44450" anchor="ctr"/>
          <a:lstStyle/>
          <a:p>
            <a:pPr marL="342900" indent="-342900" eaLnBrk="1" hangingPunct="1">
              <a:spcBef>
                <a:spcPct val="0"/>
              </a:spcBef>
              <a:buClrTx/>
              <a:buFontTx/>
              <a:buNone/>
            </a:pPr>
            <a:r>
              <a:rPr lang="en-US" sz="1300" smtClean="0">
                <a:latin typeface="Courier New" pitchFamily="49" charset="0"/>
              </a:rPr>
              <a:t>import java.util.Scanner</a:t>
            </a:r>
          </a:p>
          <a:p>
            <a:pPr marL="342900" indent="-342900" eaLnBrk="1" hangingPunct="1">
              <a:spcBef>
                <a:spcPct val="0"/>
              </a:spcBef>
              <a:buClrTx/>
              <a:buFontTx/>
              <a:buNone/>
            </a:pPr>
            <a:r>
              <a:rPr lang="en-US" sz="1300" smtClean="0">
                <a:latin typeface="Courier New" pitchFamily="49" charset="0"/>
              </a:rPr>
              <a:t/>
            </a:r>
            <a:br>
              <a:rPr lang="en-US" sz="1300" smtClean="0">
                <a:latin typeface="Courier New" pitchFamily="49" charset="0"/>
              </a:rPr>
            </a:br>
            <a:r>
              <a:rPr lang="en-US" sz="1300" smtClean="0">
                <a:latin typeface="Courier New" pitchFamily="49" charset="0"/>
              </a:rPr>
              <a:t>public class AssertTest</a:t>
            </a:r>
            <a:br>
              <a:rPr lang="en-US" sz="1300" smtClean="0">
                <a:latin typeface="Courier New" pitchFamily="49" charset="0"/>
              </a:rPr>
            </a:br>
            <a:r>
              <a:rPr lang="en-US" sz="1300" smtClean="0">
                <a:latin typeface="Courier New" pitchFamily="49" charset="0"/>
              </a:rPr>
              <a:t> {</a:t>
            </a:r>
            <a:br>
              <a:rPr lang="en-US" sz="1300" smtClean="0">
                <a:latin typeface="Courier New" pitchFamily="49" charset="0"/>
              </a:rPr>
            </a:br>
            <a:r>
              <a:rPr lang="en-US" sz="1300" smtClean="0">
                <a:latin typeface="Courier New" pitchFamily="49" charset="0"/>
              </a:rPr>
              <a:t>      public static void main( String args[] )</a:t>
            </a:r>
            <a:br>
              <a:rPr lang="en-US" sz="1300" smtClean="0">
                <a:latin typeface="Courier New" pitchFamily="49" charset="0"/>
              </a:rPr>
            </a:br>
            <a:r>
              <a:rPr lang="en-US" sz="1300" smtClean="0">
                <a:latin typeface="Courier New" pitchFamily="49" charset="0"/>
              </a:rPr>
              <a:t>      {</a:t>
            </a:r>
            <a:br>
              <a:rPr lang="en-US" sz="1300" smtClean="0">
                <a:latin typeface="Courier New" pitchFamily="49" charset="0"/>
              </a:rPr>
            </a:br>
            <a:r>
              <a:rPr lang="en-US" sz="1300" smtClean="0">
                <a:latin typeface="Courier New" pitchFamily="49" charset="0"/>
              </a:rPr>
              <a:t>           Scanner input = new Scanner( System.in );</a:t>
            </a:r>
            <a:br>
              <a:rPr lang="en-US" sz="1300" smtClean="0">
                <a:latin typeface="Courier New" pitchFamily="49" charset="0"/>
              </a:rPr>
            </a:br>
            <a:r>
              <a:rPr lang="en-US" sz="1300" smtClean="0">
                <a:latin typeface="Courier New" pitchFamily="49" charset="0"/>
              </a:rPr>
              <a:t>           System.out.print( "Enter a number between 0 and 10: " );</a:t>
            </a:r>
            <a:br>
              <a:rPr lang="en-US" sz="1300" smtClean="0">
                <a:latin typeface="Courier New" pitchFamily="49" charset="0"/>
              </a:rPr>
            </a:br>
            <a:r>
              <a:rPr lang="en-US" sz="1300" smtClean="0">
                <a:latin typeface="Courier New" pitchFamily="49" charset="0"/>
              </a:rPr>
              <a:t>           int number = input.nextInt();</a:t>
            </a:r>
            <a:br>
              <a:rPr lang="en-US" sz="1300" smtClean="0">
                <a:latin typeface="Courier New" pitchFamily="49" charset="0"/>
              </a:rPr>
            </a:br>
            <a:r>
              <a:rPr lang="en-US" sz="1300" smtClean="0">
                <a:latin typeface="Courier New" pitchFamily="49" charset="0"/>
              </a:rPr>
              <a:t> </a:t>
            </a:r>
            <a:br>
              <a:rPr lang="en-US" sz="1300" smtClean="0">
                <a:latin typeface="Courier New" pitchFamily="49" charset="0"/>
              </a:rPr>
            </a:br>
            <a:r>
              <a:rPr lang="en-US" sz="1300" smtClean="0">
                <a:latin typeface="Courier New" pitchFamily="49" charset="0"/>
              </a:rPr>
              <a:t>           // assert that the absolute value is between 1-10</a:t>
            </a:r>
            <a:br>
              <a:rPr lang="en-US" sz="1300" smtClean="0">
                <a:latin typeface="Courier New" pitchFamily="49" charset="0"/>
              </a:rPr>
            </a:br>
            <a:r>
              <a:rPr lang="en-US" sz="1300" smtClean="0">
                <a:latin typeface="Courier New" pitchFamily="49" charset="0"/>
              </a:rPr>
              <a:t>           assert ( number &gt; 0 &amp;&amp; number &lt;= 10 ) : "bad number: " + number;</a:t>
            </a:r>
            <a:br>
              <a:rPr lang="en-US" sz="1300" smtClean="0">
                <a:latin typeface="Courier New" pitchFamily="49" charset="0"/>
              </a:rPr>
            </a:br>
            <a:r>
              <a:rPr lang="en-US" sz="1300" smtClean="0">
                <a:latin typeface="Courier New" pitchFamily="49" charset="0"/>
              </a:rPr>
              <a:t> </a:t>
            </a:r>
            <a:br>
              <a:rPr lang="en-US" sz="1300" smtClean="0">
                <a:latin typeface="Courier New" pitchFamily="49" charset="0"/>
              </a:rPr>
            </a:br>
            <a:r>
              <a:rPr lang="en-US" sz="1300" smtClean="0">
                <a:latin typeface="Courier New" pitchFamily="49" charset="0"/>
              </a:rPr>
              <a:t>           System.out.printf( "You entered %d\n", number );</a:t>
            </a:r>
            <a:br>
              <a:rPr lang="en-US" sz="1300" smtClean="0">
                <a:latin typeface="Courier New" pitchFamily="49" charset="0"/>
              </a:rPr>
            </a:br>
            <a:r>
              <a:rPr lang="en-US" sz="1300" smtClean="0">
                <a:latin typeface="Courier New" pitchFamily="49" charset="0"/>
              </a:rPr>
              <a:t>      } // end main</a:t>
            </a:r>
          </a:p>
          <a:p>
            <a:pPr marL="342900" indent="-342900" eaLnBrk="1" hangingPunct="1">
              <a:spcBef>
                <a:spcPct val="0"/>
              </a:spcBef>
              <a:buClrTx/>
              <a:buFontTx/>
              <a:buNone/>
            </a:pPr>
            <a:r>
              <a:rPr lang="en-US" sz="1300" smtClean="0">
                <a:latin typeface="Courier New" pitchFamily="49" charset="0"/>
              </a:rPr>
              <a:t/>
            </a:r>
            <a:br>
              <a:rPr lang="en-US" sz="1300" smtClean="0">
                <a:latin typeface="Courier New" pitchFamily="49" charset="0"/>
              </a:rPr>
            </a:br>
            <a:r>
              <a:rPr lang="en-US" sz="1300" smtClean="0">
                <a:latin typeface="Courier New" pitchFamily="49" charset="0"/>
              </a:rPr>
              <a:t> } // end class AssertTest</a:t>
            </a:r>
          </a:p>
        </p:txBody>
      </p:sp>
      <p:sp>
        <p:nvSpPr>
          <p:cNvPr id="22531" name="Rectangle 4"/>
          <p:cNvSpPr>
            <a:spLocks noGrp="1" noChangeArrowheads="1"/>
          </p:cNvSpPr>
          <p:nvPr>
            <p:ph type="title"/>
          </p:nvPr>
        </p:nvSpPr>
        <p:spPr>
          <a:xfrm>
            <a:off x="457200" y="200025"/>
            <a:ext cx="8153400" cy="914400"/>
          </a:xfrm>
        </p:spPr>
        <p:txBody>
          <a:bodyPr/>
          <a:lstStyle/>
          <a:p>
            <a:pPr eaLnBrk="1" hangingPunct="1"/>
            <a:r>
              <a:rPr lang="en-US" smtClean="0"/>
              <a:t>Assertion Sample Code</a:t>
            </a:r>
          </a:p>
        </p:txBody>
      </p:sp>
      <p:graphicFrame>
        <p:nvGraphicFramePr>
          <p:cNvPr id="5" name="Table 4"/>
          <p:cNvGraphicFramePr>
            <a:graphicFrameLocks noGrp="1"/>
          </p:cNvGraphicFramePr>
          <p:nvPr/>
        </p:nvGraphicFramePr>
        <p:xfrm>
          <a:off x="479425" y="4946650"/>
          <a:ext cx="8458200" cy="1541142"/>
        </p:xfrm>
        <a:graphic>
          <a:graphicData uri="http://schemas.openxmlformats.org/drawingml/2006/table">
            <a:tbl>
              <a:tblPr firstRow="1" bandRow="1">
                <a:tableStyleId>{5C22544A-7EE6-4342-B048-85BDC9FD1C3A}</a:tableStyleId>
              </a:tblPr>
              <a:tblGrid>
                <a:gridCol w="4096946"/>
                <a:gridCol w="4361254"/>
              </a:tblGrid>
              <a:tr h="370840">
                <a:tc>
                  <a:txBody>
                    <a:bodyPr/>
                    <a:lstStyle/>
                    <a:p>
                      <a:pPr algn="ctr"/>
                      <a:r>
                        <a:rPr lang="en-US" dirty="0" smtClean="0"/>
                        <a:t>OUTPUT</a:t>
                      </a:r>
                      <a:r>
                        <a:rPr lang="en-US" baseline="0" dirty="0" smtClean="0"/>
                        <a:t> 1</a:t>
                      </a:r>
                      <a:endParaRPr lang="en-US" dirty="0"/>
                    </a:p>
                  </a:txBody>
                  <a:tcPr/>
                </a:tc>
                <a:tc>
                  <a:txBody>
                    <a:bodyPr/>
                    <a:lstStyle/>
                    <a:p>
                      <a:pPr algn="ctr"/>
                      <a:r>
                        <a:rPr lang="en-US" dirty="0" smtClean="0"/>
                        <a:t>OUTPUT 1</a:t>
                      </a:r>
                      <a:endParaRPr lang="en-US" dirty="0"/>
                    </a:p>
                  </a:txBody>
                  <a:tcPr/>
                </a:tc>
              </a:tr>
              <a:tr h="370840">
                <a:tc>
                  <a:txBody>
                    <a:bodyPr/>
                    <a:lstStyle/>
                    <a:p>
                      <a:r>
                        <a:rPr lang="en-US" sz="1500" dirty="0" smtClean="0"/>
                        <a:t>Enter a number between 0 and 10:5.</a:t>
                      </a:r>
                    </a:p>
                  </a:txBody>
                  <a:tcPr/>
                </a:tc>
                <a:tc>
                  <a:txBody>
                    <a:bodyPr/>
                    <a:lstStyle/>
                    <a:p>
                      <a:r>
                        <a:rPr lang="en-US" sz="1500" dirty="0" smtClean="0"/>
                        <a:t>Enter a number between 0 and 10:50</a:t>
                      </a:r>
                      <a:endParaRPr lang="en-US" sz="1500" dirty="0"/>
                    </a:p>
                  </a:txBody>
                  <a:tcPr/>
                </a:tc>
              </a:tr>
              <a:tr h="799462">
                <a:tc>
                  <a:txBody>
                    <a:bodyPr/>
                    <a:lstStyle/>
                    <a:p>
                      <a:r>
                        <a:rPr lang="en-US" sz="1500" dirty="0" smtClean="0"/>
                        <a:t>You</a:t>
                      </a:r>
                      <a:r>
                        <a:rPr lang="en-US" sz="1500" baseline="0" dirty="0" smtClean="0"/>
                        <a:t> entered 5</a:t>
                      </a:r>
                      <a:endParaRPr lang="en-US" sz="1500" dirty="0"/>
                    </a:p>
                  </a:txBody>
                  <a:tcPr/>
                </a:tc>
                <a:tc>
                  <a:txBody>
                    <a:bodyPr/>
                    <a:lstStyle/>
                    <a:p>
                      <a:r>
                        <a:rPr lang="en-US" sz="1500" dirty="0" smtClean="0"/>
                        <a:t>Exception i</a:t>
                      </a:r>
                      <a:r>
                        <a:rPr lang="en-US" sz="1500" baseline="0" dirty="0" smtClean="0"/>
                        <a:t>n thread “main” java.lang.AssertionError: bad number: 50 at AssertTest.main(AssertTest.java:15)</a:t>
                      </a:r>
                      <a:endParaRPr lang="en-US" sz="1500" dirty="0"/>
                    </a:p>
                  </a:txBody>
                  <a:tcPr/>
                </a:tc>
              </a:tr>
            </a:tbl>
          </a:graphicData>
        </a:graphic>
      </p:graphicFrame>
      <p:sp>
        <p:nvSpPr>
          <p:cNvPr id="22546" name="Slide Number Placeholder 5"/>
          <p:cNvSpPr>
            <a:spLocks noGrp="1"/>
          </p:cNvSpPr>
          <p:nvPr>
            <p:ph type="sldNum" sz="quarter" idx="10"/>
          </p:nvPr>
        </p:nvSpPr>
        <p:spPr>
          <a:noFill/>
        </p:spPr>
        <p:txBody>
          <a:bodyPr/>
          <a:lstStyle/>
          <a:p>
            <a:endParaRPr lang="en-US" smtClean="0"/>
          </a:p>
          <a:p>
            <a:fld id="{FAF90BDF-DD44-4FDD-B343-3A951A94A3AF}" type="slidenum">
              <a:rPr lang="en-US" smtClean="0"/>
              <a:pPr/>
              <a:t>20</a:t>
            </a:fld>
            <a:endParaRPr lang="en-US"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Enabling/Disabling Assertions</a:t>
            </a:r>
          </a:p>
        </p:txBody>
      </p:sp>
      <p:sp>
        <p:nvSpPr>
          <p:cNvPr id="23555" name="Rectangle 3"/>
          <p:cNvSpPr>
            <a:spLocks noGrp="1" noChangeArrowheads="1"/>
          </p:cNvSpPr>
          <p:nvPr>
            <p:ph type="body" idx="1"/>
          </p:nvPr>
        </p:nvSpPr>
        <p:spPr/>
        <p:txBody>
          <a:bodyPr/>
          <a:lstStyle/>
          <a:p>
            <a:pPr eaLnBrk="1" hangingPunct="1">
              <a:defRPr/>
            </a:pPr>
            <a:r>
              <a:rPr lang="en-US" dirty="0" smtClean="0"/>
              <a:t>To enable assertions at runtime, use the following commands:</a:t>
            </a:r>
          </a:p>
          <a:p>
            <a:pPr marL="571500" lvl="2" indent="-279400" eaLnBrk="1" hangingPunct="1">
              <a:buFont typeface="Arial" charset="0"/>
              <a:buChar char="–"/>
              <a:defRPr/>
            </a:pPr>
            <a:r>
              <a:rPr lang="en-US" sz="2000" kern="1200" dirty="0" smtClean="0">
                <a:solidFill>
                  <a:schemeClr val="tx1"/>
                </a:solidFill>
                <a:ea typeface="+mn-ea"/>
                <a:cs typeface="+mn-cs"/>
              </a:rPr>
              <a:t>java enableassertion &lt;java class file&gt; OR</a:t>
            </a:r>
          </a:p>
          <a:p>
            <a:pPr marL="571500" lvl="2" indent="-279400" eaLnBrk="1" hangingPunct="1">
              <a:buFont typeface="Arial" charset="0"/>
              <a:buChar char="–"/>
              <a:defRPr/>
            </a:pPr>
            <a:r>
              <a:rPr lang="en-US" sz="2000" kern="1200" dirty="0" smtClean="0">
                <a:solidFill>
                  <a:schemeClr val="tx1"/>
                </a:solidFill>
                <a:ea typeface="+mn-ea"/>
                <a:cs typeface="+mn-cs"/>
              </a:rPr>
              <a:t>java –ea &lt;java class file&gt; </a:t>
            </a:r>
          </a:p>
          <a:p>
            <a:pPr marL="571500" lvl="2" indent="-279400" eaLnBrk="1" hangingPunct="1">
              <a:buFont typeface="Arial" charset="0"/>
              <a:buChar char="–"/>
              <a:defRPr/>
            </a:pPr>
            <a:r>
              <a:rPr lang="en-US" sz="2000" kern="1200" dirty="0" smtClean="0">
                <a:solidFill>
                  <a:schemeClr val="tx1"/>
                </a:solidFill>
                <a:ea typeface="+mn-ea"/>
                <a:cs typeface="+mn-cs"/>
              </a:rPr>
              <a:t>E.g., java –ea </a:t>
            </a:r>
            <a:r>
              <a:rPr lang="en-US" sz="2000" kern="1200" dirty="0" err="1" smtClean="0">
                <a:solidFill>
                  <a:schemeClr val="tx1"/>
                </a:solidFill>
                <a:ea typeface="+mn-ea"/>
                <a:cs typeface="+mn-cs"/>
              </a:rPr>
              <a:t>AssertionMain</a:t>
            </a:r>
            <a:endParaRPr lang="en-US" sz="2000" kern="1200" dirty="0" smtClean="0">
              <a:solidFill>
                <a:schemeClr val="tx1"/>
              </a:solidFill>
              <a:ea typeface="+mn-ea"/>
              <a:cs typeface="+mn-cs"/>
            </a:endParaRPr>
          </a:p>
          <a:p>
            <a:pPr eaLnBrk="1" hangingPunct="1">
              <a:defRPr/>
            </a:pPr>
            <a:r>
              <a:rPr lang="en-US" dirty="0" smtClean="0"/>
              <a:t>To disable assertions at runtime, use the following commands:</a:t>
            </a:r>
          </a:p>
          <a:p>
            <a:pPr marL="571500" lvl="2" indent="-279400" eaLnBrk="1" hangingPunct="1">
              <a:buFont typeface="Arial" charset="0"/>
              <a:buChar char="–"/>
              <a:defRPr/>
            </a:pPr>
            <a:r>
              <a:rPr lang="en-US" sz="2000" kern="1200" dirty="0" smtClean="0">
                <a:solidFill>
                  <a:schemeClr val="tx1"/>
                </a:solidFill>
                <a:ea typeface="+mn-ea"/>
                <a:cs typeface="+mn-cs"/>
              </a:rPr>
              <a:t>java </a:t>
            </a:r>
            <a:r>
              <a:rPr lang="en-US" sz="2000" kern="1200" dirty="0" err="1" smtClean="0">
                <a:solidFill>
                  <a:schemeClr val="tx1"/>
                </a:solidFill>
                <a:ea typeface="+mn-ea"/>
                <a:cs typeface="+mn-cs"/>
              </a:rPr>
              <a:t>disableassertion</a:t>
            </a:r>
            <a:r>
              <a:rPr lang="en-US" sz="2000" kern="1200" dirty="0" smtClean="0">
                <a:solidFill>
                  <a:schemeClr val="tx1"/>
                </a:solidFill>
                <a:ea typeface="+mn-ea"/>
                <a:cs typeface="+mn-cs"/>
              </a:rPr>
              <a:t> &lt;java class file&gt; OR </a:t>
            </a:r>
          </a:p>
          <a:p>
            <a:pPr marL="571500" lvl="2" indent="-279400" eaLnBrk="1" hangingPunct="1">
              <a:buFont typeface="Arial" charset="0"/>
              <a:buChar char="–"/>
              <a:defRPr/>
            </a:pPr>
            <a:r>
              <a:rPr lang="en-US" sz="2000" kern="1200" dirty="0" smtClean="0">
                <a:solidFill>
                  <a:schemeClr val="tx1"/>
                </a:solidFill>
                <a:ea typeface="+mn-ea"/>
                <a:cs typeface="+mn-cs"/>
              </a:rPr>
              <a:t>java –</a:t>
            </a:r>
            <a:r>
              <a:rPr lang="en-US" sz="2000" kern="1200" dirty="0" err="1" smtClean="0">
                <a:solidFill>
                  <a:schemeClr val="tx1"/>
                </a:solidFill>
                <a:ea typeface="+mn-ea"/>
                <a:cs typeface="+mn-cs"/>
              </a:rPr>
              <a:t>da</a:t>
            </a:r>
            <a:r>
              <a:rPr lang="en-US" sz="2000" kern="1200" dirty="0" smtClean="0">
                <a:solidFill>
                  <a:schemeClr val="tx1"/>
                </a:solidFill>
                <a:ea typeface="+mn-ea"/>
                <a:cs typeface="+mn-cs"/>
              </a:rPr>
              <a:t> &lt;java class file&gt; </a:t>
            </a:r>
          </a:p>
          <a:p>
            <a:pPr marL="571500" lvl="2" indent="-279400" eaLnBrk="1" hangingPunct="1">
              <a:buFont typeface="Arial" charset="0"/>
              <a:buChar char="–"/>
              <a:defRPr/>
            </a:pPr>
            <a:r>
              <a:rPr lang="en-US" sz="2000" kern="1200" dirty="0" smtClean="0">
                <a:solidFill>
                  <a:schemeClr val="tx1"/>
                </a:solidFill>
                <a:ea typeface="+mn-ea"/>
                <a:cs typeface="+mn-cs"/>
              </a:rPr>
              <a:t>E.g.,  java –</a:t>
            </a:r>
            <a:r>
              <a:rPr lang="en-US" sz="2000" kern="1200" dirty="0" err="1" smtClean="0">
                <a:solidFill>
                  <a:schemeClr val="tx1"/>
                </a:solidFill>
                <a:ea typeface="+mn-ea"/>
                <a:cs typeface="+mn-cs"/>
              </a:rPr>
              <a:t>da</a:t>
            </a:r>
            <a:r>
              <a:rPr lang="en-US" sz="2000" kern="1200" dirty="0" smtClean="0">
                <a:solidFill>
                  <a:schemeClr val="tx1"/>
                </a:solidFill>
                <a:ea typeface="+mn-ea"/>
                <a:cs typeface="+mn-cs"/>
              </a:rPr>
              <a:t> </a:t>
            </a:r>
            <a:r>
              <a:rPr lang="en-US" sz="2000" kern="1200" dirty="0" err="1" smtClean="0">
                <a:solidFill>
                  <a:schemeClr val="tx1"/>
                </a:solidFill>
                <a:ea typeface="+mn-ea"/>
                <a:cs typeface="+mn-cs"/>
              </a:rPr>
              <a:t>AssertionMain</a:t>
            </a:r>
            <a:endParaRPr lang="en-US" sz="2000" kern="1200" dirty="0" smtClean="0">
              <a:solidFill>
                <a:schemeClr val="tx1"/>
              </a:solidFill>
              <a:ea typeface="+mn-ea"/>
              <a:cs typeface="+mn-cs"/>
            </a:endParaRPr>
          </a:p>
          <a:p>
            <a:pPr eaLnBrk="1" hangingPunct="1">
              <a:defRPr/>
            </a:pPr>
            <a:r>
              <a:rPr lang="en-US" dirty="0" smtClean="0"/>
              <a:t>To enable assertions at Runtime (in Eclipse), use the following commands:</a:t>
            </a:r>
          </a:p>
          <a:p>
            <a:pPr marL="571500" lvl="2" indent="-279400" eaLnBrk="1" hangingPunct="1">
              <a:buFont typeface="Arial" charset="0"/>
              <a:buChar char="–"/>
              <a:defRPr/>
            </a:pPr>
            <a:r>
              <a:rPr lang="en-US" sz="2000" kern="1200" dirty="0" smtClean="0">
                <a:solidFill>
                  <a:schemeClr val="tx1"/>
                </a:solidFill>
                <a:ea typeface="+mn-ea"/>
                <a:cs typeface="+mn-cs"/>
              </a:rPr>
              <a:t>Right-click on the file and select Run As &gt;Run Configurations</a:t>
            </a:r>
          </a:p>
          <a:p>
            <a:pPr marL="571500" lvl="2" indent="-279400" eaLnBrk="1" hangingPunct="1">
              <a:buFont typeface="Arial" charset="0"/>
              <a:buChar char="–"/>
              <a:defRPr/>
            </a:pPr>
            <a:r>
              <a:rPr lang="en-US" sz="2000" kern="1200" dirty="0" smtClean="0">
                <a:solidFill>
                  <a:schemeClr val="tx1"/>
                </a:solidFill>
                <a:ea typeface="+mn-ea"/>
                <a:cs typeface="+mn-cs"/>
              </a:rPr>
              <a:t>Click on the Arguments tab</a:t>
            </a:r>
          </a:p>
          <a:p>
            <a:pPr marL="571500" lvl="2" indent="-279400" eaLnBrk="1" hangingPunct="1">
              <a:buFont typeface="Arial" charset="0"/>
              <a:buChar char="–"/>
              <a:defRPr/>
            </a:pPr>
            <a:r>
              <a:rPr lang="en-US" sz="2000" kern="1200" dirty="0" smtClean="0">
                <a:solidFill>
                  <a:schemeClr val="tx1"/>
                </a:solidFill>
                <a:ea typeface="+mn-ea"/>
                <a:cs typeface="+mn-cs"/>
              </a:rPr>
              <a:t>In the VM arguments text box, enter -ea</a:t>
            </a:r>
          </a:p>
        </p:txBody>
      </p:sp>
      <p:sp>
        <p:nvSpPr>
          <p:cNvPr id="23556" name="Slide Number Placeholder 3"/>
          <p:cNvSpPr>
            <a:spLocks noGrp="1"/>
          </p:cNvSpPr>
          <p:nvPr>
            <p:ph type="sldNum" sz="quarter" idx="10"/>
          </p:nvPr>
        </p:nvSpPr>
        <p:spPr>
          <a:noFill/>
        </p:spPr>
        <p:txBody>
          <a:bodyPr/>
          <a:lstStyle/>
          <a:p>
            <a:endParaRPr lang="en-US" smtClean="0"/>
          </a:p>
          <a:p>
            <a:fld id="{7DDBD2A1-C50D-4B7B-AC77-FBBBDA0AB4CA}" type="slidenum">
              <a:rPr lang="en-US" smtClean="0"/>
              <a:pPr/>
              <a:t>21</a:t>
            </a:fld>
            <a:endParaRPr lang="en-US"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Activity 5 – Exception Sequence</a:t>
            </a:r>
          </a:p>
        </p:txBody>
      </p:sp>
      <p:sp>
        <p:nvSpPr>
          <p:cNvPr id="24579" name="Content Placeholder 2"/>
          <p:cNvSpPr>
            <a:spLocks noGrp="1"/>
          </p:cNvSpPr>
          <p:nvPr>
            <p:ph idx="1"/>
          </p:nvPr>
        </p:nvSpPr>
        <p:spPr>
          <a:xfrm>
            <a:off x="152400" y="1219200"/>
            <a:ext cx="5729288" cy="5334000"/>
          </a:xfrm>
        </p:spPr>
        <p:txBody>
          <a:bodyPr/>
          <a:lstStyle/>
          <a:p>
            <a:r>
              <a:rPr lang="en-US" smtClean="0"/>
              <a:t>In this activity, you will:</a:t>
            </a:r>
          </a:p>
          <a:p>
            <a:pPr lvl="1"/>
            <a:r>
              <a:rPr lang="en-US" smtClean="0"/>
              <a:t>Open the file ‘ExceptionSequenceActivity.java’ in the package sef.module8.activity.</a:t>
            </a:r>
          </a:p>
          <a:p>
            <a:pPr lvl="1"/>
            <a:r>
              <a:rPr lang="en-US" smtClean="0"/>
              <a:t>Read the instructions and create the code to complete this program.</a:t>
            </a:r>
            <a:endParaRPr lang="en-US" sz="2400" smtClean="0"/>
          </a:p>
          <a:p>
            <a:endParaRPr lang="en-US" sz="2400" smtClean="0"/>
          </a:p>
        </p:txBody>
      </p:sp>
      <p:sp>
        <p:nvSpPr>
          <p:cNvPr id="24580" name="Slide Number Placeholder 3"/>
          <p:cNvSpPr>
            <a:spLocks noGrp="1"/>
          </p:cNvSpPr>
          <p:nvPr>
            <p:ph type="sldNum" sz="quarter" idx="10"/>
          </p:nvPr>
        </p:nvSpPr>
        <p:spPr>
          <a:noFill/>
        </p:spPr>
        <p:txBody>
          <a:bodyPr/>
          <a:lstStyle/>
          <a:p>
            <a:endParaRPr lang="en-US" smtClean="0"/>
          </a:p>
          <a:p>
            <a:fld id="{507F13F4-D90B-405A-AC39-579B57719C40}" type="slidenum">
              <a:rPr lang="en-US" smtClean="0"/>
              <a:pPr/>
              <a:t>22</a:t>
            </a:fld>
            <a:endParaRPr lang="en-US" smtClean="0"/>
          </a:p>
        </p:txBody>
      </p:sp>
      <p:pic>
        <p:nvPicPr>
          <p:cNvPr id="24581" name="Picture 8" descr="Flipchart"/>
          <p:cNvPicPr>
            <a:picLocks noChangeAspect="1" noChangeArrowheads="1"/>
          </p:cNvPicPr>
          <p:nvPr/>
        </p:nvPicPr>
        <p:blipFill>
          <a:blip r:embed="rId3" cstate="print"/>
          <a:srcRect/>
          <a:stretch>
            <a:fillRect/>
          </a:stretch>
        </p:blipFill>
        <p:spPr bwMode="auto">
          <a:xfrm>
            <a:off x="5881688" y="1406525"/>
            <a:ext cx="2895600"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p:spPr>
        <p:txBody>
          <a:bodyPr/>
          <a:lstStyle/>
          <a:p>
            <a:endParaRPr lang="en-US" smtClean="0"/>
          </a:p>
          <a:p>
            <a:fld id="{38B7D3C0-AE59-47BF-8001-70A8C688200A}" type="slidenum">
              <a:rPr lang="en-US" smtClean="0"/>
              <a:pPr/>
              <a:t>23</a:t>
            </a:fld>
            <a:endParaRPr lang="en-US" smtClean="0"/>
          </a:p>
        </p:txBody>
      </p:sp>
      <p:sp>
        <p:nvSpPr>
          <p:cNvPr id="25603" name="Rectangle 2"/>
          <p:cNvSpPr>
            <a:spLocks noGrp="1" noChangeArrowheads="1"/>
          </p:cNvSpPr>
          <p:nvPr>
            <p:ph type="title"/>
          </p:nvPr>
        </p:nvSpPr>
        <p:spPr/>
        <p:txBody>
          <a:bodyPr/>
          <a:lstStyle/>
          <a:p>
            <a:r>
              <a:rPr lang="en-US" smtClean="0"/>
              <a:t>Questions and Comments</a:t>
            </a:r>
          </a:p>
        </p:txBody>
      </p:sp>
      <p:sp>
        <p:nvSpPr>
          <p:cNvPr id="25604" name="Rectangle 4"/>
          <p:cNvSpPr>
            <a:spLocks noGrp="1" noChangeArrowheads="1"/>
          </p:cNvSpPr>
          <p:nvPr>
            <p:ph type="body" idx="1"/>
          </p:nvPr>
        </p:nvSpPr>
        <p:spPr>
          <a:xfrm>
            <a:off x="161925" y="1295400"/>
            <a:ext cx="4410075" cy="5334000"/>
          </a:xfrm>
        </p:spPr>
        <p:txBody>
          <a:bodyPr/>
          <a:lstStyle/>
          <a:p>
            <a:r>
              <a:rPr lang="en-US" smtClean="0"/>
              <a:t>What questions or comments </a:t>
            </a:r>
            <a:br>
              <a:rPr lang="en-US" smtClean="0"/>
            </a:br>
            <a:r>
              <a:rPr lang="en-US" smtClean="0"/>
              <a:t>do you have?</a:t>
            </a:r>
          </a:p>
        </p:txBody>
      </p:sp>
      <p:pic>
        <p:nvPicPr>
          <p:cNvPr id="25605" name="Picture 5" descr="5204101-sized"/>
          <p:cNvPicPr>
            <a:picLocks noChangeAspect="1" noChangeArrowheads="1"/>
          </p:cNvPicPr>
          <p:nvPr/>
        </p:nvPicPr>
        <p:blipFill>
          <a:blip r:embed="rId3" cstate="print"/>
          <a:srcRect/>
          <a:stretch>
            <a:fillRect/>
          </a:stretch>
        </p:blipFill>
        <p:spPr bwMode="auto">
          <a:xfrm>
            <a:off x="4800600" y="1390650"/>
            <a:ext cx="4140200" cy="3105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Exceptions</a:t>
            </a:r>
          </a:p>
        </p:txBody>
      </p:sp>
      <p:sp>
        <p:nvSpPr>
          <p:cNvPr id="5123" name="Rectangle 3"/>
          <p:cNvSpPr>
            <a:spLocks noGrp="1" noChangeArrowheads="1"/>
          </p:cNvSpPr>
          <p:nvPr>
            <p:ph idx="1"/>
          </p:nvPr>
        </p:nvSpPr>
        <p:spPr/>
        <p:txBody>
          <a:bodyPr/>
          <a:lstStyle/>
          <a:p>
            <a:r>
              <a:rPr lang="en-US" smtClean="0">
                <a:solidFill>
                  <a:schemeClr val="tx1"/>
                </a:solidFill>
              </a:rPr>
              <a:t>Exception is:</a:t>
            </a:r>
          </a:p>
          <a:p>
            <a:pPr marL="571500" lvl="1" indent="-295275"/>
            <a:r>
              <a:rPr lang="en-US" smtClean="0">
                <a:solidFill>
                  <a:schemeClr val="tx1"/>
                </a:solidFill>
              </a:rPr>
              <a:t>An event during program execution that prevents the program from continuing normally.</a:t>
            </a:r>
          </a:p>
          <a:p>
            <a:pPr marL="571500" lvl="1" indent="-295275"/>
            <a:r>
              <a:rPr lang="en-US" smtClean="0">
                <a:solidFill>
                  <a:schemeClr val="tx1"/>
                </a:solidFill>
              </a:rPr>
              <a:t>An error condition that changes the normal flow of control in a program.</a:t>
            </a:r>
          </a:p>
          <a:p>
            <a:pPr marL="571500" lvl="1" indent="-295275"/>
            <a:r>
              <a:rPr lang="en-US" smtClean="0">
                <a:solidFill>
                  <a:schemeClr val="tx1"/>
                </a:solidFill>
              </a:rPr>
              <a:t>A signal that some unexpected condition has occurred in the program.</a:t>
            </a:r>
          </a:p>
          <a:p>
            <a:pPr marL="571500" lvl="1" indent="-295275"/>
            <a:r>
              <a:rPr lang="en-US" smtClean="0">
                <a:solidFill>
                  <a:schemeClr val="tx1"/>
                </a:solidFill>
              </a:rPr>
              <a:t>Classified as Checked, Unchecked, and Errors.</a:t>
            </a:r>
          </a:p>
        </p:txBody>
      </p:sp>
      <p:sp>
        <p:nvSpPr>
          <p:cNvPr id="5124" name="Slide Number Placeholder 3"/>
          <p:cNvSpPr>
            <a:spLocks noGrp="1"/>
          </p:cNvSpPr>
          <p:nvPr>
            <p:ph type="sldNum" sz="quarter" idx="10"/>
          </p:nvPr>
        </p:nvSpPr>
        <p:spPr>
          <a:noFill/>
        </p:spPr>
        <p:txBody>
          <a:bodyPr/>
          <a:lstStyle/>
          <a:p>
            <a:endParaRPr lang="en-US" smtClean="0"/>
          </a:p>
          <a:p>
            <a:fld id="{E3ABC4E9-ECD7-45C6-A762-63D91D7DFF2D}" type="slidenum">
              <a:rPr lang="en-US" smtClean="0"/>
              <a:pPr/>
              <a:t>3</a:t>
            </a:fld>
            <a:endParaRPr lang="en-US"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p:txBody>
          <a:bodyPr/>
          <a:lstStyle/>
          <a:p>
            <a:pPr>
              <a:spcBef>
                <a:spcPct val="0"/>
              </a:spcBef>
              <a:spcAft>
                <a:spcPts val="600"/>
              </a:spcAft>
              <a:buClr>
                <a:srgbClr val="000000"/>
              </a:buClr>
              <a:defRPr/>
            </a:pPr>
            <a:r>
              <a:rPr lang="en-US" kern="1200" dirty="0" smtClean="0"/>
              <a:t>The exception handling mechanism is built around the </a:t>
            </a:r>
            <a:r>
              <a:rPr lang="en-US" b="1" kern="1200" dirty="0" smtClean="0"/>
              <a:t>throw-and-catch paradigm:</a:t>
            </a:r>
          </a:p>
          <a:p>
            <a:pPr marL="561975" lvl="1" indent="-285750">
              <a:spcBef>
                <a:spcPct val="0"/>
              </a:spcBef>
              <a:spcAft>
                <a:spcPts val="600"/>
              </a:spcAft>
              <a:buClr>
                <a:srgbClr val="000000"/>
              </a:buClr>
              <a:buFont typeface="Arial" charset="0"/>
              <a:buChar char=""/>
              <a:defRPr/>
            </a:pPr>
            <a:r>
              <a:rPr lang="en-US" b="1" kern="1200" dirty="0" smtClean="0">
                <a:ea typeface="+mn-ea"/>
                <a:cs typeface="+mn-cs"/>
              </a:rPr>
              <a:t>‘to throw’ means an exception has occurred.</a:t>
            </a:r>
          </a:p>
          <a:p>
            <a:pPr marL="561975" lvl="1" indent="-285750">
              <a:spcBef>
                <a:spcPct val="0"/>
              </a:spcBef>
              <a:spcAft>
                <a:spcPts val="600"/>
              </a:spcAft>
              <a:buClr>
                <a:srgbClr val="000000"/>
              </a:buClr>
              <a:buFont typeface="Arial" charset="0"/>
              <a:buChar char=""/>
              <a:defRPr/>
            </a:pPr>
            <a:r>
              <a:rPr lang="en-US" b="1" kern="1200" dirty="0" smtClean="0">
                <a:ea typeface="+mn-ea"/>
                <a:cs typeface="+mn-cs"/>
              </a:rPr>
              <a:t>‘to catch’ means to deal with, or handle an exception.</a:t>
            </a:r>
            <a:endParaRPr lang="en-US" kern="1200" dirty="0" smtClean="0">
              <a:ea typeface="+mn-ea"/>
              <a:cs typeface="+mn-cs"/>
            </a:endParaRPr>
          </a:p>
          <a:p>
            <a:pPr eaLnBrk="1" hangingPunct="1">
              <a:defRPr/>
            </a:pPr>
            <a:r>
              <a:rPr lang="en-US" dirty="0" smtClean="0"/>
              <a:t>If an exception is not caught, it is </a:t>
            </a:r>
            <a:r>
              <a:rPr lang="en-US" b="1" dirty="0" smtClean="0"/>
              <a:t>propagated</a:t>
            </a:r>
            <a:r>
              <a:rPr lang="en-US" dirty="0" smtClean="0"/>
              <a:t> to the call stack until a handler is found.</a:t>
            </a:r>
          </a:p>
          <a:p>
            <a:pPr eaLnBrk="1" hangingPunct="1">
              <a:defRPr/>
            </a:pPr>
            <a:endParaRPr lang="en-US" dirty="0" smtClean="0"/>
          </a:p>
        </p:txBody>
      </p:sp>
      <p:sp>
        <p:nvSpPr>
          <p:cNvPr id="177155" name="Rectangle 3"/>
          <p:cNvSpPr>
            <a:spLocks noGrp="1" noChangeArrowheads="1"/>
          </p:cNvSpPr>
          <p:nvPr>
            <p:ph type="title"/>
          </p:nvPr>
        </p:nvSpPr>
        <p:spPr>
          <a:effectLst>
            <a:outerShdw dist="35921" dir="2700000" algn="ctr" rotWithShape="0">
              <a:schemeClr val="bg1"/>
            </a:outerShdw>
          </a:effectLst>
        </p:spPr>
        <p:txBody>
          <a:bodyPr/>
          <a:lstStyle/>
          <a:p>
            <a:pPr eaLnBrk="1" hangingPunct="1">
              <a:defRPr/>
            </a:pPr>
            <a:r>
              <a:rPr lang="en-US" dirty="0" smtClean="0"/>
              <a:t>Handling Exceptions</a:t>
            </a:r>
          </a:p>
        </p:txBody>
      </p:sp>
      <p:sp>
        <p:nvSpPr>
          <p:cNvPr id="6148" name="Slide Number Placeholder 3"/>
          <p:cNvSpPr>
            <a:spLocks noGrp="1"/>
          </p:cNvSpPr>
          <p:nvPr>
            <p:ph type="sldNum" sz="quarter" idx="10"/>
          </p:nvPr>
        </p:nvSpPr>
        <p:spPr>
          <a:noFill/>
        </p:spPr>
        <p:txBody>
          <a:bodyPr/>
          <a:lstStyle/>
          <a:p>
            <a:endParaRPr lang="en-US" smtClean="0"/>
          </a:p>
          <a:p>
            <a:fld id="{B93A8746-8B7D-40E5-9A3E-7961EEE2A256}" type="slidenum">
              <a:rPr lang="en-US" smtClean="0"/>
              <a:pPr/>
              <a:t>4</a:t>
            </a:fld>
            <a:endParaRPr lang="en-US"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142875" y="3983038"/>
            <a:ext cx="3957638" cy="717550"/>
          </a:xfrm>
          <a:prstGeom prst="rect">
            <a:avLst/>
          </a:prstGeom>
          <a:solidFill>
            <a:srgbClr val="C0C0C0">
              <a:alpha val="25098"/>
            </a:srgbClr>
          </a:solidFill>
          <a:ln w="19050" algn="ctr">
            <a:noFill/>
            <a:miter lim="800000"/>
            <a:headEnd/>
            <a:tailEnd/>
          </a:ln>
        </p:spPr>
        <p:txBody>
          <a:bodyPr anchor="ctr">
            <a:spAutoFit/>
          </a:bodyPr>
          <a:lstStyle/>
          <a:p>
            <a:pPr algn="ctr">
              <a:lnSpc>
                <a:spcPct val="80000"/>
              </a:lnSpc>
              <a:spcBef>
                <a:spcPct val="20000"/>
              </a:spcBef>
              <a:buClr>
                <a:schemeClr val="hlink"/>
              </a:buClr>
            </a:pPr>
            <a:endParaRPr lang="en-US"/>
          </a:p>
        </p:txBody>
      </p:sp>
      <p:sp>
        <p:nvSpPr>
          <p:cNvPr id="7171" name="Rectangle 3"/>
          <p:cNvSpPr>
            <a:spLocks noChangeArrowheads="1"/>
          </p:cNvSpPr>
          <p:nvPr/>
        </p:nvSpPr>
        <p:spPr bwMode="auto">
          <a:xfrm>
            <a:off x="142875" y="3113088"/>
            <a:ext cx="3957638" cy="717550"/>
          </a:xfrm>
          <a:prstGeom prst="rect">
            <a:avLst/>
          </a:prstGeom>
          <a:solidFill>
            <a:srgbClr val="C0C0C0">
              <a:alpha val="25098"/>
            </a:srgbClr>
          </a:solidFill>
          <a:ln w="19050" algn="ctr">
            <a:noFill/>
            <a:miter lim="800000"/>
            <a:headEnd/>
            <a:tailEnd/>
          </a:ln>
        </p:spPr>
        <p:txBody>
          <a:bodyPr anchor="ctr">
            <a:spAutoFit/>
          </a:bodyPr>
          <a:lstStyle/>
          <a:p>
            <a:pPr algn="ctr">
              <a:lnSpc>
                <a:spcPct val="80000"/>
              </a:lnSpc>
              <a:spcBef>
                <a:spcPct val="20000"/>
              </a:spcBef>
              <a:buClr>
                <a:schemeClr val="hlink"/>
              </a:buClr>
            </a:pPr>
            <a:endParaRPr lang="en-US"/>
          </a:p>
        </p:txBody>
      </p:sp>
      <p:sp>
        <p:nvSpPr>
          <p:cNvPr id="7172" name="Rectangle 4"/>
          <p:cNvSpPr>
            <a:spLocks noChangeArrowheads="1"/>
          </p:cNvSpPr>
          <p:nvPr/>
        </p:nvSpPr>
        <p:spPr bwMode="auto">
          <a:xfrm>
            <a:off x="142875" y="2235200"/>
            <a:ext cx="3957638" cy="717550"/>
          </a:xfrm>
          <a:prstGeom prst="rect">
            <a:avLst/>
          </a:prstGeom>
          <a:solidFill>
            <a:srgbClr val="C0C0C0">
              <a:alpha val="25098"/>
            </a:srgbClr>
          </a:solidFill>
          <a:ln w="19050" algn="ctr">
            <a:noFill/>
            <a:miter lim="800000"/>
            <a:headEnd/>
            <a:tailEnd/>
          </a:ln>
        </p:spPr>
        <p:txBody>
          <a:bodyPr anchor="ctr">
            <a:spAutoFit/>
          </a:bodyPr>
          <a:lstStyle/>
          <a:p>
            <a:pPr algn="ctr">
              <a:lnSpc>
                <a:spcPct val="80000"/>
              </a:lnSpc>
              <a:spcBef>
                <a:spcPct val="20000"/>
              </a:spcBef>
              <a:buClr>
                <a:schemeClr val="hlink"/>
              </a:buClr>
            </a:pPr>
            <a:endParaRPr lang="en-US"/>
          </a:p>
        </p:txBody>
      </p:sp>
      <p:sp>
        <p:nvSpPr>
          <p:cNvPr id="7173" name="Rectangle 5"/>
          <p:cNvSpPr>
            <a:spLocks noChangeArrowheads="1"/>
          </p:cNvSpPr>
          <p:nvPr/>
        </p:nvSpPr>
        <p:spPr bwMode="auto">
          <a:xfrm>
            <a:off x="311150" y="1270000"/>
            <a:ext cx="3595688" cy="4310063"/>
          </a:xfrm>
          <a:prstGeom prst="rect">
            <a:avLst/>
          </a:prstGeom>
          <a:noFill/>
          <a:ln w="12700">
            <a:solidFill>
              <a:schemeClr val="tx1"/>
            </a:solidFill>
            <a:miter lim="800000"/>
            <a:headEnd/>
            <a:tailEnd/>
          </a:ln>
        </p:spPr>
        <p:txBody>
          <a:bodyPr lIns="90488" tIns="44450" rIns="90488" bIns="44450"/>
          <a:lstStyle/>
          <a:p>
            <a:pPr marL="274638" indent="-274638">
              <a:spcBef>
                <a:spcPct val="20000"/>
              </a:spcBef>
              <a:buClr>
                <a:schemeClr val="tx1"/>
              </a:buClr>
            </a:pPr>
            <a:r>
              <a:rPr lang="en-US" sz="1100" b="1">
                <a:solidFill>
                  <a:srgbClr val="993366"/>
                </a:solidFill>
                <a:latin typeface="Courier New" pitchFamily="49" charset="0"/>
              </a:rPr>
              <a:t>try</a:t>
            </a:r>
            <a:r>
              <a:rPr lang="en-US" sz="1100" b="1">
                <a:solidFill>
                  <a:srgbClr val="000000"/>
                </a:solidFill>
                <a:latin typeface="Courier New" pitchFamily="49" charset="0"/>
              </a:rPr>
              <a:t> {</a:t>
            </a:r>
          </a:p>
          <a:p>
            <a:pPr marL="274638" indent="-274638">
              <a:spcBef>
                <a:spcPct val="20000"/>
              </a:spcBef>
              <a:buClr>
                <a:schemeClr val="tx1"/>
              </a:buClr>
            </a:pPr>
            <a:r>
              <a:rPr lang="en-US" sz="1100" b="1">
                <a:solidFill>
                  <a:srgbClr val="000000"/>
                </a:solidFill>
                <a:latin typeface="Courier New" pitchFamily="49" charset="0"/>
              </a:rPr>
              <a:t>	</a:t>
            </a:r>
            <a:r>
              <a:rPr lang="en-US" sz="1100" b="1">
                <a:solidFill>
                  <a:srgbClr val="008000"/>
                </a:solidFill>
                <a:latin typeface="Courier New" pitchFamily="49" charset="0"/>
              </a:rPr>
              <a:t>/*</a:t>
            </a:r>
          </a:p>
          <a:p>
            <a:pPr marL="274638" indent="-274638">
              <a:spcBef>
                <a:spcPct val="20000"/>
              </a:spcBef>
              <a:buClr>
                <a:schemeClr val="tx1"/>
              </a:buClr>
            </a:pPr>
            <a:r>
              <a:rPr lang="en-US" sz="1100" b="1">
                <a:solidFill>
                  <a:srgbClr val="008000"/>
                </a:solidFill>
                <a:latin typeface="Courier New" pitchFamily="49" charset="0"/>
              </a:rPr>
              <a:t>	 * some codes to test here </a:t>
            </a:r>
          </a:p>
          <a:p>
            <a:pPr marL="274638" indent="-274638">
              <a:spcBef>
                <a:spcPct val="20000"/>
              </a:spcBef>
              <a:buClr>
                <a:schemeClr val="tx1"/>
              </a:buClr>
            </a:pPr>
            <a:r>
              <a:rPr lang="en-US" sz="1100" b="1">
                <a:solidFill>
                  <a:srgbClr val="008000"/>
                </a:solidFill>
                <a:latin typeface="Courier New" pitchFamily="49" charset="0"/>
              </a:rPr>
              <a:t>	 */</a:t>
            </a:r>
          </a:p>
          <a:p>
            <a:pPr marL="274638" indent="-274638">
              <a:spcBef>
                <a:spcPct val="20000"/>
              </a:spcBef>
              <a:buClr>
                <a:schemeClr val="tx1"/>
              </a:buClr>
            </a:pPr>
            <a:r>
              <a:rPr lang="en-US" sz="1100" b="1">
                <a:solidFill>
                  <a:srgbClr val="000000"/>
                </a:solidFill>
                <a:latin typeface="Courier New" pitchFamily="49" charset="0"/>
              </a:rPr>
              <a:t>} </a:t>
            </a:r>
            <a:r>
              <a:rPr lang="en-US" sz="1100" b="1">
                <a:solidFill>
                  <a:srgbClr val="993366"/>
                </a:solidFill>
                <a:latin typeface="Courier New" pitchFamily="49" charset="0"/>
              </a:rPr>
              <a:t>catch</a:t>
            </a:r>
            <a:r>
              <a:rPr lang="en-US" sz="1100" b="1">
                <a:solidFill>
                  <a:srgbClr val="000000"/>
                </a:solidFill>
                <a:latin typeface="Courier New" pitchFamily="49" charset="0"/>
              </a:rPr>
              <a:t> (SQLException </a:t>
            </a:r>
            <a:r>
              <a:rPr lang="en-US" sz="1100" b="1" i="1">
                <a:solidFill>
                  <a:srgbClr val="000000"/>
                </a:solidFill>
                <a:latin typeface="Courier New" pitchFamily="49" charset="0"/>
              </a:rPr>
              <a:t>sx</a:t>
            </a:r>
            <a:r>
              <a:rPr lang="en-US" sz="1100" b="1">
                <a:solidFill>
                  <a:srgbClr val="000000"/>
                </a:solidFill>
                <a:latin typeface="Courier New" pitchFamily="49" charset="0"/>
              </a:rPr>
              <a:t>) {</a:t>
            </a:r>
          </a:p>
          <a:p>
            <a:pPr marL="274638" indent="-274638">
              <a:spcBef>
                <a:spcPct val="20000"/>
              </a:spcBef>
              <a:buClr>
                <a:schemeClr val="tx1"/>
              </a:buClr>
            </a:pPr>
            <a:r>
              <a:rPr lang="en-US" sz="1100" b="1">
                <a:solidFill>
                  <a:srgbClr val="008000"/>
                </a:solidFill>
                <a:latin typeface="Courier New" pitchFamily="49" charset="0"/>
              </a:rPr>
              <a:t>	/*</a:t>
            </a:r>
          </a:p>
          <a:p>
            <a:pPr marL="274638" indent="-274638">
              <a:spcBef>
                <a:spcPct val="20000"/>
              </a:spcBef>
              <a:buClr>
                <a:schemeClr val="tx1"/>
              </a:buClr>
            </a:pPr>
            <a:r>
              <a:rPr lang="en-US" sz="1100" b="1">
                <a:solidFill>
                  <a:srgbClr val="008000"/>
                </a:solidFill>
                <a:latin typeface="Courier New" pitchFamily="49" charset="0"/>
              </a:rPr>
              <a:t>	 * handle </a:t>
            </a:r>
            <a:r>
              <a:rPr lang="en-US" sz="1100" b="1" i="1">
                <a:solidFill>
                  <a:srgbClr val="008000"/>
                </a:solidFill>
                <a:latin typeface="Courier New" pitchFamily="49" charset="0"/>
              </a:rPr>
              <a:t>Exception1</a:t>
            </a:r>
            <a:r>
              <a:rPr lang="en-US" sz="1100" b="1">
                <a:solidFill>
                  <a:srgbClr val="008000"/>
                </a:solidFill>
                <a:latin typeface="Courier New" pitchFamily="49" charset="0"/>
              </a:rPr>
              <a:t> here</a:t>
            </a:r>
          </a:p>
          <a:p>
            <a:pPr marL="274638" indent="-274638">
              <a:spcBef>
                <a:spcPct val="20000"/>
              </a:spcBef>
              <a:buClr>
                <a:schemeClr val="tx1"/>
              </a:buClr>
            </a:pPr>
            <a:r>
              <a:rPr lang="en-US" sz="1100" b="1">
                <a:solidFill>
                  <a:srgbClr val="008000"/>
                </a:solidFill>
                <a:latin typeface="Courier New" pitchFamily="49" charset="0"/>
              </a:rPr>
              <a:t>	 */</a:t>
            </a:r>
          </a:p>
          <a:p>
            <a:pPr marL="274638" indent="-274638">
              <a:spcBef>
                <a:spcPct val="20000"/>
              </a:spcBef>
              <a:buClr>
                <a:schemeClr val="tx1"/>
              </a:buClr>
            </a:pPr>
            <a:r>
              <a:rPr lang="en-US" sz="1100" b="1">
                <a:solidFill>
                  <a:srgbClr val="000000"/>
                </a:solidFill>
                <a:latin typeface="Courier New" pitchFamily="49" charset="0"/>
              </a:rPr>
              <a:t>} </a:t>
            </a:r>
            <a:r>
              <a:rPr lang="en-US" sz="1100" b="1">
                <a:solidFill>
                  <a:srgbClr val="993366"/>
                </a:solidFill>
                <a:latin typeface="Courier New" pitchFamily="49" charset="0"/>
              </a:rPr>
              <a:t>catch</a:t>
            </a:r>
            <a:r>
              <a:rPr lang="en-US" sz="1100" b="1">
                <a:solidFill>
                  <a:srgbClr val="000000"/>
                </a:solidFill>
                <a:latin typeface="Courier New" pitchFamily="49" charset="0"/>
              </a:rPr>
              <a:t> (IOException </a:t>
            </a:r>
            <a:r>
              <a:rPr lang="en-US" sz="1100" b="1" i="1">
                <a:solidFill>
                  <a:srgbClr val="000000"/>
                </a:solidFill>
                <a:latin typeface="Courier New" pitchFamily="49" charset="0"/>
              </a:rPr>
              <a:t>ix</a:t>
            </a:r>
            <a:r>
              <a:rPr lang="en-US" sz="1100" b="1">
                <a:solidFill>
                  <a:srgbClr val="000000"/>
                </a:solidFill>
                <a:latin typeface="Courier New" pitchFamily="49" charset="0"/>
              </a:rPr>
              <a:t>) {</a:t>
            </a:r>
          </a:p>
          <a:p>
            <a:pPr marL="274638" indent="-274638">
              <a:spcBef>
                <a:spcPct val="20000"/>
              </a:spcBef>
              <a:buClr>
                <a:schemeClr val="tx1"/>
              </a:buClr>
            </a:pPr>
            <a:r>
              <a:rPr lang="en-US" sz="1100" b="1">
                <a:solidFill>
                  <a:srgbClr val="008000"/>
                </a:solidFill>
                <a:latin typeface="Courier New" pitchFamily="49" charset="0"/>
              </a:rPr>
              <a:t>	/*</a:t>
            </a:r>
          </a:p>
          <a:p>
            <a:pPr marL="274638" indent="-274638">
              <a:spcBef>
                <a:spcPct val="20000"/>
              </a:spcBef>
              <a:buClr>
                <a:schemeClr val="tx1"/>
              </a:buClr>
            </a:pPr>
            <a:r>
              <a:rPr lang="en-US" sz="1100" b="1">
                <a:solidFill>
                  <a:srgbClr val="008000"/>
                </a:solidFill>
                <a:latin typeface="Courier New" pitchFamily="49" charset="0"/>
              </a:rPr>
              <a:t>	 * handle </a:t>
            </a:r>
            <a:r>
              <a:rPr lang="en-US" sz="1100" b="1" i="1">
                <a:solidFill>
                  <a:srgbClr val="008000"/>
                </a:solidFill>
                <a:latin typeface="Courier New" pitchFamily="49" charset="0"/>
              </a:rPr>
              <a:t>Exception2</a:t>
            </a:r>
            <a:r>
              <a:rPr lang="en-US" sz="1100" b="1">
                <a:solidFill>
                  <a:srgbClr val="008000"/>
                </a:solidFill>
                <a:latin typeface="Courier New" pitchFamily="49" charset="0"/>
              </a:rPr>
              <a:t> here</a:t>
            </a:r>
          </a:p>
          <a:p>
            <a:pPr marL="274638" indent="-274638">
              <a:spcBef>
                <a:spcPct val="20000"/>
              </a:spcBef>
              <a:buClr>
                <a:schemeClr val="tx1"/>
              </a:buClr>
            </a:pPr>
            <a:r>
              <a:rPr lang="en-US" sz="1100" b="1">
                <a:solidFill>
                  <a:srgbClr val="008000"/>
                </a:solidFill>
                <a:latin typeface="Courier New" pitchFamily="49" charset="0"/>
              </a:rPr>
              <a:t>	 */</a:t>
            </a:r>
          </a:p>
          <a:p>
            <a:pPr marL="274638" indent="-274638">
              <a:spcBef>
                <a:spcPct val="20000"/>
              </a:spcBef>
              <a:buClr>
                <a:schemeClr val="tx1"/>
              </a:buClr>
            </a:pPr>
            <a:r>
              <a:rPr lang="en-US" sz="1100" b="1">
                <a:solidFill>
                  <a:srgbClr val="000000"/>
                </a:solidFill>
                <a:latin typeface="Courier New" pitchFamily="49" charset="0"/>
              </a:rPr>
              <a:t>} </a:t>
            </a:r>
            <a:r>
              <a:rPr lang="en-US" sz="1100" b="1">
                <a:solidFill>
                  <a:srgbClr val="993366"/>
                </a:solidFill>
                <a:latin typeface="Courier New" pitchFamily="49" charset="0"/>
              </a:rPr>
              <a:t>catch</a:t>
            </a:r>
            <a:r>
              <a:rPr lang="en-US" sz="1100" b="1">
                <a:solidFill>
                  <a:srgbClr val="000000"/>
                </a:solidFill>
                <a:latin typeface="Courier New" pitchFamily="49" charset="0"/>
              </a:rPr>
              <a:t> (</a:t>
            </a:r>
            <a:r>
              <a:rPr lang="en-US" sz="1100" b="1" i="1">
                <a:solidFill>
                  <a:srgbClr val="000000"/>
                </a:solidFill>
                <a:latin typeface="Courier New" pitchFamily="49" charset="0"/>
              </a:rPr>
              <a:t>Exception ex</a:t>
            </a:r>
            <a:r>
              <a:rPr lang="en-US" sz="1100" b="1">
                <a:solidFill>
                  <a:srgbClr val="000000"/>
                </a:solidFill>
                <a:latin typeface="Courier New" pitchFamily="49" charset="0"/>
              </a:rPr>
              <a:t>) {</a:t>
            </a:r>
          </a:p>
          <a:p>
            <a:pPr marL="274638" indent="-274638">
              <a:spcBef>
                <a:spcPct val="20000"/>
              </a:spcBef>
              <a:buClr>
                <a:schemeClr val="tx1"/>
              </a:buClr>
            </a:pPr>
            <a:r>
              <a:rPr lang="en-US" sz="1100" b="1">
                <a:solidFill>
                  <a:srgbClr val="008000"/>
                </a:solidFill>
                <a:latin typeface="Courier New" pitchFamily="49" charset="0"/>
              </a:rPr>
              <a:t>	/*</a:t>
            </a:r>
          </a:p>
          <a:p>
            <a:pPr marL="274638" indent="-274638">
              <a:spcBef>
                <a:spcPct val="20000"/>
              </a:spcBef>
              <a:buClr>
                <a:schemeClr val="tx1"/>
              </a:buClr>
            </a:pPr>
            <a:r>
              <a:rPr lang="en-US" sz="1100" b="1">
                <a:solidFill>
                  <a:srgbClr val="008000"/>
                </a:solidFill>
                <a:latin typeface="Courier New" pitchFamily="49" charset="0"/>
              </a:rPr>
              <a:t>	 * handle </a:t>
            </a:r>
            <a:r>
              <a:rPr lang="en-US" sz="1100" b="1" i="1">
                <a:solidFill>
                  <a:srgbClr val="008000"/>
                </a:solidFill>
                <a:latin typeface="Courier New" pitchFamily="49" charset="0"/>
              </a:rPr>
              <a:t>Exception3</a:t>
            </a:r>
            <a:r>
              <a:rPr lang="en-US" sz="1100" b="1">
                <a:solidFill>
                  <a:srgbClr val="008000"/>
                </a:solidFill>
                <a:latin typeface="Courier New" pitchFamily="49" charset="0"/>
              </a:rPr>
              <a:t> here</a:t>
            </a:r>
          </a:p>
          <a:p>
            <a:pPr marL="274638" indent="-274638">
              <a:spcBef>
                <a:spcPct val="20000"/>
              </a:spcBef>
              <a:buClr>
                <a:schemeClr val="tx1"/>
              </a:buClr>
            </a:pPr>
            <a:r>
              <a:rPr lang="en-US" sz="1100" b="1">
                <a:solidFill>
                  <a:srgbClr val="008000"/>
                </a:solidFill>
                <a:latin typeface="Courier New" pitchFamily="49" charset="0"/>
              </a:rPr>
              <a:t>	 */</a:t>
            </a:r>
          </a:p>
          <a:p>
            <a:pPr marL="274638" indent="-274638">
              <a:spcBef>
                <a:spcPct val="20000"/>
              </a:spcBef>
              <a:buClr>
                <a:schemeClr val="tx1"/>
              </a:buClr>
            </a:pPr>
            <a:r>
              <a:rPr lang="en-US" sz="1100" b="1">
                <a:solidFill>
                  <a:srgbClr val="000000"/>
                </a:solidFill>
                <a:latin typeface="Courier New" pitchFamily="49" charset="0"/>
              </a:rPr>
              <a:t>} </a:t>
            </a:r>
            <a:r>
              <a:rPr lang="en-US" sz="1100" b="1">
                <a:solidFill>
                  <a:srgbClr val="993366"/>
                </a:solidFill>
                <a:latin typeface="Courier New" pitchFamily="49" charset="0"/>
              </a:rPr>
              <a:t>finally</a:t>
            </a:r>
            <a:r>
              <a:rPr lang="en-US" sz="1100" b="1">
                <a:solidFill>
                  <a:srgbClr val="000000"/>
                </a:solidFill>
                <a:latin typeface="Courier New" pitchFamily="49" charset="0"/>
              </a:rPr>
              <a:t> {</a:t>
            </a:r>
          </a:p>
          <a:p>
            <a:pPr marL="274638" indent="-274638">
              <a:spcBef>
                <a:spcPct val="20000"/>
              </a:spcBef>
              <a:buClr>
                <a:schemeClr val="tx1"/>
              </a:buClr>
            </a:pPr>
            <a:r>
              <a:rPr lang="en-US" sz="1100" b="1">
                <a:solidFill>
                  <a:srgbClr val="008000"/>
                </a:solidFill>
                <a:latin typeface="Courier New" pitchFamily="49" charset="0"/>
              </a:rPr>
              <a:t>	/*</a:t>
            </a:r>
          </a:p>
          <a:p>
            <a:pPr marL="274638" indent="-274638">
              <a:spcBef>
                <a:spcPct val="20000"/>
              </a:spcBef>
              <a:buClr>
                <a:schemeClr val="tx1"/>
              </a:buClr>
            </a:pPr>
            <a:r>
              <a:rPr lang="en-US" sz="1100" b="1">
                <a:solidFill>
                  <a:srgbClr val="008000"/>
                </a:solidFill>
                <a:latin typeface="Courier New" pitchFamily="49" charset="0"/>
              </a:rPr>
              <a:t>	 * always execute codes here</a:t>
            </a:r>
          </a:p>
          <a:p>
            <a:pPr marL="274638" indent="-274638">
              <a:spcBef>
                <a:spcPct val="20000"/>
              </a:spcBef>
              <a:buClr>
                <a:schemeClr val="tx1"/>
              </a:buClr>
            </a:pPr>
            <a:r>
              <a:rPr lang="en-US" sz="1100" b="1">
                <a:solidFill>
                  <a:srgbClr val="008000"/>
                </a:solidFill>
                <a:latin typeface="Courier New" pitchFamily="49" charset="0"/>
              </a:rPr>
              <a:t>	 */</a:t>
            </a:r>
          </a:p>
          <a:p>
            <a:pPr marL="274638" indent="-274638">
              <a:spcBef>
                <a:spcPct val="20000"/>
              </a:spcBef>
              <a:buClr>
                <a:schemeClr val="tx1"/>
              </a:buClr>
            </a:pPr>
            <a:r>
              <a:rPr lang="en-US" sz="1100" b="1">
                <a:solidFill>
                  <a:srgbClr val="000000"/>
                </a:solidFill>
                <a:latin typeface="Courier New" pitchFamily="49" charset="0"/>
              </a:rPr>
              <a:t>}</a:t>
            </a:r>
          </a:p>
        </p:txBody>
      </p:sp>
      <p:sp>
        <p:nvSpPr>
          <p:cNvPr id="7174" name="AutoShape 6"/>
          <p:cNvSpPr>
            <a:spLocks/>
          </p:cNvSpPr>
          <p:nvPr/>
        </p:nvSpPr>
        <p:spPr bwMode="auto">
          <a:xfrm>
            <a:off x="4973638" y="1812925"/>
            <a:ext cx="3182937" cy="736600"/>
          </a:xfrm>
          <a:prstGeom prst="accentBorderCallout2">
            <a:avLst>
              <a:gd name="adj1" fmla="val 28488"/>
              <a:gd name="adj2" fmla="val -2394"/>
              <a:gd name="adj3" fmla="val 26636"/>
              <a:gd name="adj4" fmla="val -71887"/>
              <a:gd name="adj5" fmla="val -51430"/>
              <a:gd name="adj6" fmla="val -132059"/>
            </a:avLst>
          </a:prstGeom>
          <a:solidFill>
            <a:srgbClr val="CCFFFF">
              <a:alpha val="45097"/>
            </a:srgbClr>
          </a:solidFill>
          <a:ln w="19050" algn="ctr">
            <a:solidFill>
              <a:schemeClr val="tx1"/>
            </a:solidFill>
            <a:miter lim="800000"/>
            <a:headEnd/>
            <a:tailEnd/>
          </a:ln>
        </p:spPr>
        <p:txBody>
          <a:bodyPr/>
          <a:lstStyle/>
          <a:p>
            <a:pPr eaLnBrk="0" hangingPunct="0">
              <a:spcBef>
                <a:spcPct val="50000"/>
              </a:spcBef>
              <a:defRPr/>
            </a:pPr>
            <a:r>
              <a:rPr lang="en-US" sz="1400" b="1" dirty="0">
                <a:latin typeface="+mn-lt"/>
              </a:rPr>
              <a:t>Try block </a:t>
            </a:r>
            <a:r>
              <a:rPr lang="en-US" sz="1400" dirty="0">
                <a:latin typeface="+mn-lt"/>
              </a:rPr>
              <a:t>encloses the context where a possible exception can be thrown </a:t>
            </a:r>
          </a:p>
        </p:txBody>
      </p:sp>
      <p:sp>
        <p:nvSpPr>
          <p:cNvPr id="7175" name="AutoShape 7"/>
          <p:cNvSpPr>
            <a:spLocks/>
          </p:cNvSpPr>
          <p:nvPr/>
        </p:nvSpPr>
        <p:spPr bwMode="auto">
          <a:xfrm>
            <a:off x="4986338" y="2668588"/>
            <a:ext cx="3194050" cy="736600"/>
          </a:xfrm>
          <a:prstGeom prst="accentBorderCallout2">
            <a:avLst>
              <a:gd name="adj1" fmla="val 28489"/>
              <a:gd name="adj2" fmla="val -2384"/>
              <a:gd name="adj3" fmla="val 28489"/>
              <a:gd name="adj4" fmla="val -73273"/>
              <a:gd name="adj5" fmla="val -40918"/>
              <a:gd name="adj6" fmla="val -133078"/>
            </a:avLst>
          </a:prstGeom>
          <a:solidFill>
            <a:srgbClr val="CCFFFF">
              <a:alpha val="45097"/>
            </a:srgbClr>
          </a:solidFill>
          <a:ln w="19050" algn="ctr">
            <a:solidFill>
              <a:schemeClr val="tx1"/>
            </a:solidFill>
            <a:miter lim="800000"/>
            <a:headEnd/>
            <a:tailEnd/>
          </a:ln>
        </p:spPr>
        <p:txBody>
          <a:bodyPr/>
          <a:lstStyle/>
          <a:p>
            <a:pPr eaLnBrk="0" hangingPunct="0">
              <a:spcBef>
                <a:spcPct val="50000"/>
              </a:spcBef>
              <a:defRPr/>
            </a:pPr>
            <a:r>
              <a:rPr lang="en-US" sz="1400" dirty="0">
                <a:latin typeface="+mn-lt"/>
              </a:rPr>
              <a:t>Each </a:t>
            </a:r>
            <a:r>
              <a:rPr lang="en-US" sz="1400" b="1" dirty="0">
                <a:latin typeface="+mn-lt"/>
              </a:rPr>
              <a:t>Catch() block</a:t>
            </a:r>
            <a:r>
              <a:rPr lang="en-US" sz="1400" dirty="0">
                <a:latin typeface="+mn-lt"/>
              </a:rPr>
              <a:t> is an exception handler and can appear several times</a:t>
            </a:r>
            <a:r>
              <a:rPr lang="en-US" sz="1400" b="1" dirty="0">
                <a:latin typeface="+mn-lt"/>
              </a:rPr>
              <a:t> </a:t>
            </a:r>
          </a:p>
        </p:txBody>
      </p:sp>
      <p:sp>
        <p:nvSpPr>
          <p:cNvPr id="7176" name="AutoShape 8"/>
          <p:cNvSpPr>
            <a:spLocks/>
          </p:cNvSpPr>
          <p:nvPr/>
        </p:nvSpPr>
        <p:spPr bwMode="auto">
          <a:xfrm>
            <a:off x="4999038" y="3595688"/>
            <a:ext cx="3157537" cy="747712"/>
          </a:xfrm>
          <a:prstGeom prst="accentBorderCallout2">
            <a:avLst>
              <a:gd name="adj1" fmla="val 9704"/>
              <a:gd name="adj2" fmla="val -2361"/>
              <a:gd name="adj3" fmla="val 11529"/>
              <a:gd name="adj4" fmla="val -76093"/>
              <a:gd name="adj5" fmla="val 179981"/>
              <a:gd name="adj6" fmla="val -127044"/>
            </a:avLst>
          </a:prstGeom>
          <a:solidFill>
            <a:srgbClr val="CCFFFF">
              <a:alpha val="45097"/>
            </a:srgbClr>
          </a:solidFill>
          <a:ln w="19050" algn="ctr">
            <a:solidFill>
              <a:schemeClr val="tx1"/>
            </a:solidFill>
            <a:miter lim="800000"/>
            <a:headEnd/>
            <a:tailEnd/>
          </a:ln>
        </p:spPr>
        <p:txBody>
          <a:bodyPr/>
          <a:lstStyle/>
          <a:p>
            <a:pPr eaLnBrk="0" hangingPunct="0">
              <a:spcBef>
                <a:spcPct val="50000"/>
              </a:spcBef>
              <a:defRPr/>
            </a:pPr>
            <a:r>
              <a:rPr lang="en-US" sz="1400" dirty="0">
                <a:latin typeface="+mn-lt"/>
              </a:rPr>
              <a:t>An optional </a:t>
            </a:r>
            <a:r>
              <a:rPr lang="en-US" sz="1400" b="1" dirty="0">
                <a:latin typeface="+mn-lt"/>
              </a:rPr>
              <a:t>Finally block </a:t>
            </a:r>
            <a:r>
              <a:rPr lang="en-US" sz="1400" dirty="0">
                <a:latin typeface="+mn-lt"/>
              </a:rPr>
              <a:t>is always executed before exiting the </a:t>
            </a:r>
            <a:r>
              <a:rPr lang="en-US" sz="1400" b="1" dirty="0">
                <a:latin typeface="+mn-lt"/>
              </a:rPr>
              <a:t>Try </a:t>
            </a:r>
            <a:r>
              <a:rPr lang="en-US" sz="1400" dirty="0">
                <a:latin typeface="+mn-lt"/>
              </a:rPr>
              <a:t>statement</a:t>
            </a:r>
            <a:r>
              <a:rPr lang="en-US" sz="1400" b="1" dirty="0">
                <a:latin typeface="+mn-lt"/>
              </a:rPr>
              <a:t>. </a:t>
            </a:r>
            <a:endParaRPr lang="en-US" sz="1800" dirty="0">
              <a:latin typeface="+mn-lt"/>
            </a:endParaRPr>
          </a:p>
        </p:txBody>
      </p:sp>
      <p:sp>
        <p:nvSpPr>
          <p:cNvPr id="7177" name="Rectangle 9"/>
          <p:cNvSpPr>
            <a:spLocks noChangeArrowheads="1"/>
          </p:cNvSpPr>
          <p:nvPr/>
        </p:nvSpPr>
        <p:spPr bwMode="auto">
          <a:xfrm>
            <a:off x="150813" y="1352550"/>
            <a:ext cx="3957637" cy="717550"/>
          </a:xfrm>
          <a:prstGeom prst="rect">
            <a:avLst/>
          </a:prstGeom>
          <a:solidFill>
            <a:srgbClr val="C0C0C0">
              <a:alpha val="25098"/>
            </a:srgbClr>
          </a:solidFill>
          <a:ln w="19050" algn="ctr">
            <a:noFill/>
            <a:miter lim="800000"/>
            <a:headEnd/>
            <a:tailEnd/>
          </a:ln>
        </p:spPr>
        <p:txBody>
          <a:bodyPr anchor="ctr">
            <a:spAutoFit/>
          </a:bodyPr>
          <a:lstStyle/>
          <a:p>
            <a:pPr algn="ctr">
              <a:lnSpc>
                <a:spcPct val="80000"/>
              </a:lnSpc>
              <a:spcBef>
                <a:spcPct val="20000"/>
              </a:spcBef>
              <a:buClr>
                <a:schemeClr val="hlink"/>
              </a:buClr>
            </a:pPr>
            <a:endParaRPr lang="en-US"/>
          </a:p>
        </p:txBody>
      </p:sp>
      <p:sp>
        <p:nvSpPr>
          <p:cNvPr id="7178" name="Rectangle 10"/>
          <p:cNvSpPr>
            <a:spLocks noChangeArrowheads="1"/>
          </p:cNvSpPr>
          <p:nvPr/>
        </p:nvSpPr>
        <p:spPr bwMode="auto">
          <a:xfrm>
            <a:off x="153988" y="4862513"/>
            <a:ext cx="3957637" cy="717550"/>
          </a:xfrm>
          <a:prstGeom prst="rect">
            <a:avLst/>
          </a:prstGeom>
          <a:solidFill>
            <a:srgbClr val="C0C0C0">
              <a:alpha val="25098"/>
            </a:srgbClr>
          </a:solidFill>
          <a:ln w="19050" algn="ctr">
            <a:noFill/>
            <a:miter lim="800000"/>
            <a:headEnd/>
            <a:tailEnd/>
          </a:ln>
        </p:spPr>
        <p:txBody>
          <a:bodyPr anchor="ctr">
            <a:spAutoFit/>
          </a:bodyPr>
          <a:lstStyle/>
          <a:p>
            <a:pPr algn="ctr">
              <a:lnSpc>
                <a:spcPct val="80000"/>
              </a:lnSpc>
              <a:spcBef>
                <a:spcPct val="20000"/>
              </a:spcBef>
              <a:buClr>
                <a:schemeClr val="hlink"/>
              </a:buClr>
            </a:pPr>
            <a:endParaRPr lang="en-US"/>
          </a:p>
        </p:txBody>
      </p:sp>
      <p:sp>
        <p:nvSpPr>
          <p:cNvPr id="179211" name="Rectangle 11"/>
          <p:cNvSpPr>
            <a:spLocks noGrp="1" noChangeArrowheads="1"/>
          </p:cNvSpPr>
          <p:nvPr>
            <p:ph type="title"/>
          </p:nvPr>
        </p:nvSpPr>
        <p:spPr>
          <a:effectLst>
            <a:outerShdw dist="35921" dir="2700000" algn="ctr" rotWithShape="0">
              <a:schemeClr val="bg1"/>
            </a:outerShdw>
          </a:effectLst>
        </p:spPr>
        <p:txBody>
          <a:bodyPr/>
          <a:lstStyle/>
          <a:p>
            <a:pPr eaLnBrk="1" hangingPunct="1">
              <a:defRPr/>
            </a:pPr>
            <a:r>
              <a:rPr lang="en-US" smtClean="0"/>
              <a:t>Using try-catch-finally Blocks</a:t>
            </a:r>
          </a:p>
        </p:txBody>
      </p:sp>
      <p:sp>
        <p:nvSpPr>
          <p:cNvPr id="14" name="Content Placeholder 9"/>
          <p:cNvSpPr txBox="1">
            <a:spLocks/>
          </p:cNvSpPr>
          <p:nvPr/>
        </p:nvSpPr>
        <p:spPr bwMode="gray">
          <a:xfrm>
            <a:off x="896938" y="5980113"/>
            <a:ext cx="7885112" cy="327025"/>
          </a:xfrm>
          <a:prstGeom prst="rect">
            <a:avLst/>
          </a:prstGeom>
          <a:solidFill>
            <a:schemeClr val="accent2">
              <a:lumMod val="20000"/>
              <a:lumOff val="80000"/>
            </a:schemeClr>
          </a:solidFill>
          <a:ln w="12700">
            <a:noFill/>
            <a:miter lim="800000"/>
            <a:headEnd/>
            <a:tailEnd/>
          </a:ln>
        </p:spPr>
        <p:txBody>
          <a:bodyPr lIns="90488" tIns="44450" rIns="90488" bIns="44450"/>
          <a:lstStyle/>
          <a:p>
            <a:pPr eaLnBrk="0" fontAlgn="auto" hangingPunct="0">
              <a:spcBef>
                <a:spcPct val="20000"/>
              </a:spcBef>
              <a:spcAft>
                <a:spcPts val="0"/>
              </a:spcAft>
              <a:buClr>
                <a:srgbClr val="000000"/>
              </a:buClr>
              <a:defRPr/>
            </a:pPr>
            <a:r>
              <a:rPr lang="en-US" sz="1600" kern="0" dirty="0">
                <a:solidFill>
                  <a:srgbClr val="000000"/>
                </a:solidFill>
                <a:latin typeface="Arial"/>
              </a:rPr>
              <a:t>Refer to the TryCatchFinallySample.java sample code.</a:t>
            </a:r>
            <a:endParaRPr lang="en-IN" sz="1200" kern="0" dirty="0">
              <a:solidFill>
                <a:srgbClr val="000000"/>
              </a:solidFill>
              <a:latin typeface="Arial"/>
            </a:endParaRPr>
          </a:p>
          <a:p>
            <a:pPr marL="231775" indent="-231775" eaLnBrk="0" fontAlgn="auto" hangingPunct="0">
              <a:spcBef>
                <a:spcPct val="20000"/>
              </a:spcBef>
              <a:spcAft>
                <a:spcPts val="0"/>
              </a:spcAft>
              <a:buClr>
                <a:srgbClr val="000000"/>
              </a:buClr>
              <a:defRPr/>
            </a:pPr>
            <a:endParaRPr lang="en-IN" sz="1200" kern="0" dirty="0">
              <a:solidFill>
                <a:srgbClr val="000000"/>
              </a:solidFill>
              <a:latin typeface="Arial"/>
            </a:endParaRPr>
          </a:p>
        </p:txBody>
      </p:sp>
      <p:sp>
        <p:nvSpPr>
          <p:cNvPr id="15" name="Rounded Rectangle 14"/>
          <p:cNvSpPr/>
          <p:nvPr/>
        </p:nvSpPr>
        <p:spPr bwMode="auto">
          <a:xfrm>
            <a:off x="457200" y="5963219"/>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algn="ctr" eaLnBrk="0" fontAlgn="auto" hangingPunct="0">
              <a:lnSpc>
                <a:spcPct val="80000"/>
              </a:lnSpc>
              <a:spcBef>
                <a:spcPct val="50000"/>
              </a:spcBef>
              <a:spcAft>
                <a:spcPts val="0"/>
              </a:spcAft>
              <a:defRPr/>
            </a:pPr>
            <a:r>
              <a:rPr lang="en-US" sz="1800" kern="0" dirty="0">
                <a:solidFill>
                  <a:srgbClr val="FFFFFF"/>
                </a:solidFill>
                <a:latin typeface="Trebuchet MS" pitchFamily="34" charset="0"/>
              </a:rPr>
              <a:t>i</a:t>
            </a:r>
            <a:endParaRPr lang="en-IN" sz="1800" kern="0" dirty="0">
              <a:solidFill>
                <a:srgbClr val="FFFFFF"/>
              </a:solidFill>
              <a:latin typeface="Trebuchet MS" pitchFamily="34" charset="0"/>
            </a:endParaRPr>
          </a:p>
        </p:txBody>
      </p:sp>
      <p:sp>
        <p:nvSpPr>
          <p:cNvPr id="7182" name="Slide Number Placeholder 15"/>
          <p:cNvSpPr>
            <a:spLocks noGrp="1"/>
          </p:cNvSpPr>
          <p:nvPr>
            <p:ph type="sldNum" sz="quarter" idx="10"/>
          </p:nvPr>
        </p:nvSpPr>
        <p:spPr>
          <a:noFill/>
        </p:spPr>
        <p:txBody>
          <a:bodyPr/>
          <a:lstStyle/>
          <a:p>
            <a:endParaRPr lang="en-US" smtClean="0"/>
          </a:p>
          <a:p>
            <a:fld id="{A622C4D0-5D77-4F4A-8070-E81017FFAC17}" type="slidenum">
              <a:rPr lang="en-US" smtClean="0"/>
              <a:pPr/>
              <a:t>5</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7174"/>
                                        </p:tgtEl>
                                        <p:attrNameLst>
                                          <p:attrName>style.visibility</p:attrName>
                                        </p:attrNameLst>
                                      </p:cBhvr>
                                      <p:to>
                                        <p:strVal val="visible"/>
                                      </p:to>
                                    </p:set>
                                    <p:animEffect transition="in" filter="wipe(right)">
                                      <p:cBhvr>
                                        <p:cTn id="7" dur="1000"/>
                                        <p:tgtEl>
                                          <p:spTgt spid="71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7175"/>
                                        </p:tgtEl>
                                        <p:attrNameLst>
                                          <p:attrName>style.visibility</p:attrName>
                                        </p:attrNameLst>
                                      </p:cBhvr>
                                      <p:to>
                                        <p:strVal val="visible"/>
                                      </p:to>
                                    </p:set>
                                    <p:animEffect transition="in" filter="wipe(right)">
                                      <p:cBhvr>
                                        <p:cTn id="12" dur="1000"/>
                                        <p:tgtEl>
                                          <p:spTgt spid="71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7176"/>
                                        </p:tgtEl>
                                        <p:attrNameLst>
                                          <p:attrName>style.visibility</p:attrName>
                                        </p:attrNameLst>
                                      </p:cBhvr>
                                      <p:to>
                                        <p:strVal val="visible"/>
                                      </p:to>
                                    </p:set>
                                    <p:animEffect transition="in" filter="wipe(right)">
                                      <p:cBhvr>
                                        <p:cTn id="17" dur="1000"/>
                                        <p:tgtEl>
                                          <p:spTgt spid="717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dissolve">
                                      <p:cBhvr>
                                        <p:cTn id="22" dur="1000"/>
                                        <p:tgtEl>
                                          <p:spTgt spid="1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animBg="1"/>
      <p:bldP spid="7175" grpId="0" animBg="1"/>
      <p:bldP spid="7176"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152400" y="1219200"/>
            <a:ext cx="8458200" cy="5210175"/>
          </a:xfrm>
        </p:spPr>
        <p:txBody>
          <a:bodyPr/>
          <a:lstStyle/>
          <a:p>
            <a:pPr marL="457200" indent="-457200" eaLnBrk="1" hangingPunct="1"/>
            <a:r>
              <a:rPr lang="en-US" smtClean="0"/>
              <a:t>Isolate code that might throw an exception in the </a:t>
            </a:r>
            <a:r>
              <a:rPr lang="en-US" b="1" smtClean="0">
                <a:solidFill>
                  <a:srgbClr val="993366"/>
                </a:solidFill>
                <a:latin typeface="Courier New" pitchFamily="49" charset="0"/>
              </a:rPr>
              <a:t>try</a:t>
            </a:r>
            <a:r>
              <a:rPr lang="en-US" sz="1100" b="1" smtClean="0">
                <a:solidFill>
                  <a:srgbClr val="993366"/>
                </a:solidFill>
                <a:latin typeface="Courier New" pitchFamily="49" charset="0"/>
              </a:rPr>
              <a:t> </a:t>
            </a:r>
            <a:r>
              <a:rPr lang="en-US" smtClean="0"/>
              <a:t>block.</a:t>
            </a:r>
          </a:p>
          <a:p>
            <a:pPr marL="457200" indent="-457200" eaLnBrk="1" hangingPunct="1"/>
            <a:r>
              <a:rPr lang="en-US" smtClean="0"/>
              <a:t>For each individual </a:t>
            </a:r>
            <a:r>
              <a:rPr lang="en-US" b="1" smtClean="0">
                <a:solidFill>
                  <a:srgbClr val="993366"/>
                </a:solidFill>
                <a:latin typeface="Courier New" pitchFamily="49" charset="0"/>
              </a:rPr>
              <a:t>catch()</a:t>
            </a:r>
            <a:r>
              <a:rPr lang="en-US" sz="1100" b="1" smtClean="0">
                <a:latin typeface="Courier New" pitchFamily="49" charset="0"/>
              </a:rPr>
              <a:t> </a:t>
            </a:r>
            <a:r>
              <a:rPr lang="en-US" smtClean="0"/>
              <a:t>block, you write code that is to be executed if an exception of that particular type occurs in the </a:t>
            </a:r>
            <a:r>
              <a:rPr lang="en-US" b="1" smtClean="0"/>
              <a:t>try</a:t>
            </a:r>
            <a:r>
              <a:rPr lang="en-US" smtClean="0"/>
              <a:t> block.</a:t>
            </a:r>
          </a:p>
          <a:p>
            <a:pPr marL="457200" indent="-457200" eaLnBrk="1" hangingPunct="1"/>
            <a:r>
              <a:rPr lang="en-US" smtClean="0"/>
              <a:t>In the </a:t>
            </a:r>
            <a:r>
              <a:rPr lang="en-US" b="1" smtClean="0">
                <a:solidFill>
                  <a:srgbClr val="993366"/>
                </a:solidFill>
                <a:latin typeface="Courier New" pitchFamily="49" charset="0"/>
              </a:rPr>
              <a:t>finally</a:t>
            </a:r>
            <a:r>
              <a:rPr lang="en-US" sz="1100" b="1" smtClean="0">
                <a:latin typeface="Courier New" pitchFamily="49" charset="0"/>
              </a:rPr>
              <a:t> </a:t>
            </a:r>
            <a:r>
              <a:rPr lang="en-US" smtClean="0"/>
              <a:t>block, you write code that will be run whether or not an error has occurred. This is optional.</a:t>
            </a:r>
          </a:p>
          <a:p>
            <a:pPr marL="457200" indent="-457200" eaLnBrk="1" hangingPunct="1"/>
            <a:endParaRPr lang="en-US" smtClean="0"/>
          </a:p>
          <a:p>
            <a:pPr marL="457200" indent="-457200" eaLnBrk="1" hangingPunct="1"/>
            <a:endParaRPr lang="en-US" smtClean="0"/>
          </a:p>
          <a:p>
            <a:pPr marL="457200" indent="-457200" eaLnBrk="1" hangingPunct="1"/>
            <a:endParaRPr lang="en-US" smtClean="0"/>
          </a:p>
          <a:p>
            <a:pPr marL="457200" indent="-457200" eaLnBrk="1" hangingPunct="1"/>
            <a:endParaRPr lang="en-US" smtClean="0"/>
          </a:p>
          <a:p>
            <a:pPr marL="457200" indent="-457200" eaLnBrk="1" hangingPunct="1"/>
            <a:endParaRPr lang="en-US" smtClean="0"/>
          </a:p>
          <a:p>
            <a:pPr marL="457200" indent="-457200" eaLnBrk="1" hangingPunct="1"/>
            <a:endParaRPr lang="en-US" smtClean="0"/>
          </a:p>
        </p:txBody>
      </p:sp>
      <p:sp>
        <p:nvSpPr>
          <p:cNvPr id="181251" name="Rectangle 3"/>
          <p:cNvSpPr>
            <a:spLocks noGrp="1" noChangeArrowheads="1"/>
          </p:cNvSpPr>
          <p:nvPr>
            <p:ph type="title"/>
          </p:nvPr>
        </p:nvSpPr>
        <p:spPr>
          <a:effectLst>
            <a:outerShdw dist="35921" dir="2700000" algn="ctr" rotWithShape="0">
              <a:schemeClr val="bg1"/>
            </a:outerShdw>
          </a:effectLst>
        </p:spPr>
        <p:txBody>
          <a:bodyPr/>
          <a:lstStyle/>
          <a:p>
            <a:pPr eaLnBrk="1" hangingPunct="1">
              <a:defRPr/>
            </a:pPr>
            <a:r>
              <a:rPr lang="en-US" smtClean="0"/>
              <a:t>Using try-catch-finally Blocks (cont.)</a:t>
            </a:r>
          </a:p>
        </p:txBody>
      </p:sp>
      <p:sp>
        <p:nvSpPr>
          <p:cNvPr id="8196" name="Slide Number Placeholder 3"/>
          <p:cNvSpPr>
            <a:spLocks noGrp="1"/>
          </p:cNvSpPr>
          <p:nvPr>
            <p:ph type="sldNum" sz="quarter" idx="10"/>
          </p:nvPr>
        </p:nvSpPr>
        <p:spPr>
          <a:noFill/>
        </p:spPr>
        <p:txBody>
          <a:bodyPr/>
          <a:lstStyle/>
          <a:p>
            <a:endParaRPr lang="en-US" smtClean="0"/>
          </a:p>
          <a:p>
            <a:fld id="{793949D7-7140-48DA-BE78-4C518D3DA63B}" type="slidenum">
              <a:rPr lang="en-US" smtClean="0"/>
              <a:pPr/>
              <a:t>6</a:t>
            </a:fld>
            <a:endParaRPr lang="en-US" smtClean="0"/>
          </a:p>
        </p:txBody>
      </p:sp>
      <p:sp>
        <p:nvSpPr>
          <p:cNvPr id="5" name="Content Placeholder 9"/>
          <p:cNvSpPr txBox="1">
            <a:spLocks/>
          </p:cNvSpPr>
          <p:nvPr/>
        </p:nvSpPr>
        <p:spPr bwMode="gray">
          <a:xfrm>
            <a:off x="896938" y="5835650"/>
            <a:ext cx="7885112" cy="342900"/>
          </a:xfrm>
          <a:prstGeom prst="rect">
            <a:avLst/>
          </a:prstGeom>
          <a:solidFill>
            <a:schemeClr val="accent2">
              <a:lumMod val="20000"/>
              <a:lumOff val="80000"/>
            </a:schemeClr>
          </a:solidFill>
          <a:ln w="12700">
            <a:noFill/>
            <a:miter lim="800000"/>
            <a:headEnd/>
            <a:tailEnd/>
          </a:ln>
        </p:spPr>
        <p:txBody>
          <a:bodyPr lIns="90488" tIns="91440" rIns="90488" bIns="91440" anchor="ctr"/>
          <a:lstStyle/>
          <a:p>
            <a:pPr eaLnBrk="0" fontAlgn="auto" hangingPunct="0">
              <a:spcAft>
                <a:spcPts val="0"/>
              </a:spcAft>
              <a:buClr>
                <a:srgbClr val="000000"/>
              </a:buClr>
              <a:defRPr/>
            </a:pPr>
            <a:r>
              <a:rPr lang="en-US" sz="1600" dirty="0"/>
              <a:t>Refer to the TryCatchFinallySample.java sample code.</a:t>
            </a:r>
          </a:p>
        </p:txBody>
      </p:sp>
      <p:sp>
        <p:nvSpPr>
          <p:cNvPr id="6" name="Rounded Rectangle 5"/>
          <p:cNvSpPr/>
          <p:nvPr/>
        </p:nvSpPr>
        <p:spPr bwMode="auto">
          <a:xfrm>
            <a:off x="457200" y="5835072"/>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algn="ctr" eaLnBrk="0" fontAlgn="auto" hangingPunct="0">
              <a:lnSpc>
                <a:spcPct val="80000"/>
              </a:lnSpc>
              <a:spcBef>
                <a:spcPct val="50000"/>
              </a:spcBef>
              <a:spcAft>
                <a:spcPts val="0"/>
              </a:spcAft>
              <a:defRPr/>
            </a:pPr>
            <a:r>
              <a:rPr lang="en-US" sz="1800" kern="0" dirty="0">
                <a:solidFill>
                  <a:srgbClr val="FFFFFF"/>
                </a:solidFill>
                <a:latin typeface="Trebuchet MS" pitchFamily="34" charset="0"/>
              </a:rPr>
              <a:t>i</a:t>
            </a:r>
            <a:endParaRPr lang="en-IN" sz="1800" kern="0" dirty="0">
              <a:solidFill>
                <a:srgbClr val="FFFFFF"/>
              </a:solidFill>
              <a:latin typeface="Trebuchet M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1000"/>
                                        <p:tgtEl>
                                          <p:spTgt spid="5"/>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Activity 1 – TryCatchFinally</a:t>
            </a:r>
          </a:p>
        </p:txBody>
      </p:sp>
      <p:sp>
        <p:nvSpPr>
          <p:cNvPr id="9219" name="Content Placeholder 2"/>
          <p:cNvSpPr>
            <a:spLocks noGrp="1"/>
          </p:cNvSpPr>
          <p:nvPr>
            <p:ph idx="1"/>
          </p:nvPr>
        </p:nvSpPr>
        <p:spPr>
          <a:xfrm>
            <a:off x="152400" y="1219200"/>
            <a:ext cx="5562600" cy="5334000"/>
          </a:xfrm>
        </p:spPr>
        <p:txBody>
          <a:bodyPr/>
          <a:lstStyle/>
          <a:p>
            <a:r>
              <a:rPr lang="en-US" smtClean="0"/>
              <a:t>In this activity, you will:</a:t>
            </a:r>
          </a:p>
          <a:p>
            <a:pPr lvl="1"/>
            <a:r>
              <a:rPr lang="en-US" smtClean="0"/>
              <a:t>Open the file ‘TryCatchFinallyActivity.java’ in the package sef.module8.activity.</a:t>
            </a:r>
          </a:p>
          <a:p>
            <a:pPr lvl="1"/>
            <a:r>
              <a:rPr lang="en-US" smtClean="0"/>
              <a:t>Read the instructions and create the code to complete this program.</a:t>
            </a:r>
          </a:p>
          <a:p>
            <a:pPr lvl="1"/>
            <a:endParaRPr lang="en-US" smtClean="0"/>
          </a:p>
          <a:p>
            <a:endParaRPr lang="en-US" sz="2400" smtClean="0"/>
          </a:p>
          <a:p>
            <a:endParaRPr lang="en-US" sz="2400" smtClean="0"/>
          </a:p>
        </p:txBody>
      </p:sp>
      <p:sp>
        <p:nvSpPr>
          <p:cNvPr id="9220" name="Slide Number Placeholder 3"/>
          <p:cNvSpPr>
            <a:spLocks noGrp="1"/>
          </p:cNvSpPr>
          <p:nvPr>
            <p:ph type="sldNum" sz="quarter" idx="10"/>
          </p:nvPr>
        </p:nvSpPr>
        <p:spPr>
          <a:noFill/>
        </p:spPr>
        <p:txBody>
          <a:bodyPr/>
          <a:lstStyle/>
          <a:p>
            <a:endParaRPr lang="en-US" smtClean="0"/>
          </a:p>
          <a:p>
            <a:fld id="{A95FFC0A-4EB1-4B36-A582-225574F57D39}" type="slidenum">
              <a:rPr lang="en-US" smtClean="0"/>
              <a:pPr/>
              <a:t>7</a:t>
            </a:fld>
            <a:endParaRPr lang="en-US" smtClean="0"/>
          </a:p>
        </p:txBody>
      </p:sp>
      <p:pic>
        <p:nvPicPr>
          <p:cNvPr id="9221" name="Picture 8" descr="Flipchart"/>
          <p:cNvPicPr>
            <a:picLocks noChangeAspect="1" noChangeArrowheads="1"/>
          </p:cNvPicPr>
          <p:nvPr/>
        </p:nvPicPr>
        <p:blipFill>
          <a:blip r:embed="rId3" cstate="print"/>
          <a:srcRect/>
          <a:stretch>
            <a:fillRect/>
          </a:stretch>
        </p:blipFill>
        <p:spPr bwMode="auto">
          <a:xfrm>
            <a:off x="5881688" y="1406525"/>
            <a:ext cx="2895600"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244850" y="1393825"/>
            <a:ext cx="1624013" cy="376238"/>
          </a:xfrm>
          <a:prstGeom prst="rect">
            <a:avLst/>
          </a:prstGeom>
          <a:solidFill>
            <a:srgbClr val="DDDDDD"/>
          </a:solidFill>
          <a:ln w="9525" algn="ctr">
            <a:solidFill>
              <a:schemeClr val="tx1"/>
            </a:solidFill>
            <a:miter lim="800000"/>
            <a:headEnd/>
            <a:tailEnd type="none" w="lg" len="lg"/>
          </a:ln>
        </p:spPr>
        <p:txBody>
          <a:bodyPr>
            <a:spAutoFit/>
          </a:bodyPr>
          <a:lstStyle/>
          <a:p>
            <a:pPr marL="457200" indent="-457200" algn="ctr" eaLnBrk="0" hangingPunct="0">
              <a:spcBef>
                <a:spcPct val="50000"/>
              </a:spcBef>
            </a:pPr>
            <a:r>
              <a:rPr lang="en-US" sz="1800" b="1">
                <a:latin typeface="Courier New" pitchFamily="49" charset="0"/>
              </a:rPr>
              <a:t>Throwable</a:t>
            </a:r>
          </a:p>
        </p:txBody>
      </p:sp>
      <p:sp>
        <p:nvSpPr>
          <p:cNvPr id="10243" name="Text Box 3"/>
          <p:cNvSpPr txBox="1">
            <a:spLocks noChangeArrowheads="1"/>
          </p:cNvSpPr>
          <p:nvPr/>
        </p:nvSpPr>
        <p:spPr bwMode="auto">
          <a:xfrm>
            <a:off x="804863" y="2371725"/>
            <a:ext cx="1522412" cy="376238"/>
          </a:xfrm>
          <a:prstGeom prst="rect">
            <a:avLst/>
          </a:prstGeom>
          <a:solidFill>
            <a:srgbClr val="DDDDDD"/>
          </a:solidFill>
          <a:ln w="9525" algn="ctr">
            <a:solidFill>
              <a:schemeClr val="tx1"/>
            </a:solidFill>
            <a:miter lim="800000"/>
            <a:headEnd/>
            <a:tailEnd type="none" w="lg" len="lg"/>
          </a:ln>
        </p:spPr>
        <p:txBody>
          <a:bodyPr>
            <a:spAutoFit/>
          </a:bodyPr>
          <a:lstStyle/>
          <a:p>
            <a:pPr marL="457200" indent="-457200" algn="ctr" eaLnBrk="0" hangingPunct="0">
              <a:spcBef>
                <a:spcPct val="50000"/>
              </a:spcBef>
            </a:pPr>
            <a:r>
              <a:rPr lang="en-US" sz="1800" b="1">
                <a:latin typeface="Courier New" pitchFamily="49" charset="0"/>
              </a:rPr>
              <a:t>Error</a:t>
            </a:r>
          </a:p>
        </p:txBody>
      </p:sp>
      <p:sp>
        <p:nvSpPr>
          <p:cNvPr id="10244" name="Text Box 4"/>
          <p:cNvSpPr txBox="1">
            <a:spLocks noChangeArrowheads="1"/>
          </p:cNvSpPr>
          <p:nvPr/>
        </p:nvSpPr>
        <p:spPr bwMode="auto">
          <a:xfrm>
            <a:off x="4729163" y="2371725"/>
            <a:ext cx="1743075" cy="376238"/>
          </a:xfrm>
          <a:prstGeom prst="rect">
            <a:avLst/>
          </a:prstGeom>
          <a:solidFill>
            <a:srgbClr val="DDDDDD"/>
          </a:solidFill>
          <a:ln w="9525" algn="ctr">
            <a:solidFill>
              <a:schemeClr val="tx1"/>
            </a:solidFill>
            <a:miter lim="800000"/>
            <a:headEnd/>
            <a:tailEnd type="none" w="lg" len="lg"/>
          </a:ln>
        </p:spPr>
        <p:txBody>
          <a:bodyPr>
            <a:spAutoFit/>
          </a:bodyPr>
          <a:lstStyle/>
          <a:p>
            <a:pPr marL="457200" indent="-457200" algn="ctr" eaLnBrk="0" hangingPunct="0">
              <a:spcBef>
                <a:spcPct val="50000"/>
              </a:spcBef>
            </a:pPr>
            <a:r>
              <a:rPr lang="en-US" sz="1800" b="1">
                <a:latin typeface="Courier New" pitchFamily="49" charset="0"/>
              </a:rPr>
              <a:t>Exception</a:t>
            </a:r>
          </a:p>
        </p:txBody>
      </p:sp>
      <p:sp>
        <p:nvSpPr>
          <p:cNvPr id="10245" name="Text Box 5"/>
          <p:cNvSpPr txBox="1">
            <a:spLocks noChangeArrowheads="1"/>
          </p:cNvSpPr>
          <p:nvPr/>
        </p:nvSpPr>
        <p:spPr bwMode="auto">
          <a:xfrm>
            <a:off x="749300" y="4124325"/>
            <a:ext cx="2363788" cy="314325"/>
          </a:xfrm>
          <a:prstGeom prst="rect">
            <a:avLst/>
          </a:prstGeom>
          <a:solidFill>
            <a:srgbClr val="DDDDDD"/>
          </a:solidFill>
          <a:ln w="9525" algn="ctr">
            <a:solidFill>
              <a:schemeClr val="tx1"/>
            </a:solidFill>
            <a:miter lim="800000"/>
            <a:headEnd/>
            <a:tailEnd type="none" w="lg" len="lg"/>
          </a:ln>
        </p:spPr>
        <p:txBody>
          <a:bodyPr>
            <a:spAutoFit/>
          </a:bodyPr>
          <a:lstStyle/>
          <a:p>
            <a:pPr marL="457200" indent="-457200" algn="ctr" eaLnBrk="0" hangingPunct="0">
              <a:spcBef>
                <a:spcPct val="50000"/>
              </a:spcBef>
            </a:pPr>
            <a:r>
              <a:rPr lang="en-US" sz="1400" b="1">
                <a:latin typeface="Courier New" pitchFamily="49" charset="0"/>
              </a:rPr>
              <a:t>RuntimeException</a:t>
            </a:r>
          </a:p>
        </p:txBody>
      </p:sp>
      <p:sp>
        <p:nvSpPr>
          <p:cNvPr id="10246" name="Text Box 6"/>
          <p:cNvSpPr txBox="1">
            <a:spLocks noChangeArrowheads="1"/>
          </p:cNvSpPr>
          <p:nvPr/>
        </p:nvSpPr>
        <p:spPr bwMode="auto">
          <a:xfrm>
            <a:off x="3397250" y="4122738"/>
            <a:ext cx="2352675" cy="314325"/>
          </a:xfrm>
          <a:prstGeom prst="rect">
            <a:avLst/>
          </a:prstGeom>
          <a:solidFill>
            <a:srgbClr val="DDDDDD"/>
          </a:solidFill>
          <a:ln w="9525" algn="ctr">
            <a:solidFill>
              <a:schemeClr val="tx1"/>
            </a:solidFill>
            <a:miter lim="800000"/>
            <a:headEnd/>
            <a:tailEnd type="none" w="lg" len="lg"/>
          </a:ln>
        </p:spPr>
        <p:txBody>
          <a:bodyPr>
            <a:spAutoFit/>
          </a:bodyPr>
          <a:lstStyle/>
          <a:p>
            <a:pPr marL="457200" indent="-457200" algn="ctr" eaLnBrk="0" hangingPunct="0">
              <a:spcBef>
                <a:spcPct val="50000"/>
              </a:spcBef>
            </a:pPr>
            <a:r>
              <a:rPr lang="en-US" sz="1400" b="1">
                <a:latin typeface="Courier New" pitchFamily="49" charset="0"/>
              </a:rPr>
              <a:t>InterruptedException</a:t>
            </a:r>
          </a:p>
        </p:txBody>
      </p:sp>
      <p:sp>
        <p:nvSpPr>
          <p:cNvPr id="10247" name="Text Box 7"/>
          <p:cNvSpPr txBox="1">
            <a:spLocks noChangeArrowheads="1"/>
          </p:cNvSpPr>
          <p:nvPr/>
        </p:nvSpPr>
        <p:spPr bwMode="auto">
          <a:xfrm>
            <a:off x="749300" y="4633913"/>
            <a:ext cx="2352675" cy="314325"/>
          </a:xfrm>
          <a:prstGeom prst="rect">
            <a:avLst/>
          </a:prstGeom>
          <a:solidFill>
            <a:srgbClr val="DDDDDD"/>
          </a:solidFill>
          <a:ln w="9525" algn="ctr">
            <a:solidFill>
              <a:schemeClr val="tx1"/>
            </a:solidFill>
            <a:miter lim="800000"/>
            <a:headEnd/>
            <a:tailEnd type="none" w="lg" len="lg"/>
          </a:ln>
        </p:spPr>
        <p:txBody>
          <a:bodyPr>
            <a:spAutoFit/>
          </a:bodyPr>
          <a:lstStyle/>
          <a:p>
            <a:pPr marL="457200" indent="-457200" algn="ctr" eaLnBrk="0" hangingPunct="0">
              <a:spcBef>
                <a:spcPct val="50000"/>
              </a:spcBef>
            </a:pPr>
            <a:r>
              <a:rPr lang="en-US" sz="1400" b="1">
                <a:latin typeface="Courier New" pitchFamily="49" charset="0"/>
              </a:rPr>
              <a:t>ArithmeticException</a:t>
            </a:r>
          </a:p>
        </p:txBody>
      </p:sp>
      <p:sp>
        <p:nvSpPr>
          <p:cNvPr id="10248" name="Text Box 8"/>
          <p:cNvSpPr txBox="1">
            <a:spLocks noChangeArrowheads="1"/>
          </p:cNvSpPr>
          <p:nvPr/>
        </p:nvSpPr>
        <p:spPr bwMode="auto">
          <a:xfrm>
            <a:off x="752475" y="5084763"/>
            <a:ext cx="2352675" cy="314325"/>
          </a:xfrm>
          <a:prstGeom prst="rect">
            <a:avLst/>
          </a:prstGeom>
          <a:solidFill>
            <a:srgbClr val="DDDDDD"/>
          </a:solidFill>
          <a:ln w="9525" algn="ctr">
            <a:solidFill>
              <a:schemeClr val="tx1"/>
            </a:solidFill>
            <a:miter lim="800000"/>
            <a:headEnd/>
            <a:tailEnd type="none" w="lg" len="lg"/>
          </a:ln>
        </p:spPr>
        <p:txBody>
          <a:bodyPr>
            <a:spAutoFit/>
          </a:bodyPr>
          <a:lstStyle/>
          <a:p>
            <a:pPr marL="457200" indent="-457200" algn="ctr" eaLnBrk="0" hangingPunct="0">
              <a:spcBef>
                <a:spcPct val="50000"/>
              </a:spcBef>
            </a:pPr>
            <a:r>
              <a:rPr lang="en-US" sz="1400" b="1">
                <a:latin typeface="Courier New" pitchFamily="49" charset="0"/>
              </a:rPr>
              <a:t>NullPointerException</a:t>
            </a:r>
          </a:p>
        </p:txBody>
      </p:sp>
      <p:sp>
        <p:nvSpPr>
          <p:cNvPr id="10249" name="Text Box 9"/>
          <p:cNvSpPr txBox="1">
            <a:spLocks noChangeArrowheads="1"/>
          </p:cNvSpPr>
          <p:nvPr/>
        </p:nvSpPr>
        <p:spPr bwMode="auto">
          <a:xfrm>
            <a:off x="6100763" y="4129088"/>
            <a:ext cx="1404937" cy="314325"/>
          </a:xfrm>
          <a:prstGeom prst="rect">
            <a:avLst/>
          </a:prstGeom>
          <a:solidFill>
            <a:srgbClr val="DDDDDD"/>
          </a:solidFill>
          <a:ln w="9525" algn="ctr">
            <a:solidFill>
              <a:schemeClr val="tx1"/>
            </a:solidFill>
            <a:miter lim="800000"/>
            <a:headEnd/>
            <a:tailEnd type="none" w="lg" len="lg"/>
          </a:ln>
        </p:spPr>
        <p:txBody>
          <a:bodyPr>
            <a:spAutoFit/>
          </a:bodyPr>
          <a:lstStyle/>
          <a:p>
            <a:pPr marL="457200" indent="-457200" algn="ctr" eaLnBrk="0" hangingPunct="0">
              <a:spcBef>
                <a:spcPct val="50000"/>
              </a:spcBef>
            </a:pPr>
            <a:r>
              <a:rPr lang="en-US" sz="1400" b="1">
                <a:latin typeface="Courier New" pitchFamily="49" charset="0"/>
              </a:rPr>
              <a:t>IOException</a:t>
            </a:r>
          </a:p>
        </p:txBody>
      </p:sp>
      <p:cxnSp>
        <p:nvCxnSpPr>
          <p:cNvPr id="10250" name="AutoShape 10"/>
          <p:cNvCxnSpPr>
            <a:cxnSpLocks noChangeShapeType="1"/>
            <a:stCxn id="10243" idx="0"/>
            <a:endCxn id="10242" idx="2"/>
          </p:cNvCxnSpPr>
          <p:nvPr/>
        </p:nvCxnSpPr>
        <p:spPr bwMode="auto">
          <a:xfrm rot="-5400000">
            <a:off x="2511426" y="825500"/>
            <a:ext cx="601662" cy="2490787"/>
          </a:xfrm>
          <a:prstGeom prst="bentConnector3">
            <a:avLst>
              <a:gd name="adj1" fmla="val 49870"/>
            </a:avLst>
          </a:prstGeom>
          <a:noFill/>
          <a:ln w="19050">
            <a:solidFill>
              <a:schemeClr val="tx1"/>
            </a:solidFill>
            <a:miter lim="800000"/>
            <a:headEnd/>
            <a:tailEnd type="triangle" w="med" len="med"/>
          </a:ln>
        </p:spPr>
      </p:cxnSp>
      <p:cxnSp>
        <p:nvCxnSpPr>
          <p:cNvPr id="10251" name="AutoShape 11"/>
          <p:cNvCxnSpPr>
            <a:cxnSpLocks noChangeShapeType="1"/>
            <a:stCxn id="10244" idx="0"/>
            <a:endCxn id="10242" idx="2"/>
          </p:cNvCxnSpPr>
          <p:nvPr/>
        </p:nvCxnSpPr>
        <p:spPr bwMode="auto">
          <a:xfrm rot="5400000" flipH="1">
            <a:off x="4528344" y="1299369"/>
            <a:ext cx="601662" cy="1543050"/>
          </a:xfrm>
          <a:prstGeom prst="bentConnector3">
            <a:avLst>
              <a:gd name="adj1" fmla="val 49870"/>
            </a:avLst>
          </a:prstGeom>
          <a:noFill/>
          <a:ln w="19050">
            <a:solidFill>
              <a:schemeClr val="tx1"/>
            </a:solidFill>
            <a:miter lim="800000"/>
            <a:headEnd/>
            <a:tailEnd type="triangle" w="med" len="med"/>
          </a:ln>
        </p:spPr>
      </p:cxnSp>
      <p:cxnSp>
        <p:nvCxnSpPr>
          <p:cNvPr id="10252" name="AutoShape 12"/>
          <p:cNvCxnSpPr>
            <a:cxnSpLocks noChangeShapeType="1"/>
            <a:stCxn id="10245" idx="0"/>
            <a:endCxn id="10244" idx="2"/>
          </p:cNvCxnSpPr>
          <p:nvPr/>
        </p:nvCxnSpPr>
        <p:spPr bwMode="auto">
          <a:xfrm rot="-5400000">
            <a:off x="3078163" y="1601788"/>
            <a:ext cx="1376362" cy="3668712"/>
          </a:xfrm>
          <a:prstGeom prst="bentConnector3">
            <a:avLst>
              <a:gd name="adj1" fmla="val 49944"/>
            </a:avLst>
          </a:prstGeom>
          <a:noFill/>
          <a:ln w="19050">
            <a:solidFill>
              <a:schemeClr val="tx1"/>
            </a:solidFill>
            <a:miter lim="800000"/>
            <a:headEnd/>
            <a:tailEnd type="triangle" w="med" len="med"/>
          </a:ln>
        </p:spPr>
      </p:cxnSp>
      <p:cxnSp>
        <p:nvCxnSpPr>
          <p:cNvPr id="10253" name="AutoShape 13"/>
          <p:cNvCxnSpPr>
            <a:cxnSpLocks noChangeShapeType="1"/>
            <a:stCxn id="10246" idx="0"/>
            <a:endCxn id="10244" idx="2"/>
          </p:cNvCxnSpPr>
          <p:nvPr/>
        </p:nvCxnSpPr>
        <p:spPr bwMode="auto">
          <a:xfrm rot="-5400000">
            <a:off x="4399756" y="2921795"/>
            <a:ext cx="1374775" cy="1027112"/>
          </a:xfrm>
          <a:prstGeom prst="bentConnector3">
            <a:avLst>
              <a:gd name="adj1" fmla="val 50000"/>
            </a:avLst>
          </a:prstGeom>
          <a:noFill/>
          <a:ln w="19050">
            <a:solidFill>
              <a:schemeClr val="tx1"/>
            </a:solidFill>
            <a:miter lim="800000"/>
            <a:headEnd/>
            <a:tailEnd type="triangle" w="med" len="med"/>
          </a:ln>
        </p:spPr>
      </p:cxnSp>
      <p:cxnSp>
        <p:nvCxnSpPr>
          <p:cNvPr id="10254" name="AutoShape 14"/>
          <p:cNvCxnSpPr>
            <a:cxnSpLocks noChangeShapeType="1"/>
            <a:stCxn id="10249" idx="0"/>
            <a:endCxn id="10244" idx="2"/>
          </p:cNvCxnSpPr>
          <p:nvPr/>
        </p:nvCxnSpPr>
        <p:spPr bwMode="auto">
          <a:xfrm rot="5400000" flipH="1">
            <a:off x="5511800" y="2836863"/>
            <a:ext cx="1381125" cy="1203325"/>
          </a:xfrm>
          <a:prstGeom prst="bentConnector3">
            <a:avLst>
              <a:gd name="adj1" fmla="val 50000"/>
            </a:avLst>
          </a:prstGeom>
          <a:noFill/>
          <a:ln w="19050">
            <a:solidFill>
              <a:schemeClr val="tx1"/>
            </a:solidFill>
            <a:miter lim="800000"/>
            <a:headEnd/>
            <a:tailEnd type="triangle" w="med" len="med"/>
          </a:ln>
        </p:spPr>
      </p:cxnSp>
      <p:cxnSp>
        <p:nvCxnSpPr>
          <p:cNvPr id="10255" name="AutoShape 15"/>
          <p:cNvCxnSpPr>
            <a:cxnSpLocks noChangeShapeType="1"/>
            <a:stCxn id="10247" idx="1"/>
            <a:endCxn id="10245" idx="1"/>
          </p:cNvCxnSpPr>
          <p:nvPr/>
        </p:nvCxnSpPr>
        <p:spPr bwMode="auto">
          <a:xfrm rot="10800000" flipH="1">
            <a:off x="749300" y="4281488"/>
            <a:ext cx="1588" cy="509587"/>
          </a:xfrm>
          <a:prstGeom prst="bentConnector3">
            <a:avLst>
              <a:gd name="adj1" fmla="val -14400005"/>
            </a:avLst>
          </a:prstGeom>
          <a:noFill/>
          <a:ln w="19050">
            <a:solidFill>
              <a:schemeClr val="tx1"/>
            </a:solidFill>
            <a:miter lim="800000"/>
            <a:headEnd/>
            <a:tailEnd type="triangle" w="med" len="med"/>
          </a:ln>
        </p:spPr>
      </p:cxnSp>
      <p:cxnSp>
        <p:nvCxnSpPr>
          <p:cNvPr id="10256" name="AutoShape 16"/>
          <p:cNvCxnSpPr>
            <a:cxnSpLocks noChangeShapeType="1"/>
            <a:stCxn id="10248" idx="1"/>
            <a:endCxn id="10245" idx="1"/>
          </p:cNvCxnSpPr>
          <p:nvPr/>
        </p:nvCxnSpPr>
        <p:spPr bwMode="auto">
          <a:xfrm rot="10800000">
            <a:off x="749300" y="4281488"/>
            <a:ext cx="3175" cy="960437"/>
          </a:xfrm>
          <a:prstGeom prst="bentConnector3">
            <a:avLst>
              <a:gd name="adj1" fmla="val 7300000"/>
            </a:avLst>
          </a:prstGeom>
          <a:noFill/>
          <a:ln w="19050">
            <a:solidFill>
              <a:schemeClr val="tx1"/>
            </a:solidFill>
            <a:miter lim="800000"/>
            <a:headEnd/>
            <a:tailEnd type="triangle" w="med" len="med"/>
          </a:ln>
        </p:spPr>
      </p:cxnSp>
      <p:sp>
        <p:nvSpPr>
          <p:cNvPr id="10257" name="Text Box 17"/>
          <p:cNvSpPr txBox="1">
            <a:spLocks noChangeArrowheads="1"/>
          </p:cNvSpPr>
          <p:nvPr/>
        </p:nvSpPr>
        <p:spPr bwMode="auto">
          <a:xfrm>
            <a:off x="806450" y="3003550"/>
            <a:ext cx="1520825" cy="314325"/>
          </a:xfrm>
          <a:prstGeom prst="rect">
            <a:avLst/>
          </a:prstGeom>
          <a:solidFill>
            <a:srgbClr val="DDDDDD"/>
          </a:solidFill>
          <a:ln w="9525" algn="ctr">
            <a:solidFill>
              <a:schemeClr val="tx1"/>
            </a:solidFill>
            <a:miter lim="800000"/>
            <a:headEnd/>
            <a:tailEnd type="none" w="lg" len="lg"/>
          </a:ln>
        </p:spPr>
        <p:txBody>
          <a:bodyPr>
            <a:spAutoFit/>
          </a:bodyPr>
          <a:lstStyle/>
          <a:p>
            <a:pPr marL="457200" indent="-457200" algn="ctr" eaLnBrk="0" hangingPunct="0">
              <a:spcBef>
                <a:spcPct val="50000"/>
              </a:spcBef>
            </a:pPr>
            <a:r>
              <a:rPr lang="en-US" sz="1400">
                <a:latin typeface="Courier New" pitchFamily="49" charset="0"/>
              </a:rPr>
              <a:t>...</a:t>
            </a:r>
          </a:p>
        </p:txBody>
      </p:sp>
      <p:sp>
        <p:nvSpPr>
          <p:cNvPr id="10258" name="Text Box 18"/>
          <p:cNvSpPr txBox="1">
            <a:spLocks noChangeArrowheads="1"/>
          </p:cNvSpPr>
          <p:nvPr/>
        </p:nvSpPr>
        <p:spPr bwMode="auto">
          <a:xfrm>
            <a:off x="776288" y="5610225"/>
            <a:ext cx="2330450" cy="314325"/>
          </a:xfrm>
          <a:prstGeom prst="rect">
            <a:avLst/>
          </a:prstGeom>
          <a:solidFill>
            <a:srgbClr val="DDDDDD"/>
          </a:solidFill>
          <a:ln w="9525" algn="ctr">
            <a:solidFill>
              <a:schemeClr val="tx1"/>
            </a:solidFill>
            <a:miter lim="800000"/>
            <a:headEnd/>
            <a:tailEnd type="none" w="lg" len="lg"/>
          </a:ln>
        </p:spPr>
        <p:txBody>
          <a:bodyPr>
            <a:spAutoFit/>
          </a:bodyPr>
          <a:lstStyle/>
          <a:p>
            <a:pPr marL="457200" indent="-457200" algn="ctr" eaLnBrk="0" hangingPunct="0">
              <a:spcBef>
                <a:spcPct val="50000"/>
              </a:spcBef>
            </a:pPr>
            <a:r>
              <a:rPr lang="en-US" sz="1400">
                <a:latin typeface="Courier New" pitchFamily="49" charset="0"/>
              </a:rPr>
              <a:t>...</a:t>
            </a:r>
          </a:p>
        </p:txBody>
      </p:sp>
      <p:sp>
        <p:nvSpPr>
          <p:cNvPr id="10259" name="Text Box 19"/>
          <p:cNvSpPr txBox="1">
            <a:spLocks noChangeArrowheads="1"/>
          </p:cNvSpPr>
          <p:nvPr/>
        </p:nvSpPr>
        <p:spPr bwMode="auto">
          <a:xfrm>
            <a:off x="7742238" y="4129088"/>
            <a:ext cx="1127125" cy="314325"/>
          </a:xfrm>
          <a:prstGeom prst="rect">
            <a:avLst/>
          </a:prstGeom>
          <a:solidFill>
            <a:srgbClr val="DDDDDD"/>
          </a:solidFill>
          <a:ln w="9525" algn="ctr">
            <a:solidFill>
              <a:schemeClr val="tx1"/>
            </a:solidFill>
            <a:miter lim="800000"/>
            <a:headEnd/>
            <a:tailEnd type="none" w="lg" len="lg"/>
          </a:ln>
        </p:spPr>
        <p:txBody>
          <a:bodyPr>
            <a:spAutoFit/>
          </a:bodyPr>
          <a:lstStyle/>
          <a:p>
            <a:pPr marL="457200" indent="-457200" algn="ctr" eaLnBrk="0" hangingPunct="0">
              <a:spcBef>
                <a:spcPct val="50000"/>
              </a:spcBef>
            </a:pPr>
            <a:r>
              <a:rPr lang="en-US" sz="1400">
                <a:latin typeface="Courier New" pitchFamily="49" charset="0"/>
              </a:rPr>
              <a:t>...</a:t>
            </a:r>
          </a:p>
        </p:txBody>
      </p:sp>
      <p:cxnSp>
        <p:nvCxnSpPr>
          <p:cNvPr id="10260" name="AutoShape 20"/>
          <p:cNvCxnSpPr>
            <a:cxnSpLocks noChangeShapeType="1"/>
            <a:stCxn id="10257" idx="0"/>
            <a:endCxn id="10243" idx="2"/>
          </p:cNvCxnSpPr>
          <p:nvPr/>
        </p:nvCxnSpPr>
        <p:spPr bwMode="auto">
          <a:xfrm rot="-5400000">
            <a:off x="1439069" y="2875757"/>
            <a:ext cx="255587" cy="0"/>
          </a:xfrm>
          <a:prstGeom prst="straightConnector1">
            <a:avLst/>
          </a:prstGeom>
          <a:noFill/>
          <a:ln w="19050">
            <a:solidFill>
              <a:schemeClr val="tx1"/>
            </a:solidFill>
            <a:round/>
            <a:headEnd/>
            <a:tailEnd type="triangle" w="med" len="med"/>
          </a:ln>
        </p:spPr>
      </p:cxnSp>
      <p:cxnSp>
        <p:nvCxnSpPr>
          <p:cNvPr id="10261" name="AutoShape 21"/>
          <p:cNvCxnSpPr>
            <a:cxnSpLocks noChangeShapeType="1"/>
            <a:stCxn id="10258" idx="1"/>
            <a:endCxn id="10245" idx="1"/>
          </p:cNvCxnSpPr>
          <p:nvPr/>
        </p:nvCxnSpPr>
        <p:spPr bwMode="auto">
          <a:xfrm rot="10800000">
            <a:off x="749300" y="4281488"/>
            <a:ext cx="26988" cy="1485900"/>
          </a:xfrm>
          <a:prstGeom prst="bentConnector3">
            <a:avLst>
              <a:gd name="adj1" fmla="val 947060"/>
            </a:avLst>
          </a:prstGeom>
          <a:noFill/>
          <a:ln w="19050">
            <a:solidFill>
              <a:schemeClr val="tx1"/>
            </a:solidFill>
            <a:miter lim="800000"/>
            <a:headEnd/>
            <a:tailEnd type="triangle" w="med" len="med"/>
          </a:ln>
        </p:spPr>
      </p:cxnSp>
      <p:sp>
        <p:nvSpPr>
          <p:cNvPr id="10262" name="Text Box 22"/>
          <p:cNvSpPr txBox="1">
            <a:spLocks noChangeArrowheads="1"/>
          </p:cNvSpPr>
          <p:nvPr/>
        </p:nvSpPr>
        <p:spPr bwMode="auto">
          <a:xfrm>
            <a:off x="3405188" y="4662488"/>
            <a:ext cx="2330450" cy="314325"/>
          </a:xfrm>
          <a:prstGeom prst="rect">
            <a:avLst/>
          </a:prstGeom>
          <a:solidFill>
            <a:srgbClr val="DDDDDD"/>
          </a:solidFill>
          <a:ln w="9525" algn="ctr">
            <a:solidFill>
              <a:schemeClr val="tx1"/>
            </a:solidFill>
            <a:miter lim="800000"/>
            <a:headEnd/>
            <a:tailEnd type="none" w="lg" len="lg"/>
          </a:ln>
        </p:spPr>
        <p:txBody>
          <a:bodyPr>
            <a:spAutoFit/>
          </a:bodyPr>
          <a:lstStyle/>
          <a:p>
            <a:pPr marL="457200" indent="-457200" algn="ctr" eaLnBrk="0" hangingPunct="0">
              <a:spcBef>
                <a:spcPct val="50000"/>
              </a:spcBef>
            </a:pPr>
            <a:r>
              <a:rPr lang="en-US" sz="1400">
                <a:latin typeface="Courier New" pitchFamily="49" charset="0"/>
              </a:rPr>
              <a:t>...</a:t>
            </a:r>
          </a:p>
        </p:txBody>
      </p:sp>
      <p:sp>
        <p:nvSpPr>
          <p:cNvPr id="10263" name="Text Box 23"/>
          <p:cNvSpPr txBox="1">
            <a:spLocks noChangeArrowheads="1"/>
          </p:cNvSpPr>
          <p:nvPr/>
        </p:nvSpPr>
        <p:spPr bwMode="auto">
          <a:xfrm>
            <a:off x="6096000" y="4699000"/>
            <a:ext cx="1417638" cy="314325"/>
          </a:xfrm>
          <a:prstGeom prst="rect">
            <a:avLst/>
          </a:prstGeom>
          <a:solidFill>
            <a:srgbClr val="DDDDDD"/>
          </a:solidFill>
          <a:ln w="9525" algn="ctr">
            <a:solidFill>
              <a:schemeClr val="tx1"/>
            </a:solidFill>
            <a:miter lim="800000"/>
            <a:headEnd/>
            <a:tailEnd type="none" w="lg" len="lg"/>
          </a:ln>
        </p:spPr>
        <p:txBody>
          <a:bodyPr>
            <a:spAutoFit/>
          </a:bodyPr>
          <a:lstStyle/>
          <a:p>
            <a:pPr marL="457200" indent="-457200" algn="ctr" eaLnBrk="0" hangingPunct="0">
              <a:spcBef>
                <a:spcPct val="50000"/>
              </a:spcBef>
            </a:pPr>
            <a:r>
              <a:rPr lang="en-US" sz="1400">
                <a:latin typeface="Courier New" pitchFamily="49" charset="0"/>
              </a:rPr>
              <a:t>...</a:t>
            </a:r>
          </a:p>
        </p:txBody>
      </p:sp>
      <p:cxnSp>
        <p:nvCxnSpPr>
          <p:cNvPr id="10264" name="AutoShape 24"/>
          <p:cNvCxnSpPr>
            <a:cxnSpLocks noChangeShapeType="1"/>
            <a:stCxn id="10262" idx="0"/>
            <a:endCxn id="10246" idx="2"/>
          </p:cNvCxnSpPr>
          <p:nvPr/>
        </p:nvCxnSpPr>
        <p:spPr bwMode="auto">
          <a:xfrm rot="-5400000">
            <a:off x="4459288" y="4548188"/>
            <a:ext cx="225425" cy="3175"/>
          </a:xfrm>
          <a:prstGeom prst="bentConnector3">
            <a:avLst>
              <a:gd name="adj1" fmla="val 50000"/>
            </a:avLst>
          </a:prstGeom>
          <a:noFill/>
          <a:ln w="19050">
            <a:solidFill>
              <a:schemeClr val="tx1"/>
            </a:solidFill>
            <a:miter lim="800000"/>
            <a:headEnd/>
            <a:tailEnd type="triangle" w="med" len="med"/>
          </a:ln>
        </p:spPr>
      </p:cxnSp>
      <p:cxnSp>
        <p:nvCxnSpPr>
          <p:cNvPr id="10265" name="AutoShape 25"/>
          <p:cNvCxnSpPr>
            <a:cxnSpLocks noChangeShapeType="1"/>
            <a:stCxn id="10263" idx="0"/>
            <a:endCxn id="10249" idx="2"/>
          </p:cNvCxnSpPr>
          <p:nvPr/>
        </p:nvCxnSpPr>
        <p:spPr bwMode="auto">
          <a:xfrm rot="5400000" flipH="1">
            <a:off x="6677025" y="4570413"/>
            <a:ext cx="255587" cy="1588"/>
          </a:xfrm>
          <a:prstGeom prst="bentConnector3">
            <a:avLst>
              <a:gd name="adj1" fmla="val 49690"/>
            </a:avLst>
          </a:prstGeom>
          <a:noFill/>
          <a:ln w="19050">
            <a:solidFill>
              <a:schemeClr val="tx1"/>
            </a:solidFill>
            <a:miter lim="800000"/>
            <a:headEnd/>
            <a:tailEnd type="triangle" w="med" len="med"/>
          </a:ln>
        </p:spPr>
      </p:cxnSp>
      <p:cxnSp>
        <p:nvCxnSpPr>
          <p:cNvPr id="10266" name="AutoShape 26"/>
          <p:cNvCxnSpPr>
            <a:cxnSpLocks noChangeShapeType="1"/>
            <a:stCxn id="10259" idx="0"/>
            <a:endCxn id="10244" idx="2"/>
          </p:cNvCxnSpPr>
          <p:nvPr/>
        </p:nvCxnSpPr>
        <p:spPr bwMode="auto">
          <a:xfrm rot="5400000" flipH="1">
            <a:off x="6262687" y="2085976"/>
            <a:ext cx="1381125" cy="2705100"/>
          </a:xfrm>
          <a:prstGeom prst="bentConnector3">
            <a:avLst>
              <a:gd name="adj1" fmla="val 50000"/>
            </a:avLst>
          </a:prstGeom>
          <a:noFill/>
          <a:ln w="19050">
            <a:solidFill>
              <a:schemeClr val="tx1"/>
            </a:solidFill>
            <a:miter lim="800000"/>
            <a:headEnd/>
            <a:tailEnd type="triangle" w="med" len="med"/>
          </a:ln>
        </p:spPr>
      </p:cxnSp>
      <p:sp>
        <p:nvSpPr>
          <p:cNvPr id="10267" name="Rectangle 27"/>
          <p:cNvSpPr>
            <a:spLocks noChangeArrowheads="1"/>
          </p:cNvSpPr>
          <p:nvPr/>
        </p:nvSpPr>
        <p:spPr bwMode="auto">
          <a:xfrm>
            <a:off x="749300" y="5962650"/>
            <a:ext cx="2363788" cy="336550"/>
          </a:xfrm>
          <a:prstGeom prst="rect">
            <a:avLst/>
          </a:prstGeom>
          <a:noFill/>
          <a:ln w="12700" algn="ctr">
            <a:solidFill>
              <a:schemeClr val="tx1"/>
            </a:solidFill>
            <a:prstDash val="dash"/>
            <a:miter lim="800000"/>
            <a:headEnd/>
            <a:tailEnd/>
          </a:ln>
        </p:spPr>
        <p:txBody>
          <a:bodyPr wrap="none" lIns="90488" tIns="44450" rIns="90488" bIns="44450" anchor="ctr"/>
          <a:lstStyle/>
          <a:p>
            <a:pPr marL="342900" indent="-342900" algn="ctr">
              <a:lnSpc>
                <a:spcPct val="80000"/>
              </a:lnSpc>
              <a:spcBef>
                <a:spcPct val="20000"/>
              </a:spcBef>
              <a:buClr>
                <a:schemeClr val="hlink"/>
              </a:buClr>
            </a:pPr>
            <a:r>
              <a:rPr lang="en-US" sz="1200" b="1">
                <a:solidFill>
                  <a:srgbClr val="FF6600"/>
                </a:solidFill>
              </a:rPr>
              <a:t>Unchecked Exceptions</a:t>
            </a:r>
          </a:p>
        </p:txBody>
      </p:sp>
      <p:sp>
        <p:nvSpPr>
          <p:cNvPr id="10268" name="Rectangle 28"/>
          <p:cNvSpPr>
            <a:spLocks noChangeArrowheads="1"/>
          </p:cNvSpPr>
          <p:nvPr/>
        </p:nvSpPr>
        <p:spPr bwMode="auto">
          <a:xfrm>
            <a:off x="371475" y="1924050"/>
            <a:ext cx="2873375" cy="4562475"/>
          </a:xfrm>
          <a:prstGeom prst="rect">
            <a:avLst/>
          </a:prstGeom>
          <a:noFill/>
          <a:ln w="12700" algn="ctr">
            <a:solidFill>
              <a:schemeClr val="tx1"/>
            </a:solidFill>
            <a:prstDash val="dash"/>
            <a:miter lim="800000"/>
            <a:headEnd/>
            <a:tailEnd/>
          </a:ln>
        </p:spPr>
        <p:txBody>
          <a:bodyPr wrap="none" lIns="90488" tIns="44450" rIns="90488" bIns="44450" anchor="ctr"/>
          <a:lstStyle/>
          <a:p>
            <a:pPr algn="ctr">
              <a:lnSpc>
                <a:spcPct val="80000"/>
              </a:lnSpc>
              <a:spcBef>
                <a:spcPct val="20000"/>
              </a:spcBef>
              <a:buClr>
                <a:schemeClr val="hlink"/>
              </a:buClr>
            </a:pPr>
            <a:endParaRPr lang="en-US"/>
          </a:p>
        </p:txBody>
      </p:sp>
      <p:sp>
        <p:nvSpPr>
          <p:cNvPr id="10269" name="Rectangle 29"/>
          <p:cNvSpPr>
            <a:spLocks noChangeArrowheads="1"/>
          </p:cNvSpPr>
          <p:nvPr/>
        </p:nvSpPr>
        <p:spPr bwMode="auto">
          <a:xfrm>
            <a:off x="3309938" y="1924050"/>
            <a:ext cx="5700712" cy="4562475"/>
          </a:xfrm>
          <a:prstGeom prst="rect">
            <a:avLst/>
          </a:prstGeom>
          <a:noFill/>
          <a:ln w="12700" algn="ctr">
            <a:solidFill>
              <a:schemeClr val="tx1"/>
            </a:solidFill>
            <a:prstDash val="dash"/>
            <a:miter lim="800000"/>
            <a:headEnd/>
            <a:tailEnd/>
          </a:ln>
        </p:spPr>
        <p:txBody>
          <a:bodyPr wrap="none" lIns="90488" tIns="44450" rIns="90488" bIns="44450" anchor="ctr"/>
          <a:lstStyle/>
          <a:p>
            <a:pPr algn="ctr">
              <a:lnSpc>
                <a:spcPct val="80000"/>
              </a:lnSpc>
              <a:spcBef>
                <a:spcPct val="20000"/>
              </a:spcBef>
              <a:buClr>
                <a:schemeClr val="hlink"/>
              </a:buClr>
            </a:pPr>
            <a:endParaRPr lang="en-US"/>
          </a:p>
        </p:txBody>
      </p:sp>
      <p:sp>
        <p:nvSpPr>
          <p:cNvPr id="10270" name="Rectangle 30"/>
          <p:cNvSpPr>
            <a:spLocks noChangeArrowheads="1"/>
          </p:cNvSpPr>
          <p:nvPr/>
        </p:nvSpPr>
        <p:spPr bwMode="auto">
          <a:xfrm>
            <a:off x="4573588" y="5962650"/>
            <a:ext cx="2363787" cy="336550"/>
          </a:xfrm>
          <a:prstGeom prst="rect">
            <a:avLst/>
          </a:prstGeom>
          <a:noFill/>
          <a:ln w="12700" algn="ctr">
            <a:solidFill>
              <a:schemeClr val="tx1"/>
            </a:solidFill>
            <a:prstDash val="dash"/>
            <a:miter lim="800000"/>
            <a:headEnd/>
            <a:tailEnd/>
          </a:ln>
        </p:spPr>
        <p:txBody>
          <a:bodyPr wrap="none" lIns="90488" tIns="44450" rIns="90488" bIns="44450" anchor="ctr"/>
          <a:lstStyle/>
          <a:p>
            <a:pPr marL="342900" indent="-342900" algn="ctr">
              <a:lnSpc>
                <a:spcPct val="80000"/>
              </a:lnSpc>
              <a:spcBef>
                <a:spcPct val="20000"/>
              </a:spcBef>
              <a:buClr>
                <a:schemeClr val="hlink"/>
              </a:buClr>
            </a:pPr>
            <a:r>
              <a:rPr lang="en-US" sz="1200" b="1">
                <a:solidFill>
                  <a:srgbClr val="008000"/>
                </a:solidFill>
              </a:rPr>
              <a:t>Checked Exceptions</a:t>
            </a:r>
          </a:p>
        </p:txBody>
      </p:sp>
      <p:sp>
        <p:nvSpPr>
          <p:cNvPr id="175135" name="Rectangle 31"/>
          <p:cNvSpPr>
            <a:spLocks noGrp="1" noChangeArrowheads="1"/>
          </p:cNvSpPr>
          <p:nvPr>
            <p:ph type="title"/>
          </p:nvPr>
        </p:nvSpPr>
        <p:spPr>
          <a:effectLst>
            <a:outerShdw dist="35921" dir="2700000" algn="ctr" rotWithShape="0">
              <a:schemeClr val="bg1"/>
            </a:outerShdw>
          </a:effectLst>
        </p:spPr>
        <p:txBody>
          <a:bodyPr/>
          <a:lstStyle/>
          <a:p>
            <a:pPr eaLnBrk="1" hangingPunct="1">
              <a:defRPr/>
            </a:pPr>
            <a:r>
              <a:rPr lang="en-US" smtClean="0"/>
              <a:t>Exception Class Hierarchy</a:t>
            </a:r>
          </a:p>
        </p:txBody>
      </p:sp>
      <p:sp>
        <p:nvSpPr>
          <p:cNvPr id="10272" name="Slide Number Placeholder 31"/>
          <p:cNvSpPr>
            <a:spLocks noGrp="1"/>
          </p:cNvSpPr>
          <p:nvPr>
            <p:ph type="sldNum" sz="quarter" idx="10"/>
          </p:nvPr>
        </p:nvSpPr>
        <p:spPr>
          <a:noFill/>
        </p:spPr>
        <p:txBody>
          <a:bodyPr/>
          <a:lstStyle/>
          <a:p>
            <a:endParaRPr lang="en-US" smtClean="0"/>
          </a:p>
          <a:p>
            <a:fld id="{D72685AE-B6CB-4A20-9187-6649295581CE}" type="slidenum">
              <a:rPr lang="en-US" smtClean="0"/>
              <a:pPr/>
              <a:t>8</a:t>
            </a:fld>
            <a:endParaRPr lang="en-US"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Un-Checked Exceptions</a:t>
            </a:r>
          </a:p>
        </p:txBody>
      </p:sp>
      <p:sp>
        <p:nvSpPr>
          <p:cNvPr id="11267" name="Rectangle 3"/>
          <p:cNvSpPr>
            <a:spLocks noGrp="1" noChangeArrowheads="1"/>
          </p:cNvSpPr>
          <p:nvPr>
            <p:ph idx="1"/>
          </p:nvPr>
        </p:nvSpPr>
        <p:spPr/>
        <p:txBody>
          <a:bodyPr/>
          <a:lstStyle/>
          <a:p>
            <a:pPr eaLnBrk="1" hangingPunct="1"/>
            <a:r>
              <a:rPr lang="en-GB" smtClean="0"/>
              <a:t>The Un-checked </a:t>
            </a:r>
            <a:r>
              <a:rPr lang="en-US" smtClean="0"/>
              <a:t>Exceptions r</a:t>
            </a:r>
            <a:r>
              <a:rPr lang="en-GB" smtClean="0"/>
              <a:t>epresent errors usually </a:t>
            </a:r>
            <a:r>
              <a:rPr lang="en-GB" b="1" smtClean="0"/>
              <a:t>caused by incorrect program code or logic</a:t>
            </a:r>
            <a:r>
              <a:rPr lang="en-GB" smtClean="0"/>
              <a:t> such as invalid parameters passed to a method.</a:t>
            </a:r>
          </a:p>
          <a:p>
            <a:pPr eaLnBrk="1" hangingPunct="1"/>
            <a:r>
              <a:rPr lang="en-GB" smtClean="0"/>
              <a:t>They are a subclass of the </a:t>
            </a:r>
            <a:r>
              <a:rPr lang="en-GB" b="1" smtClean="0"/>
              <a:t>RuntimeException</a:t>
            </a:r>
            <a:r>
              <a:rPr lang="en-GB" i="1" smtClean="0"/>
              <a:t> </a:t>
            </a:r>
            <a:r>
              <a:rPr lang="en-GB" smtClean="0"/>
              <a:t>class.</a:t>
            </a:r>
          </a:p>
          <a:p>
            <a:pPr eaLnBrk="1" hangingPunct="1"/>
            <a:r>
              <a:rPr lang="en-GB" smtClean="0"/>
              <a:t>The application is not required to handle these exceptions as these should be recovered by correcting program code.</a:t>
            </a:r>
          </a:p>
          <a:p>
            <a:pPr eaLnBrk="1" hangingPunct="1"/>
            <a:r>
              <a:rPr lang="en-GB" b="1" smtClean="0"/>
              <a:t>Examples</a:t>
            </a:r>
            <a:r>
              <a:rPr lang="en-GB" smtClean="0"/>
              <a:t>: IllegalArgumentException, NumberFormatException.</a:t>
            </a:r>
          </a:p>
          <a:p>
            <a:pPr eaLnBrk="1" hangingPunct="1">
              <a:buFontTx/>
              <a:buNone/>
            </a:pPr>
            <a:endParaRPr lang="en-GB" smtClean="0"/>
          </a:p>
          <a:p>
            <a:pPr eaLnBrk="1" hangingPunct="1">
              <a:buFontTx/>
              <a:buNone/>
            </a:pPr>
            <a:endParaRPr lang="en-US" sz="1800" b="1" smtClean="0"/>
          </a:p>
        </p:txBody>
      </p:sp>
      <p:sp>
        <p:nvSpPr>
          <p:cNvPr id="4" name="Content Placeholder 9"/>
          <p:cNvSpPr txBox="1">
            <a:spLocks/>
          </p:cNvSpPr>
          <p:nvPr/>
        </p:nvSpPr>
        <p:spPr bwMode="gray">
          <a:xfrm>
            <a:off x="979488" y="4313238"/>
            <a:ext cx="7885112" cy="549275"/>
          </a:xfrm>
          <a:prstGeom prst="rect">
            <a:avLst/>
          </a:prstGeom>
          <a:solidFill>
            <a:schemeClr val="accent2">
              <a:lumMod val="20000"/>
              <a:lumOff val="80000"/>
            </a:schemeClr>
          </a:solidFill>
          <a:ln w="12700">
            <a:noFill/>
            <a:miter lim="800000"/>
            <a:headEnd/>
            <a:tailEnd/>
          </a:ln>
        </p:spPr>
        <p:txBody>
          <a:bodyPr lIns="90488" tIns="44450" rIns="90488" bIns="44450"/>
          <a:lstStyle/>
          <a:p>
            <a:pPr eaLnBrk="0" fontAlgn="auto" hangingPunct="0">
              <a:spcBef>
                <a:spcPct val="20000"/>
              </a:spcBef>
              <a:spcAft>
                <a:spcPts val="0"/>
              </a:spcAft>
              <a:buClr>
                <a:srgbClr val="000000"/>
              </a:buClr>
              <a:defRPr/>
            </a:pPr>
            <a:r>
              <a:rPr lang="en-US" sz="1600" kern="0" dirty="0">
                <a:solidFill>
                  <a:srgbClr val="000000"/>
                </a:solidFill>
                <a:latin typeface="Arial"/>
              </a:rPr>
              <a:t>Refer to the ArrayExceptionSample.java and FormatExeptionSample.java sample code.</a:t>
            </a:r>
            <a:endParaRPr lang="en-IN" sz="1200" kern="0" dirty="0">
              <a:solidFill>
                <a:srgbClr val="000000"/>
              </a:solidFill>
              <a:latin typeface="Arial"/>
            </a:endParaRPr>
          </a:p>
        </p:txBody>
      </p:sp>
      <p:sp>
        <p:nvSpPr>
          <p:cNvPr id="5" name="Rounded Rectangle 4"/>
          <p:cNvSpPr/>
          <p:nvPr/>
        </p:nvSpPr>
        <p:spPr bwMode="auto">
          <a:xfrm>
            <a:off x="539750" y="4295088"/>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algn="ctr" eaLnBrk="0" fontAlgn="auto" hangingPunct="0">
              <a:lnSpc>
                <a:spcPct val="80000"/>
              </a:lnSpc>
              <a:spcBef>
                <a:spcPct val="50000"/>
              </a:spcBef>
              <a:spcAft>
                <a:spcPts val="0"/>
              </a:spcAft>
              <a:defRPr/>
            </a:pPr>
            <a:r>
              <a:rPr lang="en-US" sz="1800" kern="0" dirty="0">
                <a:solidFill>
                  <a:srgbClr val="FFFFFF"/>
                </a:solidFill>
                <a:latin typeface="Trebuchet MS" pitchFamily="34" charset="0"/>
              </a:rPr>
              <a:t>i</a:t>
            </a:r>
            <a:endParaRPr lang="en-IN" sz="1800" kern="0" dirty="0">
              <a:solidFill>
                <a:srgbClr val="FFFFFF"/>
              </a:solidFill>
              <a:latin typeface="Trebuchet MS" pitchFamily="34" charset="0"/>
            </a:endParaRPr>
          </a:p>
        </p:txBody>
      </p:sp>
      <p:sp>
        <p:nvSpPr>
          <p:cNvPr id="11270" name="Slide Number Placeholder 5"/>
          <p:cNvSpPr>
            <a:spLocks noGrp="1"/>
          </p:cNvSpPr>
          <p:nvPr>
            <p:ph type="sldNum" sz="quarter" idx="10"/>
          </p:nvPr>
        </p:nvSpPr>
        <p:spPr>
          <a:noFill/>
        </p:spPr>
        <p:txBody>
          <a:bodyPr/>
          <a:lstStyle/>
          <a:p>
            <a:endParaRPr lang="en-US" smtClean="0"/>
          </a:p>
          <a:p>
            <a:fld id="{C839AC53-B59D-494D-AE11-702ECDF781B8}" type="slidenum">
              <a:rPr lang="en-US" smtClean="0"/>
              <a:pPr/>
              <a:t>9</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10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1_ATS Branded_v3">
  <a:themeElements>
    <a:clrScheme name="1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fontScheme name="1_ATS Branded_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1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ATS Branded_v3">
  <a:themeElements>
    <a:clrScheme name="2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fontScheme name="2_ATS Branded_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2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9FBBAE7E8A6041B015497CD9CE9DFF" ma:contentTypeVersion="0" ma:contentTypeDescription="Create a new document." ma:contentTypeScope="" ma:versionID="d7f210b90b21fa24711230aba76a334b">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0C4AC516-618F-4392-8897-4DA59955A5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265A39D-704D-4953-87BA-A874DAC05595}">
  <ds:schemaRefs>
    <ds:schemaRef ds:uri="http://schemas.microsoft.com/sharepoint/v3/contenttype/forms"/>
  </ds:schemaRefs>
</ds:datastoreItem>
</file>

<file path=customXml/itemProps3.xml><?xml version="1.0" encoding="utf-8"?>
<ds:datastoreItem xmlns:ds="http://schemas.openxmlformats.org/officeDocument/2006/customXml" ds:itemID="{508B10F3-0B70-4C50-80A5-71834E1B4874}">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13898</TotalTime>
  <Words>2976</Words>
  <Application>Microsoft Office PowerPoint</Application>
  <PresentationFormat>On-screen Show (4:3)</PresentationFormat>
  <Paragraphs>453</Paragraphs>
  <Slides>23</Slides>
  <Notes>23</Notes>
  <HiddenSlides>1</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Courier New</vt:lpstr>
      <vt:lpstr>Trebuchet MS</vt:lpstr>
      <vt:lpstr>Wingdings</vt:lpstr>
      <vt:lpstr>1_ATS Branded_v3</vt:lpstr>
      <vt:lpstr>2_ATS Branded_v3</vt:lpstr>
      <vt:lpstr>PowerPoint Presentation</vt:lpstr>
      <vt:lpstr>Module Objectives</vt:lpstr>
      <vt:lpstr>Exceptions</vt:lpstr>
      <vt:lpstr>Handling Exceptions</vt:lpstr>
      <vt:lpstr>Using try-catch-finally Blocks</vt:lpstr>
      <vt:lpstr>Using try-catch-finally Blocks (cont.)</vt:lpstr>
      <vt:lpstr>Activity 1 – TryCatchFinally</vt:lpstr>
      <vt:lpstr>Exception Class Hierarchy</vt:lpstr>
      <vt:lpstr>Un-Checked Exceptions</vt:lpstr>
      <vt:lpstr>Activity</vt:lpstr>
      <vt:lpstr>Checked Exceptions</vt:lpstr>
      <vt:lpstr>Activity 3 – SQL Exception</vt:lpstr>
      <vt:lpstr>Errors</vt:lpstr>
      <vt:lpstr>Specifying Exceptions</vt:lpstr>
      <vt:lpstr>Handling Exception Through Declaration</vt:lpstr>
      <vt:lpstr>PowerPoint Presentation</vt:lpstr>
      <vt:lpstr>Activity 4 – Custom Exception</vt:lpstr>
      <vt:lpstr>Assertion Statements</vt:lpstr>
      <vt:lpstr>Using Assert Statements</vt:lpstr>
      <vt:lpstr>Assertion Sample Code</vt:lpstr>
      <vt:lpstr>Enabling/Disabling Assertions</vt:lpstr>
      <vt:lpstr>Activity 5 – Exception Sequence</vt:lpstr>
      <vt:lpstr>Questions and Comments</vt:lpstr>
    </vt:vector>
  </TitlesOfParts>
  <Manager>Reggie Reyes</Manager>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 Calling</dc:title>
  <dc:subject>Java Developer School</dc:subject>
  <dc:creator>jody c salas</dc:creator>
  <dc:description/>
  <cp:lastModifiedBy>Klavins, Gints</cp:lastModifiedBy>
  <cp:revision>1187</cp:revision>
  <cp:lastPrinted>2000-08-10T20:43:38Z</cp:lastPrinted>
  <dcterms:created xsi:type="dcterms:W3CDTF">2001-03-14T15:15:32Z</dcterms:created>
  <dcterms:modified xsi:type="dcterms:W3CDTF">2017-02-07T09:34:57Z</dcterms:modified>
  <cp:category>Presentation Designs</cp:category>
</cp:coreProperties>
</file>