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9.png" ContentType="image/png"/>
  <Override PartName="/ppt/media/image15.png" ContentType="image/png"/>
  <Override PartName="/ppt/media/image14.png" ContentType="image/png"/>
  <Override PartName="/ppt/media/image16.png" ContentType="image/png"/>
  <Override PartName="/ppt/media/image1.jpeg" ContentType="image/jpe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0.png" ContentType="image/png"/>
  <Override PartName="/ppt/media/image12.png" ContentType="image/png"/>
  <Override PartName="/ppt/media/image13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776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62444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1304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776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62444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130400" y="95328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776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62444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1304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776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62444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130400" y="95328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6121080"/>
            <a:ext cx="1219176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128240" y="946080"/>
            <a:ext cx="8636760" cy="261828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ru-RU" sz="6600" spc="-1" strike="noStrike">
                <a:solidFill>
                  <a:srgbClr val="000000"/>
                </a:solidFill>
                <a:latin typeface="Century Gothic"/>
              </a:rPr>
              <a:t>Обр</a:t>
            </a:r>
            <a:r>
              <a:rPr b="0" lang="ru-RU" sz="6600" spc="-1" strike="noStrike">
                <a:solidFill>
                  <a:srgbClr val="000000"/>
                </a:solidFill>
                <a:latin typeface="Century Gothic"/>
              </a:rPr>
              <a:t>азец </a:t>
            </a:r>
            <a:r>
              <a:rPr b="0" lang="ru-RU" sz="6600" spc="-1" strike="noStrike">
                <a:solidFill>
                  <a:srgbClr val="000000"/>
                </a:solidFill>
                <a:latin typeface="Century Gothic"/>
              </a:rPr>
              <a:t>заго</a:t>
            </a:r>
            <a:r>
              <a:rPr b="0" lang="ru-RU" sz="6600" spc="-1" strike="noStrike">
                <a:solidFill>
                  <a:srgbClr val="000000"/>
                </a:solidFill>
                <a:latin typeface="Century Gothic"/>
              </a:rPr>
              <a:t>ловк</a:t>
            </a:r>
            <a:r>
              <a:rPr b="0" lang="ru-RU" sz="6600" spc="-1" strike="noStrike">
                <a:solidFill>
                  <a:srgbClr val="000000"/>
                </a:solidFill>
                <a:latin typeface="Century Gothic"/>
              </a:rPr>
              <a:t>а</a:t>
            </a:r>
            <a:endParaRPr b="0" lang="en-US" sz="6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0B962F-0288-42A7-B874-7161B2D31279}" type="datetime">
              <a:rPr b="0" lang="en-US" sz="1000" spc="-1" strike="noStrike">
                <a:solidFill>
                  <a:srgbClr val="8b8b8b"/>
                </a:solidFill>
                <a:latin typeface="Century Gothic"/>
              </a:rPr>
              <a:t>3/24/21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1127160" y="329400"/>
            <a:ext cx="594324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9924480" y="13500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4304549-ADA3-472B-9EDA-0C7814FEB3AF}" type="slidenum">
              <a:rPr b="0" lang="en-US" sz="2800" spc="-1" strike="noStrike">
                <a:solidFill>
                  <a:srgbClr val="415588"/>
                </a:solidFill>
                <a:latin typeface="Century Gothic"/>
              </a:rPr>
              <a:t>&lt;number&gt;</a:t>
            </a:fld>
            <a:endParaRPr b="0" lang="ru-RU" sz="2800" spc="-1" strike="noStrike">
              <a:latin typeface="Times New Roman"/>
            </a:endParaRPr>
          </a:p>
        </p:txBody>
      </p:sp>
      <p:pic>
        <p:nvPicPr>
          <p:cNvPr id="7" name="Picture 15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2"/>
          <p:cNvSpPr/>
          <p:nvPr/>
        </p:nvSpPr>
        <p:spPr>
          <a:xfrm>
            <a:off x="0" y="6121080"/>
            <a:ext cx="1219176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entury Gothic"/>
              </a:rPr>
              <a:t>Образец заголовка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Второй уровень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Century Gothic"/>
              </a:rPr>
              <a:t>Третий уровень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Century Gothic"/>
              </a:rPr>
              <a:t>Четвертый уровень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Century Gothic"/>
              </a:rPr>
              <a:t>Пятый уровень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980518-1511-424D-BF00-CF5EEC0B4AF9}" type="datetime">
              <a:rPr b="0" lang="en-US" sz="1200" spc="-1" strike="noStrike">
                <a:solidFill>
                  <a:srgbClr val="8b8b8b"/>
                </a:solidFill>
                <a:latin typeface="Century Gothic"/>
              </a:rPr>
              <a:t>3/24/21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9918000" y="13752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79EB761-D874-4205-A4C6-C5807A40F84A}" type="slidenum">
              <a:rPr b="0" lang="en-US" sz="2800" spc="-1" strike="noStrike">
                <a:solidFill>
                  <a:srgbClr val="415588"/>
                </a:solidFill>
                <a:latin typeface="Century Gothic"/>
              </a:rPr>
              <a:t>&lt;number&gt;</a:t>
            </a:fld>
            <a:endParaRPr b="0" lang="ru-RU" sz="2800" spc="-1" strike="noStrike">
              <a:latin typeface="Times New Roman"/>
            </a:endParaRPr>
          </a:p>
        </p:txBody>
      </p:sp>
      <p:pic>
        <p:nvPicPr>
          <p:cNvPr id="53" name="Picture 23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83680" y="1370880"/>
            <a:ext cx="10037880" cy="261828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5500" spc="-1" strike="noStrike">
                <a:solidFill>
                  <a:srgbClr val="000000"/>
                </a:solidFill>
                <a:latin typeface="Century Gothic"/>
              </a:rPr>
              <a:t>Using CI / CD technology for web application development</a:t>
            </a:r>
            <a:endParaRPr b="0" lang="en-US" sz="5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9515160" y="4109400"/>
            <a:ext cx="2371680" cy="1070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Student: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Anatolii Tregub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Result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16" name="Рисунок 3" descr=""/>
          <p:cNvPicPr/>
          <p:nvPr/>
        </p:nvPicPr>
        <p:blipFill>
          <a:blip r:embed="rId1"/>
          <a:stretch/>
        </p:blipFill>
        <p:spPr>
          <a:xfrm>
            <a:off x="2751120" y="1477800"/>
            <a:ext cx="6360840" cy="426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You have any questions? </a:t>
            </a:r>
            <a:br/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130400" y="2560320"/>
            <a:ext cx="9603000" cy="290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Thanks for attention</a:t>
            </a:r>
            <a:r>
              <a:rPr b="0" lang="ru-RU" sz="4000" spc="-1" strike="noStrike">
                <a:solidFill>
                  <a:srgbClr val="000000"/>
                </a:solidFill>
                <a:latin typeface="Century Gothic"/>
              </a:rPr>
              <a:t>!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Student: Voloshin Andrey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Email: interno96@gmail.com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Used tools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93" name="Picture 2" descr="ÐÐ°ÑÑÐ¸Ð½ÐºÐ¸ Ð¿Ð¾ Ð·Ð°Ð¿ÑÐ¾ÑÑ Ð´Ð¶ÐµÐ½ÐºÐ¸Ð½Ñ"/>
          <p:cNvPicPr/>
          <p:nvPr/>
        </p:nvPicPr>
        <p:blipFill>
          <a:blip r:embed="rId1"/>
          <a:stretch/>
        </p:blipFill>
        <p:spPr>
          <a:xfrm>
            <a:off x="7333920" y="1607040"/>
            <a:ext cx="1432440" cy="197676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4" descr="ÐÐ°ÑÑÐ¸Ð½ÐºÐ¸ Ð¿Ð¾ Ð·Ð°Ð¿ÑÐ¾ÑÑ Docker"/>
          <p:cNvPicPr/>
          <p:nvPr/>
        </p:nvPicPr>
        <p:blipFill>
          <a:blip r:embed="rId2"/>
          <a:stretch/>
        </p:blipFill>
        <p:spPr>
          <a:xfrm>
            <a:off x="3960000" y="1260000"/>
            <a:ext cx="2332080" cy="199188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8" descr="ÐÐ°ÑÑÐ¸Ð½ÐºÐ¸ Ð¿Ð¾ Ð·Ð°Ð¿ÑÐ¾ÑÑ AWS"/>
          <p:cNvPicPr/>
          <p:nvPr/>
        </p:nvPicPr>
        <p:blipFill>
          <a:blip r:embed="rId3"/>
          <a:stretch/>
        </p:blipFill>
        <p:spPr>
          <a:xfrm>
            <a:off x="795600" y="3960000"/>
            <a:ext cx="5684400" cy="213732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14" descr="ÐÐ°ÑÑÐ¸Ð½ÐºÐ¸ Ð¿Ð¾ Ð·Ð°Ð¿ÑÐ¾ÑÑ Ubuntu"/>
          <p:cNvPicPr/>
          <p:nvPr/>
        </p:nvPicPr>
        <p:blipFill>
          <a:blip r:embed="rId4"/>
          <a:stretch/>
        </p:blipFill>
        <p:spPr>
          <a:xfrm>
            <a:off x="9406800" y="1707480"/>
            <a:ext cx="1810800" cy="181080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16" descr="ÐÐ¾ÑÐ¾Ð¶ÐµÐµ Ð¸Ð·Ð¾Ð±ÑÐ°Ð¶ÐµÐ½Ð¸Ðµ"/>
          <p:cNvPicPr/>
          <p:nvPr/>
        </p:nvPicPr>
        <p:blipFill>
          <a:blip r:embed="rId5"/>
          <a:stretch/>
        </p:blipFill>
        <p:spPr>
          <a:xfrm>
            <a:off x="7021440" y="3818520"/>
            <a:ext cx="3238560" cy="14014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18" descr="ÐÐ°ÑÑÐ¸Ð½ÐºÐ¸ Ð¿Ð¾ Ð·Ð°Ð¿ÑÐ¾ÑÑ git"/>
          <p:cNvPicPr/>
          <p:nvPr/>
        </p:nvPicPr>
        <p:blipFill>
          <a:blip r:embed="rId6"/>
          <a:stretch/>
        </p:blipFill>
        <p:spPr>
          <a:xfrm>
            <a:off x="239040" y="1191600"/>
            <a:ext cx="2826720" cy="117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Completed steps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130400" y="2171880"/>
            <a:ext cx="9603000" cy="2508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1</a:t>
            </a:r>
            <a:r>
              <a:rPr b="0" lang="ru-RU" sz="2000" spc="-1" strike="noStrike">
                <a:solidFill>
                  <a:srgbClr val="000000"/>
                </a:solidFill>
                <a:latin typeface="Century Gothic"/>
              </a:rPr>
              <a:t>. Install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docker.io and docker-compose on the instance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.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2. Make jenkins.yml file for installation  Jenkins in Docker.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entury Gothic"/>
              </a:rPr>
              <a:t>3.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Settings Jenkins.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entury Gothic"/>
              </a:rPr>
              <a:t>4. Attach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repository of GitHub</a:t>
            </a:r>
            <a:r>
              <a:rPr b="0" lang="ru-RU" sz="20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and placed there docker file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Webhook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Webhook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3" name="Рисунок 3" descr=""/>
          <p:cNvPicPr/>
          <p:nvPr/>
        </p:nvPicPr>
        <p:blipFill>
          <a:blip r:embed="rId1"/>
          <a:stretch/>
        </p:blipFill>
        <p:spPr>
          <a:xfrm>
            <a:off x="495360" y="1431720"/>
            <a:ext cx="6332760" cy="4309920"/>
          </a:xfrm>
          <a:prstGeom prst="rect">
            <a:avLst/>
          </a:prstGeom>
          <a:ln w="0">
            <a:noFill/>
          </a:ln>
        </p:spPr>
      </p:pic>
      <p:pic>
        <p:nvPicPr>
          <p:cNvPr id="104" name="Рисунок 4" descr=""/>
          <p:cNvPicPr/>
          <p:nvPr/>
        </p:nvPicPr>
        <p:blipFill>
          <a:blip r:embed="rId2"/>
          <a:stretch/>
        </p:blipFill>
        <p:spPr>
          <a:xfrm>
            <a:off x="7161120" y="1431720"/>
            <a:ext cx="4458960" cy="430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Amazon Web Service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6" name="Picture 8" descr="ÐÐ°ÑÑÐ¸Ð½ÐºÐ¸ Ð¿Ð¾ Ð·Ð°Ð¿ÑÐ¾ÑÑ AWS"/>
          <p:cNvPicPr/>
          <p:nvPr/>
        </p:nvPicPr>
        <p:blipFill>
          <a:blip r:embed="rId1"/>
          <a:stretch/>
        </p:blipFill>
        <p:spPr>
          <a:xfrm>
            <a:off x="8619840" y="804240"/>
            <a:ext cx="2113560" cy="794520"/>
          </a:xfrm>
          <a:prstGeom prst="rect">
            <a:avLst/>
          </a:prstGeom>
          <a:ln w="0">
            <a:noFill/>
          </a:ln>
        </p:spPr>
      </p:pic>
      <p:pic>
        <p:nvPicPr>
          <p:cNvPr id="107" name="Рисунок 4" descr=""/>
          <p:cNvPicPr/>
          <p:nvPr/>
        </p:nvPicPr>
        <p:blipFill>
          <a:blip r:embed="rId2"/>
          <a:stretch/>
        </p:blipFill>
        <p:spPr>
          <a:xfrm>
            <a:off x="1458360" y="1805760"/>
            <a:ext cx="9136440" cy="385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Century Gothic"/>
              </a:rPr>
              <a:t>Docker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9" name="Picture 4" descr="ÐÐ°ÑÑÐ¸Ð½ÐºÐ¸ Ð¿Ð¾ Ð·Ð°Ð¿ÑÐ¾ÑÑ Docker"/>
          <p:cNvPicPr/>
          <p:nvPr/>
        </p:nvPicPr>
        <p:blipFill>
          <a:blip r:embed="rId1"/>
          <a:stretch/>
        </p:blipFill>
        <p:spPr>
          <a:xfrm>
            <a:off x="950760" y="1690920"/>
            <a:ext cx="6089760" cy="30805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3" descr=""/>
          <p:cNvPicPr/>
          <p:nvPr/>
        </p:nvPicPr>
        <p:blipFill>
          <a:blip r:embed="rId2"/>
          <a:stretch/>
        </p:blipFill>
        <p:spPr>
          <a:xfrm>
            <a:off x="7236360" y="2497680"/>
            <a:ext cx="452412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Terraform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(main.tf)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1130400" y="2171880"/>
          <a:ext cx="9603000" cy="0"/>
        </p:xfrm>
        <a:graphic>
          <a:graphicData uri="http://schemas.openxmlformats.org/drawingml/2006/table">
            <a:tbl>
              <a:tblPr/>
              <a:tblGrid>
                <a:gridCol w="4801320"/>
                <a:gridCol w="4801320"/>
              </a:tblGrid>
              <a:tr h="0">
                <a:tc>
                  <a:txBody>
                    <a:bodyPr>
                      <a:noAutofit/>
                    </a:bodyPr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provider "aws" {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shared_credentials_file = "~/.aws/credentials"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profile                 = "default"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region                  = "eu-central-1"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}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data "template_file" "init_jenkins" {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template = "${file("${path.module}/template/jenkins.tpl")}"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}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data "template_file" "init_docker" {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template = "${file("${path.module}/template/docker.tpl")}"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}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resource "aws_instance" "jenkins_master" {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ami             = "ami-0bdf93799014acdc4"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instance_type   = "t2.micro"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key_name        = "virtualBox"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user_data       = "${data.template_file.init_jenkins.rendered}"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security_groups = ["${aws_security_group.sg1.name}"]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tags = {Name ="jenkins_master"}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}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resource "aws_instance" "jenkins_slave" {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ami             = "ami-0bdf93799014acdc4"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instance_type   = "t2.micro"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key_name        = "virtualBox"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user_data       = "${data.template_file.init_docker.rendered}"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security_groups = ["${aws_security_group.sg1.name}"]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tags ={Name= "jenkins_slave"}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}</a:t>
                      </a:r>
                      <a:endParaRPr b="0" lang="ru-RU" sz="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resource "aws_security_group" "sg1" {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name        = "sg_allow_ssh"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description = "Allow ssh 22 port"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vpc_id      = "vpc-87e2e4ec"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ingress {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# TLS (change to whatever ports you need)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from_port = 22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to_port   = 22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protocol  = "tcp"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# Please restrict your ingress to only necessary IPs and ports.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# Opening to 0.0.0.0/0 can lead to security vulnerabilities.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cidr_blocks = ["0.0.0.0/0"] # add a CIDR block here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}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egress {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from_port   = 0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to_port     = 0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protocol    = "-1"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cidr_blocks = ["0.0.0.0/0"]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}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ingress {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from_port   = 8080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to_port     = 8080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protocol    = "tcp"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cidr_blocks = ["0.0.0.0/0"]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  </a:t>
                      </a: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}</a:t>
                      </a:r>
                      <a:endParaRPr b="0" lang="ru-RU" sz="6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buClr>
                          <a:srgbClr val="415588"/>
                        </a:buClr>
                        <a:buFont typeface="Arial"/>
                        <a:buChar char="•"/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}</a:t>
                      </a:r>
                      <a:endParaRPr b="0" lang="ru-RU" sz="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Terraform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(template)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14" name="Рисунок 3" descr=""/>
          <p:cNvPicPr/>
          <p:nvPr/>
        </p:nvPicPr>
        <p:blipFill>
          <a:blip r:embed="rId1"/>
          <a:stretch/>
        </p:blipFill>
        <p:spPr>
          <a:xfrm>
            <a:off x="406080" y="2074680"/>
            <a:ext cx="11379600" cy="328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</TotalTime>
  <Application>LibreOffice/7.0.4.2$Linux_X86_64 LibreOffice_project/00$Build-2</Application>
  <AppVersion>15.0000</AppVersion>
  <Words>582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2019-03-04T10:39:17Z</dcterms:created>
  <dc:creator>Андрей Волошин</dc:creator>
  <dc:description/>
  <dc:language>ru-RU</dc:language>
  <cp:lastModifiedBy/>
  <dcterms:modified xsi:type="dcterms:W3CDTF">2021-03-24T10:46:59Z</dcterms:modified>
  <cp:revision>21</cp:revision>
  <dc:subject/>
  <dc:title>Using CI / CD technology for web application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