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3" r:id="rId10"/>
    <p:sldId id="274" r:id="rId11"/>
    <p:sldId id="271" r:id="rId12"/>
    <p:sldId id="276" r:id="rId13"/>
    <p:sldId id="263" r:id="rId14"/>
    <p:sldId id="264" r:id="rId15"/>
    <p:sldId id="265" r:id="rId16"/>
    <p:sldId id="267" r:id="rId17"/>
    <p:sldId id="275" r:id="rId18"/>
    <p:sldId id="26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1B1C61-D8C7-E341-B1DC-D7E27391DAE4}">
          <p14:sldIdLst>
            <p14:sldId id="256"/>
            <p14:sldId id="257"/>
            <p14:sldId id="258"/>
            <p14:sldId id="259"/>
            <p14:sldId id="260"/>
            <p14:sldId id="261"/>
            <p14:sldId id="270"/>
            <p14:sldId id="262"/>
            <p14:sldId id="273"/>
            <p14:sldId id="274"/>
            <p14:sldId id="271"/>
            <p14:sldId id="276"/>
            <p14:sldId id="263"/>
            <p14:sldId id="264"/>
            <p14:sldId id="265"/>
            <p14:sldId id="267"/>
            <p14:sldId id="275"/>
            <p14:sldId id="269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2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7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9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1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3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9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1/9/19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567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1/9/19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9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2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1/9/19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677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4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DB678-B077-F844-9270-608D41CC5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Advanced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AE5B68-0741-0E49-9009-B27C503F7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0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377EB-E25B-214D-A719-CD9A25A7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RollbackFor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943FC3-04AA-BC42-8DA6-DF5BEA1A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specify exception class for rollback</a:t>
            </a:r>
          </a:p>
        </p:txBody>
      </p:sp>
    </p:spTree>
    <p:extLst>
      <p:ext uri="{BB962C8B-B14F-4D97-AF65-F5344CB8AC3E}">
        <p14:creationId xmlns:p14="http://schemas.microsoft.com/office/powerpoint/2010/main" val="836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5BD4D-0BB6-4746-9B64-60403F4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69530B-8023-8344-B460-FB2F5D17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CGLIB vs Dynamic proxy or </a:t>
            </a:r>
            <a:r>
              <a:rPr lang="en-US" dirty="0" err="1"/>
              <a:t>aspectJ</a:t>
            </a:r>
            <a:endParaRPr lang="en-US" dirty="0"/>
          </a:p>
          <a:p>
            <a:r>
              <a:rPr lang="en-US" dirty="0"/>
              <a:t>Self invoke</a:t>
            </a:r>
          </a:p>
        </p:txBody>
      </p:sp>
    </p:spTree>
    <p:extLst>
      <p:ext uri="{BB962C8B-B14F-4D97-AF65-F5344CB8AC3E}">
        <p14:creationId xmlns:p14="http://schemas.microsoft.com/office/powerpoint/2010/main" val="92214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E1397C-1D94-D949-BA2C-0AB19C7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47C2780-52B8-5B49-94BF-3FD2FD123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8186" y="1572666"/>
            <a:ext cx="5910052" cy="35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7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45E94C-4BF1-D84F-A1D7-307DC0AC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Multiple Transaction Managers with @Transactional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804B44-33FD-E046-A130-DCC19250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bean for each </a:t>
            </a:r>
            <a:r>
              <a:rPr lang="en-US" dirty="0" err="1"/>
              <a:t>TransactionManager</a:t>
            </a:r>
            <a:endParaRPr lang="en-US" dirty="0"/>
          </a:p>
          <a:p>
            <a:r>
              <a:rPr lang="en-US" dirty="0"/>
              <a:t>Specify TM in annotation: Transactional(“TM_NAME”)</a:t>
            </a:r>
          </a:p>
        </p:txBody>
      </p:sp>
    </p:spTree>
    <p:extLst>
      <p:ext uri="{BB962C8B-B14F-4D97-AF65-F5344CB8AC3E}">
        <p14:creationId xmlns:p14="http://schemas.microsoft.com/office/powerpoint/2010/main" val="390351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3E011A-177A-0240-9F52-4CABAB97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5453AD-7A54-BC4D-BC9A-B2A8CA6B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allows to create and publish custom events which – by default – </a:t>
            </a:r>
            <a:r>
              <a:rPr lang="en-US" b="1" dirty="0"/>
              <a:t>are synchronous</a:t>
            </a:r>
            <a:r>
              <a:rPr lang="en-US" dirty="0"/>
              <a:t>. This has a few advantages – such as, for example, the listener being able to participate in the publisher’s transaction context.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9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5334E5-767D-0D4A-BB97-454AB7DA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84EEC3-9419-F74F-8EF1-08274D8A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</a:t>
            </a:r>
            <a:r>
              <a:rPr lang="en-US" dirty="0" err="1"/>
              <a:t>ApplicationEvent</a:t>
            </a:r>
            <a:endParaRPr lang="en-US" dirty="0"/>
          </a:p>
          <a:p>
            <a:r>
              <a:rPr lang="en-US" dirty="0" err="1"/>
              <a:t>Autowire</a:t>
            </a:r>
            <a:r>
              <a:rPr lang="en-US" dirty="0"/>
              <a:t> </a:t>
            </a:r>
            <a:r>
              <a:rPr lang="en-US" dirty="0" err="1"/>
              <a:t>EventPublisher</a:t>
            </a:r>
            <a:r>
              <a:rPr lang="en-US" dirty="0"/>
              <a:t> and publish your event</a:t>
            </a:r>
          </a:p>
          <a:p>
            <a:r>
              <a:rPr lang="en-US" dirty="0"/>
              <a:t>Create listener implementing </a:t>
            </a:r>
            <a:r>
              <a:rPr lang="en-US" dirty="0" err="1"/>
              <a:t>ApplicationListener</a:t>
            </a:r>
            <a:r>
              <a:rPr lang="en-US" dirty="0"/>
              <a:t> and specify your event or use </a:t>
            </a:r>
            <a:r>
              <a:rPr lang="en-US" dirty="0" err="1"/>
              <a:t>EventListener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0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63D99B-6A12-3F4A-994A-5B348B79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DC3017-BC5E-9949-809F-FA396ED9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@Scheduled and @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 err="1"/>
              <a:t>TaskExecutor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84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DE0E3-C78D-9044-AEA7-C37F35AC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TaskExecutors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C98863-CE32-AA4F-BD0E-AD5C17BE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SimpleAsyncTaskExecutor</a:t>
            </a:r>
            <a:endParaRPr lang="en-US" dirty="0"/>
          </a:p>
          <a:p>
            <a:r>
              <a:rPr lang="en-US" dirty="0"/>
              <a:t>This implementation does not reuse any threads, rather it starts up a new thread for each invocation. </a:t>
            </a:r>
          </a:p>
          <a:p>
            <a:r>
              <a:rPr lang="en-US" dirty="0" err="1"/>
              <a:t>SyncTaskExecutor</a:t>
            </a:r>
            <a:r>
              <a:rPr lang="en-US" dirty="0"/>
              <a:t>. This implementation doesn't execute invocations asynchronously. Instead, each invocation takes place in the calling thread. </a:t>
            </a:r>
            <a:r>
              <a:rPr lang="en-US" dirty="0" err="1"/>
              <a:t>ConcurrentTaskExecutor</a:t>
            </a:r>
            <a:endParaRPr lang="en-US" dirty="0"/>
          </a:p>
          <a:p>
            <a:r>
              <a:rPr lang="en-US" dirty="0"/>
              <a:t>This implementation is a wrapper for a Java 5 </a:t>
            </a:r>
            <a:r>
              <a:rPr lang="en-US" dirty="0" err="1"/>
              <a:t>java.util.concurrent.Executor</a:t>
            </a:r>
            <a:r>
              <a:rPr lang="en-US" dirty="0"/>
              <a:t>. </a:t>
            </a:r>
            <a:r>
              <a:rPr lang="en-US" dirty="0" err="1"/>
              <a:t>SimpleThreadPoolTaskExecutor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48889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F1E5A6-D945-244F-BC5E-8D5DBD5B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35931C-8A87-4E44-AAD5-D048B8A44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AbortPolicy</a:t>
            </a:r>
            <a:endParaRPr lang="en-US" dirty="0"/>
          </a:p>
          <a:p>
            <a:r>
              <a:rPr lang="en-US" dirty="0" err="1"/>
              <a:t>DiscardPolicy</a:t>
            </a:r>
            <a:endParaRPr lang="en-US" dirty="0"/>
          </a:p>
          <a:p>
            <a:r>
              <a:rPr lang="en-US" dirty="0" err="1"/>
              <a:t>CallerRunsPolicy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28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34A0D8-0821-314D-BAE6-DDEC42B4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Initialization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8C4B47-62AE-264D-B10E-EA86CD1BC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application.properties</a:t>
            </a:r>
            <a:endParaRPr lang="en-US" dirty="0"/>
          </a:p>
          <a:p>
            <a:r>
              <a:rPr lang="en-US" dirty="0"/>
              <a:t>2. application-{profile}.properties</a:t>
            </a:r>
          </a:p>
          <a:p>
            <a:r>
              <a:rPr lang="en-US" dirty="0"/>
              <a:t>3. OS variables</a:t>
            </a:r>
          </a:p>
          <a:p>
            <a:r>
              <a:rPr lang="en-US" dirty="0"/>
              <a:t>4. Command-line arguments</a:t>
            </a:r>
          </a:p>
        </p:txBody>
      </p:sp>
    </p:spTree>
    <p:extLst>
      <p:ext uri="{BB962C8B-B14F-4D97-AF65-F5344CB8AC3E}">
        <p14:creationId xmlns:p14="http://schemas.microsoft.com/office/powerpoint/2010/main" val="111353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F1AAD1-F37E-EB4F-86DD-96EAD9D5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33A125-4270-2647-9FF1-50D334409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  <a:p>
            <a:r>
              <a:rPr lang="en-US" dirty="0"/>
              <a:t>Application events</a:t>
            </a:r>
          </a:p>
          <a:p>
            <a:r>
              <a:rPr lang="en-US" dirty="0"/>
              <a:t>Scheduling and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/>
              <a:t>Property </a:t>
            </a:r>
            <a:r>
              <a:rPr lang="en-US" dirty="0" smtClean="0"/>
              <a:t>files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3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93E7E-A16E-E949-9F45-143D036E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48D7C8-9CCF-EF4A-A388-1602E679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transactions</a:t>
            </a:r>
          </a:p>
          <a:p>
            <a:r>
              <a:rPr lang="en-US" dirty="0"/>
              <a:t>Local transactions</a:t>
            </a:r>
          </a:p>
        </p:txBody>
      </p:sp>
    </p:spTree>
    <p:extLst>
      <p:ext uri="{BB962C8B-B14F-4D97-AF65-F5344CB8AC3E}">
        <p14:creationId xmlns:p14="http://schemas.microsoft.com/office/powerpoint/2010/main" val="211520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F3FEA6-36C1-2F44-8096-0B318223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transaction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8D9F8A-C75D-A74D-B24C-9FF81C2D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 err="1"/>
              <a:t>api</a:t>
            </a:r>
            <a:r>
              <a:rPr lang="en-US" dirty="0"/>
              <a:t> for all</a:t>
            </a:r>
          </a:p>
          <a:p>
            <a:r>
              <a:rPr lang="en-US" dirty="0"/>
              <a:t>Full abstraction, could be implemented in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343411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7343A-3539-A242-9628-85521DDC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2400" dirty="0" err="1"/>
              <a:t>TransactionManager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A2CD13-36FE-6F42-A25F-47C461A4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688" y="2426516"/>
            <a:ext cx="8035047" cy="1995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</a:rPr>
              <a:t>   public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7F0055"/>
                </a:solidFill>
              </a:rPr>
              <a:t>interface</a:t>
            </a:r>
            <a:r>
              <a:rPr lang="en-US" sz="1400" dirty="0"/>
              <a:t> </a:t>
            </a:r>
            <a:r>
              <a:rPr lang="en-US" sz="1400" dirty="0" err="1"/>
              <a:t>PlatformTransactionManager</a:t>
            </a:r>
            <a:r>
              <a:rPr lang="en-US" sz="1400" dirty="0"/>
              <a:t> { </a:t>
            </a:r>
          </a:p>
          <a:p>
            <a:pPr marL="0" indent="0">
              <a:buNone/>
            </a:pPr>
            <a:r>
              <a:rPr lang="en-US" sz="1400" dirty="0"/>
              <a:t>         </a:t>
            </a:r>
            <a:r>
              <a:rPr lang="en-US" sz="1400" dirty="0" err="1"/>
              <a:t>TransactionStatus</a:t>
            </a:r>
            <a:r>
              <a:rPr lang="en-US" sz="1400" dirty="0"/>
              <a:t> </a:t>
            </a:r>
            <a:r>
              <a:rPr lang="en-US" sz="1400" dirty="0" err="1"/>
              <a:t>getTransaction</a:t>
            </a:r>
            <a:r>
              <a:rPr lang="en-US" sz="1400" dirty="0"/>
              <a:t>( </a:t>
            </a:r>
            <a:r>
              <a:rPr lang="en-US" sz="1400" dirty="0" err="1"/>
              <a:t>TransactionDefinition</a:t>
            </a:r>
            <a:r>
              <a:rPr lang="en-US" sz="1400" dirty="0"/>
              <a:t> definition) </a:t>
            </a:r>
            <a:r>
              <a:rPr lang="en-US" sz="1400" b="1" dirty="0">
                <a:solidFill>
                  <a:srgbClr val="7F0055"/>
                </a:solidFill>
              </a:rPr>
              <a:t>throws </a:t>
            </a:r>
            <a:r>
              <a:rPr lang="en-US" sz="1400" dirty="0" err="1"/>
              <a:t>TransactionException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 </a:t>
            </a:r>
            <a:r>
              <a:rPr lang="en-US" sz="1400" b="1" dirty="0">
                <a:solidFill>
                  <a:srgbClr val="7F0055"/>
                </a:solidFill>
              </a:rPr>
              <a:t>void</a:t>
            </a:r>
            <a:r>
              <a:rPr lang="en-US" sz="1400" dirty="0"/>
              <a:t> commit(</a:t>
            </a:r>
            <a:r>
              <a:rPr lang="en-US" sz="1400" dirty="0" err="1"/>
              <a:t>TransactionStatus</a:t>
            </a:r>
            <a:r>
              <a:rPr lang="en-US" sz="1400" dirty="0"/>
              <a:t> status) </a:t>
            </a:r>
            <a:r>
              <a:rPr lang="en-US" sz="1400" b="1" dirty="0">
                <a:solidFill>
                  <a:srgbClr val="7F0055"/>
                </a:solidFill>
              </a:rPr>
              <a:t>throws</a:t>
            </a:r>
            <a:r>
              <a:rPr lang="en-US" sz="1400" dirty="0"/>
              <a:t> </a:t>
            </a:r>
            <a:r>
              <a:rPr lang="en-US" sz="1400" dirty="0" err="1"/>
              <a:t>TransactionException</a:t>
            </a:r>
            <a:r>
              <a:rPr lang="en-US" sz="1400" dirty="0"/>
              <a:t>;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</a:rPr>
              <a:t>         void</a:t>
            </a:r>
            <a:r>
              <a:rPr lang="en-US" sz="1400" dirty="0"/>
              <a:t> rollback(</a:t>
            </a:r>
            <a:r>
              <a:rPr lang="en-US" sz="1400" dirty="0" err="1"/>
              <a:t>TransactionStatus</a:t>
            </a:r>
            <a:r>
              <a:rPr lang="en-US" sz="1400" dirty="0"/>
              <a:t> status) </a:t>
            </a:r>
            <a:r>
              <a:rPr lang="en-US" sz="1400" b="1" dirty="0">
                <a:solidFill>
                  <a:srgbClr val="7F0055"/>
                </a:solidFill>
              </a:rPr>
              <a:t>throws</a:t>
            </a:r>
            <a:r>
              <a:rPr lang="en-US" sz="1400" dirty="0"/>
              <a:t> </a:t>
            </a:r>
            <a:r>
              <a:rPr lang="en-US" sz="1400" dirty="0" err="1"/>
              <a:t>TransactionException</a:t>
            </a:r>
            <a:r>
              <a:rPr lang="en-US" sz="1400" dirty="0"/>
              <a:t>; </a:t>
            </a:r>
          </a:p>
          <a:p>
            <a:pPr marL="0" indent="0">
              <a:buNone/>
            </a:pPr>
            <a:r>
              <a:rPr lang="en-US" sz="1400" dirty="0"/>
              <a:t>  }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651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28D3A2-AEC7-834E-9320-ECBA8842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82C6D6-2B91-9C49-A7CA-5C41CA604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F7F7F"/>
                </a:solidFill>
              </a:rPr>
              <a:t>&lt;</a:t>
            </a:r>
            <a:r>
              <a:rPr lang="en-US" dirty="0" err="1">
                <a:solidFill>
                  <a:srgbClr val="3F7F7F"/>
                </a:solidFill>
              </a:rPr>
              <a:t>tx:advice</a:t>
            </a:r>
            <a:r>
              <a:rPr lang="en-US" dirty="0"/>
              <a:t> </a:t>
            </a:r>
            <a:r>
              <a:rPr lang="en-US" dirty="0">
                <a:solidFill>
                  <a:srgbClr val="7F007F"/>
                </a:solidFill>
              </a:rPr>
              <a:t>id</a:t>
            </a:r>
            <a:r>
              <a:rPr lang="en-US" dirty="0"/>
              <a:t>=</a:t>
            </a:r>
            <a:r>
              <a:rPr lang="en-US" dirty="0">
                <a:solidFill>
                  <a:srgbClr val="2A00FF"/>
                </a:solidFill>
              </a:rPr>
              <a:t>"</a:t>
            </a:r>
            <a:r>
              <a:rPr lang="en-US" dirty="0" err="1">
                <a:solidFill>
                  <a:srgbClr val="2A00FF"/>
                </a:solidFill>
              </a:rPr>
              <a:t>txAdvice</a:t>
            </a:r>
            <a:r>
              <a:rPr lang="en-US" dirty="0">
                <a:solidFill>
                  <a:srgbClr val="2A00FF"/>
                </a:solidFill>
              </a:rPr>
              <a:t>"</a:t>
            </a:r>
            <a:r>
              <a:rPr lang="en-US" dirty="0"/>
              <a:t> </a:t>
            </a:r>
            <a:r>
              <a:rPr lang="en-US" dirty="0">
                <a:solidFill>
                  <a:srgbClr val="7F007F"/>
                </a:solidFill>
              </a:rPr>
              <a:t>transaction-manager</a:t>
            </a:r>
            <a:r>
              <a:rPr lang="en-US" dirty="0"/>
              <a:t>=</a:t>
            </a:r>
            <a:r>
              <a:rPr lang="en-US" dirty="0">
                <a:solidFill>
                  <a:srgbClr val="2A00FF"/>
                </a:solidFill>
              </a:rPr>
              <a:t>"</a:t>
            </a:r>
            <a:r>
              <a:rPr lang="en-US" dirty="0" err="1">
                <a:solidFill>
                  <a:srgbClr val="2A00FF"/>
                </a:solidFill>
              </a:rPr>
              <a:t>txManager</a:t>
            </a:r>
            <a:r>
              <a:rPr lang="en-US" dirty="0">
                <a:solidFill>
                  <a:srgbClr val="2A00FF"/>
                </a:solidFill>
              </a:rPr>
              <a:t>"</a:t>
            </a:r>
            <a:r>
              <a:rPr lang="en-US" dirty="0">
                <a:solidFill>
                  <a:srgbClr val="3F7F7F"/>
                </a:solidFill>
              </a:rPr>
              <a:t>&gt;</a:t>
            </a:r>
            <a:r>
              <a:rPr lang="en-US" dirty="0"/>
              <a:t> </a:t>
            </a:r>
            <a:r>
              <a:rPr lang="en-US" i="1" dirty="0">
                <a:solidFill>
                  <a:srgbClr val="3F5F5F"/>
                </a:solidFill>
              </a:rPr>
              <a:t>&lt;!-- the transactional semantics... --&gt;</a:t>
            </a:r>
            <a:r>
              <a:rPr lang="en-US" dirty="0"/>
              <a:t> </a:t>
            </a:r>
            <a:r>
              <a:rPr lang="en-US" dirty="0">
                <a:solidFill>
                  <a:srgbClr val="3F7F7F"/>
                </a:solidFill>
              </a:rPr>
              <a:t>&lt;</a:t>
            </a:r>
            <a:r>
              <a:rPr lang="en-US" dirty="0" err="1">
                <a:solidFill>
                  <a:srgbClr val="3F7F7F"/>
                </a:solidFill>
              </a:rPr>
              <a:t>tx:attributes</a:t>
            </a:r>
            <a:r>
              <a:rPr lang="en-US" dirty="0">
                <a:solidFill>
                  <a:srgbClr val="3F7F7F"/>
                </a:solidFill>
              </a:rPr>
              <a:t>&gt;</a:t>
            </a:r>
            <a:r>
              <a:rPr lang="en-US" dirty="0"/>
              <a:t> </a:t>
            </a:r>
            <a:r>
              <a:rPr lang="en-US" i="1" dirty="0">
                <a:solidFill>
                  <a:srgbClr val="3F5F5F"/>
                </a:solidFill>
              </a:rPr>
              <a:t>&lt;!-- all methods starting with 'get' are read-only --&gt;</a:t>
            </a:r>
            <a:r>
              <a:rPr lang="en-US" dirty="0"/>
              <a:t> </a:t>
            </a:r>
            <a:r>
              <a:rPr lang="en-US" dirty="0">
                <a:solidFill>
                  <a:srgbClr val="3F7F7F"/>
                </a:solidFill>
              </a:rPr>
              <a:t>&lt;</a:t>
            </a:r>
            <a:r>
              <a:rPr lang="en-US" dirty="0" err="1">
                <a:solidFill>
                  <a:srgbClr val="3F7F7F"/>
                </a:solidFill>
              </a:rPr>
              <a:t>tx:method</a:t>
            </a:r>
            <a:r>
              <a:rPr lang="en-US" dirty="0"/>
              <a:t> </a:t>
            </a:r>
            <a:r>
              <a:rPr lang="en-US" dirty="0">
                <a:solidFill>
                  <a:srgbClr val="7F007F"/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rgbClr val="2A00FF"/>
                </a:solidFill>
              </a:rPr>
              <a:t>"get*"</a:t>
            </a:r>
            <a:r>
              <a:rPr lang="en-US" dirty="0"/>
              <a:t> </a:t>
            </a:r>
            <a:r>
              <a:rPr lang="en-US" dirty="0">
                <a:solidFill>
                  <a:srgbClr val="7F007F"/>
                </a:solidFill>
              </a:rPr>
              <a:t>read-only</a:t>
            </a:r>
            <a:r>
              <a:rPr lang="en-US" dirty="0"/>
              <a:t>=</a:t>
            </a:r>
            <a:r>
              <a:rPr lang="en-US" dirty="0">
                <a:solidFill>
                  <a:srgbClr val="2A00FF"/>
                </a:solidFill>
              </a:rPr>
              <a:t>"true"</a:t>
            </a:r>
            <a:r>
              <a:rPr lang="en-US" dirty="0">
                <a:solidFill>
                  <a:srgbClr val="3F7F7F"/>
                </a:solidFill>
              </a:rPr>
              <a:t>/&gt;</a:t>
            </a:r>
            <a:r>
              <a:rPr lang="en-US" dirty="0"/>
              <a:t> </a:t>
            </a:r>
            <a:r>
              <a:rPr lang="en-US" dirty="0">
                <a:solidFill>
                  <a:srgbClr val="3F7F7F"/>
                </a:solidFill>
              </a:rPr>
              <a:t>&lt;</a:t>
            </a:r>
            <a:r>
              <a:rPr lang="en-US" dirty="0" err="1">
                <a:solidFill>
                  <a:srgbClr val="3F7F7F"/>
                </a:solidFill>
              </a:rPr>
              <a:t>tx:method</a:t>
            </a:r>
            <a:r>
              <a:rPr lang="en-US" dirty="0"/>
              <a:t> </a:t>
            </a:r>
            <a:r>
              <a:rPr lang="en-US" dirty="0">
                <a:solidFill>
                  <a:srgbClr val="7F007F"/>
                </a:solidFill>
              </a:rPr>
              <a:t>name</a:t>
            </a:r>
            <a:r>
              <a:rPr lang="en-US" dirty="0"/>
              <a:t>=</a:t>
            </a:r>
            <a:r>
              <a:rPr lang="en-US" dirty="0">
                <a:solidFill>
                  <a:srgbClr val="2A00FF"/>
                </a:solidFill>
              </a:rPr>
              <a:t>"*"</a:t>
            </a:r>
            <a:r>
              <a:rPr lang="en-US" dirty="0">
                <a:solidFill>
                  <a:srgbClr val="3F7F7F"/>
                </a:solidFill>
              </a:rPr>
              <a:t>/&gt;</a:t>
            </a:r>
            <a:r>
              <a:rPr lang="en-US" dirty="0"/>
              <a:t> </a:t>
            </a:r>
            <a:r>
              <a:rPr lang="en-US" dirty="0">
                <a:solidFill>
                  <a:srgbClr val="3F7F7F"/>
                </a:solidFill>
              </a:rPr>
              <a:t>&lt;/</a:t>
            </a:r>
            <a:r>
              <a:rPr lang="en-US" dirty="0" err="1">
                <a:solidFill>
                  <a:srgbClr val="3F7F7F"/>
                </a:solidFill>
              </a:rPr>
              <a:t>tx:attributes</a:t>
            </a:r>
            <a:r>
              <a:rPr lang="en-US" dirty="0">
                <a:solidFill>
                  <a:srgbClr val="3F7F7F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3F7F7F"/>
                </a:solidFill>
              </a:rPr>
              <a:t>&lt;/</a:t>
            </a:r>
            <a:r>
              <a:rPr lang="en-US" dirty="0" err="1">
                <a:solidFill>
                  <a:srgbClr val="3F7F7F"/>
                </a:solidFill>
              </a:rPr>
              <a:t>tx:advice</a:t>
            </a:r>
            <a:r>
              <a:rPr lang="en-US" dirty="0">
                <a:solidFill>
                  <a:srgbClr val="3F7F7F"/>
                </a:solidFill>
              </a:rPr>
              <a:t>&gt; …. </a:t>
            </a:r>
            <a:r>
              <a:rPr lang="en-US" dirty="0"/>
              <a:t>It’s too old-fashioned</a:t>
            </a:r>
          </a:p>
        </p:txBody>
      </p:sp>
    </p:spTree>
    <p:extLst>
      <p:ext uri="{BB962C8B-B14F-4D97-AF65-F5344CB8AC3E}">
        <p14:creationId xmlns:p14="http://schemas.microsoft.com/office/powerpoint/2010/main" val="392508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ABFF8C-69D8-BC41-B174-60B5AED4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@Transactional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D6D828-9F6E-5548-88BD-0541EF1E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Propagation</a:t>
            </a:r>
          </a:p>
          <a:p>
            <a:r>
              <a:rPr lang="en-US" dirty="0"/>
              <a:t>Isolation</a:t>
            </a:r>
          </a:p>
          <a:p>
            <a:r>
              <a:rPr lang="en-US" dirty="0" err="1"/>
              <a:t>ReadOnly</a:t>
            </a:r>
            <a:endParaRPr lang="en-US" dirty="0"/>
          </a:p>
          <a:p>
            <a:r>
              <a:rPr lang="en-US" dirty="0" err="1"/>
              <a:t>RollbackFor</a:t>
            </a:r>
            <a:endParaRPr lang="en-US" dirty="0"/>
          </a:p>
          <a:p>
            <a:r>
              <a:rPr lang="en-US" dirty="0"/>
              <a:t>Mode</a:t>
            </a:r>
          </a:p>
          <a:p>
            <a:r>
              <a:rPr lang="en-US" dirty="0"/>
              <a:t>Proxy-target-class</a:t>
            </a:r>
          </a:p>
        </p:txBody>
      </p:sp>
    </p:spTree>
    <p:extLst>
      <p:ext uri="{BB962C8B-B14F-4D97-AF65-F5344CB8AC3E}">
        <p14:creationId xmlns:p14="http://schemas.microsoft.com/office/powerpoint/2010/main" val="9731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D5640-9253-9F4B-8DF2-270EB923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FFD098-F5C5-7E4F-A8B6-7A1D94FD4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inherit"/>
              </a:rPr>
              <a:t>Propagation.REQUIRED</a:t>
            </a:r>
            <a:r>
              <a:rPr lang="en-US" dirty="0">
                <a:solidFill>
                  <a:srgbClr val="373737"/>
                </a:solidFill>
                <a:latin typeface="inherit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inherit"/>
              </a:rPr>
              <a:t>Propagation.REQUIRES_NEW</a:t>
            </a:r>
            <a:r>
              <a:rPr lang="en-US" dirty="0">
                <a:solidFill>
                  <a:srgbClr val="373737"/>
                </a:solidFill>
                <a:latin typeface="inherit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inherit"/>
              </a:rPr>
              <a:t>Propagation.NESTED</a:t>
            </a:r>
            <a:r>
              <a:rPr lang="en-US" dirty="0">
                <a:solidFill>
                  <a:srgbClr val="373737"/>
                </a:solidFill>
                <a:latin typeface="inherit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inherit"/>
              </a:rPr>
              <a:t>Propagation.MANDATORY</a:t>
            </a:r>
            <a:r>
              <a:rPr lang="en-US" dirty="0">
                <a:solidFill>
                  <a:srgbClr val="373737"/>
                </a:solidFill>
                <a:latin typeface="inherit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inherit"/>
              </a:rPr>
              <a:t>Propagation.SUPPORTS</a:t>
            </a:r>
            <a:r>
              <a:rPr lang="en-US" dirty="0">
                <a:solidFill>
                  <a:srgbClr val="373737"/>
                </a:solidFill>
                <a:latin typeface="inherit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inherit"/>
              </a:rPr>
              <a:t>Propagation.NOT_SUPPORTED</a:t>
            </a:r>
            <a:r>
              <a:rPr lang="en-US" dirty="0">
                <a:solidFill>
                  <a:srgbClr val="373737"/>
                </a:solidFill>
                <a:latin typeface="inherit"/>
              </a:rPr>
              <a:t>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inherit"/>
              </a:rPr>
              <a:t>Propagation.NEVER</a:t>
            </a:r>
            <a:r>
              <a:rPr lang="en-US" dirty="0">
                <a:solidFill>
                  <a:srgbClr val="373737"/>
                </a:solidFill>
                <a:latin typeface="inherit"/>
              </a:rPr>
              <a:t> </a:t>
            </a:r>
            <a:endParaRPr lang="ru-RU" dirty="0">
              <a:solidFill>
                <a:srgbClr val="373737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88000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2FB49-6563-F144-88CB-B6ECE0E8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486F66-8BBE-A547-9EDA-CA6D0C13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the provider</a:t>
            </a:r>
          </a:p>
          <a:p>
            <a:r>
              <a:rPr lang="en-US" dirty="0"/>
              <a:t>Don’t override parent transaction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379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{D8C44205-C527-D147-812C-B1916D44CF88}tf10001124</Template>
  <TotalTime>7871</TotalTime>
  <Words>300</Words>
  <Application>Microsoft Macintosh PowerPoint</Application>
  <PresentationFormat>Широкоэкранный</PresentationFormat>
  <Paragraphs>71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Corbel</vt:lpstr>
      <vt:lpstr>inherit</vt:lpstr>
      <vt:lpstr>Wingdings 2</vt:lpstr>
      <vt:lpstr>Arial</vt:lpstr>
      <vt:lpstr>Frame</vt:lpstr>
      <vt:lpstr>Spring Advanced</vt:lpstr>
      <vt:lpstr>Agenda</vt:lpstr>
      <vt:lpstr>Transactions</vt:lpstr>
      <vt:lpstr>Spring transaction model</vt:lpstr>
      <vt:lpstr>TransactionManager</vt:lpstr>
      <vt:lpstr>Declarative approach</vt:lpstr>
      <vt:lpstr>@Transactional</vt:lpstr>
      <vt:lpstr>Propagation</vt:lpstr>
      <vt:lpstr>ReadOnly</vt:lpstr>
      <vt:lpstr>RollbackFor</vt:lpstr>
      <vt:lpstr>Proxy settings</vt:lpstr>
      <vt:lpstr>Proxy</vt:lpstr>
      <vt:lpstr>Multiple Transaction Managers with @Transactional </vt:lpstr>
      <vt:lpstr>Events in SPRING</vt:lpstr>
      <vt:lpstr>Custom events</vt:lpstr>
      <vt:lpstr>Scheduling basics</vt:lpstr>
      <vt:lpstr>TaskExecutors</vt:lpstr>
      <vt:lpstr>Rejection policy</vt:lpstr>
      <vt:lpstr>Property Initialization order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Advanced</dc:title>
  <dc:creator>Aleksandr Mylnikov</dc:creator>
  <cp:lastModifiedBy>ALEXANDER MYLNIKOV</cp:lastModifiedBy>
  <cp:revision>16</cp:revision>
  <dcterms:created xsi:type="dcterms:W3CDTF">2018-12-03T14:39:05Z</dcterms:created>
  <dcterms:modified xsi:type="dcterms:W3CDTF">2019-01-14T18:02:10Z</dcterms:modified>
</cp:coreProperties>
</file>