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70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1B1C61-D8C7-E341-B1DC-D7E27391DAE4}">
          <p14:sldIdLst>
            <p14:sldId id="256"/>
            <p14:sldId id="257"/>
            <p14:sldId id="258"/>
            <p14:sldId id="259"/>
            <p14:sldId id="260"/>
            <p14:sldId id="261"/>
            <p14:sldId id="268"/>
            <p14:sldId id="263"/>
            <p14:sldId id="264"/>
            <p14:sldId id="265"/>
            <p14:sldId id="270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567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677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256" TargetMode="External"/><Relationship Id="rId4" Type="http://schemas.openxmlformats.org/officeDocument/2006/relationships/hyperlink" Target="https://en.wikipedia.org/wiki/Digital_signature" TargetMode="External"/><Relationship Id="rId5" Type="http://schemas.openxmlformats.org/officeDocument/2006/relationships/hyperlink" Target="https://tools.ietf.org/html/rfc7518" TargetMode="External"/><Relationship Id="rId6" Type="http://schemas.openxmlformats.org/officeDocument/2006/relationships/hyperlink" Target="https://en.wikipedia.org/wiki/JSON_Web_Token#cite_note-9" TargetMode="External"/><Relationship Id="rId7" Type="http://schemas.openxmlformats.org/officeDocument/2006/relationships/hyperlink" Target="https://en.wikipedia.org/wiki/JSON_Web_Token#Standard_fields" TargetMode="External"/><Relationship Id="rId8" Type="http://schemas.openxmlformats.org/officeDocument/2006/relationships/hyperlink" Target="https://en.wikipedia.org/wiki/JSON_Web_Token#cite_note-Bradley-1" TargetMode="External"/><Relationship Id="rId9" Type="http://schemas.openxmlformats.org/officeDocument/2006/relationships/hyperlink" Target="https://en.wikipedia.org/wiki/Base64ur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MA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DB678-B077-F844-9270-608D41CC5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AE5B68-0741-0E49-9009-B27C503F7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0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009592"/>
            <a:ext cx="7764367" cy="4829671"/>
          </a:xfrm>
        </p:spPr>
      </p:pic>
    </p:spTree>
    <p:extLst>
      <p:ext uri="{BB962C8B-B14F-4D97-AF65-F5344CB8AC3E}">
        <p14:creationId xmlns:p14="http://schemas.microsoft.com/office/powerpoint/2010/main" val="140353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0765" cy="4601183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@</a:t>
            </a:r>
            <a:r>
              <a:rPr lang="en-US" dirty="0" err="1" smtClean="0"/>
              <a:t>FeignClient</a:t>
            </a:r>
            <a:r>
              <a:rPr lang="en-US" dirty="0" smtClean="0"/>
              <a:t> to get URL from </a:t>
            </a:r>
            <a:r>
              <a:rPr lang="en-US" dirty="0" err="1" smtClean="0"/>
              <a:t>Eureks</a:t>
            </a:r>
            <a:endParaRPr lang="en-US" dirty="0" smtClean="0"/>
          </a:p>
          <a:p>
            <a:r>
              <a:rPr lang="en-US" dirty="0" smtClean="0"/>
              <a:t>You can also use the custom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09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JSESSIONID</a:t>
            </a:r>
          </a:p>
          <a:p>
            <a:r>
              <a:rPr lang="en-US" dirty="0" smtClean="0"/>
              <a:t>JWT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8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031645"/>
              </p:ext>
            </p:extLst>
          </p:nvPr>
        </p:nvGraphicFramePr>
        <p:xfrm>
          <a:off x="3794075" y="863600"/>
          <a:ext cx="7397088" cy="5121275"/>
        </p:xfrm>
        <a:graphic>
          <a:graphicData uri="http://schemas.openxmlformats.org/drawingml/2006/table">
            <a:tbl>
              <a:tblPr/>
              <a:tblGrid>
                <a:gridCol w="2465696"/>
                <a:gridCol w="2465696"/>
                <a:gridCol w="2465696"/>
              </a:tblGrid>
              <a:tr h="208644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Header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mr-IN" sz="1100">
                          <a:effectLst/>
                        </a:rPr>
                        <a:t>{ </a:t>
                      </a:r>
                      <a:r>
                        <a:rPr lang="mr-IN" sz="1100" b="1">
                          <a:solidFill>
                            <a:srgbClr val="008000"/>
                          </a:solidFill>
                          <a:effectLst/>
                        </a:rPr>
                        <a:t>"alg"</a:t>
                      </a:r>
                      <a:r>
                        <a:rPr lang="mr-IN" sz="1100">
                          <a:effectLst/>
                        </a:rPr>
                        <a:t> : </a:t>
                      </a:r>
                      <a:r>
                        <a:rPr lang="mr-IN" sz="1100">
                          <a:solidFill>
                            <a:srgbClr val="BA2121"/>
                          </a:solidFill>
                          <a:effectLst/>
                        </a:rPr>
                        <a:t>"HS256"</a:t>
                      </a:r>
                      <a:r>
                        <a:rPr lang="mr-IN" sz="1100">
                          <a:effectLst/>
                        </a:rPr>
                        <a:t>, </a:t>
                      </a:r>
                      <a:r>
                        <a:rPr lang="mr-IN" sz="1100" b="1">
                          <a:solidFill>
                            <a:srgbClr val="008000"/>
                          </a:solidFill>
                          <a:effectLst/>
                        </a:rPr>
                        <a:t>"typ"</a:t>
                      </a:r>
                      <a:r>
                        <a:rPr lang="mr-IN" sz="1100">
                          <a:effectLst/>
                        </a:rPr>
                        <a:t> : </a:t>
                      </a:r>
                      <a:r>
                        <a:rPr lang="mr-IN" sz="1100">
                          <a:solidFill>
                            <a:srgbClr val="BA2121"/>
                          </a:solidFill>
                          <a:effectLst/>
                        </a:rPr>
                        <a:t>"JWT"</a:t>
                      </a:r>
                      <a:r>
                        <a:rPr lang="mr-IN" sz="1100">
                          <a:effectLst/>
                        </a:rPr>
                        <a:t> } 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Identifies which algorithm is used to generate the signatureHS256 indicates that this token is signed using HMAC-SHA256.</a:t>
                      </a:r>
                    </a:p>
                    <a:p>
                      <a:r>
                        <a:rPr lang="en-US" sz="1100">
                          <a:effectLst/>
                        </a:rPr>
                        <a:t>Typical cryptographic algorithms used are </a:t>
                      </a:r>
                      <a:r>
                        <a:rPr lang="en-US" sz="1100" u="none" strike="noStrike">
                          <a:solidFill>
                            <a:srgbClr val="0B0080"/>
                          </a:solidFill>
                          <a:effectLst/>
                          <a:hlinkClick r:id="rId2" tooltip="HMAC"/>
                        </a:rPr>
                        <a:t>HMAC</a:t>
                      </a:r>
                      <a:r>
                        <a:rPr lang="en-US" sz="1100">
                          <a:effectLst/>
                        </a:rPr>
                        <a:t> with </a:t>
                      </a:r>
                      <a:r>
                        <a:rPr lang="en-US" sz="1100" u="none" strike="noStrike">
                          <a:solidFill>
                            <a:srgbClr val="0B0080"/>
                          </a:solidFill>
                          <a:effectLst/>
                          <a:hlinkClick r:id="rId3" tooltip="SHA-256"/>
                        </a:rPr>
                        <a:t>SHA-256</a:t>
                      </a:r>
                      <a:r>
                        <a:rPr lang="en-US" sz="1100">
                          <a:effectLst/>
                        </a:rPr>
                        <a:t> (HS256) and </a:t>
                      </a:r>
                      <a:r>
                        <a:rPr lang="en-US" sz="1100" u="none" strike="noStrike">
                          <a:solidFill>
                            <a:srgbClr val="0B0080"/>
                          </a:solidFill>
                          <a:effectLst/>
                          <a:hlinkClick r:id="rId4" tooltip="Digital signature"/>
                        </a:rPr>
                        <a:t>RSA signature</a:t>
                      </a:r>
                      <a:r>
                        <a:rPr lang="en-US" sz="1100">
                          <a:effectLst/>
                        </a:rPr>
                        <a:t> with SHA-256 (RS256). JWA (JSON Web Algorithms) </a:t>
                      </a:r>
                      <a:r>
                        <a:rPr lang="en-US" sz="1100" u="none" strike="noStrike">
                          <a:solidFill>
                            <a:srgbClr val="663366"/>
                          </a:solidFill>
                          <a:effectLst/>
                          <a:hlinkClick r:id="rId5"/>
                        </a:rPr>
                        <a:t>RFC 7518</a:t>
                      </a:r>
                      <a:r>
                        <a:rPr lang="en-US" sz="1100">
                          <a:effectLst/>
                        </a:rPr>
                        <a:t> introduces many more for both authentication and encryption.</a:t>
                      </a:r>
                      <a:r>
                        <a:rPr lang="en-US" sz="11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[9]</a:t>
                      </a:r>
                      <a:endParaRPr lang="en-US" sz="1100">
                        <a:effectLst/>
                      </a:endParaRP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28980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Payload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{ </a:t>
                      </a:r>
                      <a:r>
                        <a:rPr lang="en-US" sz="1100" b="1">
                          <a:solidFill>
                            <a:srgbClr val="008000"/>
                          </a:solidFill>
                          <a:effectLst/>
                        </a:rPr>
                        <a:t>"loggedInAs"</a:t>
                      </a:r>
                      <a:r>
                        <a:rPr lang="en-US" sz="1100">
                          <a:effectLst/>
                        </a:rPr>
                        <a:t> : </a:t>
                      </a:r>
                      <a:r>
                        <a:rPr lang="en-US" sz="1100">
                          <a:solidFill>
                            <a:srgbClr val="BA2121"/>
                          </a:solidFill>
                          <a:effectLst/>
                        </a:rPr>
                        <a:t>"admin"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en-US" sz="1100" b="1">
                          <a:solidFill>
                            <a:srgbClr val="008000"/>
                          </a:solidFill>
                          <a:effectLst/>
                        </a:rPr>
                        <a:t>"iat"</a:t>
                      </a:r>
                      <a:r>
                        <a:rPr lang="en-US" sz="1100">
                          <a:effectLst/>
                        </a:rPr>
                        <a:t> : </a:t>
                      </a:r>
                      <a:r>
                        <a:rPr lang="en-US" sz="1100">
                          <a:solidFill>
                            <a:srgbClr val="666666"/>
                          </a:solidFill>
                          <a:effectLst/>
                        </a:rPr>
                        <a:t>1422779638</a:t>
                      </a:r>
                      <a:r>
                        <a:rPr lang="en-US" sz="1100">
                          <a:effectLst/>
                        </a:rPr>
                        <a:t> } 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Makes claims. In this example there is a custom field claiming the user is "loggedInAs" an "admin".As suggested in the JWT spec, the payload may include other </a:t>
                      </a:r>
                      <a:r>
                        <a:rPr lang="en-US" sz="11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standard fields</a:t>
                      </a:r>
                      <a:r>
                        <a:rPr lang="en-US" sz="1100">
                          <a:effectLst/>
                        </a:rPr>
                        <a:t>, such as iat (issued at timestamp) </a:t>
                      </a:r>
                      <a:r>
                        <a:rPr lang="en-US" sz="11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8"/>
                        </a:rPr>
                        <a:t>[1]</a:t>
                      </a:r>
                      <a:endParaRPr lang="en-US" sz="1100">
                        <a:effectLst/>
                      </a:endParaRP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74502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Signature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HMAC</a:t>
                      </a:r>
                      <a:r>
                        <a:rPr lang="en-US" sz="110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100">
                          <a:effectLst/>
                        </a:rPr>
                        <a:t>SHA256( encodeBase64Url(header) </a:t>
                      </a:r>
                      <a:r>
                        <a:rPr lang="en-US" sz="110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BA2121"/>
                          </a:solidFill>
                          <a:effectLst/>
                        </a:rPr>
                        <a:t>'.'</a:t>
                      </a:r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 sz="1100">
                          <a:effectLst/>
                        </a:rPr>
                        <a:t> encodeBase64Url(payload), secret ) 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Securely validates the token. The signature is calculated by 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effectLst/>
                          <a:hlinkClick r:id="rId9" tooltip="Base64url"/>
                        </a:rPr>
                        <a:t>base64url</a:t>
                      </a:r>
                      <a:r>
                        <a:rPr lang="en-US" sz="1100" dirty="0">
                          <a:effectLst/>
                        </a:rPr>
                        <a:t> encoding the header and payload. Base64url encoding the secret is optional. The resulting string is concatenated with a period separator, and then run through the cryptographic algorithm specified in the header, in this case HMAC-SHA256.</a:t>
                      </a:r>
                    </a:p>
                  </a:txBody>
                  <a:tcPr marL="37935" marR="37935" marT="18968" marB="18968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6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T0 = “</a:t>
            </a:r>
            <a:r>
              <a:rPr lang="en-US" dirty="0"/>
              <a:t>it is what it is</a:t>
            </a:r>
            <a:r>
              <a:rPr lang="en-US" dirty="0" smtClean="0"/>
              <a:t>”; T1=“</a:t>
            </a:r>
            <a:r>
              <a:rPr lang="en-US" dirty="0"/>
              <a:t>what is </a:t>
            </a:r>
            <a:r>
              <a:rPr lang="en-US" dirty="0" smtClean="0"/>
              <a:t>it”;T2=“</a:t>
            </a:r>
            <a:r>
              <a:rPr lang="en-US" dirty="0"/>
              <a:t>it is a </a:t>
            </a:r>
            <a:r>
              <a:rPr lang="en-US" dirty="0" smtClean="0"/>
              <a:t>banana”</a:t>
            </a:r>
            <a:endParaRPr lang="ru-RU" dirty="0" smtClean="0"/>
          </a:p>
          <a:p>
            <a:r>
              <a:rPr lang="mr-IN" dirty="0" smtClean="0"/>
              <a:t>"</a:t>
            </a:r>
            <a:r>
              <a:rPr lang="mr-IN" dirty="0" err="1"/>
              <a:t>a</a:t>
            </a:r>
            <a:r>
              <a:rPr lang="mr-IN" dirty="0"/>
              <a:t>": {2} </a:t>
            </a:r>
            <a:endParaRPr lang="ru-RU" dirty="0" smtClean="0"/>
          </a:p>
          <a:p>
            <a:r>
              <a:rPr lang="mr-IN" dirty="0" smtClean="0"/>
              <a:t>"</a:t>
            </a:r>
            <a:r>
              <a:rPr lang="mr-IN" dirty="0" err="1"/>
              <a:t>banana</a:t>
            </a:r>
            <a:r>
              <a:rPr lang="mr-IN" dirty="0"/>
              <a:t>": {2</a:t>
            </a:r>
            <a:r>
              <a:rPr lang="mr-IN" dirty="0" smtClean="0"/>
              <a:t>}</a:t>
            </a:r>
            <a:endParaRPr lang="ru-RU" dirty="0" smtClean="0"/>
          </a:p>
          <a:p>
            <a:r>
              <a:rPr lang="mr-IN" dirty="0" smtClean="0"/>
              <a:t>"</a:t>
            </a:r>
            <a:r>
              <a:rPr lang="mr-IN" dirty="0" err="1"/>
              <a:t>is</a:t>
            </a:r>
            <a:r>
              <a:rPr lang="mr-IN" dirty="0"/>
              <a:t>": {0, 1, 2} </a:t>
            </a:r>
            <a:endParaRPr lang="ru-RU" dirty="0" smtClean="0"/>
          </a:p>
          <a:p>
            <a:r>
              <a:rPr lang="mr-IN" dirty="0" smtClean="0"/>
              <a:t>"</a:t>
            </a:r>
            <a:r>
              <a:rPr lang="mr-IN" dirty="0" err="1"/>
              <a:t>it</a:t>
            </a:r>
            <a:r>
              <a:rPr lang="mr-IN" dirty="0"/>
              <a:t>": {0, 1, 2} </a:t>
            </a:r>
            <a:endParaRPr lang="ru-RU" dirty="0" smtClean="0"/>
          </a:p>
          <a:p>
            <a:r>
              <a:rPr lang="mr-IN" dirty="0" smtClean="0"/>
              <a:t>"</a:t>
            </a:r>
            <a:r>
              <a:rPr lang="mr-IN" dirty="0" err="1"/>
              <a:t>what</a:t>
            </a:r>
            <a:r>
              <a:rPr lang="mr-IN" dirty="0"/>
              <a:t>": {0, 1}</a:t>
            </a:r>
            <a:endParaRPr lang="ru-RU" dirty="0"/>
          </a:p>
        </p:txBody>
      </p:sp>
      <p:sp>
        <p:nvSpPr>
          <p:cNvPr id="23" name="AutoShape 19" descr="_{1}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20" descr="_{2}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22" descr="_{0}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1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</a:t>
            </a:r>
          </a:p>
          <a:p>
            <a:r>
              <a:rPr lang="en-US" dirty="0" err="1" smtClean="0"/>
              <a:t>Microservices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4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big single program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Self-contained</a:t>
            </a:r>
          </a:p>
          <a:p>
            <a:r>
              <a:rPr lang="en-US" dirty="0" smtClean="0"/>
              <a:t>At one point its difficult to maintain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6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lot of small programs which communicate with each other</a:t>
            </a:r>
          </a:p>
          <a:p>
            <a:r>
              <a:rPr lang="en-US" dirty="0" smtClean="0"/>
              <a:t>Hard to start</a:t>
            </a:r>
          </a:p>
          <a:p>
            <a:r>
              <a:rPr lang="en-US" dirty="0" smtClean="0"/>
              <a:t>Maintain isn’t depend on whole system complexity</a:t>
            </a:r>
          </a:p>
          <a:p>
            <a:r>
              <a:rPr lang="en-US" dirty="0" smtClean="0"/>
              <a:t>Faster development than monolith in the long run 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7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stack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Millions watchers</a:t>
            </a:r>
          </a:p>
          <a:p>
            <a:r>
              <a:rPr lang="en-US" dirty="0" smtClean="0"/>
              <a:t>PBs of streaming data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known what will happen next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8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was designed for </a:t>
            </a:r>
            <a:r>
              <a:rPr lang="en-US" dirty="0" err="1" smtClean="0"/>
              <a:t>microservices</a:t>
            </a:r>
            <a:r>
              <a:rPr lang="en-US" dirty="0" smtClean="0"/>
              <a:t> (think about it)</a:t>
            </a:r>
          </a:p>
          <a:p>
            <a:r>
              <a:rPr lang="en-US" dirty="0" smtClean="0"/>
              <a:t>Full support of NS</a:t>
            </a:r>
          </a:p>
          <a:p>
            <a:r>
              <a:rPr lang="en-US" dirty="0" smtClean="0"/>
              <a:t>Even Netflix uses Spring boot</a:t>
            </a:r>
          </a:p>
        </p:txBody>
      </p:sp>
    </p:spTree>
    <p:extLst>
      <p:ext uri="{BB962C8B-B14F-4D97-AF65-F5344CB8AC3E}">
        <p14:creationId xmlns:p14="http://schemas.microsoft.com/office/powerpoint/2010/main" val="18755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cdn-images-1.medium.com/max/1600/1*uBFmEVpvj4fzF5HxLaAw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08" y="1294352"/>
            <a:ext cx="6868854" cy="42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6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spring boot app and add @</a:t>
            </a:r>
            <a:r>
              <a:rPr lang="en-US" dirty="0" err="1" smtClean="0"/>
              <a:t>EnableEurekaServer</a:t>
            </a:r>
            <a:endParaRPr lang="en-US" dirty="0" smtClean="0"/>
          </a:p>
          <a:p>
            <a:r>
              <a:rPr lang="en-US" dirty="0" smtClean="0"/>
              <a:t>Add next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Add @</a:t>
            </a:r>
            <a:r>
              <a:rPr lang="en-US" dirty="0" err="1" smtClean="0"/>
              <a:t>EnableDiscoveryClient</a:t>
            </a:r>
            <a:r>
              <a:rPr lang="en-US" dirty="0" smtClean="0"/>
              <a:t> to your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Add next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s://cdn-images-1.medium.com/max/1600/1*kFKTab3wydbmCW5LXfKP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20" y="1874250"/>
            <a:ext cx="3855340" cy="17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1*UzEhIjsigzpO_b1U0SZ5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90" y="4173185"/>
            <a:ext cx="3970901" cy="21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EnableConfigServer</a:t>
            </a:r>
            <a:r>
              <a:rPr lang="en-US" dirty="0" smtClean="0"/>
              <a:t> and provide </a:t>
            </a:r>
            <a:r>
              <a:rPr lang="en-US" dirty="0" err="1" smtClean="0"/>
              <a:t>git</a:t>
            </a:r>
            <a:r>
              <a:rPr lang="en-US" dirty="0" smtClean="0"/>
              <a:t> repository URI in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 client add </a:t>
            </a:r>
            <a:r>
              <a:rPr lang="en-US" dirty="0" err="1" smtClean="0"/>
              <a:t>spring.cloud.config.uri</a:t>
            </a:r>
            <a:r>
              <a:rPr lang="en-US" dirty="0" smtClean="0"/>
              <a:t>=CONFIG_URI</a:t>
            </a:r>
            <a:endParaRPr lang="ru-RU" dirty="0" smtClean="0"/>
          </a:p>
          <a:p>
            <a:r>
              <a:rPr lang="en-US" dirty="0" smtClean="0"/>
              <a:t>Use @</a:t>
            </a:r>
            <a:r>
              <a:rPr lang="en-US" dirty="0" err="1" smtClean="0"/>
              <a:t>RefreshScope</a:t>
            </a:r>
            <a:r>
              <a:rPr lang="en-US" dirty="0" smtClean="0"/>
              <a:t> to </a:t>
            </a:r>
            <a:r>
              <a:rPr lang="en-US" dirty="0" err="1" smtClean="0"/>
              <a:t>refrech</a:t>
            </a:r>
            <a:r>
              <a:rPr lang="en-US" dirty="0" smtClean="0"/>
              <a:t> </a:t>
            </a:r>
            <a:r>
              <a:rPr lang="en-US" dirty="0" err="1" smtClean="0"/>
              <a:t>configs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{D8C44205-C527-D147-812C-B1916D44CF88}tf10001124</Template>
  <TotalTime>1937</TotalTime>
  <Words>314</Words>
  <Application>Microsoft Macintosh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Corbel</vt:lpstr>
      <vt:lpstr>Mangal</vt:lpstr>
      <vt:lpstr>Wingdings 2</vt:lpstr>
      <vt:lpstr>Frame</vt:lpstr>
      <vt:lpstr>Spring Microservices</vt:lpstr>
      <vt:lpstr>Application architecture</vt:lpstr>
      <vt:lpstr>Monolith</vt:lpstr>
      <vt:lpstr>Microservices</vt:lpstr>
      <vt:lpstr>Netflix stack</vt:lpstr>
      <vt:lpstr>Spring boot</vt:lpstr>
      <vt:lpstr>Diagram</vt:lpstr>
      <vt:lpstr>Eureka</vt:lpstr>
      <vt:lpstr>Config</vt:lpstr>
      <vt:lpstr>Zuul</vt:lpstr>
      <vt:lpstr>Communication</vt:lpstr>
      <vt:lpstr>Security</vt:lpstr>
      <vt:lpstr>JWT</vt:lpstr>
      <vt:lpstr>Inverted index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Advanced</dc:title>
  <dc:creator>Aleksandr Mylnikov</dc:creator>
  <cp:lastModifiedBy>ALEXANDER MYLNIKOV</cp:lastModifiedBy>
  <cp:revision>20</cp:revision>
  <dcterms:created xsi:type="dcterms:W3CDTF">2018-12-03T14:39:05Z</dcterms:created>
  <dcterms:modified xsi:type="dcterms:W3CDTF">2019-02-02T12:10:57Z</dcterms:modified>
</cp:coreProperties>
</file>