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7432000" cy="18288000"/>
  <p:notesSz cx="6858000" cy="9144000"/>
  <p:custDataLst>
    <p:tags r:id="rId4"/>
  </p:custDataLst>
  <p:defaultTextStyle>
    <a:defPPr>
      <a:defRPr lang="en-US"/>
    </a:defPPr>
    <a:lvl1pPr algn="l" defTabSz="2612147" rtl="0" fontAlgn="base">
      <a:spcBef>
        <a:spcPct val="0"/>
      </a:spcBef>
      <a:spcAft>
        <a:spcPct val="0"/>
      </a:spcAft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305565" indent="-1012500" algn="l" defTabSz="2612147" rtl="0" fontAlgn="base">
      <a:spcBef>
        <a:spcPct val="0"/>
      </a:spcBef>
      <a:spcAft>
        <a:spcPct val="0"/>
      </a:spcAft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2612147" indent="-2026017" algn="l" defTabSz="2612147" rtl="0" fontAlgn="base">
      <a:spcBef>
        <a:spcPct val="0"/>
      </a:spcBef>
      <a:spcAft>
        <a:spcPct val="0"/>
      </a:spcAft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3917712" indent="-3038516" algn="l" defTabSz="2612147" rtl="0" fontAlgn="base">
      <a:spcBef>
        <a:spcPct val="0"/>
      </a:spcBef>
      <a:spcAft>
        <a:spcPct val="0"/>
      </a:spcAft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5224294" indent="-4052033" algn="l" defTabSz="2612147" rtl="0" fontAlgn="base">
      <a:spcBef>
        <a:spcPct val="0"/>
      </a:spcBef>
      <a:spcAft>
        <a:spcPct val="0"/>
      </a:spcAft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465326" algn="l" defTabSz="586130" rtl="0" eaLnBrk="1" latinLnBrk="0" hangingPunct="1"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1758391" algn="l" defTabSz="586130" rtl="0" eaLnBrk="1" latinLnBrk="0" hangingPunct="1"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051456" algn="l" defTabSz="586130" rtl="0" eaLnBrk="1" latinLnBrk="0" hangingPunct="1"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344522" algn="l" defTabSz="586130" rtl="0" eaLnBrk="1" latinLnBrk="0" hangingPunct="1">
      <a:defRPr sz="5128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D73"/>
    <a:srgbClr val="0D5E4E"/>
    <a:srgbClr val="D9D9D9"/>
    <a:srgbClr val="FF8585"/>
    <a:srgbClr val="FF4F4F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07"/>
  </p:normalViewPr>
  <p:slideViewPr>
    <p:cSldViewPr>
      <p:cViewPr>
        <p:scale>
          <a:sx n="115" d="100"/>
          <a:sy n="115" d="100"/>
        </p:scale>
        <p:origin x="-9752" y="-8688"/>
      </p:cViewPr>
      <p:guideLst>
        <p:guide orient="horz" pos="5760"/>
        <p:guide pos="86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Louise Knight" userId="27c4d50b-d3b0-481a-a6a7-466669afb273" providerId="ADAL" clId="{BDB9474E-1F15-CA4D-BC45-BC0639FAF6EB}"/>
    <pc:docChg chg="undo modSld">
      <pc:chgData name="Megan Louise Knight" userId="27c4d50b-d3b0-481a-a6a7-466669afb273" providerId="ADAL" clId="{BDB9474E-1F15-CA4D-BC45-BC0639FAF6EB}" dt="2018-12-02T23:58:53.452" v="12" actId="14734"/>
      <pc:docMkLst>
        <pc:docMk/>
      </pc:docMkLst>
      <pc:sldChg chg="modSp">
        <pc:chgData name="Megan Louise Knight" userId="27c4d50b-d3b0-481a-a6a7-466669afb273" providerId="ADAL" clId="{BDB9474E-1F15-CA4D-BC45-BC0639FAF6EB}" dt="2018-12-02T23:58:53.452" v="12" actId="14734"/>
        <pc:sldMkLst>
          <pc:docMk/>
          <pc:sldMk cId="1322700991" sldId="258"/>
        </pc:sldMkLst>
        <pc:graphicFrameChg chg="modGraphic">
          <ac:chgData name="Megan Louise Knight" userId="27c4d50b-d3b0-481a-a6a7-466669afb273" providerId="ADAL" clId="{BDB9474E-1F15-CA4D-BC45-BC0639FAF6EB}" dt="2018-12-02T23:58:53.452" v="12" actId="14734"/>
          <ac:graphicFrameMkLst>
            <pc:docMk/>
            <pc:sldMk cId="1322700991" sldId="258"/>
            <ac:graphicFrameMk id="35" creationId="{00000000-0000-0000-0000-000000000000}"/>
          </ac:graphicFrameMkLst>
        </pc:graphicFrameChg>
        <pc:picChg chg="mod">
          <ac:chgData name="Megan Louise Knight" userId="27c4d50b-d3b0-481a-a6a7-466669afb273" providerId="ADAL" clId="{BDB9474E-1F15-CA4D-BC45-BC0639FAF6EB}" dt="2018-12-02T23:37:38.043" v="1" actId="1076"/>
          <ac:picMkLst>
            <pc:docMk/>
            <pc:sldMk cId="1322700991" sldId="258"/>
            <ac:picMk id="38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02D16-6E6A-4CEA-9A20-827E442B11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CC809-0D2C-4A21-99B2-EDC3BA11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0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CC809-0D2C-4A21-99B2-EDC3BA119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4"/>
            <a:ext cx="233172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32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6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96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2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60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9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925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5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C03A-65CD-604F-9299-61C15203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B108-5E05-EE49-9406-23A1618C9CC8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05ED-D849-9B4F-947C-5FFFB963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A456-A530-9043-BCA0-1AE4DD8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947A1-1F41-2F40-B2A2-C22480BEF1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8607-E6EE-F847-8128-7DC0D797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BD95F-EEDD-A148-9FE9-80F41AB27D52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A07-C6BB-7B40-8BF2-8B7D103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8274-BAF6-FD4C-9866-6830DBF7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1EF01-E1A7-D240-A86A-50D75A747D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7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9489" y="3513667"/>
            <a:ext cx="25922286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2625" y="3513667"/>
            <a:ext cx="77309664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5B1A-BDF8-6B44-8E61-2823E2D6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A3F3-C6AD-644F-8882-0C76A5B712F2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9565-39CA-0044-82C5-0ECE5256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02A4-6D3E-6E4A-9444-43E90245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00D38-DBF8-964A-93F7-823199BD8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1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0249-8DA4-8B4A-AFCA-E1F3091B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A61AE-6E06-D34E-81B1-E0A3DB4BE616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436D-56B4-2549-B544-221DFEDA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C25A-9106-A045-9AAC-D0AD6556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9B61C-7C76-1348-B2BA-D1D11DBA6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59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4"/>
            <a:ext cx="23317200" cy="3632200"/>
          </a:xfrm>
        </p:spPr>
        <p:txBody>
          <a:bodyPr anchor="t"/>
          <a:lstStyle>
            <a:lvl1pPr algn="l">
              <a:defRPr sz="989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4945">
                <a:solidFill>
                  <a:schemeClr val="tx1">
                    <a:tint val="75000"/>
                  </a:schemeClr>
                </a:solidFill>
              </a:defRPr>
            </a:lvl1pPr>
            <a:lvl2pPr marL="1132194" indent="0">
              <a:buNone/>
              <a:defRPr sz="4445">
                <a:solidFill>
                  <a:schemeClr val="tx1">
                    <a:tint val="75000"/>
                  </a:schemeClr>
                </a:solidFill>
              </a:defRPr>
            </a:lvl2pPr>
            <a:lvl3pPr marL="2264388" indent="0">
              <a:buNone/>
              <a:defRPr sz="3945">
                <a:solidFill>
                  <a:schemeClr val="tx1">
                    <a:tint val="75000"/>
                  </a:schemeClr>
                </a:solidFill>
              </a:defRPr>
            </a:lvl3pPr>
            <a:lvl4pPr marL="3396582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4pPr>
            <a:lvl5pPr marL="4528776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5pPr>
            <a:lvl6pPr marL="5660970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6pPr>
            <a:lvl7pPr marL="6793164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7pPr>
            <a:lvl8pPr marL="7925358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8pPr>
            <a:lvl9pPr marL="9057552" indent="0">
              <a:buNone/>
              <a:defRPr sz="3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ACA2-1FDE-AD42-824D-B181DC6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FB3B8-2A3D-7E4F-9927-959D46907B17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BF1F-4FC5-9748-B9CB-4E3F5ADF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AEAC-EF62-2B4B-B258-2ED04750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B1CDF-6385-5E4F-B8C3-BC151C92D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27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27" y="20480867"/>
            <a:ext cx="51615975" cy="57933168"/>
          </a:xfrm>
        </p:spPr>
        <p:txBody>
          <a:bodyPr/>
          <a:lstStyle>
            <a:lvl1pPr>
              <a:defRPr sz="6945"/>
            </a:lvl1pPr>
            <a:lvl2pPr>
              <a:defRPr sz="5945"/>
            </a:lvl2pPr>
            <a:lvl3pPr>
              <a:defRPr sz="4945"/>
            </a:lvl3pPr>
            <a:lvl4pPr>
              <a:defRPr sz="4445"/>
            </a:lvl4pPr>
            <a:lvl5pPr>
              <a:defRPr sz="4445"/>
            </a:lvl5pPr>
            <a:lvl6pPr>
              <a:defRPr sz="4445"/>
            </a:lvl6pPr>
            <a:lvl7pPr>
              <a:defRPr sz="4445"/>
            </a:lvl7pPr>
            <a:lvl8pPr>
              <a:defRPr sz="4445"/>
            </a:lvl8pPr>
            <a:lvl9pPr>
              <a:defRPr sz="44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35802" y="20480867"/>
            <a:ext cx="51615975" cy="57933168"/>
          </a:xfrm>
        </p:spPr>
        <p:txBody>
          <a:bodyPr/>
          <a:lstStyle>
            <a:lvl1pPr>
              <a:defRPr sz="6945"/>
            </a:lvl1pPr>
            <a:lvl2pPr>
              <a:defRPr sz="5945"/>
            </a:lvl2pPr>
            <a:lvl3pPr>
              <a:defRPr sz="4945"/>
            </a:lvl3pPr>
            <a:lvl4pPr>
              <a:defRPr sz="4445"/>
            </a:lvl4pPr>
            <a:lvl5pPr>
              <a:defRPr sz="4445"/>
            </a:lvl5pPr>
            <a:lvl6pPr>
              <a:defRPr sz="4445"/>
            </a:lvl6pPr>
            <a:lvl7pPr>
              <a:defRPr sz="4445"/>
            </a:lvl7pPr>
            <a:lvl8pPr>
              <a:defRPr sz="4445"/>
            </a:lvl8pPr>
            <a:lvl9pPr>
              <a:defRPr sz="44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106F75-4942-3A45-86C6-355DB7FD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16F0-DF6D-2140-A73A-71E2B8E9A37F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BD7AC6-77BB-634D-8A4A-601DA163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33D5D7-8AB2-3845-8657-DE0ED9FD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3D45E-39F4-7449-8750-D6367BA5A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2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5945" b="1"/>
            </a:lvl1pPr>
            <a:lvl2pPr marL="1132194" indent="0">
              <a:buNone/>
              <a:defRPr sz="4945" b="1"/>
            </a:lvl2pPr>
            <a:lvl3pPr marL="2264388" indent="0">
              <a:buNone/>
              <a:defRPr sz="4445" b="1"/>
            </a:lvl3pPr>
            <a:lvl4pPr marL="3396582" indent="0">
              <a:buNone/>
              <a:defRPr sz="3945" b="1"/>
            </a:lvl4pPr>
            <a:lvl5pPr marL="4528776" indent="0">
              <a:buNone/>
              <a:defRPr sz="3945" b="1"/>
            </a:lvl5pPr>
            <a:lvl6pPr marL="5660970" indent="0">
              <a:buNone/>
              <a:defRPr sz="3945" b="1"/>
            </a:lvl6pPr>
            <a:lvl7pPr marL="6793164" indent="0">
              <a:buNone/>
              <a:defRPr sz="3945" b="1"/>
            </a:lvl7pPr>
            <a:lvl8pPr marL="7925358" indent="0">
              <a:buNone/>
              <a:defRPr sz="3945" b="1"/>
            </a:lvl8pPr>
            <a:lvl9pPr marL="9057552" indent="0">
              <a:buNone/>
              <a:defRPr sz="3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5945"/>
            </a:lvl1pPr>
            <a:lvl2pPr>
              <a:defRPr sz="4945"/>
            </a:lvl2pPr>
            <a:lvl3pPr>
              <a:defRPr sz="4445"/>
            </a:lvl3pPr>
            <a:lvl4pPr>
              <a:defRPr sz="3945"/>
            </a:lvl4pPr>
            <a:lvl5pPr>
              <a:defRPr sz="3945"/>
            </a:lvl5pPr>
            <a:lvl6pPr>
              <a:defRPr sz="3945"/>
            </a:lvl6pPr>
            <a:lvl7pPr>
              <a:defRPr sz="3945"/>
            </a:lvl7pPr>
            <a:lvl8pPr>
              <a:defRPr sz="3945"/>
            </a:lvl8pPr>
            <a:lvl9pPr>
              <a:defRPr sz="3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5945" b="1"/>
            </a:lvl1pPr>
            <a:lvl2pPr marL="1132194" indent="0">
              <a:buNone/>
              <a:defRPr sz="4945" b="1"/>
            </a:lvl2pPr>
            <a:lvl3pPr marL="2264388" indent="0">
              <a:buNone/>
              <a:defRPr sz="4445" b="1"/>
            </a:lvl3pPr>
            <a:lvl4pPr marL="3396582" indent="0">
              <a:buNone/>
              <a:defRPr sz="3945" b="1"/>
            </a:lvl4pPr>
            <a:lvl5pPr marL="4528776" indent="0">
              <a:buNone/>
              <a:defRPr sz="3945" b="1"/>
            </a:lvl5pPr>
            <a:lvl6pPr marL="5660970" indent="0">
              <a:buNone/>
              <a:defRPr sz="3945" b="1"/>
            </a:lvl6pPr>
            <a:lvl7pPr marL="6793164" indent="0">
              <a:buNone/>
              <a:defRPr sz="3945" b="1"/>
            </a:lvl7pPr>
            <a:lvl8pPr marL="7925358" indent="0">
              <a:buNone/>
              <a:defRPr sz="3945" b="1"/>
            </a:lvl8pPr>
            <a:lvl9pPr marL="9057552" indent="0">
              <a:buNone/>
              <a:defRPr sz="3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5945"/>
            </a:lvl1pPr>
            <a:lvl2pPr>
              <a:defRPr sz="4945"/>
            </a:lvl2pPr>
            <a:lvl3pPr>
              <a:defRPr sz="4445"/>
            </a:lvl3pPr>
            <a:lvl4pPr>
              <a:defRPr sz="3945"/>
            </a:lvl4pPr>
            <a:lvl5pPr>
              <a:defRPr sz="3945"/>
            </a:lvl5pPr>
            <a:lvl6pPr>
              <a:defRPr sz="3945"/>
            </a:lvl6pPr>
            <a:lvl7pPr>
              <a:defRPr sz="3945"/>
            </a:lvl7pPr>
            <a:lvl8pPr>
              <a:defRPr sz="3945"/>
            </a:lvl8pPr>
            <a:lvl9pPr>
              <a:defRPr sz="3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81483D-3D3B-FB49-B403-DA69B3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E9D9-F707-6640-AD17-778AA98A57EE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A97ED9-6135-164D-ABAA-E8B6FD36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1DF6D62-E934-0140-9FFF-2D6339BE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879EB-2927-E846-A0B7-A7D4550DD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81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4D70ED-C1D6-6D40-B976-C1C47BB4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786F-9AEB-8645-9BE0-2D6E40300BDD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BD25D3-A9E9-9D45-A288-73ED1DDD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F3CF45-5A7A-4E4B-865B-B3324C82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AF3DB-DAAB-4445-9414-528C1D4D0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78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5B5271-4810-B646-8859-B8C3D8BE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4ABFF-5879-5D4D-A85B-C95C9166FFAB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328FB5-9E6B-E946-BEFF-0122ED11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356B9F-5B18-E448-9F92-5A5E07F7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2B849-3817-CC44-8F2C-32F260922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2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49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7945"/>
            </a:lvl1pPr>
            <a:lvl2pPr>
              <a:defRPr sz="6945"/>
            </a:lvl2pPr>
            <a:lvl3pPr>
              <a:defRPr sz="5945"/>
            </a:lvl3pPr>
            <a:lvl4pPr>
              <a:defRPr sz="4945"/>
            </a:lvl4pPr>
            <a:lvl5pPr>
              <a:defRPr sz="4945"/>
            </a:lvl5pPr>
            <a:lvl6pPr>
              <a:defRPr sz="4945"/>
            </a:lvl6pPr>
            <a:lvl7pPr>
              <a:defRPr sz="4945"/>
            </a:lvl7pPr>
            <a:lvl8pPr>
              <a:defRPr sz="4945"/>
            </a:lvl8pPr>
            <a:lvl9pPr>
              <a:defRPr sz="4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3445"/>
            </a:lvl1pPr>
            <a:lvl2pPr marL="1132194" indent="0">
              <a:buNone/>
              <a:defRPr sz="2945"/>
            </a:lvl2pPr>
            <a:lvl3pPr marL="2264388" indent="0">
              <a:buNone/>
              <a:defRPr sz="2500"/>
            </a:lvl3pPr>
            <a:lvl4pPr marL="3396582" indent="0">
              <a:buNone/>
              <a:defRPr sz="2222"/>
            </a:lvl4pPr>
            <a:lvl5pPr marL="4528776" indent="0">
              <a:buNone/>
              <a:defRPr sz="2222"/>
            </a:lvl5pPr>
            <a:lvl6pPr marL="5660970" indent="0">
              <a:buNone/>
              <a:defRPr sz="2222"/>
            </a:lvl6pPr>
            <a:lvl7pPr marL="6793164" indent="0">
              <a:buNone/>
              <a:defRPr sz="2222"/>
            </a:lvl7pPr>
            <a:lvl8pPr marL="7925358" indent="0">
              <a:buNone/>
              <a:defRPr sz="2222"/>
            </a:lvl8pPr>
            <a:lvl9pPr marL="9057552" indent="0">
              <a:buNone/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20EA61-D526-DB40-AAC6-62B8BE75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4981A-32CB-7A41-8EE2-F2E3E1009F2B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9A360A-FDA1-CE4B-A1A2-6253F4CE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42643E-4AB6-4341-9B10-66D9947D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7A9466-FB0C-0849-B4BE-A699CCAD67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88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494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 rtlCol="0">
            <a:normAutofit/>
          </a:bodyPr>
          <a:lstStyle>
            <a:lvl1pPr marL="0" indent="0">
              <a:buNone/>
              <a:defRPr sz="7945"/>
            </a:lvl1pPr>
            <a:lvl2pPr marL="1132194" indent="0">
              <a:buNone/>
              <a:defRPr sz="6945"/>
            </a:lvl2pPr>
            <a:lvl3pPr marL="2264388" indent="0">
              <a:buNone/>
              <a:defRPr sz="5945"/>
            </a:lvl3pPr>
            <a:lvl4pPr marL="3396582" indent="0">
              <a:buNone/>
              <a:defRPr sz="4945"/>
            </a:lvl4pPr>
            <a:lvl5pPr marL="4528776" indent="0">
              <a:buNone/>
              <a:defRPr sz="4945"/>
            </a:lvl5pPr>
            <a:lvl6pPr marL="5660970" indent="0">
              <a:buNone/>
              <a:defRPr sz="4945"/>
            </a:lvl6pPr>
            <a:lvl7pPr marL="6793164" indent="0">
              <a:buNone/>
              <a:defRPr sz="4945"/>
            </a:lvl7pPr>
            <a:lvl8pPr marL="7925358" indent="0">
              <a:buNone/>
              <a:defRPr sz="4945"/>
            </a:lvl8pPr>
            <a:lvl9pPr marL="9057552" indent="0">
              <a:buNone/>
              <a:defRPr sz="494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3445"/>
            </a:lvl1pPr>
            <a:lvl2pPr marL="1132194" indent="0">
              <a:buNone/>
              <a:defRPr sz="2945"/>
            </a:lvl2pPr>
            <a:lvl3pPr marL="2264388" indent="0">
              <a:buNone/>
              <a:defRPr sz="2500"/>
            </a:lvl3pPr>
            <a:lvl4pPr marL="3396582" indent="0">
              <a:buNone/>
              <a:defRPr sz="2222"/>
            </a:lvl4pPr>
            <a:lvl5pPr marL="4528776" indent="0">
              <a:buNone/>
              <a:defRPr sz="2222"/>
            </a:lvl5pPr>
            <a:lvl6pPr marL="5660970" indent="0">
              <a:buNone/>
              <a:defRPr sz="2222"/>
            </a:lvl6pPr>
            <a:lvl7pPr marL="6793164" indent="0">
              <a:buNone/>
              <a:defRPr sz="2222"/>
            </a:lvl7pPr>
            <a:lvl8pPr marL="7925358" indent="0">
              <a:buNone/>
              <a:defRPr sz="2222"/>
            </a:lvl8pPr>
            <a:lvl9pPr marL="9057552" indent="0">
              <a:buNone/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FE6F46-ED21-8645-8D6C-F562E099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E93A5-FBEA-4D43-8247-51077710EF7C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B416D-A599-0043-8DEB-76E3D4BB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BE7E93-E688-8447-BD4C-6B2EB01D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6DBA5-D70D-2143-A2EE-6CC8E1D09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0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98AAA52-2DFC-874D-89CC-B168D74E47C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2054" y="732014"/>
            <a:ext cx="2468789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BD90A20-BA46-814B-821D-268B157C68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72054" y="4266847"/>
            <a:ext cx="24687893" cy="120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0992-6A53-E849-9054-E1812444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2054" y="16950090"/>
            <a:ext cx="6399893" cy="973667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264388" fontAlgn="auto">
              <a:spcBef>
                <a:spcPts val="0"/>
              </a:spcBef>
              <a:spcAft>
                <a:spcPts val="0"/>
              </a:spcAft>
              <a:defRPr sz="294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59D03A-4A8A-574B-8F00-06F95CCA5E3A}" type="datetimeFigureOut">
              <a:rPr lang="en-US"/>
              <a:pPr>
                <a:defRPr/>
              </a:pPr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B473-15CD-E547-985A-18B3B578C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73054" y="16950090"/>
            <a:ext cx="8685893" cy="973667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264388" fontAlgn="auto">
              <a:spcBef>
                <a:spcPts val="0"/>
              </a:spcBef>
              <a:spcAft>
                <a:spcPts val="0"/>
              </a:spcAft>
              <a:defRPr sz="294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E871-C025-4F40-8005-F911CBAB1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660054" y="16950090"/>
            <a:ext cx="6399893" cy="973667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>
              <a:defRPr sz="2945">
                <a:solidFill>
                  <a:srgbClr val="898989"/>
                </a:solidFill>
              </a:defRPr>
            </a:lvl1pPr>
          </a:lstStyle>
          <a:p>
            <a:fld id="{86EAD474-93C9-D94E-935F-49FB55BBCF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64133" rtl="0" fontAlgn="base">
        <a:spcBef>
          <a:spcPct val="0"/>
        </a:spcBef>
        <a:spcAft>
          <a:spcPct val="0"/>
        </a:spcAft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2pPr>
      <a:lvl3pPr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3pPr>
      <a:lvl4pPr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4pPr>
      <a:lvl5pPr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5pPr>
      <a:lvl6pPr marL="254020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6pPr>
      <a:lvl7pPr marL="508041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7pPr>
      <a:lvl8pPr marL="762061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8pPr>
      <a:lvl9pPr marL="1016081" algn="ctr" defTabSz="2264133" rtl="0" fontAlgn="base">
        <a:spcBef>
          <a:spcPct val="0"/>
        </a:spcBef>
        <a:spcAft>
          <a:spcPct val="0"/>
        </a:spcAft>
        <a:defRPr sz="1089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848498" indent="-848498" algn="l" defTabSz="226413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1pPr>
      <a:lvl2pPr marL="1839002" indent="-707376" algn="l" defTabSz="226413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45" kern="1200">
          <a:solidFill>
            <a:schemeClr val="tx1"/>
          </a:solidFill>
          <a:latin typeface="+mn-lt"/>
          <a:ea typeface="+mn-ea"/>
          <a:cs typeface="+mn-cs"/>
        </a:defRPr>
      </a:lvl2pPr>
      <a:lvl3pPr marL="2830386" indent="-565372" algn="l" defTabSz="226413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945" kern="1200">
          <a:solidFill>
            <a:schemeClr val="tx1"/>
          </a:solidFill>
          <a:latin typeface="+mn-lt"/>
          <a:ea typeface="+mn-ea"/>
          <a:cs typeface="+mn-cs"/>
        </a:defRPr>
      </a:lvl3pPr>
      <a:lvl4pPr marL="3962011" indent="-565372" algn="l" defTabSz="226413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945" kern="1200">
          <a:solidFill>
            <a:schemeClr val="tx1"/>
          </a:solidFill>
          <a:latin typeface="+mn-lt"/>
          <a:ea typeface="+mn-ea"/>
          <a:cs typeface="+mn-cs"/>
        </a:defRPr>
      </a:lvl4pPr>
      <a:lvl5pPr marL="5094519" indent="-565372" algn="l" defTabSz="226413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945" kern="1200">
          <a:solidFill>
            <a:schemeClr val="tx1"/>
          </a:solidFill>
          <a:latin typeface="+mn-lt"/>
          <a:ea typeface="+mn-ea"/>
          <a:cs typeface="+mn-cs"/>
        </a:defRPr>
      </a:lvl5pPr>
      <a:lvl6pPr marL="6227067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6pPr>
      <a:lvl7pPr marL="7359261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7pPr>
      <a:lvl8pPr marL="8491455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8pPr>
      <a:lvl9pPr marL="9623649" indent="-566097" algn="l" defTabSz="226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4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1pPr>
      <a:lvl2pPr marL="1132194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2pPr>
      <a:lvl3pPr marL="2264388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3pPr>
      <a:lvl4pPr marL="3396582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4pPr>
      <a:lvl5pPr marL="4528776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5pPr>
      <a:lvl6pPr marL="5660970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6pPr>
      <a:lvl7pPr marL="6793164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7pPr>
      <a:lvl8pPr marL="7925358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8pPr>
      <a:lvl9pPr marL="9057552" algn="l" defTabSz="2264388" rtl="0" eaLnBrk="1" latinLnBrk="0" hangingPunct="1">
        <a:defRPr sz="44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461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" imgW="351" imgH="351" progId="TCLayout.ActiveDocument.1">
                  <p:embed/>
                </p:oleObj>
              </mc:Choice>
              <mc:Fallback>
                <p:oleObj name="think-cell Slide" r:id="rId5" imgW="351" imgH="35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229" y="3628763"/>
            <a:ext cx="9381626" cy="6254416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F86083C-7657-48A7-A667-F7217FBC72EB}"/>
              </a:ext>
            </a:extLst>
          </p:cNvPr>
          <p:cNvSpPr/>
          <p:nvPr/>
        </p:nvSpPr>
        <p:spPr>
          <a:xfrm>
            <a:off x="5097774" y="9638050"/>
            <a:ext cx="3064944" cy="682217"/>
          </a:xfrm>
          <a:prstGeom prst="triangle">
            <a:avLst/>
          </a:prstGeom>
          <a:gradFill flip="none" rotWithShape="1">
            <a:gsLst>
              <a:gs pos="0">
                <a:srgbClr val="FF858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F86083C-7657-48A7-A667-F7217FBC72EB}"/>
              </a:ext>
            </a:extLst>
          </p:cNvPr>
          <p:cNvSpPr/>
          <p:nvPr/>
        </p:nvSpPr>
        <p:spPr>
          <a:xfrm>
            <a:off x="472440" y="9638050"/>
            <a:ext cx="3064944" cy="682217"/>
          </a:xfrm>
          <a:prstGeom prst="triangle">
            <a:avLst/>
          </a:prstGeom>
          <a:gradFill flip="none" rotWithShape="1">
            <a:gsLst>
              <a:gs pos="0">
                <a:srgbClr val="FF858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3C942-0BCA-E54F-A656-13510C65F07F}"/>
              </a:ext>
            </a:extLst>
          </p:cNvPr>
          <p:cNvSpPr/>
          <p:nvPr/>
        </p:nvSpPr>
        <p:spPr>
          <a:xfrm>
            <a:off x="0" y="0"/>
            <a:ext cx="27432000" cy="2667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Helvetica" pitchFamily="2" charset="0"/>
              </a:rPr>
              <a:t>Deep Learning Methods for Reading Comprehension Question Answering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Nick Landy, Anand </a:t>
            </a:r>
            <a:r>
              <a:rPr lang="en-US" sz="3200" dirty="0" err="1">
                <a:latin typeface="Helvetica" pitchFamily="2" charset="0"/>
              </a:rPr>
              <a:t>Natu</a:t>
            </a:r>
            <a:r>
              <a:rPr lang="en-US" sz="3200" dirty="0">
                <a:latin typeface="Helvetica" pitchFamily="2" charset="0"/>
              </a:rPr>
              <a:t>, Megan Knight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Stanford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438FA-061E-8548-878C-B32F54368C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64256"/>
            <a:ext cx="2619375" cy="261937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40207A-CF6E-314D-9D4F-836109FDEBE4}"/>
              </a:ext>
            </a:extLst>
          </p:cNvPr>
          <p:cNvSpPr/>
          <p:nvPr/>
        </p:nvSpPr>
        <p:spPr>
          <a:xfrm>
            <a:off x="476703" y="3239139"/>
            <a:ext cx="7620000" cy="6788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Helvetica" pitchFamily="2" charset="0"/>
              </a:rPr>
              <a:t>Motivation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DE9674-70CA-B64D-BFCC-4E6B76CC038B}"/>
              </a:ext>
            </a:extLst>
          </p:cNvPr>
          <p:cNvSpPr/>
          <p:nvPr/>
        </p:nvSpPr>
        <p:spPr>
          <a:xfrm>
            <a:off x="476703" y="13000672"/>
            <a:ext cx="7620000" cy="6788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Helvetica" pitchFamily="2" charset="0"/>
              </a:rPr>
              <a:t>Dataset and Context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FB3F0B-B0E7-3641-8304-963B9D1E4C48}"/>
              </a:ext>
            </a:extLst>
          </p:cNvPr>
          <p:cNvSpPr/>
          <p:nvPr/>
        </p:nvSpPr>
        <p:spPr>
          <a:xfrm>
            <a:off x="18288000" y="3239139"/>
            <a:ext cx="8549640" cy="6788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Helvetica" pitchFamily="2" charset="0"/>
              </a:rPr>
              <a:t>Results and Analysis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EA49BF-D54A-2440-ADD2-76074D1D6027}"/>
              </a:ext>
            </a:extLst>
          </p:cNvPr>
          <p:cNvSpPr/>
          <p:nvPr/>
        </p:nvSpPr>
        <p:spPr>
          <a:xfrm>
            <a:off x="476703" y="6921575"/>
            <a:ext cx="7620000" cy="6788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Helvetica" pitchFamily="2" charset="0"/>
              </a:rPr>
              <a:t>Problem Definition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9C2A9E-3227-F84A-80FD-6A19B8F83FEF}"/>
              </a:ext>
            </a:extLst>
          </p:cNvPr>
          <p:cNvSpPr/>
          <p:nvPr/>
        </p:nvSpPr>
        <p:spPr>
          <a:xfrm>
            <a:off x="8917113" y="3239139"/>
            <a:ext cx="8550478" cy="67887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Helvetica" pitchFamily="2" charset="0"/>
              </a:rPr>
              <a:t>Methodology / Model Definition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9C2566-FAF1-FD45-9A47-0FBFE013A00C}"/>
              </a:ext>
            </a:extLst>
          </p:cNvPr>
          <p:cNvSpPr txBox="1"/>
          <p:nvPr/>
        </p:nvSpPr>
        <p:spPr>
          <a:xfrm>
            <a:off x="451303" y="4053840"/>
            <a:ext cx="7620000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Reading comprehension is a fundamental and multi-faceted problem in AI applied to NLP</a:t>
            </a:r>
          </a:p>
          <a:p>
            <a:pPr marL="34290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Design a deep learning model for context-intelligent question answering, and examine drivers of performance for specific QA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E6912-BB63-664A-8430-C50EA6A98D1D}"/>
              </a:ext>
            </a:extLst>
          </p:cNvPr>
          <p:cNvSpPr txBox="1"/>
          <p:nvPr/>
        </p:nvSpPr>
        <p:spPr>
          <a:xfrm>
            <a:off x="476703" y="10171450"/>
            <a:ext cx="37295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Passage (Input):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Sandra is in the </a:t>
            </a:r>
            <a:r>
              <a:rPr lang="en-US" sz="2200" b="1" i="1" dirty="0">
                <a:solidFill>
                  <a:srgbClr val="FF4F4F"/>
                </a:solidFill>
                <a:latin typeface="Helvetica" pitchFamily="2" charset="0"/>
              </a:rPr>
              <a:t>kitchen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. Sandra </a:t>
            </a:r>
            <a:r>
              <a:rPr lang="en-US" sz="2200" b="1" i="1" dirty="0">
                <a:solidFill>
                  <a:srgbClr val="FF4F4F"/>
                </a:solidFill>
                <a:latin typeface="Helvetica" pitchFamily="2" charset="0"/>
              </a:rPr>
              <a:t>picked up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the </a:t>
            </a:r>
            <a:r>
              <a:rPr lang="en-US" sz="2200" b="1" i="1" dirty="0">
                <a:solidFill>
                  <a:srgbClr val="FF4F4F"/>
                </a:solidFill>
                <a:latin typeface="Helvetica" pitchFamily="2" charset="0"/>
              </a:rPr>
              <a:t>football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there. Sandra traveled </a:t>
            </a:r>
            <a:r>
              <a:rPr lang="en-US" sz="2200" i="1" dirty="0">
                <a:latin typeface="Helvetica" pitchFamily="2" charset="0"/>
              </a:rPr>
              <a:t>to the </a:t>
            </a:r>
            <a:r>
              <a:rPr lang="en-US" sz="2200" b="1" i="1" dirty="0">
                <a:solidFill>
                  <a:srgbClr val="FF4F4F"/>
                </a:solidFill>
                <a:latin typeface="Helvetica" pitchFamily="2" charset="0"/>
              </a:rPr>
              <a:t>hallway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. Sandra </a:t>
            </a:r>
            <a:r>
              <a:rPr lang="en-US" sz="2200" b="1" i="1" dirty="0">
                <a:solidFill>
                  <a:srgbClr val="FF4F4F"/>
                </a:solidFill>
                <a:latin typeface="Helvetica" pitchFamily="2" charset="0"/>
              </a:rPr>
              <a:t>discarded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the </a:t>
            </a:r>
            <a:r>
              <a:rPr lang="en-US" sz="2200" b="1" i="1" dirty="0">
                <a:solidFill>
                  <a:srgbClr val="FF4F4F"/>
                </a:solidFill>
                <a:latin typeface="Helvetica" pitchFamily="2" charset="0"/>
              </a:rPr>
              <a:t>football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there.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476703" y="13970000"/>
            <a:ext cx="7620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Dataset: 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Facebook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bAbI</a:t>
            </a:r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Baseline Model: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Attention-based model with pre-trained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GloVe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word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embeddings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and bi-directional GRU for context embedding</a:t>
            </a:r>
            <a:endParaRPr 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Evaluation Metrics: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Exact Match (EM) accuracy, cross-entropy loss function, Adam optimizer</a:t>
            </a:r>
            <a:endParaRPr 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pic>
        <p:nvPicPr>
          <p:cNvPr id="1028" name="Picture 4" descr="Image result for facebook logo">
            <a:extLst>
              <a:ext uri="{FF2B5EF4-FFF2-40B4-BE49-F238E27FC236}">
                <a16:creationId xmlns:a16="http://schemas.microsoft.com/office/drawing/2014/main" id="{94BD211B-BD4F-468A-9789-882B8755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40" y="13934440"/>
            <a:ext cx="497500" cy="4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B66EE-775D-4317-888F-2BBB1ECB1A99}"/>
              </a:ext>
            </a:extLst>
          </p:cNvPr>
          <p:cNvCxnSpPr>
            <a:cxnSpLocks/>
          </p:cNvCxnSpPr>
          <p:nvPr/>
        </p:nvCxnSpPr>
        <p:spPr>
          <a:xfrm>
            <a:off x="8506908" y="3239139"/>
            <a:ext cx="0" cy="145944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8C7607-107F-4F15-BA7C-3B0E31C8D8DA}"/>
              </a:ext>
            </a:extLst>
          </p:cNvPr>
          <p:cNvCxnSpPr>
            <a:cxnSpLocks/>
          </p:cNvCxnSpPr>
          <p:nvPr/>
        </p:nvCxnSpPr>
        <p:spPr>
          <a:xfrm>
            <a:off x="17877796" y="3239139"/>
            <a:ext cx="0" cy="145944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CECF8-B293-46BA-968D-76AD3D877029}"/>
              </a:ext>
            </a:extLst>
          </p:cNvPr>
          <p:cNvSpPr/>
          <p:nvPr/>
        </p:nvSpPr>
        <p:spPr>
          <a:xfrm>
            <a:off x="4603970" y="10424898"/>
            <a:ext cx="3430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Question (Input):</a:t>
            </a:r>
          </a:p>
          <a:p>
            <a:pPr algn="r"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Where is the football?</a:t>
            </a:r>
          </a:p>
          <a:p>
            <a:pPr algn="r">
              <a:spcAft>
                <a:spcPts val="0"/>
              </a:spcAft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algn="r">
              <a:spcAft>
                <a:spcPts val="0"/>
              </a:spcAft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Answer (Output):</a:t>
            </a:r>
          </a:p>
          <a:p>
            <a:pPr algn="r"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Hallway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92249E-13F0-4113-85A4-8F3E9A29591D}"/>
              </a:ext>
            </a:extLst>
          </p:cNvPr>
          <p:cNvSpPr txBox="1"/>
          <p:nvPr/>
        </p:nvSpPr>
        <p:spPr>
          <a:xfrm>
            <a:off x="476703" y="7792044"/>
            <a:ext cx="37295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The model reads a passage of text…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47F39F-95F5-4F43-B48B-03024C19EF1F}"/>
              </a:ext>
            </a:extLst>
          </p:cNvPr>
          <p:cNvSpPr/>
          <p:nvPr/>
        </p:nvSpPr>
        <p:spPr>
          <a:xfrm rot="5400000">
            <a:off x="3339443" y="8681053"/>
            <a:ext cx="1574372" cy="32845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file icon">
            <a:extLst>
              <a:ext uri="{FF2B5EF4-FFF2-40B4-BE49-F238E27FC236}">
                <a16:creationId xmlns:a16="http://schemas.microsoft.com/office/drawing/2014/main" id="{9EC42082-961C-4C87-9FC0-D8422B4F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81" y="8956941"/>
            <a:ext cx="805736" cy="8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8453E3-A4FC-4747-9247-23CA82791717}"/>
              </a:ext>
            </a:extLst>
          </p:cNvPr>
          <p:cNvSpPr txBox="1"/>
          <p:nvPr/>
        </p:nvSpPr>
        <p:spPr>
          <a:xfrm>
            <a:off x="3537384" y="7792044"/>
            <a:ext cx="44975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…and answers questions about the contents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47F39F-95F5-4F43-B48B-03024C19EF1F}"/>
              </a:ext>
            </a:extLst>
          </p:cNvPr>
          <p:cNvSpPr/>
          <p:nvPr/>
        </p:nvSpPr>
        <p:spPr>
          <a:xfrm rot="5400000">
            <a:off x="3411006" y="11230165"/>
            <a:ext cx="1431247" cy="32845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question answer icon"/>
          <p:cNvPicPr>
            <a:picLocks noChangeAspect="1" noChangeArrowheads="1"/>
          </p:cNvPicPr>
          <p:nvPr/>
        </p:nvPicPr>
        <p:blipFill rotWithShape="1"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 b="9356"/>
          <a:stretch/>
        </p:blipFill>
        <p:spPr bwMode="auto">
          <a:xfrm>
            <a:off x="5830303" y="8696953"/>
            <a:ext cx="1713155" cy="164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/>
          <a:srcRect l="9868" r="2150"/>
          <a:stretch/>
        </p:blipFill>
        <p:spPr>
          <a:xfrm>
            <a:off x="9281159" y="9991556"/>
            <a:ext cx="8260249" cy="412635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8975941" y="4053841"/>
            <a:ext cx="83629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MemNN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: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A multi-hop memory network replacing the contextual RNN embedding of our baseline with learning from an external-memory representation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9502538" y="10912246"/>
            <a:ext cx="8509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9502538" y="12633625"/>
            <a:ext cx="8509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9058483" y="10276519"/>
            <a:ext cx="220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Input Sentences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5702193" y="9283669"/>
            <a:ext cx="220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Predicted Answer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502538" y="10676630"/>
            <a:ext cx="159622" cy="9151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2715607" y="13115756"/>
            <a:ext cx="876773" cy="779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1204041" y="13717800"/>
            <a:ext cx="135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Question</a:t>
            </a:r>
          </a:p>
        </p:txBody>
      </p:sp>
      <p:cxnSp>
        <p:nvCxnSpPr>
          <p:cNvPr id="77" name="Straight Connector 76"/>
          <p:cNvCxnSpPr>
            <a:stCxn id="76" idx="3"/>
          </p:cNvCxnSpPr>
          <p:nvPr/>
        </p:nvCxnSpPr>
        <p:spPr>
          <a:xfrm flipV="1">
            <a:off x="12557760" y="13801557"/>
            <a:ext cx="1021727" cy="1162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9272780" y="13599992"/>
            <a:ext cx="171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Embedding Layers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D0AE18-5944-4ED3-ABED-7ACC2F7EEA19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10130416" y="13033736"/>
            <a:ext cx="523573" cy="5662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2E0CCB-75FD-48D3-9A52-850CF8EA2A15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15106651" y="9637612"/>
            <a:ext cx="595542" cy="5527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4475920" y="13541514"/>
            <a:ext cx="220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Multi-Hop Structure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5196920" y="13316863"/>
            <a:ext cx="218986" cy="2246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9006840" y="5490866"/>
                <a:ext cx="40233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Probability of the encoded question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 across inputs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840" y="5490866"/>
                <a:ext cx="4023360" cy="1292662"/>
              </a:xfrm>
              <a:prstGeom prst="rect">
                <a:avLst/>
              </a:prstGeom>
              <a:blipFill>
                <a:blip r:embed="rId13"/>
                <a:stretch>
                  <a:fillRect l="-2727" t="-4717" r="-4545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9051722" y="6876523"/>
                <a:ext cx="3663885" cy="65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𝑺𝒐𝒇𝒕𝒎𝒂𝒙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722" y="6876523"/>
                <a:ext cx="3663885" cy="6534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9608061" y="9532882"/>
            <a:ext cx="21089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b="1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# Epochs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 rot="16200000">
            <a:off x="16850419" y="7235431"/>
            <a:ext cx="36262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300" b="1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QA2 Accuracy (%)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14069220" y="6591157"/>
                <a:ext cx="2560838" cy="122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220" y="6591157"/>
                <a:ext cx="2560838" cy="12241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9006840" y="7794248"/>
            <a:ext cx="40825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Final prediction and activation: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9051722" y="8670416"/>
                <a:ext cx="3978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𝑺𝒐𝒇𝒕𝒎𝒂𝒙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722" y="8670416"/>
                <a:ext cx="3978478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13360400" y="8670416"/>
                <a:ext cx="3978478" cy="680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400" y="8670416"/>
                <a:ext cx="3978478" cy="6805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8652106" y="10192965"/>
            <a:ext cx="82601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QA2 accuracies of ~80% reached at convergence with MemNN-2Hop, but single-hop mostly mirrored baseline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12223"/>
              </p:ext>
            </p:extLst>
          </p:nvPr>
        </p:nvGraphicFramePr>
        <p:xfrm>
          <a:off x="18229174" y="12568416"/>
          <a:ext cx="8593226" cy="4890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5167">
                  <a:extLst>
                    <a:ext uri="{9D8B030D-6E8A-4147-A177-3AD203B41FA5}">
                      <a16:colId xmlns:a16="http://schemas.microsoft.com/office/drawing/2014/main" val="935771546"/>
                    </a:ext>
                  </a:extLst>
                </a:gridCol>
                <a:gridCol w="1174238">
                  <a:extLst>
                    <a:ext uri="{9D8B030D-6E8A-4147-A177-3AD203B41FA5}">
                      <a16:colId xmlns:a16="http://schemas.microsoft.com/office/drawing/2014/main" val="3674845821"/>
                    </a:ext>
                  </a:extLst>
                </a:gridCol>
                <a:gridCol w="1487368">
                  <a:extLst>
                    <a:ext uri="{9D8B030D-6E8A-4147-A177-3AD203B41FA5}">
                      <a16:colId xmlns:a16="http://schemas.microsoft.com/office/drawing/2014/main" val="2331187486"/>
                    </a:ext>
                  </a:extLst>
                </a:gridCol>
                <a:gridCol w="1393034">
                  <a:extLst>
                    <a:ext uri="{9D8B030D-6E8A-4147-A177-3AD203B41FA5}">
                      <a16:colId xmlns:a16="http://schemas.microsoft.com/office/drawing/2014/main" val="3028996048"/>
                    </a:ext>
                  </a:extLst>
                </a:gridCol>
                <a:gridCol w="1503419">
                  <a:extLst>
                    <a:ext uri="{9D8B030D-6E8A-4147-A177-3AD203B41FA5}">
                      <a16:colId xmlns:a16="http://schemas.microsoft.com/office/drawing/2014/main" val="3445287064"/>
                    </a:ext>
                  </a:extLst>
                </a:gridCol>
              </a:tblGrid>
              <a:tr h="949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 Challenge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Baseline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LSTM + Self-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Attn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MemNN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One-Hop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MemNN</a:t>
                      </a: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Two-Hop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57972"/>
                  </a:ext>
                </a:extLst>
              </a:tr>
              <a:tr h="48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QA1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Single Supporting Fact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88105"/>
                  </a:ext>
                </a:extLst>
              </a:tr>
              <a:tr h="48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QA2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Two Supporting Facts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68675"/>
                  </a:ext>
                </a:extLst>
              </a:tr>
              <a:tr h="5145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QA4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Two Argument Relations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68%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36174"/>
                  </a:ext>
                </a:extLst>
              </a:tr>
              <a:tr h="48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QA6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Yes/No Questions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74042"/>
                  </a:ext>
                </a:extLst>
              </a:tr>
              <a:tr h="48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QA7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Counting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57%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45727"/>
                  </a:ext>
                </a:extLst>
              </a:tr>
              <a:tr h="48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QA8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Lists Sets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77%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32246"/>
                  </a:ext>
                </a:extLst>
              </a:tr>
              <a:tr h="48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QA9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Simple Negation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81883"/>
                  </a:ext>
                </a:extLst>
              </a:tr>
              <a:tr h="48956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QA10 </a:t>
                      </a:r>
                      <a:r>
                        <a:rPr lang="en-US" sz="1400" b="1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Indefinite Knowledge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4539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13409931" y="5490866"/>
                <a:ext cx="4176155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Output memory representation of encoded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931" y="5490866"/>
                <a:ext cx="4176155" cy="1292662"/>
              </a:xfrm>
              <a:prstGeom prst="rect">
                <a:avLst/>
              </a:prstGeom>
              <a:blipFill>
                <a:blip r:embed="rId18"/>
                <a:stretch>
                  <a:fillRect l="-2628" t="-4717" r="-1314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3409932" y="7794248"/>
            <a:ext cx="40825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K-stacking of “hops” in the memory network:</a:t>
            </a:r>
          </a:p>
        </p:txBody>
      </p:sp>
      <p:sp>
        <p:nvSpPr>
          <p:cNvPr id="47" name="Oval 46"/>
          <p:cNvSpPr/>
          <p:nvPr/>
        </p:nvSpPr>
        <p:spPr>
          <a:xfrm>
            <a:off x="8686800" y="5589865"/>
            <a:ext cx="283885" cy="2838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83" name="Oval 82"/>
          <p:cNvSpPr/>
          <p:nvPr/>
        </p:nvSpPr>
        <p:spPr>
          <a:xfrm>
            <a:off x="13144706" y="5589865"/>
            <a:ext cx="283885" cy="2838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84" name="Oval 83"/>
          <p:cNvSpPr/>
          <p:nvPr/>
        </p:nvSpPr>
        <p:spPr>
          <a:xfrm>
            <a:off x="8686800" y="7908964"/>
            <a:ext cx="283885" cy="2838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85" name="Oval 84"/>
          <p:cNvSpPr/>
          <p:nvPr/>
        </p:nvSpPr>
        <p:spPr>
          <a:xfrm>
            <a:off x="13144706" y="7908964"/>
            <a:ext cx="283885" cy="2838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8975941" y="14554200"/>
                <a:ext cx="855047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Self-Attention:</a:t>
                </a: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 Based on Microsoft R-Net – “dense” attention calculation for each representation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941" y="14554200"/>
                <a:ext cx="8550478" cy="892552"/>
              </a:xfrm>
              <a:prstGeom prst="rect">
                <a:avLst/>
              </a:prstGeom>
              <a:blipFill>
                <a:blip r:embed="rId19"/>
                <a:stretch>
                  <a:fillRect l="-1283" t="-684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9051722" y="16007914"/>
                <a:ext cx="4300669" cy="729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722" y="16007914"/>
                <a:ext cx="4300669" cy="7296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13868400" y="16007914"/>
                <a:ext cx="2937415" cy="656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𝑺𝒐𝒇𝒕𝒎𝒂𝒙</m:t>
                      </m:r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16007914"/>
                <a:ext cx="2937415" cy="65652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/>
              <p:nvPr/>
            </p:nvSpPr>
            <p:spPr>
              <a:xfrm>
                <a:off x="11516985" y="16654845"/>
                <a:ext cx="2427615" cy="1457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26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6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2B51A0-1B43-824C-BACC-1DC717D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985" y="16654845"/>
                <a:ext cx="2427615" cy="1457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9006840" y="15529012"/>
            <a:ext cx="27244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Dot multiplication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3868400" y="15529012"/>
            <a:ext cx="27244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Activation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9067800" y="16859655"/>
            <a:ext cx="21612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Self-attention output</a:t>
            </a:r>
          </a:p>
        </p:txBody>
      </p:sp>
      <p:sp>
        <p:nvSpPr>
          <p:cNvPr id="93" name="Oval 92"/>
          <p:cNvSpPr/>
          <p:nvPr/>
        </p:nvSpPr>
        <p:spPr>
          <a:xfrm>
            <a:off x="8686800" y="15621000"/>
            <a:ext cx="283885" cy="2838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95" name="Oval 94"/>
          <p:cNvSpPr/>
          <p:nvPr/>
        </p:nvSpPr>
        <p:spPr>
          <a:xfrm>
            <a:off x="8686800" y="17136655"/>
            <a:ext cx="283885" cy="2838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13563440" y="15633290"/>
            <a:ext cx="283885" cy="2838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21259800" y="9991556"/>
            <a:ext cx="2438400" cy="179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flipV="1">
            <a:off x="21259800" y="12173518"/>
            <a:ext cx="2438400" cy="1798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18777041" y="11134193"/>
            <a:ext cx="80103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2B51A0-1B43-824C-BACC-1DC717DC9474}"/>
              </a:ext>
            </a:extLst>
          </p:cNvPr>
          <p:cNvSpPr txBox="1"/>
          <p:nvPr/>
        </p:nvSpPr>
        <p:spPr>
          <a:xfrm>
            <a:off x="18652106" y="11232967"/>
            <a:ext cx="82601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RNN vs. external memory exhibit clear pros and cons depending on task (contextual vs. factual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1322700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437</Words>
  <Application>Microsoft Macintosh PowerPoint</Application>
  <PresentationFormat>Custom</PresentationFormat>
  <Paragraphs>100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Office Theme</vt:lpstr>
      <vt:lpstr>think-cell Slide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Megan Louise Knight</cp:lastModifiedBy>
  <cp:revision>143</cp:revision>
  <dcterms:created xsi:type="dcterms:W3CDTF">2014-07-14T23:05:16Z</dcterms:created>
  <dcterms:modified xsi:type="dcterms:W3CDTF">2018-12-02T23:58:58Z</dcterms:modified>
</cp:coreProperties>
</file>