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3142"/>
    <a:srgbClr val="EFF6E0"/>
    <a:srgbClr val="124559"/>
    <a:srgbClr val="01161E"/>
    <a:srgbClr val="FAF2A1"/>
    <a:srgbClr val="401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59" d="100"/>
          <a:sy n="59" d="100"/>
        </p:scale>
        <p:origin x="248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34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2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52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00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28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28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6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95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04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51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1FB657-D43F-420C-866C-130C75C75E62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70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07C1F-90A8-11D5-084C-47D091086EBA}"/>
              </a:ext>
            </a:extLst>
          </p:cNvPr>
          <p:cNvSpPr txBox="1"/>
          <p:nvPr/>
        </p:nvSpPr>
        <p:spPr>
          <a:xfrm>
            <a:off x="763213" y="323610"/>
            <a:ext cx="603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noProof="0" dirty="0">
                <a:solidFill>
                  <a:srgbClr val="FFFFFF"/>
                </a:solidFill>
                <a:latin typeface="Felix Titling" panose="04060505060202020A04" pitchFamily="82" charset="0"/>
                <a:ea typeface="JetBrains Mono" panose="02000009000000000000" pitchFamily="49" charset="0"/>
                <a:cs typeface="Times New Roman" panose="02020603050405020304" pitchFamily="18" charset="0"/>
              </a:rPr>
              <a:t>Thomas Hobbes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70C67-A5CC-5E79-B0E5-4704FD1D0D95}"/>
              </a:ext>
            </a:extLst>
          </p:cNvPr>
          <p:cNvCxnSpPr>
            <a:cxnSpLocks/>
          </p:cNvCxnSpPr>
          <p:nvPr/>
        </p:nvCxnSpPr>
        <p:spPr>
          <a:xfrm>
            <a:off x="7333200" y="3257975"/>
            <a:ext cx="0" cy="6480000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drawing of a person with long hair&#10;&#10;Description automatically generated">
            <a:extLst>
              <a:ext uri="{FF2B5EF4-FFF2-40B4-BE49-F238E27FC236}">
                <a16:creationId xmlns:a16="http://schemas.microsoft.com/office/drawing/2014/main" id="{B33EA36C-A2BE-B442-E8F3-510C01F13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25" y="1562515"/>
            <a:ext cx="1517761" cy="1487406"/>
          </a:xfrm>
          <a:prstGeom prst="rect">
            <a:avLst/>
          </a:prstGeom>
          <a:ln w="57150" cap="sq">
            <a:solidFill>
              <a:srgbClr val="FFFFFF"/>
            </a:solidFill>
            <a:prstDash val="solid"/>
            <a:miter lim="800000"/>
          </a:ln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ECD65-3E46-A8EC-DB9A-A54E4E7083F3}"/>
              </a:ext>
            </a:extLst>
          </p:cNvPr>
          <p:cNvCxnSpPr>
            <a:cxnSpLocks/>
          </p:cNvCxnSpPr>
          <p:nvPr/>
        </p:nvCxnSpPr>
        <p:spPr>
          <a:xfrm>
            <a:off x="7188934" y="3905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F1610B-B79F-DEFB-B7DA-228B9C5D68E6}"/>
              </a:ext>
            </a:extLst>
          </p:cNvPr>
          <p:cNvCxnSpPr>
            <a:cxnSpLocks/>
          </p:cNvCxnSpPr>
          <p:nvPr/>
        </p:nvCxnSpPr>
        <p:spPr>
          <a:xfrm>
            <a:off x="7190788" y="4553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CB0DC-3CFF-74D0-53BA-CE72AC72D5C8}"/>
              </a:ext>
            </a:extLst>
          </p:cNvPr>
          <p:cNvCxnSpPr>
            <a:cxnSpLocks/>
          </p:cNvCxnSpPr>
          <p:nvPr/>
        </p:nvCxnSpPr>
        <p:spPr>
          <a:xfrm>
            <a:off x="7189200" y="5201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9A09DC-6BF4-9664-1624-9E6BE2295259}"/>
              </a:ext>
            </a:extLst>
          </p:cNvPr>
          <p:cNvCxnSpPr>
            <a:cxnSpLocks/>
          </p:cNvCxnSpPr>
          <p:nvPr/>
        </p:nvCxnSpPr>
        <p:spPr>
          <a:xfrm>
            <a:off x="7189200" y="5849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CBB803-EDF5-3A96-7A80-748FEEA85EA6}"/>
              </a:ext>
            </a:extLst>
          </p:cNvPr>
          <p:cNvCxnSpPr>
            <a:cxnSpLocks/>
          </p:cNvCxnSpPr>
          <p:nvPr/>
        </p:nvCxnSpPr>
        <p:spPr>
          <a:xfrm>
            <a:off x="7189200" y="6497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0D2018-D229-D34F-54C9-3EDDD7B5B9C0}"/>
              </a:ext>
            </a:extLst>
          </p:cNvPr>
          <p:cNvCxnSpPr>
            <a:cxnSpLocks/>
          </p:cNvCxnSpPr>
          <p:nvPr/>
        </p:nvCxnSpPr>
        <p:spPr>
          <a:xfrm>
            <a:off x="7189200" y="7145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01C01A-EE41-94AA-2EBC-DAC6FFBDD978}"/>
              </a:ext>
            </a:extLst>
          </p:cNvPr>
          <p:cNvCxnSpPr>
            <a:cxnSpLocks/>
          </p:cNvCxnSpPr>
          <p:nvPr/>
        </p:nvCxnSpPr>
        <p:spPr>
          <a:xfrm>
            <a:off x="7189200" y="7793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A69ED8-22F1-D91C-B98B-C5583281A28D}"/>
              </a:ext>
            </a:extLst>
          </p:cNvPr>
          <p:cNvCxnSpPr>
            <a:cxnSpLocks/>
          </p:cNvCxnSpPr>
          <p:nvPr/>
        </p:nvCxnSpPr>
        <p:spPr>
          <a:xfrm>
            <a:off x="7189200" y="8441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D6B520-31C7-0D8D-3665-52E0F494A9BD}"/>
              </a:ext>
            </a:extLst>
          </p:cNvPr>
          <p:cNvCxnSpPr>
            <a:cxnSpLocks/>
          </p:cNvCxnSpPr>
          <p:nvPr/>
        </p:nvCxnSpPr>
        <p:spPr>
          <a:xfrm>
            <a:off x="7189200" y="9089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E601A8-030D-9575-0F97-D7C6D21E054F}"/>
              </a:ext>
            </a:extLst>
          </p:cNvPr>
          <p:cNvSpPr txBox="1"/>
          <p:nvPr/>
        </p:nvSpPr>
        <p:spPr>
          <a:xfrm>
            <a:off x="763213" y="845254"/>
            <a:ext cx="603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spc="300" noProof="0" dirty="0">
                <a:solidFill>
                  <a:srgbClr val="FFFFFF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“Krieg aller Gegen alle”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C3E316-E927-15F7-AD62-7F6C9B911A3F}"/>
              </a:ext>
            </a:extLst>
          </p:cNvPr>
          <p:cNvSpPr txBox="1"/>
          <p:nvPr/>
        </p:nvSpPr>
        <p:spPr>
          <a:xfrm>
            <a:off x="4909351" y="3677983"/>
            <a:ext cx="227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Geboren 1588 in Malmesbury (England)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BB6ACC-A23A-6961-8AAF-DE37A45A589D}"/>
              </a:ext>
            </a:extLst>
          </p:cNvPr>
          <p:cNvSpPr txBox="1"/>
          <p:nvPr/>
        </p:nvSpPr>
        <p:spPr>
          <a:xfrm>
            <a:off x="4909351" y="4232995"/>
            <a:ext cx="227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Wunderkind, schrieb schon mit 4 Jahren und lernte bald an einer Privatschule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F28F3C-D3F1-D146-38B7-4714822D1216}"/>
              </a:ext>
            </a:extLst>
          </p:cNvPr>
          <p:cNvSpPr txBox="1"/>
          <p:nvPr/>
        </p:nvSpPr>
        <p:spPr>
          <a:xfrm>
            <a:off x="4909351" y="4971695"/>
            <a:ext cx="227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Studierte an der Oxford University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313E21-B7F4-9117-B31B-8BFFB947ECB5}"/>
              </a:ext>
            </a:extLst>
          </p:cNvPr>
          <p:cNvSpPr txBox="1"/>
          <p:nvPr/>
        </p:nvSpPr>
        <p:spPr>
          <a:xfrm>
            <a:off x="4909351" y="5532392"/>
            <a:ext cx="227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Hauslehrer der Familie Cavendish, arbeitete auch als Sekretär von Francis Bacon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48E7DF-4EAE-4FE5-5F64-40F86379DB5C}"/>
              </a:ext>
            </a:extLst>
          </p:cNvPr>
          <p:cNvSpPr txBox="1"/>
          <p:nvPr/>
        </p:nvSpPr>
        <p:spPr>
          <a:xfrm>
            <a:off x="4909351" y="6826901"/>
            <a:ext cx="227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In Frankreich im Exil während des englischen Bürgerkriegs (1640-1651)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A547F9-6DC9-8320-1D68-EB9210398299}"/>
              </a:ext>
            </a:extLst>
          </p:cNvPr>
          <p:cNvSpPr txBox="1"/>
          <p:nvPr/>
        </p:nvSpPr>
        <p:spPr>
          <a:xfrm>
            <a:off x="4909351" y="7569912"/>
            <a:ext cx="227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Veröffentlichte 1651 “Leviathan”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C03C11-87B4-33CC-7BCE-B8974791E1A7}"/>
              </a:ext>
            </a:extLst>
          </p:cNvPr>
          <p:cNvSpPr txBox="1"/>
          <p:nvPr/>
        </p:nvSpPr>
        <p:spPr>
          <a:xfrm>
            <a:off x="4909351" y="8031513"/>
            <a:ext cx="227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Bekam Vorwürfe von Häresie und Atheismus, würde aber geschützt durch Freunde u. König Karl II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839C1-ECCC-7707-41BA-7F9BB2175860}"/>
              </a:ext>
            </a:extLst>
          </p:cNvPr>
          <p:cNvSpPr txBox="1"/>
          <p:nvPr/>
        </p:nvSpPr>
        <p:spPr>
          <a:xfrm>
            <a:off x="4909351" y="8852768"/>
            <a:ext cx="227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Tod 1679 in Hardwick Hall, Derbyshire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39FCA3-F91C-7B32-C69B-8251A37FA86D}"/>
              </a:ext>
            </a:extLst>
          </p:cNvPr>
          <p:cNvSpPr txBox="1"/>
          <p:nvPr/>
        </p:nvSpPr>
        <p:spPr>
          <a:xfrm>
            <a:off x="4909351" y="6266823"/>
            <a:ext cx="227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Europareise, Kontakt zu anderen Philosophen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0EB996-75BF-7DD3-0AB6-E12608405E3F}"/>
              </a:ext>
            </a:extLst>
          </p:cNvPr>
          <p:cNvSpPr txBox="1"/>
          <p:nvPr/>
        </p:nvSpPr>
        <p:spPr>
          <a:xfrm>
            <a:off x="6672671" y="3184291"/>
            <a:ext cx="621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Leben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054227-9A97-92FE-A13A-D8BCDEA50295}"/>
              </a:ext>
            </a:extLst>
          </p:cNvPr>
          <p:cNvSpPr txBox="1"/>
          <p:nvPr/>
        </p:nvSpPr>
        <p:spPr>
          <a:xfrm>
            <a:off x="376189" y="1485657"/>
            <a:ext cx="4383447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FFFF"/>
                </a:solidFill>
              </a:rPr>
              <a:t>Philosophische Grundlagen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6EFEDA-7FB1-F21B-076A-B7098765DE8A}"/>
              </a:ext>
            </a:extLst>
          </p:cNvPr>
          <p:cNvSpPr txBox="1"/>
          <p:nvPr/>
        </p:nvSpPr>
        <p:spPr>
          <a:xfrm>
            <a:off x="376188" y="5201975"/>
            <a:ext cx="4383447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FFFF"/>
                </a:solidFill>
              </a:rPr>
              <a:t>Werke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AE0489A-EB5F-C352-4AAC-B3F472994067}"/>
              </a:ext>
            </a:extLst>
          </p:cNvPr>
          <p:cNvSpPr txBox="1"/>
          <p:nvPr/>
        </p:nvSpPr>
        <p:spPr>
          <a:xfrm>
            <a:off x="376187" y="7385246"/>
            <a:ext cx="4383447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FFFF"/>
                </a:solidFill>
              </a:rPr>
              <a:t>Auswirkungen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DE7BEE-5669-4142-3709-92506CA5355E}"/>
              </a:ext>
            </a:extLst>
          </p:cNvPr>
          <p:cNvSpPr txBox="1"/>
          <p:nvPr/>
        </p:nvSpPr>
        <p:spPr>
          <a:xfrm>
            <a:off x="376187" y="5576901"/>
            <a:ext cx="4383447" cy="9541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</a:rPr>
              <a:t>Leviathan (1651)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</a:rPr>
              <a:t>De </a:t>
            </a:r>
            <a:r>
              <a:rPr lang="de-DE" sz="1400" noProof="0" dirty="0" err="1">
                <a:solidFill>
                  <a:srgbClr val="FFFFFF"/>
                </a:solidFill>
              </a:rPr>
              <a:t>Cive</a:t>
            </a:r>
            <a:r>
              <a:rPr lang="de-DE" sz="1400" noProof="0" dirty="0">
                <a:solidFill>
                  <a:srgbClr val="FFFFFF"/>
                </a:solidFill>
              </a:rPr>
              <a:t> (1647)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</a:rPr>
              <a:t>De Corpore (1655)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</a:rPr>
              <a:t>Behemoth (1681)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0453BF-9B71-3358-C47E-B548ED90403F}"/>
              </a:ext>
            </a:extLst>
          </p:cNvPr>
          <p:cNvSpPr txBox="1"/>
          <p:nvPr/>
        </p:nvSpPr>
        <p:spPr>
          <a:xfrm>
            <a:off x="376187" y="1868167"/>
            <a:ext cx="4383447" cy="28931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1400" i="1" noProof="0" dirty="0">
                <a:solidFill>
                  <a:srgbClr val="FFFFFF"/>
                </a:solidFill>
              </a:rPr>
              <a:t>Menschenbild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</a:rPr>
              <a:t>Negatives Menschenbild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</a:rPr>
              <a:t>Ohne staatliche </a:t>
            </a:r>
            <a:r>
              <a:rPr lang="de-DE" sz="1400" dirty="0">
                <a:solidFill>
                  <a:srgbClr val="FFFFFF"/>
                </a:solidFill>
              </a:rPr>
              <a:t>Ordnung sind Menschen im Naturzustand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</a:rPr>
              <a:t>„Krieg alle gegen alle“</a:t>
            </a:r>
          </a:p>
          <a:p>
            <a:pPr algn="ctr">
              <a:lnSpc>
                <a:spcPct val="200000"/>
              </a:lnSpc>
            </a:pPr>
            <a:r>
              <a:rPr lang="de-DE" sz="1400" i="1" dirty="0">
                <a:solidFill>
                  <a:srgbClr val="FFFFFF"/>
                </a:solidFill>
              </a:rPr>
              <a:t>Vertragstheorie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FFFF"/>
                </a:solidFill>
              </a:rPr>
              <a:t>Ziel: der Politik eine Wissenschaftliche Basis zu 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FFFF"/>
                </a:solidFill>
              </a:rPr>
              <a:t>Jeder tritt sein Naturrecht dem Souverän 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FFFF"/>
                </a:solidFill>
              </a:rPr>
              <a:t>Nur der Souverän ist in der Lage den Naturzustand zu verhindern</a:t>
            </a:r>
          </a:p>
        </p:txBody>
      </p:sp>
    </p:spTree>
    <p:extLst>
      <p:ext uri="{BB962C8B-B14F-4D97-AF65-F5344CB8AC3E}">
        <p14:creationId xmlns:p14="http://schemas.microsoft.com/office/powerpoint/2010/main" val="280291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Bahnschrift</vt:lpstr>
      <vt:lpstr>Felix Titling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Rimma Alperowitsch</dc:creator>
  <cp:lastModifiedBy>Rimma Alperowitsch</cp:lastModifiedBy>
  <cp:revision>3</cp:revision>
  <dcterms:created xsi:type="dcterms:W3CDTF">2025-01-24T10:27:55Z</dcterms:created>
  <dcterms:modified xsi:type="dcterms:W3CDTF">2025-01-25T17:09:41Z</dcterms:modified>
</cp:coreProperties>
</file>