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4660"/>
  </p:normalViewPr>
  <p:slideViewPr>
    <p:cSldViewPr snapToGrid="0">
      <p:cViewPr>
        <p:scale>
          <a:sx n="34" d="100"/>
          <a:sy n="34" d="100"/>
        </p:scale>
        <p:origin x="2596" y="15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D6C25-A5FD-4152-807B-3B3565106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C1129-9428-5059-D51C-C44DB3F0B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4F1B7-7640-E755-5E84-1A8F85BEA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413B-C0B4-4DB9-B910-E90519D35253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B8A51-7700-8FAF-1CB3-D7DFC8698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78F42-4A92-E524-E119-390A70DC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5451B-C0D3-4916-A40D-ACA2EC79C1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6493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66EE-60ED-7537-2586-128C234FB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69A1C-6EB8-B711-BAA2-71F028B53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D3048-DF5F-CB74-AE56-C7957580E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413B-C0B4-4DB9-B910-E90519D35253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938FC-6C32-4F49-E192-8975C81E1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294BE-8D94-E7C6-86B9-A43CABDE3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5451B-C0D3-4916-A40D-ACA2EC79C1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117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6A4263-FDF7-3790-C767-474BBC3D6B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71DF8-EA02-85CE-A764-A6418768E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82B6B-D26D-EFE9-C370-398B3718F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413B-C0B4-4DB9-B910-E90519D35253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D2900-B300-6CCE-164E-1A4CC8C03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F94F9-A470-614F-9DD9-6CE8AB6EE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5451B-C0D3-4916-A40D-ACA2EC79C1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3544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23E38-4F77-C262-E4D7-69CE99243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C25A7-325D-11E1-A6EA-07891F527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C8757-A603-0159-6011-B5ACC7708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413B-C0B4-4DB9-B910-E90519D35253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4F3CA-7279-8B65-8505-3D274FC77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0AE9E-4F4C-ADE1-0C50-4A0F61469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5451B-C0D3-4916-A40D-ACA2EC79C1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0107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F81CB-C1A8-AF81-4F67-DFD2BAF5A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7B458-A1BD-6F55-AFAD-61EF53165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3E8E2-1B80-27B3-E46A-A39F4682E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413B-C0B4-4DB9-B910-E90519D35253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FAE2A-0941-4F7F-2C15-B514AD4F5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F2C7A-25AB-D8FC-91EE-53635A77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5451B-C0D3-4916-A40D-ACA2EC79C1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970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69C98-13A7-4C1F-B714-C618A76EE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6BE24-D5D2-0F05-0EEC-6B29CCF850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A7764-55CA-FDB4-B39D-A586A1B33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87154-5873-42F0-A755-59A59BF1C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413B-C0B4-4DB9-B910-E90519D35253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CE9F2-2612-F260-C2A2-CE58E3C52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334A8-B533-A8AB-7FE4-1485E54B6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5451B-C0D3-4916-A40D-ACA2EC79C1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492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B83F0-C7CB-491C-642A-BA0BB9499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72094-3BF4-B7F4-A1AE-EA301C2D8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A6551-2F84-3F42-08E8-43DA367A7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5C6E6E-7051-BD4F-9700-D8FE703B38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28E65-0B99-E64D-DFFE-E8CADC2DFC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5797C-B0A4-6D5B-B1D5-958DF7E13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413B-C0B4-4DB9-B910-E90519D35253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67B101-7FBB-7387-B1BD-57BCCCDD4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7087D1-1528-E42E-11AF-C31F8AF0B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5451B-C0D3-4916-A40D-ACA2EC79C1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47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36A1-ECDF-7551-1C0A-A40C3DC44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33DC51-009A-C9D2-5DBD-B33546616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413B-C0B4-4DB9-B910-E90519D35253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910A0-1AE0-A2AC-0316-1EA751514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A0D36-0386-247F-7D67-FFECC86A1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5451B-C0D3-4916-A40D-ACA2EC79C1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9565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DC9FC9-1D1D-925F-4DBB-7BE8F7ABF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413B-C0B4-4DB9-B910-E90519D35253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31771A-14AD-8F19-8BFD-CD8BD13EB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6A5BF-803D-A59A-68FD-1A17D3C47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5451B-C0D3-4916-A40D-ACA2EC79C1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6419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F1646-DD22-E28E-BA36-9D5F2D9D5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63532-FF39-5D65-E7F4-ADF13B239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72EE03-05AB-3BF2-09A4-3CB906434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4391D-169A-B07B-6F00-2E517156B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413B-C0B4-4DB9-B910-E90519D35253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148286-7662-7BF2-99CB-8F94BB444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0EE04-367B-8CBD-CC4F-301E87137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5451B-C0D3-4916-A40D-ACA2EC79C1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3267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C08D9-3382-7395-087E-6C40B601C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07AD9D-AE92-AD2D-95BE-E555B655AC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F99665-2317-EC0B-64DB-86556E654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AA131-E4B5-CCE9-FD97-728E1A73B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413B-C0B4-4DB9-B910-E90519D35253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47210-F9DD-2313-0520-7F883A34F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F7D00-36C0-205A-045A-CB5BB635B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5451B-C0D3-4916-A40D-ACA2EC79C1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213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FBA62F-DBB3-0A37-74C9-5AA17C554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754EF-F199-7187-6A10-2902B972D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738F7-76F6-3137-F1EA-36EAEC7607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CD413B-C0B4-4DB9-B910-E90519D35253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AD3D9-2BBF-1981-4CAA-6979B5AB9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D4CC7-46CE-BCC7-093D-C5FAE9F79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95451B-C0D3-4916-A40D-ACA2EC79C1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4316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9E2C6-7BE6-0395-D255-1F06CF3F5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6104" y="1122363"/>
            <a:ext cx="10459792" cy="2387600"/>
          </a:xfrm>
        </p:spPr>
        <p:txBody>
          <a:bodyPr>
            <a:normAutofit/>
          </a:bodyPr>
          <a:lstStyle/>
          <a:p>
            <a:pPr algn="l"/>
            <a:r>
              <a:rPr lang="de-DE" sz="6600" dirty="0">
                <a:latin typeface="Bahnschrift SemiBold" panose="020B0502040204020203" pitchFamily="34" charset="0"/>
              </a:rPr>
              <a:t>Nachhaltige Stadtentwicklung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39410-179D-E600-786C-4931604A71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GB" dirty="0">
                <a:latin typeface="Baskerville Old Face" panose="02020602080505020303" pitchFamily="18" charset="0"/>
              </a:rPr>
              <a:t>Am Beispiel Freiburg</a:t>
            </a:r>
            <a:endParaRPr lang="de-DE" dirty="0">
              <a:latin typeface="Baskerville Old Face" panose="02020602080505020303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A6FA6C-C411-9F00-766B-91BC054649F2}"/>
              </a:ext>
            </a:extLst>
          </p:cNvPr>
          <p:cNvCxnSpPr>
            <a:cxnSpLocks/>
          </p:cNvCxnSpPr>
          <p:nvPr/>
        </p:nvCxnSpPr>
        <p:spPr>
          <a:xfrm>
            <a:off x="997099" y="3808463"/>
            <a:ext cx="673497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07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31"/>
    </mc:Choice>
    <mc:Fallback>
      <p:transition spd="slow" advTm="153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8CA93B-7DB9-2B65-02E3-C2DB56697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EBED7-0CB4-3843-BC87-46CA0716A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6104" y="390941"/>
            <a:ext cx="10459792" cy="1348410"/>
          </a:xfrm>
        </p:spPr>
        <p:txBody>
          <a:bodyPr>
            <a:normAutofit/>
          </a:bodyPr>
          <a:lstStyle/>
          <a:p>
            <a:pPr algn="l"/>
            <a:r>
              <a:rPr lang="de-DE" sz="4000" dirty="0">
                <a:latin typeface="Bahnschrift SemiBold" panose="020B0502040204020203" pitchFamily="34" charset="0"/>
              </a:rPr>
              <a:t>Agenda 21 - </a:t>
            </a:r>
            <a:br>
              <a:rPr lang="de-DE" sz="4000" dirty="0">
                <a:latin typeface="Bahnschrift SemiBold" panose="020B0502040204020203" pitchFamily="34" charset="0"/>
              </a:rPr>
            </a:br>
            <a:r>
              <a:rPr lang="de-DE" sz="4000" dirty="0">
                <a:latin typeface="Bahnschrift SemiBold" panose="020B0502040204020203" pitchFamily="34" charset="0"/>
              </a:rPr>
              <a:t>Was macht Entwicklung nachhaltig?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EEE33D-5CAC-932D-7915-66A647825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7099" y="2853290"/>
            <a:ext cx="9144000" cy="3255962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Baskerville Old Face" panose="02020602080505020303" pitchFamily="18" charset="0"/>
              </a:rPr>
              <a:t>Ein Handelsprogramm für das 21. Jahrhundert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Baskerville Old Face" panose="02020602080505020303" pitchFamily="18" charset="0"/>
              </a:rPr>
              <a:t>„Global denken – lokal handeln“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400" dirty="0">
                <a:latin typeface="Baskerville Old Face" panose="02020602080505020303" pitchFamily="18" charset="0"/>
              </a:rPr>
              <a:t> Entwicklungsprozesse sollen für folgende Generationen sozial verträglich, ökonomisch dauerhaft und ökologisch tragfähig werden​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7F160C-B489-BE8E-26F8-A0050AA6A2AF}"/>
              </a:ext>
            </a:extLst>
          </p:cNvPr>
          <p:cNvCxnSpPr>
            <a:cxnSpLocks/>
          </p:cNvCxnSpPr>
          <p:nvPr/>
        </p:nvCxnSpPr>
        <p:spPr>
          <a:xfrm>
            <a:off x="997099" y="1973037"/>
            <a:ext cx="101214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698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22"/>
    </mc:Choice>
    <mc:Fallback>
      <p:transition spd="slow" advTm="322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4E256-6A49-29B6-0F81-809756C22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A94B-834D-D5B3-E5A1-ACAB4BB1E2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6104" y="515638"/>
            <a:ext cx="10459792" cy="1261777"/>
          </a:xfrm>
        </p:spPr>
        <p:txBody>
          <a:bodyPr>
            <a:normAutofit/>
          </a:bodyPr>
          <a:lstStyle/>
          <a:p>
            <a:pPr algn="l"/>
            <a:r>
              <a:rPr lang="de-DE" sz="6600" dirty="0">
                <a:latin typeface="Bahnschrift SemiBold" panose="020B0502040204020203" pitchFamily="34" charset="0"/>
              </a:rPr>
              <a:t>Freiburg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79A1CE-5F7F-427A-B8EA-03755AA53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869" y="0"/>
            <a:ext cx="5333131" cy="6858000"/>
          </a:xfrm>
          <a:prstGeom prst="rect">
            <a:avLst/>
          </a:prstGeom>
        </p:spPr>
      </p:pic>
      <p:pic>
        <p:nvPicPr>
          <p:cNvPr id="9" name="Picture 8" descr="A red location pin with a black background&#10;&#10;Description automatically generated">
            <a:extLst>
              <a:ext uri="{FF2B5EF4-FFF2-40B4-BE49-F238E27FC236}">
                <a16:creationId xmlns:a16="http://schemas.microsoft.com/office/drawing/2014/main" id="{55E4077C-823F-1CA5-B0FE-92A999384F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303" y="4964752"/>
            <a:ext cx="680716" cy="68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463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62"/>
    </mc:Choice>
    <mc:Fallback>
      <p:transition spd="slow" advTm="316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644B2-2704-E137-D549-53062A6D4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0A145-719A-472D-180D-AC997F38A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6104" y="515638"/>
            <a:ext cx="10459792" cy="1261777"/>
          </a:xfrm>
        </p:spPr>
        <p:txBody>
          <a:bodyPr>
            <a:normAutofit/>
          </a:bodyPr>
          <a:lstStyle/>
          <a:p>
            <a:pPr algn="l"/>
            <a:r>
              <a:rPr lang="de-DE" sz="6600" dirty="0">
                <a:latin typeface="Bahnschrift SemiBold" panose="020B0502040204020203" pitchFamily="34" charset="0"/>
              </a:rPr>
              <a:t>Freiburg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DB20BB9-E6FF-B3D2-0BD8-B10603E829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7099" y="2386150"/>
            <a:ext cx="6426385" cy="3255962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Baskerville Old Face" panose="02020602080505020303" pitchFamily="18" charset="0"/>
              </a:rPr>
              <a:t>Nachhaltigste Stadt Deutschlands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latin typeface="Baskerville Old Face" panose="02020602080505020303" pitchFamily="18" charset="0"/>
              </a:rPr>
              <a:t>Selbstverpflichtung zu einer nachhaltigen und Zukunftsfähigen Stadtpolitischen </a:t>
            </a:r>
            <a:r>
              <a:rPr lang="de-DE" sz="2400" dirty="0" err="1">
                <a:latin typeface="Baskerville Old Face" panose="02020602080505020303" pitchFamily="18" charset="0"/>
              </a:rPr>
              <a:t>Etnwicklung</a:t>
            </a:r>
            <a:endParaRPr lang="de-DE" sz="2400" dirty="0">
              <a:latin typeface="Baskerville Old Face" panose="02020602080505020303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latin typeface="Baskerville Old Face" panose="02020602080505020303" pitchFamily="18" charset="0"/>
              </a:rPr>
              <a:t>Einwohner entwickelten eine Lokale Agenda 21, ein kommunales Handlungsprogramm​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3EA91EE-A1B7-E04E-ACF1-F87A80D46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9" r="39908"/>
          <a:stretch/>
        </p:blipFill>
        <p:spPr>
          <a:xfrm>
            <a:off x="12724643" y="-3255"/>
            <a:ext cx="5687683" cy="686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9280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566">
        <p159:morph option="byObject"/>
      </p:transition>
    </mc:Choice>
    <mc:Fallback>
      <p:transition spd="slow" advTm="2566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B160D-32DF-1136-07AB-D83544816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25597-1793-A7DA-3387-7FF3F53CB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6104" y="515638"/>
            <a:ext cx="10459792" cy="1261777"/>
          </a:xfrm>
        </p:spPr>
        <p:txBody>
          <a:bodyPr>
            <a:normAutofit/>
          </a:bodyPr>
          <a:lstStyle/>
          <a:p>
            <a:pPr algn="l"/>
            <a:r>
              <a:rPr lang="de-DE" sz="6600" dirty="0">
                <a:latin typeface="Bahnschrift SemiBold" panose="020B0502040204020203" pitchFamily="34" charset="0"/>
              </a:rPr>
              <a:t>Freiburg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EF9B11-E6B7-84D9-3B1F-F706DA396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9" r="39908"/>
          <a:stretch/>
        </p:blipFill>
        <p:spPr>
          <a:xfrm>
            <a:off x="6504317" y="0"/>
            <a:ext cx="5687683" cy="6861255"/>
          </a:xfrm>
          <a:prstGeom prst="rect">
            <a:avLst/>
          </a:prstGeom>
        </p:spPr>
      </p:pic>
      <p:pic>
        <p:nvPicPr>
          <p:cNvPr id="1026" name="Picture 2" descr="Ein Bild, das Text, Screenshot, Schrift, Dokument enthält.&#10;&#10;Automatisch generierte Beschreibung">
            <a:extLst>
              <a:ext uri="{FF2B5EF4-FFF2-40B4-BE49-F238E27FC236}">
                <a16:creationId xmlns:a16="http://schemas.microsoft.com/office/drawing/2014/main" id="{A7F21047-A17F-4E53-0CC1-4C029B99A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99" y="2947737"/>
            <a:ext cx="3535109" cy="2918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79365F1-D399-8D0F-2688-B38269A0B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7099" y="2386150"/>
            <a:ext cx="3535109" cy="561587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</a:pPr>
            <a:r>
              <a:rPr lang="en-GB" sz="2400" dirty="0" err="1">
                <a:latin typeface="Baskerville Old Face" panose="02020602080505020303" pitchFamily="18" charset="0"/>
              </a:rPr>
              <a:t>Handlungsfelder</a:t>
            </a:r>
            <a:r>
              <a:rPr lang="en-GB" sz="2400" dirty="0">
                <a:latin typeface="Baskerville Old Face" panose="02020602080505020303" pitchFamily="18" charset="0"/>
              </a:rPr>
              <a:t> </a:t>
            </a:r>
            <a:r>
              <a:rPr lang="en-GB" sz="2400" dirty="0" err="1">
                <a:latin typeface="Baskerville Old Face" panose="02020602080505020303" pitchFamily="18" charset="0"/>
              </a:rPr>
              <a:t>Freiburgs</a:t>
            </a:r>
            <a:endParaRPr lang="de-DE" sz="24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7817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243">
        <p159:morph option="byObject"/>
      </p:transition>
    </mc:Choice>
    <mc:Fallback>
      <p:transition spd="slow" advTm="1243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8BC1A-4854-A26C-76D6-F63235AE7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A9BCB-3FED-A909-D82D-565CFD702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358359" y="-2251626"/>
            <a:ext cx="10459792" cy="1261777"/>
          </a:xfrm>
        </p:spPr>
        <p:txBody>
          <a:bodyPr>
            <a:normAutofit/>
          </a:bodyPr>
          <a:lstStyle/>
          <a:p>
            <a:pPr algn="l"/>
            <a:r>
              <a:rPr lang="de-DE" sz="6600" dirty="0">
                <a:latin typeface="Bahnschrift SemiBold" panose="020B0502040204020203" pitchFamily="34" charset="0"/>
              </a:rPr>
              <a:t>Freiburg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07954A-C424-9F83-EDD9-B16A82146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9" r="39908"/>
          <a:stretch/>
        </p:blipFill>
        <p:spPr>
          <a:xfrm>
            <a:off x="12724643" y="-3255"/>
            <a:ext cx="5687683" cy="6861255"/>
          </a:xfrm>
          <a:prstGeom prst="rect">
            <a:avLst/>
          </a:prstGeom>
        </p:spPr>
      </p:pic>
      <p:pic>
        <p:nvPicPr>
          <p:cNvPr id="1026" name="Picture 2" descr="Ein Bild, das Text, Screenshot, Schrift, Dokument enthält.&#10;&#10;Automatisch generierte Beschreibung">
            <a:extLst>
              <a:ext uri="{FF2B5EF4-FFF2-40B4-BE49-F238E27FC236}">
                <a16:creationId xmlns:a16="http://schemas.microsoft.com/office/drawing/2014/main" id="{4FF3A58B-D8C3-4808-883E-FD25084BB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474" y="1124494"/>
            <a:ext cx="6207051" cy="5125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B52B8841-2AE0-5FE3-F809-2D5EF6B1D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8445" y="429778"/>
            <a:ext cx="3535109" cy="561587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</a:pPr>
            <a:r>
              <a:rPr lang="en-GB" sz="2400" dirty="0" err="1">
                <a:latin typeface="Baskerville Old Face" panose="02020602080505020303" pitchFamily="18" charset="0"/>
              </a:rPr>
              <a:t>Handlungsfelder</a:t>
            </a:r>
            <a:r>
              <a:rPr lang="en-GB" sz="2400" dirty="0">
                <a:latin typeface="Baskerville Old Face" panose="02020602080505020303" pitchFamily="18" charset="0"/>
              </a:rPr>
              <a:t> </a:t>
            </a:r>
            <a:r>
              <a:rPr lang="en-GB" sz="2400" dirty="0" err="1">
                <a:latin typeface="Baskerville Old Face" panose="02020602080505020303" pitchFamily="18" charset="0"/>
              </a:rPr>
              <a:t>Freiburgs</a:t>
            </a:r>
            <a:endParaRPr lang="de-DE" sz="2400" dirty="0">
              <a:latin typeface="Baskerville Old Face" panose="02020602080505020303" pitchFamily="18" charset="0"/>
            </a:endParaRPr>
          </a:p>
        </p:txBody>
      </p:sp>
      <p:pic>
        <p:nvPicPr>
          <p:cNvPr id="3" name="Picture 2" descr="Ein Bild, das Text, Screenshot enthält.&#10;&#10;Automatisch generierte Beschreibung">
            <a:extLst>
              <a:ext uri="{FF2B5EF4-FFF2-40B4-BE49-F238E27FC236}">
                <a16:creationId xmlns:a16="http://schemas.microsoft.com/office/drawing/2014/main" id="{52E0945D-B1FE-4BFE-6F74-043931C08C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58" b="15845"/>
          <a:stretch/>
        </p:blipFill>
        <p:spPr bwMode="auto">
          <a:xfrm>
            <a:off x="-9422761" y="1340528"/>
            <a:ext cx="8501985" cy="4624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4159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369">
        <p159:morph option="byObject"/>
      </p:transition>
    </mc:Choice>
    <mc:Fallback>
      <p:transition spd="slow" advTm="1369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B65C82-0426-597A-87E4-D12DF9E38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684DB-5E27-C448-C141-9A54B71A9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358359" y="-2251626"/>
            <a:ext cx="10459792" cy="1261777"/>
          </a:xfrm>
        </p:spPr>
        <p:txBody>
          <a:bodyPr>
            <a:normAutofit/>
          </a:bodyPr>
          <a:lstStyle/>
          <a:p>
            <a:pPr algn="l"/>
            <a:r>
              <a:rPr lang="de-DE" sz="6600" dirty="0">
                <a:latin typeface="Bahnschrift SemiBold" panose="020B0502040204020203" pitchFamily="34" charset="0"/>
              </a:rPr>
              <a:t>Freiburg</a:t>
            </a:r>
          </a:p>
        </p:txBody>
      </p:sp>
      <p:pic>
        <p:nvPicPr>
          <p:cNvPr id="1026" name="Picture 2" descr="Ein Bild, das Text, Screenshot, Schrift, Dokument enthält.&#10;&#10;Automatisch generierte Beschreibung">
            <a:extLst>
              <a:ext uri="{FF2B5EF4-FFF2-40B4-BE49-F238E27FC236}">
                <a16:creationId xmlns:a16="http://schemas.microsoft.com/office/drawing/2014/main" id="{DA52723F-27A0-FF22-0EE1-AB4ED6E24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3967" y="1124494"/>
            <a:ext cx="6207051" cy="5125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826EEC88-AE3E-1DF7-264A-3238A33B2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8445" y="429778"/>
            <a:ext cx="3535109" cy="561587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</a:pPr>
            <a:r>
              <a:rPr lang="en-GB" sz="2400" dirty="0" err="1">
                <a:latin typeface="Baskerville Old Face" panose="02020602080505020303" pitchFamily="18" charset="0"/>
              </a:rPr>
              <a:t>Nachhaltigkeitsindikatoren</a:t>
            </a:r>
            <a:endParaRPr lang="de-DE" sz="2400" dirty="0">
              <a:latin typeface="Baskerville Old Face" panose="02020602080505020303" pitchFamily="18" charset="0"/>
            </a:endParaRPr>
          </a:p>
        </p:txBody>
      </p:sp>
      <p:pic>
        <p:nvPicPr>
          <p:cNvPr id="2050" name="Picture 2" descr="Ein Bild, das Text, Screenshot enthält.&#10;&#10;Automatisch generierte Beschreibung">
            <a:extLst>
              <a:ext uri="{FF2B5EF4-FFF2-40B4-BE49-F238E27FC236}">
                <a16:creationId xmlns:a16="http://schemas.microsoft.com/office/drawing/2014/main" id="{1C646895-CD7D-FE92-0984-7469D34D82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58" b="15845"/>
          <a:stretch/>
        </p:blipFill>
        <p:spPr bwMode="auto">
          <a:xfrm>
            <a:off x="1845007" y="1340528"/>
            <a:ext cx="8501985" cy="4624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33E946-84CD-669F-0D13-845102CB1D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9" r="39908"/>
          <a:stretch/>
        </p:blipFill>
        <p:spPr>
          <a:xfrm>
            <a:off x="12724643" y="-3255"/>
            <a:ext cx="5687683" cy="686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7275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951">
        <p159:morph option="byObject"/>
      </p:transition>
    </mc:Choice>
    <mc:Fallback>
      <p:transition spd="slow" advTm="2951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EF8715-9842-9C65-7A48-8460996B2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map of a city&#10;&#10;Description automatically generated">
            <a:extLst>
              <a:ext uri="{FF2B5EF4-FFF2-40B4-BE49-F238E27FC236}">
                <a16:creationId xmlns:a16="http://schemas.microsoft.com/office/drawing/2014/main" id="{485739CC-57E8-4D39-F4BB-9CC2A7652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110" y="11050953"/>
            <a:ext cx="7675514" cy="51736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43A664-78DD-1083-0673-BBCBC126B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6104" y="515638"/>
            <a:ext cx="10459792" cy="1261777"/>
          </a:xfrm>
        </p:spPr>
        <p:txBody>
          <a:bodyPr>
            <a:normAutofit/>
          </a:bodyPr>
          <a:lstStyle/>
          <a:p>
            <a:pPr algn="l"/>
            <a:r>
              <a:rPr lang="de-DE" sz="6600" dirty="0">
                <a:latin typeface="Bahnschrift SemiBold" panose="020B0502040204020203" pitchFamily="34" charset="0"/>
              </a:rPr>
              <a:t>Freiburg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1DDE9D-A5A8-D3E1-E5F4-C3807AD420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9" r="39908"/>
          <a:stretch/>
        </p:blipFill>
        <p:spPr>
          <a:xfrm>
            <a:off x="6504317" y="0"/>
            <a:ext cx="5687683" cy="6861255"/>
          </a:xfrm>
          <a:prstGeom prst="rect">
            <a:avLst/>
          </a:prstGeom>
        </p:spPr>
      </p:pic>
      <p:pic>
        <p:nvPicPr>
          <p:cNvPr id="4" name="Picture 3" descr="Ein Bild, das Text, Screenshot enthält.&#10;&#10;Automatisch generierte Beschreibung">
            <a:extLst>
              <a:ext uri="{FF2B5EF4-FFF2-40B4-BE49-F238E27FC236}">
                <a16:creationId xmlns:a16="http://schemas.microsoft.com/office/drawing/2014/main" id="{97A76621-A6B5-710D-6725-8C050CCE1F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58" b="15845"/>
          <a:stretch/>
        </p:blipFill>
        <p:spPr bwMode="auto">
          <a:xfrm>
            <a:off x="-9422761" y="1340528"/>
            <a:ext cx="8501985" cy="4624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923B967F-4336-F208-9809-536148266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7099" y="2386150"/>
            <a:ext cx="4204293" cy="3255962"/>
          </a:xfrm>
        </p:spPr>
        <p:txBody>
          <a:bodyPr>
            <a:normAutofit/>
          </a:bodyPr>
          <a:lstStyle/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3600" dirty="0" err="1">
                <a:latin typeface="Baskerville Old Face" panose="02020602080505020303" pitchFamily="18" charset="0"/>
              </a:rPr>
              <a:t>Stadtteil</a:t>
            </a:r>
            <a:r>
              <a:rPr lang="en-GB" sz="3600" dirty="0">
                <a:latin typeface="Baskerville Old Face" panose="02020602080505020303" pitchFamily="18" charset="0"/>
              </a:rPr>
              <a:t> </a:t>
            </a:r>
            <a:r>
              <a:rPr lang="en-GB" sz="3600" dirty="0" err="1">
                <a:latin typeface="Baskerville Old Face" panose="02020602080505020303" pitchFamily="18" charset="0"/>
              </a:rPr>
              <a:t>Vauben</a:t>
            </a:r>
            <a:endParaRPr lang="de-DE" sz="36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2639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593">
        <p159:morph option="byObject"/>
      </p:transition>
    </mc:Choice>
    <mc:Fallback>
      <p:transition spd="slow" advTm="593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F78A16-3923-3935-CBCF-C4FACBBB9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map of a city&#10;&#10;Description automatically generated">
            <a:extLst>
              <a:ext uri="{FF2B5EF4-FFF2-40B4-BE49-F238E27FC236}">
                <a16:creationId xmlns:a16="http://schemas.microsoft.com/office/drawing/2014/main" id="{498904DF-DFB1-CEFB-F45C-E6D6A2620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619" y="964844"/>
            <a:ext cx="7675514" cy="51736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379D1F-10ED-38B6-3BCD-B57FF1252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294416" y="-2707622"/>
            <a:ext cx="10459792" cy="1261777"/>
          </a:xfrm>
        </p:spPr>
        <p:txBody>
          <a:bodyPr>
            <a:normAutofit/>
          </a:bodyPr>
          <a:lstStyle/>
          <a:p>
            <a:pPr algn="l"/>
            <a:r>
              <a:rPr lang="de-DE" sz="6600" dirty="0">
                <a:latin typeface="Bahnschrift SemiBold" panose="020B0502040204020203" pitchFamily="34" charset="0"/>
              </a:rPr>
              <a:t>Freiburg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A64937-616F-576D-CD5E-0BC64F33D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9" r="39908"/>
          <a:stretch/>
        </p:blipFill>
        <p:spPr>
          <a:xfrm>
            <a:off x="12767957" y="0"/>
            <a:ext cx="5687683" cy="6861255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15D546B8-AE57-7703-8ED1-AFFDAC341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7099" y="603070"/>
            <a:ext cx="5687683" cy="1568630"/>
          </a:xfrm>
        </p:spPr>
        <p:txBody>
          <a:bodyPr>
            <a:normAutofit/>
          </a:bodyPr>
          <a:lstStyle/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4800" dirty="0" err="1">
                <a:latin typeface="Baskerville Old Face" panose="02020602080505020303" pitchFamily="18" charset="0"/>
              </a:rPr>
              <a:t>Stadtteil</a:t>
            </a:r>
            <a:r>
              <a:rPr lang="en-GB" sz="4800" dirty="0">
                <a:latin typeface="Baskerville Old Face" panose="02020602080505020303" pitchFamily="18" charset="0"/>
              </a:rPr>
              <a:t> </a:t>
            </a:r>
            <a:r>
              <a:rPr lang="en-GB" sz="4800" dirty="0" err="1">
                <a:latin typeface="Baskerville Old Face" panose="02020602080505020303" pitchFamily="18" charset="0"/>
              </a:rPr>
              <a:t>Vauben</a:t>
            </a:r>
            <a:endParaRPr lang="de-DE" sz="48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2266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479">
        <p159:morph option="byObject"/>
      </p:transition>
    </mc:Choice>
    <mc:Fallback>
      <p:transition spd="slow" advTm="1479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Aptos Display</vt:lpstr>
      <vt:lpstr>Arial</vt:lpstr>
      <vt:lpstr>Bahnschrift SemiBold</vt:lpstr>
      <vt:lpstr>Baskerville Old Face</vt:lpstr>
      <vt:lpstr>Wingdings</vt:lpstr>
      <vt:lpstr>Office Theme</vt:lpstr>
      <vt:lpstr>Nachhaltige Stadtentwicklung</vt:lpstr>
      <vt:lpstr>Agenda 21 -  Was macht Entwicklung nachhaltig? </vt:lpstr>
      <vt:lpstr>Freiburg</vt:lpstr>
      <vt:lpstr>Freiburg</vt:lpstr>
      <vt:lpstr>Freiburg</vt:lpstr>
      <vt:lpstr>Freiburg</vt:lpstr>
      <vt:lpstr>Freiburg</vt:lpstr>
      <vt:lpstr>Freiburg</vt:lpstr>
      <vt:lpstr>Freiburg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Rimma Alperowitsch</dc:creator>
  <cp:lastModifiedBy>Rimma Alperowitsch</cp:lastModifiedBy>
  <cp:revision>1</cp:revision>
  <dcterms:created xsi:type="dcterms:W3CDTF">2024-11-19T22:18:17Z</dcterms:created>
  <dcterms:modified xsi:type="dcterms:W3CDTF">2024-11-19T23:00:58Z</dcterms:modified>
</cp:coreProperties>
</file>