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7559675" cy="10691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2D3142"/>
    <a:srgbClr val="EFF6E0"/>
    <a:srgbClr val="124559"/>
    <a:srgbClr val="01161E"/>
    <a:srgbClr val="FAF2A1"/>
    <a:srgbClr val="401F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3" autoAdjust="0"/>
    <p:restoredTop sz="94660"/>
  </p:normalViewPr>
  <p:slideViewPr>
    <p:cSldViewPr snapToGrid="0">
      <p:cViewPr>
        <p:scale>
          <a:sx n="50" d="100"/>
          <a:sy n="50" d="100"/>
        </p:scale>
        <p:origin x="2684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FB657-D43F-420C-866C-130C75C75E62}" type="datetimeFigureOut">
              <a:rPr lang="de-DE" smtClean="0"/>
              <a:t>29.01.2025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46F29-513F-47E1-AB54-7B82950FA01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8346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FB657-D43F-420C-866C-130C75C75E62}" type="datetimeFigureOut">
              <a:rPr lang="de-DE" smtClean="0"/>
              <a:t>29.01.2025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46F29-513F-47E1-AB54-7B82950FA01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8979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FB657-D43F-420C-866C-130C75C75E62}" type="datetimeFigureOut">
              <a:rPr lang="de-DE" smtClean="0"/>
              <a:t>29.01.2025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46F29-513F-47E1-AB54-7B82950FA01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4239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FB657-D43F-420C-866C-130C75C75E62}" type="datetimeFigureOut">
              <a:rPr lang="de-DE" smtClean="0"/>
              <a:t>29.01.2025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46F29-513F-47E1-AB54-7B82950FA01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2529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>
                    <a:tint val="82000"/>
                  </a:schemeClr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82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82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82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82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82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82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82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FB657-D43F-420C-866C-130C75C75E62}" type="datetimeFigureOut">
              <a:rPr lang="de-DE" smtClean="0"/>
              <a:t>29.01.2025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46F29-513F-47E1-AB54-7B82950FA01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5005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FB657-D43F-420C-866C-130C75C75E62}" type="datetimeFigureOut">
              <a:rPr lang="de-DE" smtClean="0"/>
              <a:t>29.01.2025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46F29-513F-47E1-AB54-7B82950FA01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6283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FB657-D43F-420C-866C-130C75C75E62}" type="datetimeFigureOut">
              <a:rPr lang="de-DE" smtClean="0"/>
              <a:t>29.01.2025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46F29-513F-47E1-AB54-7B82950FA01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7282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FB657-D43F-420C-866C-130C75C75E62}" type="datetimeFigureOut">
              <a:rPr lang="de-DE" smtClean="0"/>
              <a:t>29.01.2025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46F29-513F-47E1-AB54-7B82950FA01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9644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FB657-D43F-420C-866C-130C75C75E62}" type="datetimeFigureOut">
              <a:rPr lang="de-DE" smtClean="0"/>
              <a:t>29.01.2025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46F29-513F-47E1-AB54-7B82950FA01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2958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FB657-D43F-420C-866C-130C75C75E62}" type="datetimeFigureOut">
              <a:rPr lang="de-DE" smtClean="0"/>
              <a:t>29.01.2025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46F29-513F-47E1-AB54-7B82950FA01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4044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FB657-D43F-420C-866C-130C75C75E62}" type="datetimeFigureOut">
              <a:rPr lang="de-DE" smtClean="0"/>
              <a:t>29.01.2025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46F29-513F-47E1-AB54-7B82950FA01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2513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1FB657-D43F-420C-866C-130C75C75E62}" type="datetimeFigureOut">
              <a:rPr lang="de-DE" smtClean="0"/>
              <a:t>29.01.2025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646F29-513F-47E1-AB54-7B82950FA01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3704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31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807C1F-90A8-11D5-084C-47D091086EBA}"/>
              </a:ext>
            </a:extLst>
          </p:cNvPr>
          <p:cNvSpPr txBox="1"/>
          <p:nvPr/>
        </p:nvSpPr>
        <p:spPr>
          <a:xfrm>
            <a:off x="763213" y="323610"/>
            <a:ext cx="60332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noProof="0" dirty="0">
                <a:solidFill>
                  <a:srgbClr val="FFFFFF"/>
                </a:solidFill>
                <a:latin typeface="Felix Titling" panose="04060505060202020A04" pitchFamily="82" charset="0"/>
                <a:ea typeface="JetBrains Mono" panose="02000009000000000000" pitchFamily="49" charset="0"/>
                <a:cs typeface="Times New Roman" panose="02020603050405020304" pitchFamily="18" charset="0"/>
              </a:rPr>
              <a:t>Thomas Hobbes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4A70C67-A5CC-5E79-B0E5-4704FD1D0D95}"/>
              </a:ext>
            </a:extLst>
          </p:cNvPr>
          <p:cNvCxnSpPr>
            <a:cxnSpLocks/>
          </p:cNvCxnSpPr>
          <p:nvPr/>
        </p:nvCxnSpPr>
        <p:spPr>
          <a:xfrm>
            <a:off x="7333200" y="3257975"/>
            <a:ext cx="0" cy="6480000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A drawing of a person with long hair&#10;&#10;Description automatically generated">
            <a:extLst>
              <a:ext uri="{FF2B5EF4-FFF2-40B4-BE49-F238E27FC236}">
                <a16:creationId xmlns:a16="http://schemas.microsoft.com/office/drawing/2014/main" id="{B33EA36C-A2BE-B442-E8F3-510C01F13B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6525" y="1524344"/>
            <a:ext cx="1517761" cy="1487406"/>
          </a:xfrm>
          <a:prstGeom prst="rect">
            <a:avLst/>
          </a:prstGeom>
          <a:ln w="57150" cap="sq">
            <a:solidFill>
              <a:srgbClr val="FFFFFF"/>
            </a:solidFill>
            <a:prstDash val="solid"/>
            <a:miter lim="800000"/>
          </a:ln>
          <a:effectLst/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E9ECD65-3E46-A8EC-DB9A-A54E4E7083F3}"/>
              </a:ext>
            </a:extLst>
          </p:cNvPr>
          <p:cNvCxnSpPr>
            <a:cxnSpLocks/>
          </p:cNvCxnSpPr>
          <p:nvPr/>
        </p:nvCxnSpPr>
        <p:spPr>
          <a:xfrm>
            <a:off x="7188934" y="3905975"/>
            <a:ext cx="288532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2F1610B-B79F-DEFB-B7DA-228B9C5D68E6}"/>
              </a:ext>
            </a:extLst>
          </p:cNvPr>
          <p:cNvCxnSpPr>
            <a:cxnSpLocks/>
          </p:cNvCxnSpPr>
          <p:nvPr/>
        </p:nvCxnSpPr>
        <p:spPr>
          <a:xfrm>
            <a:off x="7190788" y="4553975"/>
            <a:ext cx="288532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1CCB0DC-3CFF-74D0-53BA-CE72AC72D5C8}"/>
              </a:ext>
            </a:extLst>
          </p:cNvPr>
          <p:cNvCxnSpPr>
            <a:cxnSpLocks/>
          </p:cNvCxnSpPr>
          <p:nvPr/>
        </p:nvCxnSpPr>
        <p:spPr>
          <a:xfrm>
            <a:off x="7189200" y="5201975"/>
            <a:ext cx="288532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39A09DC-6BF4-9664-1624-9E6BE2295259}"/>
              </a:ext>
            </a:extLst>
          </p:cNvPr>
          <p:cNvCxnSpPr>
            <a:cxnSpLocks/>
          </p:cNvCxnSpPr>
          <p:nvPr/>
        </p:nvCxnSpPr>
        <p:spPr>
          <a:xfrm>
            <a:off x="7189200" y="5849975"/>
            <a:ext cx="288532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3CBB803-EDF5-3A96-7A80-748FEEA85EA6}"/>
              </a:ext>
            </a:extLst>
          </p:cNvPr>
          <p:cNvCxnSpPr>
            <a:cxnSpLocks/>
          </p:cNvCxnSpPr>
          <p:nvPr/>
        </p:nvCxnSpPr>
        <p:spPr>
          <a:xfrm>
            <a:off x="7189200" y="6497975"/>
            <a:ext cx="288532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E0D2018-D229-D34F-54C9-3EDDD7B5B9C0}"/>
              </a:ext>
            </a:extLst>
          </p:cNvPr>
          <p:cNvCxnSpPr>
            <a:cxnSpLocks/>
          </p:cNvCxnSpPr>
          <p:nvPr/>
        </p:nvCxnSpPr>
        <p:spPr>
          <a:xfrm>
            <a:off x="7189200" y="7145975"/>
            <a:ext cx="288532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D01C01A-EE41-94AA-2EBC-DAC6FFBDD978}"/>
              </a:ext>
            </a:extLst>
          </p:cNvPr>
          <p:cNvCxnSpPr>
            <a:cxnSpLocks/>
          </p:cNvCxnSpPr>
          <p:nvPr/>
        </p:nvCxnSpPr>
        <p:spPr>
          <a:xfrm>
            <a:off x="7189200" y="7793975"/>
            <a:ext cx="288532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9A69ED8-22F1-D91C-B98B-C5583281A28D}"/>
              </a:ext>
            </a:extLst>
          </p:cNvPr>
          <p:cNvCxnSpPr>
            <a:cxnSpLocks/>
          </p:cNvCxnSpPr>
          <p:nvPr/>
        </p:nvCxnSpPr>
        <p:spPr>
          <a:xfrm>
            <a:off x="7189200" y="8441975"/>
            <a:ext cx="288532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5D6B520-31C7-0D8D-3665-52E0F494A9BD}"/>
              </a:ext>
            </a:extLst>
          </p:cNvPr>
          <p:cNvCxnSpPr>
            <a:cxnSpLocks/>
          </p:cNvCxnSpPr>
          <p:nvPr/>
        </p:nvCxnSpPr>
        <p:spPr>
          <a:xfrm>
            <a:off x="7189200" y="9089975"/>
            <a:ext cx="288532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BE601A8-030D-9575-0F97-D7C6D21E054F}"/>
              </a:ext>
            </a:extLst>
          </p:cNvPr>
          <p:cNvSpPr txBox="1"/>
          <p:nvPr/>
        </p:nvSpPr>
        <p:spPr>
          <a:xfrm>
            <a:off x="763213" y="858089"/>
            <a:ext cx="6033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spc="300" noProof="0" dirty="0">
                <a:solidFill>
                  <a:srgbClr val="FFFFFF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“Krieg aller Gegen alle”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CC3E316-E927-15F7-AD62-7F6C9B911A3F}"/>
              </a:ext>
            </a:extLst>
          </p:cNvPr>
          <p:cNvSpPr txBox="1"/>
          <p:nvPr/>
        </p:nvSpPr>
        <p:spPr>
          <a:xfrm>
            <a:off x="4909351" y="3677983"/>
            <a:ext cx="22741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 noProof="0" dirty="0">
                <a:solidFill>
                  <a:srgbClr val="FFFFFF"/>
                </a:solidFill>
                <a:latin typeface="Bahnschrift" panose="020B0502040204020203" pitchFamily="34" charset="0"/>
              </a:rPr>
              <a:t>Geboren 1588 in Malmesbury (England)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9BB6ACC-A23A-6961-8AAF-DE37A45A589D}"/>
              </a:ext>
            </a:extLst>
          </p:cNvPr>
          <p:cNvSpPr txBox="1"/>
          <p:nvPr/>
        </p:nvSpPr>
        <p:spPr>
          <a:xfrm>
            <a:off x="4909351" y="4232995"/>
            <a:ext cx="2274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 noProof="0" dirty="0">
                <a:solidFill>
                  <a:srgbClr val="FFFFFF"/>
                </a:solidFill>
                <a:latin typeface="Bahnschrift" panose="020B0502040204020203" pitchFamily="34" charset="0"/>
              </a:rPr>
              <a:t>Wunderkind, schrieb schon mit 4 Jahren und lernte bald an einer Privatschule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AF28F3C-D3F1-D146-38B7-4714822D1216}"/>
              </a:ext>
            </a:extLst>
          </p:cNvPr>
          <p:cNvSpPr txBox="1"/>
          <p:nvPr/>
        </p:nvSpPr>
        <p:spPr>
          <a:xfrm>
            <a:off x="4909351" y="4971695"/>
            <a:ext cx="22741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 noProof="0" dirty="0">
                <a:solidFill>
                  <a:srgbClr val="FFFFFF"/>
                </a:solidFill>
                <a:latin typeface="Bahnschrift" panose="020B0502040204020203" pitchFamily="34" charset="0"/>
              </a:rPr>
              <a:t>Studierte an der Oxford University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F313E21-B7F4-9117-B31B-8BFFB947ECB5}"/>
              </a:ext>
            </a:extLst>
          </p:cNvPr>
          <p:cNvSpPr txBox="1"/>
          <p:nvPr/>
        </p:nvSpPr>
        <p:spPr>
          <a:xfrm>
            <a:off x="4909351" y="5532392"/>
            <a:ext cx="2274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 noProof="0" dirty="0">
                <a:solidFill>
                  <a:srgbClr val="FFFFFF"/>
                </a:solidFill>
                <a:latin typeface="Bahnschrift" panose="020B0502040204020203" pitchFamily="34" charset="0"/>
              </a:rPr>
              <a:t>Hauslehrer der Familie Cavendish, arbeitete auch als Sekretär von Francis Bacon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148E7DF-4EAE-4FE5-5F64-40F86379DB5C}"/>
              </a:ext>
            </a:extLst>
          </p:cNvPr>
          <p:cNvSpPr txBox="1"/>
          <p:nvPr/>
        </p:nvSpPr>
        <p:spPr>
          <a:xfrm>
            <a:off x="4909351" y="6826901"/>
            <a:ext cx="2274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 noProof="0" dirty="0">
                <a:solidFill>
                  <a:srgbClr val="FFFFFF"/>
                </a:solidFill>
                <a:latin typeface="Bahnschrift" panose="020B0502040204020203" pitchFamily="34" charset="0"/>
              </a:rPr>
              <a:t>In Frankreich im Exil während des englischen Bürgerkriegs (1640-1651)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2A547F9-6DC9-8320-1D68-EB9210398299}"/>
              </a:ext>
            </a:extLst>
          </p:cNvPr>
          <p:cNvSpPr txBox="1"/>
          <p:nvPr/>
        </p:nvSpPr>
        <p:spPr>
          <a:xfrm>
            <a:off x="4909351" y="7569912"/>
            <a:ext cx="22741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 noProof="0" dirty="0">
                <a:solidFill>
                  <a:srgbClr val="FFFFFF"/>
                </a:solidFill>
                <a:latin typeface="Bahnschrift" panose="020B0502040204020203" pitchFamily="34" charset="0"/>
              </a:rPr>
              <a:t>Veröffentlichte 1651 “Leviathan”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8C03C11-87B4-33CC-7BCE-B8974791E1A7}"/>
              </a:ext>
            </a:extLst>
          </p:cNvPr>
          <p:cNvSpPr txBox="1"/>
          <p:nvPr/>
        </p:nvSpPr>
        <p:spPr>
          <a:xfrm>
            <a:off x="4909351" y="8031513"/>
            <a:ext cx="22741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 noProof="0" dirty="0">
                <a:solidFill>
                  <a:srgbClr val="FFFFFF"/>
                </a:solidFill>
                <a:latin typeface="Bahnschrift" panose="020B0502040204020203" pitchFamily="34" charset="0"/>
              </a:rPr>
              <a:t>Bekam Vorwürfe von Häresie und Atheismus, würde aber geschützt durch Freunde u. König Karl II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09839C1-ECCC-7707-41BA-7F9BB2175860}"/>
              </a:ext>
            </a:extLst>
          </p:cNvPr>
          <p:cNvSpPr txBox="1"/>
          <p:nvPr/>
        </p:nvSpPr>
        <p:spPr>
          <a:xfrm>
            <a:off x="4909351" y="8852768"/>
            <a:ext cx="22741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 noProof="0" dirty="0">
                <a:solidFill>
                  <a:srgbClr val="FFFFFF"/>
                </a:solidFill>
                <a:latin typeface="Bahnschrift" panose="020B0502040204020203" pitchFamily="34" charset="0"/>
              </a:rPr>
              <a:t>Tod 1679 in Hardwick Hall, Derbyshire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939FCA3-F91C-7B32-C69B-8251A37FA86D}"/>
              </a:ext>
            </a:extLst>
          </p:cNvPr>
          <p:cNvSpPr txBox="1"/>
          <p:nvPr/>
        </p:nvSpPr>
        <p:spPr>
          <a:xfrm>
            <a:off x="4909351" y="6266823"/>
            <a:ext cx="22741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 noProof="0" dirty="0">
                <a:solidFill>
                  <a:srgbClr val="FFFFFF"/>
                </a:solidFill>
                <a:latin typeface="Bahnschrift" panose="020B0502040204020203" pitchFamily="34" charset="0"/>
              </a:rPr>
              <a:t>Europareise, Kontakt zu anderen Philosophen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A0EB996-75BF-7DD3-0AB6-E12608405E3F}"/>
              </a:ext>
            </a:extLst>
          </p:cNvPr>
          <p:cNvSpPr txBox="1"/>
          <p:nvPr/>
        </p:nvSpPr>
        <p:spPr>
          <a:xfrm>
            <a:off x="5506709" y="3285010"/>
            <a:ext cx="1246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noProof="0" dirty="0">
                <a:solidFill>
                  <a:srgbClr val="FFFFFF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Leben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2054227-9A97-92FE-A13A-D8BCDEA50295}"/>
              </a:ext>
            </a:extLst>
          </p:cNvPr>
          <p:cNvSpPr txBox="1"/>
          <p:nvPr/>
        </p:nvSpPr>
        <p:spPr>
          <a:xfrm>
            <a:off x="376189" y="1485657"/>
            <a:ext cx="4383447" cy="369332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de-DE" noProof="0" dirty="0">
                <a:solidFill>
                  <a:srgbClr val="FFFFFF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Philosophische Grundlagen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26EFEDA-7FB1-F21B-076A-B7098765DE8A}"/>
              </a:ext>
            </a:extLst>
          </p:cNvPr>
          <p:cNvSpPr txBox="1"/>
          <p:nvPr/>
        </p:nvSpPr>
        <p:spPr>
          <a:xfrm>
            <a:off x="369435" y="5345620"/>
            <a:ext cx="4383447" cy="369332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de-DE" noProof="0" dirty="0">
                <a:solidFill>
                  <a:srgbClr val="FFFFFF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Werke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AE0489A-EB5F-C352-4AAC-B3F472994067}"/>
              </a:ext>
            </a:extLst>
          </p:cNvPr>
          <p:cNvSpPr txBox="1"/>
          <p:nvPr/>
        </p:nvSpPr>
        <p:spPr>
          <a:xfrm>
            <a:off x="369435" y="7103900"/>
            <a:ext cx="4383447" cy="369332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de-DE" noProof="0" dirty="0">
                <a:solidFill>
                  <a:srgbClr val="FFFFFF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Auswirkungen 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8DE7BEE-5669-4142-3709-92506CA5355E}"/>
              </a:ext>
            </a:extLst>
          </p:cNvPr>
          <p:cNvSpPr txBox="1"/>
          <p:nvPr/>
        </p:nvSpPr>
        <p:spPr>
          <a:xfrm>
            <a:off x="369434" y="5720546"/>
            <a:ext cx="4383447" cy="954107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400" noProof="0" dirty="0">
                <a:solidFill>
                  <a:srgbClr val="FFFFFF"/>
                </a:solidFill>
                <a:latin typeface="Bahnschrift" panose="020B0502040204020203" pitchFamily="34" charset="0"/>
              </a:rPr>
              <a:t>Leviathan (1651)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400" noProof="0" dirty="0">
                <a:solidFill>
                  <a:srgbClr val="FFFFFF"/>
                </a:solidFill>
                <a:latin typeface="Bahnschrift" panose="020B0502040204020203" pitchFamily="34" charset="0"/>
              </a:rPr>
              <a:t>De </a:t>
            </a:r>
            <a:r>
              <a:rPr lang="de-DE" sz="1400" noProof="0" dirty="0" err="1">
                <a:solidFill>
                  <a:srgbClr val="FFFFFF"/>
                </a:solidFill>
                <a:latin typeface="Bahnschrift" panose="020B0502040204020203" pitchFamily="34" charset="0"/>
              </a:rPr>
              <a:t>Cive</a:t>
            </a:r>
            <a:r>
              <a:rPr lang="de-DE" sz="1400" noProof="0" dirty="0">
                <a:solidFill>
                  <a:srgbClr val="FFFFFF"/>
                </a:solidFill>
                <a:latin typeface="Bahnschrift" panose="020B0502040204020203" pitchFamily="34" charset="0"/>
              </a:rPr>
              <a:t> (1647)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400" noProof="0" dirty="0">
                <a:solidFill>
                  <a:srgbClr val="FFFFFF"/>
                </a:solidFill>
                <a:latin typeface="Bahnschrift" panose="020B0502040204020203" pitchFamily="34" charset="0"/>
              </a:rPr>
              <a:t>De Corpore (1655)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400" noProof="0" dirty="0">
                <a:solidFill>
                  <a:srgbClr val="FFFFFF"/>
                </a:solidFill>
                <a:latin typeface="Bahnschrift" panose="020B0502040204020203" pitchFamily="34" charset="0"/>
              </a:rPr>
              <a:t>Behemoth (1681)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A0453BF-9B71-3358-C47E-B548ED90403F}"/>
              </a:ext>
            </a:extLst>
          </p:cNvPr>
          <p:cNvSpPr txBox="1"/>
          <p:nvPr/>
        </p:nvSpPr>
        <p:spPr>
          <a:xfrm>
            <a:off x="376187" y="1862724"/>
            <a:ext cx="4383447" cy="3108543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square" rtlCol="0" anchor="t">
            <a:spAutoFit/>
          </a:bodyPr>
          <a:lstStyle/>
          <a:p>
            <a:pPr algn="ctr">
              <a:lnSpc>
                <a:spcPct val="200000"/>
              </a:lnSpc>
            </a:pPr>
            <a:r>
              <a:rPr lang="de-DE" sz="1400" i="1" noProof="0" dirty="0">
                <a:solidFill>
                  <a:srgbClr val="FFFFFF"/>
                </a:solidFill>
                <a:latin typeface="Bahnschrift" panose="020B0502040204020203" pitchFamily="34" charset="0"/>
              </a:rPr>
              <a:t>Menschenbild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noProof="0" dirty="0">
                <a:solidFill>
                  <a:srgbClr val="FFFFFF"/>
                </a:solidFill>
                <a:latin typeface="Bahnschrift" panose="020B0502040204020203" pitchFamily="34" charset="0"/>
              </a:rPr>
              <a:t>Negatives Menschenbild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noProof="0" dirty="0">
                <a:solidFill>
                  <a:srgbClr val="FFFFFF"/>
                </a:solidFill>
                <a:latin typeface="Bahnschrift" panose="020B0502040204020203" pitchFamily="34" charset="0"/>
              </a:rPr>
              <a:t>Ohne staatliche </a:t>
            </a:r>
            <a:r>
              <a:rPr lang="de-DE" sz="1400" dirty="0">
                <a:solidFill>
                  <a:srgbClr val="FFFFFF"/>
                </a:solidFill>
                <a:latin typeface="Bahnschrift" panose="020B0502040204020203" pitchFamily="34" charset="0"/>
              </a:rPr>
              <a:t>Ordnung sind Menschen im Naturzustand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noProof="0" dirty="0">
                <a:solidFill>
                  <a:srgbClr val="FFFFFF"/>
                </a:solidFill>
                <a:latin typeface="Bahnschrift" panose="020B0502040204020203" pitchFamily="34" charset="0"/>
              </a:rPr>
              <a:t>„Krieg alle gegen alle“</a:t>
            </a:r>
          </a:p>
          <a:p>
            <a:pPr algn="ctr">
              <a:lnSpc>
                <a:spcPct val="200000"/>
              </a:lnSpc>
            </a:pPr>
            <a:r>
              <a:rPr lang="de-DE" sz="1400" i="1" dirty="0">
                <a:solidFill>
                  <a:srgbClr val="FFFFFF"/>
                </a:solidFill>
                <a:latin typeface="Bahnschrift" panose="020B0502040204020203" pitchFamily="34" charset="0"/>
              </a:rPr>
              <a:t>Vertragstheorie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rgbClr val="FFFFFF"/>
                </a:solidFill>
                <a:latin typeface="Bahnschrift" panose="020B0502040204020203" pitchFamily="34" charset="0"/>
              </a:rPr>
              <a:t>Ziel: der Politik eine Wissenschaftliche Basis zu geben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rgbClr val="FFFFFF"/>
                </a:solidFill>
                <a:latin typeface="Bahnschrift" panose="020B0502040204020203" pitchFamily="34" charset="0"/>
              </a:rPr>
              <a:t>Jeder tritt sein Naturrecht dem Souverän ab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rgbClr val="FFFFFF"/>
                </a:solidFill>
                <a:latin typeface="Bahnschrift" panose="020B0502040204020203" pitchFamily="34" charset="0"/>
              </a:rPr>
              <a:t>Nur der Souverän ist in der Lage den Naturzustand zu verhindern</a:t>
            </a:r>
          </a:p>
          <a:p>
            <a:pPr lvl="1"/>
            <a:endParaRPr lang="de-DE" sz="1400" dirty="0">
              <a:solidFill>
                <a:srgbClr val="FFFFFF"/>
              </a:solidFill>
              <a:latin typeface="Bahnschrift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B4DC1F-1F02-4E0C-8C54-29763E032898}"/>
              </a:ext>
            </a:extLst>
          </p:cNvPr>
          <p:cNvSpPr txBox="1"/>
          <p:nvPr/>
        </p:nvSpPr>
        <p:spPr>
          <a:xfrm>
            <a:off x="370472" y="7473232"/>
            <a:ext cx="4383453" cy="2323457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400" noProof="0" dirty="0">
                <a:solidFill>
                  <a:srgbClr val="FFFFFF"/>
                </a:solidFill>
                <a:latin typeface="Bahnschrift" panose="020B0502040204020203" pitchFamily="34" charset="0"/>
              </a:rPr>
              <a:t>Wichtiger Begründer des Gesellschaftsvertrags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rgbClr val="FFFFFF"/>
                </a:solidFill>
                <a:latin typeface="Bahnschrift" panose="020B0502040204020203" pitchFamily="34" charset="0"/>
              </a:rPr>
              <a:t>Bildet die Grundlage für viele Gesellschaftssysteme, </a:t>
            </a:r>
            <a:r>
              <a:rPr lang="de-DE" sz="1400" dirty="0" err="1">
                <a:solidFill>
                  <a:srgbClr val="FFFFFF"/>
                </a:solidFill>
                <a:latin typeface="Bahnschrift" panose="020B0502040204020203" pitchFamily="34" charset="0"/>
              </a:rPr>
              <a:t>u.A.</a:t>
            </a:r>
            <a:r>
              <a:rPr lang="de-DE" sz="1400" dirty="0">
                <a:solidFill>
                  <a:srgbClr val="FFFFFF"/>
                </a:solidFill>
                <a:latin typeface="Bahnschrift" panose="020B0502040204020203" pitchFamily="34" charset="0"/>
              </a:rPr>
              <a:t>  Absolutismus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rgbClr val="FFFFFF"/>
                </a:solidFill>
                <a:latin typeface="Bahnschrift" panose="020B0502040204020203" pitchFamily="34" charset="0"/>
              </a:rPr>
              <a:t>Betonung der Sicherheitsfunktion des Staates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de-DE" sz="1400" dirty="0">
                <a:solidFill>
                  <a:srgbClr val="FFFFFF"/>
                </a:solidFill>
                <a:latin typeface="Bahnschrift" panose="020B0502040204020203" pitchFamily="34" charset="0"/>
              </a:rPr>
              <a:t>Moderne Regierung mit starker Zentralgewalt und Exekutive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sz="1400" noProof="0" dirty="0">
              <a:solidFill>
                <a:srgbClr val="FFFFFF"/>
              </a:solidFill>
              <a:latin typeface="Bahnschrift" panose="020B0502040204020203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EACEA7-1BC7-279C-43A9-EC50C87B4BB5}"/>
              </a:ext>
            </a:extLst>
          </p:cNvPr>
          <p:cNvCxnSpPr/>
          <p:nvPr/>
        </p:nvCxnSpPr>
        <p:spPr>
          <a:xfrm>
            <a:off x="3215640" y="2179320"/>
            <a:ext cx="14097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9BF998C-EF98-B590-C0B5-E8C5BC95D3D4}"/>
              </a:ext>
            </a:extLst>
          </p:cNvPr>
          <p:cNvCxnSpPr/>
          <p:nvPr/>
        </p:nvCxnSpPr>
        <p:spPr>
          <a:xfrm>
            <a:off x="518160" y="2179320"/>
            <a:ext cx="14097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210CB43-2E7F-BDE5-397E-165DFF1C6F28}"/>
              </a:ext>
            </a:extLst>
          </p:cNvPr>
          <p:cNvCxnSpPr/>
          <p:nvPr/>
        </p:nvCxnSpPr>
        <p:spPr>
          <a:xfrm>
            <a:off x="3215640" y="3461290"/>
            <a:ext cx="14097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161FAD-7B98-8C35-B0B5-81FD7A9F96DD}"/>
              </a:ext>
            </a:extLst>
          </p:cNvPr>
          <p:cNvCxnSpPr/>
          <p:nvPr/>
        </p:nvCxnSpPr>
        <p:spPr>
          <a:xfrm>
            <a:off x="518160" y="3461290"/>
            <a:ext cx="14097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A3065B4-A0D2-9183-3E12-13C933A44C59}"/>
              </a:ext>
            </a:extLst>
          </p:cNvPr>
          <p:cNvCxnSpPr>
            <a:cxnSpLocks/>
          </p:cNvCxnSpPr>
          <p:nvPr/>
        </p:nvCxnSpPr>
        <p:spPr>
          <a:xfrm>
            <a:off x="6605752" y="3461290"/>
            <a:ext cx="57773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3383736-1FAE-45EB-B9F6-84A8F3C48CD3}"/>
              </a:ext>
            </a:extLst>
          </p:cNvPr>
          <p:cNvCxnSpPr>
            <a:cxnSpLocks/>
          </p:cNvCxnSpPr>
          <p:nvPr/>
        </p:nvCxnSpPr>
        <p:spPr>
          <a:xfrm>
            <a:off x="5020491" y="3461290"/>
            <a:ext cx="68025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913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186</Words>
  <Application>Microsoft Office PowerPoint</Application>
  <PresentationFormat>Custom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Aptos</vt:lpstr>
      <vt:lpstr>Aptos Display</vt:lpstr>
      <vt:lpstr>Arial</vt:lpstr>
      <vt:lpstr>Bahnschrift</vt:lpstr>
      <vt:lpstr>Felix Titling</vt:lpstr>
      <vt:lpstr>JetBrains Mono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Rimma Alperowitsch</dc:creator>
  <cp:lastModifiedBy>Rimma Alperowitsch</cp:lastModifiedBy>
  <cp:revision>5</cp:revision>
  <dcterms:created xsi:type="dcterms:W3CDTF">2025-01-24T10:27:55Z</dcterms:created>
  <dcterms:modified xsi:type="dcterms:W3CDTF">2025-01-29T08:59:57Z</dcterms:modified>
</cp:coreProperties>
</file>