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1" r:id="rId5"/>
    <p:sldId id="265" r:id="rId6"/>
    <p:sldId id="266" r:id="rId7"/>
    <p:sldId id="262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696"/>
    <a:srgbClr val="F9C784"/>
    <a:srgbClr val="E7E7E7"/>
    <a:srgbClr val="C33C54"/>
    <a:srgbClr val="AEF3E7"/>
    <a:srgbClr val="254E70"/>
    <a:srgbClr val="4CE0D2"/>
    <a:srgbClr val="041B15"/>
    <a:srgbClr val="136F63"/>
    <a:srgbClr val="84C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76" d="100"/>
          <a:sy n="76" d="100"/>
        </p:scale>
        <p:origin x="2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3532-E2E0-406E-3559-402FACA8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90DC8-8B27-DA53-325F-00FCB8072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CA89-C215-5D84-CA56-12DD8EFA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3908-51B5-797C-DB1A-4CFC9E53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A375-C70E-E96A-FC45-8B194306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1967-8860-FED8-128C-AC395784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F7097-C732-E49D-A5B6-FF6A62DE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E08C-8838-BBDB-F4AC-85A2931E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1AAE-A492-91E3-60BA-754F8A5A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2415-3AAF-2AFE-74E5-FA820ED2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4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ED469C-838D-2FC8-8A92-523BBA22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F4E6-8801-50A0-450F-43D3CD7D4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B796-E999-BF53-84F8-C419E100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859E-3B95-20C0-FB2E-CBCCDB0C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C2F37-3B8E-1010-1411-9E8ADA5A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15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DFA4-A2C4-4F41-9FFC-E37DDC7E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E042-BB44-82A5-5316-5141E2E8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330D7-2D0B-27E4-0C5B-B32E1D32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8612-06E0-D2E7-4E96-BDE09691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C97F-B182-B46B-DC37-CF2D968C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3038-5828-6F21-0608-CAE76E03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B411-CCD6-64F8-1F19-C44C886FC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DDFE7-B54F-5BA6-5367-C76F6496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9BA5-9869-4A10-9DBC-DB244A91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E2FBB-5898-A864-BE7E-3A26CC0C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798B-1772-17DA-EE7F-B3D76970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4AC5-46B0-1B28-1381-DFB54474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F67E3-7195-4B87-AD70-71F211C05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0F8DC-D71A-75FC-189E-4567FFB1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CD53E-F4CA-5079-54FB-1829CB0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2A67-6807-EB27-4E15-8195F89D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77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2BBB-05FE-CE51-E06F-47336286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F9880-16EF-C6D2-58F9-64D2EEB64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1C6CB-2D2B-5A2A-0572-34A2E4EE5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43EF5-D4E9-3D2E-A724-436EAAB5A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90461-3F82-EB82-8C9D-75C712DA9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90F03-671E-B4E8-4995-FA8CD727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270AF-1414-321B-ED6E-79E6FEC6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65AD5-3D68-40DD-358B-27E7F2B7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8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55B5-B0B6-00D3-9703-63A2B000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76E7-22C7-D495-CE3F-30EF8417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AA7E8-23CF-652A-1A98-640FA883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FD3C7-46F7-D063-1CA5-5055F62A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0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4A210-60AB-EC76-062A-7417FD5D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A18DF-2F3D-5A37-2DA4-56191FAC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876D-975B-7210-DEA0-6E3640C6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80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0EA1-72F7-999F-2C3B-B47F4330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5EBB-CA79-2693-A358-EE8E8129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AD5FE-FEE4-0FB2-B2F1-471CF9DE5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C20AB-9100-8CA6-0E75-CB9AF7D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88950-2CD4-CC5E-1011-FF9E94CC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05661-68C4-7496-E5C4-0391427C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2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B480-3875-9823-E7E9-297DAFA0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0E9C0-E070-1242-346A-1005B80B1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C3DB4-88C4-1D78-039A-5E9FEA2F0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16DF8-BD10-FBB7-36B8-0C6E2EE6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0C089-D81E-CAA5-B841-B58BF815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73C6B-49BE-9C0B-FD64-8AC4BEE6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FD9A8-77B1-9B60-2147-553DEA71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16068-E3D3-2656-777F-20713F0A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5F795-DCE3-4AD1-607E-FED1DDCA5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B304D-8061-448A-A018-AC94A664A2C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6564-B3DE-3D8E-EF80-0F4B92A51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A61D6-F8B4-564C-588B-ECAF4ABC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BE93F-636E-46F0-8ED1-EFCE7745A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F700-2424-DB6D-B1F3-934234D15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Ostsee - Hydrologie</a:t>
            </a:r>
          </a:p>
        </p:txBody>
      </p:sp>
    </p:spTree>
    <p:extLst>
      <p:ext uri="{BB962C8B-B14F-4D97-AF65-F5344CB8AC3E}">
        <p14:creationId xmlns:p14="http://schemas.microsoft.com/office/powerpoint/2010/main" val="113333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B9593-972D-ABD0-4C42-2E53069FA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43AB8D-85DE-026B-F9A1-D72CFE86D67D}"/>
              </a:ext>
            </a:extLst>
          </p:cNvPr>
          <p:cNvSpPr txBox="1"/>
          <p:nvPr/>
        </p:nvSpPr>
        <p:spPr>
          <a:xfrm>
            <a:off x="560231" y="611747"/>
            <a:ext cx="10269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noProof="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Seite 105, Aufgabe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13330-07E0-6178-91BE-F54F72255945}"/>
              </a:ext>
            </a:extLst>
          </p:cNvPr>
          <p:cNvSpPr txBox="1"/>
          <p:nvPr/>
        </p:nvSpPr>
        <p:spPr>
          <a:xfrm>
            <a:off x="560230" y="1911023"/>
            <a:ext cx="111564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Geringer Salzgehalt, Brackwasser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485696"/>
                </a:solidFill>
                <a:latin typeface="Bahnschrift" panose="020B0502040204020203" pitchFamily="34" charset="0"/>
              </a:rPr>
              <a:t>H2O mit Salzgehalt von 0,1% – 1%</a:t>
            </a:r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485696"/>
                </a:solidFill>
                <a:latin typeface="Bahnschrift" panose="020B0502040204020203" pitchFamily="34" charset="0"/>
              </a:rPr>
              <a:t>Geringe Durchmischung des Wassers; Binnenmeer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485696"/>
                </a:solidFill>
                <a:latin typeface="Bahnschrift" panose="020B0502040204020203" pitchFamily="34" charset="0"/>
              </a:rPr>
              <a:t>V.a. in den tiefen, salzhaltigen Zonen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485696"/>
                </a:solidFill>
                <a:latin typeface="Bahnschrift" panose="020B0502040204020203" pitchFamily="34" charset="0"/>
              </a:rPr>
              <a:t>Hier kann neues O2 nur durch Nordseewasser zufließen, Gefahr für Todeszonen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485696"/>
                </a:solidFill>
                <a:latin typeface="Bahnschrift" panose="020B0502040204020203" pitchFamily="34" charset="0"/>
              </a:rPr>
              <a:t>Humides Klima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3CA365-9603-D78B-14AC-FE20E44E8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568169-DAA3-7730-3294-7ACE33EDA39E}"/>
              </a:ext>
            </a:extLst>
          </p:cNvPr>
          <p:cNvSpPr txBox="1"/>
          <p:nvPr/>
        </p:nvSpPr>
        <p:spPr>
          <a:xfrm>
            <a:off x="560231" y="611747"/>
            <a:ext cx="795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Wasser</a:t>
            </a:r>
            <a:endParaRPr lang="de-DE" sz="5400" dirty="0">
              <a:solidFill>
                <a:srgbClr val="485696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3" descr="A book with a map and charts&#10;&#10;AI-generated content may be incorrect.">
            <a:extLst>
              <a:ext uri="{FF2B5EF4-FFF2-40B4-BE49-F238E27FC236}">
                <a16:creationId xmlns:a16="http://schemas.microsoft.com/office/drawing/2014/main" id="{F37E487E-867C-D07B-3719-4275CA538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7" t="3771" r="11106" b="69683"/>
          <a:stretch/>
        </p:blipFill>
        <p:spPr>
          <a:xfrm>
            <a:off x="560231" y="2111433"/>
            <a:ext cx="6962787" cy="3300541"/>
          </a:xfrm>
          <a:prstGeom prst="rect">
            <a:avLst/>
          </a:prstGeom>
          <a:ln w="28575">
            <a:solidFill>
              <a:srgbClr val="485696"/>
            </a:solidFill>
          </a:ln>
        </p:spPr>
      </p:pic>
      <p:pic>
        <p:nvPicPr>
          <p:cNvPr id="5" name="Picture 4" descr="A book with a map and charts&#10;&#10;AI-generated content may be incorrect.">
            <a:extLst>
              <a:ext uri="{FF2B5EF4-FFF2-40B4-BE49-F238E27FC236}">
                <a16:creationId xmlns:a16="http://schemas.microsoft.com/office/drawing/2014/main" id="{B055B3B5-05CD-0B09-F412-571048535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t="33197" r="43767" b="10935"/>
          <a:stretch/>
        </p:blipFill>
        <p:spPr>
          <a:xfrm>
            <a:off x="8441148" y="1406115"/>
            <a:ext cx="3057618" cy="4711176"/>
          </a:xfrm>
          <a:prstGeom prst="rect">
            <a:avLst/>
          </a:prstGeom>
          <a:ln w="28575">
            <a:solidFill>
              <a:srgbClr val="485696"/>
            </a:solidFill>
          </a:ln>
        </p:spPr>
      </p:pic>
    </p:spTree>
    <p:extLst>
      <p:ext uri="{BB962C8B-B14F-4D97-AF65-F5344CB8AC3E}">
        <p14:creationId xmlns:p14="http://schemas.microsoft.com/office/powerpoint/2010/main" val="1798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78ADF-5997-A8F0-09CE-C4E182D96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500FB3-F693-F9BD-C075-6247DF0BFF61}"/>
              </a:ext>
            </a:extLst>
          </p:cNvPr>
          <p:cNvSpPr txBox="1"/>
          <p:nvPr/>
        </p:nvSpPr>
        <p:spPr>
          <a:xfrm>
            <a:off x="560231" y="611747"/>
            <a:ext cx="795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Wasser</a:t>
            </a:r>
            <a:endParaRPr lang="de-DE" sz="5400" dirty="0">
              <a:solidFill>
                <a:srgbClr val="485696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B84AA-3C4C-6281-1E09-6B5695216D79}"/>
              </a:ext>
            </a:extLst>
          </p:cNvPr>
          <p:cNvSpPr txBox="1"/>
          <p:nvPr/>
        </p:nvSpPr>
        <p:spPr>
          <a:xfrm>
            <a:off x="560230" y="1911023"/>
            <a:ext cx="111564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Einstrom salzreichen Nordsee Wasser, aber auch Ausstrom in Nordsee -&gt; Salzgehalt verändert sich nicht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Relativ geringer Salzgehalt</a:t>
            </a:r>
          </a:p>
          <a:p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485696"/>
                </a:solidFill>
                <a:latin typeface="Bahnschrift" panose="020B0502040204020203" pitchFamily="34" charset="0"/>
              </a:rPr>
              <a:t>Einstrom Süßwasser: Niederschläge, Flüsse</a:t>
            </a:r>
          </a:p>
          <a:p>
            <a:endParaRPr lang="de-DE" sz="3200" dirty="0">
              <a:solidFill>
                <a:srgbClr val="485696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Unterschiede im Salzgehalt zwischen N</a:t>
            </a:r>
            <a:r>
              <a:rPr lang="de-DE" sz="3200" dirty="0" err="1">
                <a:solidFill>
                  <a:srgbClr val="485696"/>
                </a:solidFill>
                <a:latin typeface="Bahnschrift" panose="020B0502040204020203" pitchFamily="34" charset="0"/>
              </a:rPr>
              <a:t>orden</a:t>
            </a:r>
            <a:r>
              <a:rPr lang="de-DE" sz="3200" dirty="0">
                <a:solidFill>
                  <a:srgbClr val="485696"/>
                </a:solidFill>
                <a:latin typeface="Bahnschrift" panose="020B0502040204020203" pitchFamily="34" charset="0"/>
              </a:rPr>
              <a:t> und Süden, und Tagen an denen das Meer gefroren ist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A1873-C6CA-D9CC-EE56-F2222480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5E6362-555D-57D7-18F1-90ED6C269C3D}"/>
              </a:ext>
            </a:extLst>
          </p:cNvPr>
          <p:cNvSpPr txBox="1"/>
          <p:nvPr/>
        </p:nvSpPr>
        <p:spPr>
          <a:xfrm>
            <a:off x="560231" y="611747"/>
            <a:ext cx="795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Relief</a:t>
            </a:r>
            <a:endParaRPr lang="de-DE" sz="5400" dirty="0">
              <a:solidFill>
                <a:srgbClr val="485696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" name="Picture 1" descr="A close-up of a book&#10;&#10;AI-generated content may be incorrect.">
            <a:extLst>
              <a:ext uri="{FF2B5EF4-FFF2-40B4-BE49-F238E27FC236}">
                <a16:creationId xmlns:a16="http://schemas.microsoft.com/office/drawing/2014/main" id="{61C48446-7AA3-0BF5-996D-281309574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" t="30599" r="20056" b="48667"/>
          <a:stretch/>
        </p:blipFill>
        <p:spPr>
          <a:xfrm>
            <a:off x="693234" y="2340774"/>
            <a:ext cx="6847959" cy="2696567"/>
          </a:xfrm>
          <a:prstGeom prst="rect">
            <a:avLst/>
          </a:prstGeom>
          <a:ln w="28575">
            <a:solidFill>
              <a:srgbClr val="485696"/>
            </a:solidFill>
          </a:ln>
        </p:spPr>
      </p:pic>
      <p:pic>
        <p:nvPicPr>
          <p:cNvPr id="4" name="Picture 3" descr="A book with a map and charts&#10;&#10;AI-generated content may be incorrect.">
            <a:extLst>
              <a:ext uri="{FF2B5EF4-FFF2-40B4-BE49-F238E27FC236}">
                <a16:creationId xmlns:a16="http://schemas.microsoft.com/office/drawing/2014/main" id="{78EC79A0-DFBF-1D2F-B7FA-FB0219673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8" t="33197" r="43767" b="10935"/>
          <a:stretch/>
        </p:blipFill>
        <p:spPr>
          <a:xfrm>
            <a:off x="8441148" y="1406115"/>
            <a:ext cx="3057618" cy="4711176"/>
          </a:xfrm>
          <a:prstGeom prst="rect">
            <a:avLst/>
          </a:prstGeom>
          <a:ln w="28575">
            <a:solidFill>
              <a:srgbClr val="485696"/>
            </a:solidFill>
          </a:ln>
        </p:spPr>
      </p:pic>
    </p:spTree>
    <p:extLst>
      <p:ext uri="{BB962C8B-B14F-4D97-AF65-F5344CB8AC3E}">
        <p14:creationId xmlns:p14="http://schemas.microsoft.com/office/powerpoint/2010/main" val="220698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C86B7-50C9-4200-D06A-AAA9C4D90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316E7D-493D-5889-3E48-B4C9D6257DAE}"/>
              </a:ext>
            </a:extLst>
          </p:cNvPr>
          <p:cNvSpPr txBox="1"/>
          <p:nvPr/>
        </p:nvSpPr>
        <p:spPr>
          <a:xfrm>
            <a:off x="560231" y="611747"/>
            <a:ext cx="795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Relief</a:t>
            </a:r>
            <a:endParaRPr lang="de-DE" sz="5400" dirty="0">
              <a:solidFill>
                <a:srgbClr val="485696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10039-48AB-5353-14D0-3A93BE7789BC}"/>
              </a:ext>
            </a:extLst>
          </p:cNvPr>
          <p:cNvSpPr txBox="1"/>
          <p:nvPr/>
        </p:nvSpPr>
        <p:spPr>
          <a:xfrm>
            <a:off x="560230" y="1911023"/>
            <a:ext cx="11156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Durchschnittlich sehr flaches Meer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485696"/>
                </a:solidFill>
                <a:latin typeface="Bahnschrift" panose="020B0502040204020203" pitchFamily="34" charset="0"/>
              </a:rPr>
              <a:t>Im Grenzbereich zur Nordsee gibt es Inseln und schmale Meeres-verbindungen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5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C6BD5-125D-3B8D-575A-32F161129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3E3BE9-4E77-3BFA-DDBE-86A8E3FDB6AD}"/>
              </a:ext>
            </a:extLst>
          </p:cNvPr>
          <p:cNvSpPr txBox="1"/>
          <p:nvPr/>
        </p:nvSpPr>
        <p:spPr>
          <a:xfrm>
            <a:off x="560231" y="611747"/>
            <a:ext cx="795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Klima</a:t>
            </a:r>
            <a:endParaRPr lang="de-DE" sz="5400" dirty="0">
              <a:solidFill>
                <a:srgbClr val="485696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3" descr="A book with a map and charts&#10;&#10;AI-generated content may be incorrect.">
            <a:extLst>
              <a:ext uri="{FF2B5EF4-FFF2-40B4-BE49-F238E27FC236}">
                <a16:creationId xmlns:a16="http://schemas.microsoft.com/office/drawing/2014/main" id="{F85B3F12-D980-65D2-02B8-FDB2D8546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7" t="32070" r="9463" b="41639"/>
          <a:stretch/>
        </p:blipFill>
        <p:spPr>
          <a:xfrm>
            <a:off x="940156" y="1640394"/>
            <a:ext cx="3921617" cy="4289267"/>
          </a:xfrm>
          <a:prstGeom prst="rect">
            <a:avLst/>
          </a:prstGeom>
          <a:ln w="28575">
            <a:solidFill>
              <a:srgbClr val="485696"/>
            </a:solidFill>
          </a:ln>
        </p:spPr>
      </p:pic>
      <p:pic>
        <p:nvPicPr>
          <p:cNvPr id="5" name="Picture 4" descr="A book with a map and charts&#10;&#10;AI-generated content may be incorrect.">
            <a:extLst>
              <a:ext uri="{FF2B5EF4-FFF2-40B4-BE49-F238E27FC236}">
                <a16:creationId xmlns:a16="http://schemas.microsoft.com/office/drawing/2014/main" id="{E69B6F92-884C-BE0F-300A-C6B599F96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7" t="63462" r="9463" b="8307"/>
          <a:stretch/>
        </p:blipFill>
        <p:spPr>
          <a:xfrm>
            <a:off x="7049036" y="1640394"/>
            <a:ext cx="3921617" cy="4605859"/>
          </a:xfrm>
          <a:prstGeom prst="rect">
            <a:avLst/>
          </a:prstGeom>
          <a:ln w="28575">
            <a:solidFill>
              <a:srgbClr val="485696"/>
            </a:solidFill>
          </a:ln>
        </p:spPr>
      </p:pic>
    </p:spTree>
    <p:extLst>
      <p:ext uri="{BB962C8B-B14F-4D97-AF65-F5344CB8AC3E}">
        <p14:creationId xmlns:p14="http://schemas.microsoft.com/office/powerpoint/2010/main" val="37491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D82DF-2D1A-0901-6466-9FE846C00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EF9FA-752F-BC0D-8AB4-B4027428C3C5}"/>
              </a:ext>
            </a:extLst>
          </p:cNvPr>
          <p:cNvSpPr txBox="1"/>
          <p:nvPr/>
        </p:nvSpPr>
        <p:spPr>
          <a:xfrm>
            <a:off x="560231" y="611747"/>
            <a:ext cx="795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Klima</a:t>
            </a:r>
            <a:endParaRPr lang="de-DE" sz="5400" dirty="0">
              <a:solidFill>
                <a:srgbClr val="485696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2D0244-D4AE-832B-025A-F478ADA76E50}"/>
              </a:ext>
            </a:extLst>
          </p:cNvPr>
          <p:cNvSpPr txBox="1"/>
          <p:nvPr/>
        </p:nvSpPr>
        <p:spPr>
          <a:xfrm>
            <a:off x="560230" y="1911023"/>
            <a:ext cx="111564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Gemäßigte Klimazone, Jahreszeitlicher Temperaturwechsel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dirty="0">
                <a:solidFill>
                  <a:srgbClr val="485696"/>
                </a:solidFill>
                <a:latin typeface="Bahnschrift" panose="020B0502040204020203" pitchFamily="34" charset="0"/>
              </a:rPr>
              <a:t>Ganzjährig humide Klimabedingung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dirty="0">
              <a:solidFill>
                <a:srgbClr val="485696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Unterschiede zwischen nördlicher und südlicher Ostsee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dirty="0">
              <a:solidFill>
                <a:srgbClr val="485696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0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081AED-ECA6-3535-B6B8-B916EB19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DB3DC9-B995-B13B-4CBE-CFAFC0C96939}"/>
              </a:ext>
            </a:extLst>
          </p:cNvPr>
          <p:cNvSpPr txBox="1"/>
          <p:nvPr/>
        </p:nvSpPr>
        <p:spPr>
          <a:xfrm>
            <a:off x="560231" y="611747"/>
            <a:ext cx="795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Bios</a:t>
            </a:r>
            <a:endParaRPr lang="de-DE" sz="5400" dirty="0">
              <a:solidFill>
                <a:srgbClr val="485696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2" name="Picture 1" descr="A close-up of a book&#10;&#10;AI-generated content may be incorrect.">
            <a:extLst>
              <a:ext uri="{FF2B5EF4-FFF2-40B4-BE49-F238E27FC236}">
                <a16:creationId xmlns:a16="http://schemas.microsoft.com/office/drawing/2014/main" id="{A0617800-3728-9D5C-8B71-9406F1A1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8" t="2545" r="15738" b="69212"/>
          <a:stretch/>
        </p:blipFill>
        <p:spPr>
          <a:xfrm>
            <a:off x="702844" y="1677003"/>
            <a:ext cx="8766649" cy="4456647"/>
          </a:xfrm>
          <a:prstGeom prst="rect">
            <a:avLst/>
          </a:prstGeom>
          <a:ln w="28575">
            <a:solidFill>
              <a:srgbClr val="485696"/>
            </a:solidFill>
          </a:ln>
        </p:spPr>
      </p:pic>
    </p:spTree>
    <p:extLst>
      <p:ext uri="{BB962C8B-B14F-4D97-AF65-F5344CB8AC3E}">
        <p14:creationId xmlns:p14="http://schemas.microsoft.com/office/powerpoint/2010/main" val="57987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DA7E0-9837-2A90-BB8C-221518F5D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27324-3060-E4E2-6575-F67083D1E3DF}"/>
              </a:ext>
            </a:extLst>
          </p:cNvPr>
          <p:cNvSpPr txBox="1"/>
          <p:nvPr/>
        </p:nvSpPr>
        <p:spPr>
          <a:xfrm>
            <a:off x="560231" y="611747"/>
            <a:ext cx="7959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485696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Bios</a:t>
            </a:r>
            <a:endParaRPr lang="de-DE" sz="5400" dirty="0">
              <a:solidFill>
                <a:srgbClr val="485696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C2F91-2ED3-207B-8213-98BB0B8E6DA6}"/>
              </a:ext>
            </a:extLst>
          </p:cNvPr>
          <p:cNvSpPr txBox="1"/>
          <p:nvPr/>
        </p:nvSpPr>
        <p:spPr>
          <a:xfrm>
            <a:off x="560230" y="1911023"/>
            <a:ext cx="111564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Zusammensetzung der Arten durch Salzgehalt bestimmt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Für Süß- und Salzwasserarten Bedingung durch das Brackwasser ungünstig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noProof="0" dirty="0">
                <a:solidFill>
                  <a:srgbClr val="485696"/>
                </a:solidFill>
                <a:latin typeface="Bahnschrift" panose="020B0502040204020203" pitchFamily="34" charset="0"/>
              </a:rPr>
              <a:t>Komplexes Ökosystem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dirty="0">
              <a:solidFill>
                <a:srgbClr val="485696"/>
              </a:solidFill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200" noProof="0" dirty="0">
              <a:solidFill>
                <a:srgbClr val="485696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6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Bahnschrift</vt:lpstr>
      <vt:lpstr>JetBrains Mono</vt:lpstr>
      <vt:lpstr>Wingdings</vt:lpstr>
      <vt:lpstr>Office Theme</vt:lpstr>
      <vt:lpstr>Ostsee - Hydrologie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Rimma Alperowitsch</dc:creator>
  <cp:lastModifiedBy>Rimma Alperowitsch</cp:lastModifiedBy>
  <cp:revision>1</cp:revision>
  <dcterms:created xsi:type="dcterms:W3CDTF">2025-02-26T12:26:05Z</dcterms:created>
  <dcterms:modified xsi:type="dcterms:W3CDTF">2025-02-26T12:53:18Z</dcterms:modified>
</cp:coreProperties>
</file>