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477" autoAdjust="0"/>
  </p:normalViewPr>
  <p:slideViewPr>
    <p:cSldViewPr snapToGrid="0">
      <p:cViewPr varScale="1">
        <p:scale>
          <a:sx n="81" d="100"/>
          <a:sy n="81" d="100"/>
        </p:scale>
        <p:origin x="15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38400" y="1917000"/>
            <a:ext cx="8649000" cy="3834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38400" y="1917000"/>
            <a:ext cx="8649000" cy="3834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94640" y="229680"/>
            <a:ext cx="5647320" cy="575640"/>
          </a:xfrm>
          <a:prstGeom prst="rect">
            <a:avLst/>
          </a:prstGeom>
        </p:spPr>
        <p:txBody>
          <a:bodyPr tIns="91440" bIns="91440">
            <a:noAutofit/>
          </a:bodyPr>
          <a:lstStyle/>
          <a:p>
            <a:r>
              <a:rPr lang="en-US" sz="3000" b="0" strike="noStrike" spc="-1">
                <a:solidFill>
                  <a:srgbClr val="000000"/>
                </a:solidFill>
                <a:latin typeface="Arial"/>
              </a:rPr>
              <a:t>Click to edit the title text format</a:t>
            </a:r>
          </a:p>
        </p:txBody>
      </p:sp>
      <p:pic>
        <p:nvPicPr>
          <p:cNvPr id="6" name="Google Shape;10;p11"/>
          <p:cNvPicPr/>
          <p:nvPr/>
        </p:nvPicPr>
        <p:blipFill>
          <a:blip r:embed="rId14"/>
          <a:stretch/>
        </p:blipFill>
        <p:spPr>
          <a:xfrm>
            <a:off x="53280" y="4989240"/>
            <a:ext cx="946080" cy="109440"/>
          </a:xfrm>
          <a:prstGeom prst="rect">
            <a:avLst/>
          </a:prstGeom>
          <a:ln>
            <a:noFill/>
          </a:ln>
        </p:spPr>
      </p:pic>
      <p:sp>
        <p:nvSpPr>
          <p:cNvPr id="2" name="CustomShape 2"/>
          <p:cNvSpPr/>
          <p:nvPr/>
        </p:nvSpPr>
        <p:spPr>
          <a:xfrm>
            <a:off x="4338720" y="4899960"/>
            <a:ext cx="466560" cy="1987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 sz="900" b="0" strike="noStrike" spc="-1">
                <a:solidFill>
                  <a:srgbClr val="FFFFFF"/>
                </a:solidFill>
                <a:latin typeface="Lato"/>
                <a:ea typeface="Lato"/>
              </a:rPr>
              <a:t>//01</a:t>
            </a:r>
            <a:endParaRPr lang="en-US" sz="900" b="0" strike="noStrike" spc="-1">
              <a:latin typeface="Arial"/>
            </a:endParaRPr>
          </a:p>
        </p:txBody>
      </p:sp>
      <p:sp>
        <p:nvSpPr>
          <p:cNvPr id="3" name="CustomShape 3"/>
          <p:cNvSpPr/>
          <p:nvPr/>
        </p:nvSpPr>
        <p:spPr>
          <a:xfrm>
            <a:off x="4268880" y="4859280"/>
            <a:ext cx="548280" cy="39312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en" sz="900" b="0" strike="noStrike" spc="-1">
                <a:solidFill>
                  <a:srgbClr val="FFFFFF"/>
                </a:solidFill>
                <a:latin typeface="Lato"/>
                <a:ea typeface="Lato"/>
              </a:rPr>
              <a:t>// </a:t>
            </a:r>
            <a:fld id="{D5F008BC-9036-4117-A38F-49DDF6059318}" type="slidenum">
              <a:rPr lang="en" sz="900" b="0" strike="noStrike" spc="-1">
                <a:solidFill>
                  <a:srgbClr val="FFFFFF"/>
                </a:solidFill>
                <a:latin typeface="Lato"/>
                <a:ea typeface="Lato"/>
              </a:rPr>
              <a:t>‹#›</a:t>
            </a:fld>
            <a:endParaRPr lang="en-US" sz="900" b="0" strike="noStrike" spc="-1">
              <a:latin typeface="Arial"/>
            </a:endParaRPr>
          </a:p>
        </p:txBody>
      </p:sp>
      <p:sp>
        <p:nvSpPr>
          <p:cNvPr id="4"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38400" y="1917000"/>
            <a:ext cx="8649000" cy="826920"/>
          </a:xfrm>
          <a:prstGeom prst="rect">
            <a:avLst/>
          </a:prstGeom>
        </p:spPr>
        <p:txBody>
          <a:bodyPr tIns="91440" bIns="91440">
            <a:noAutofit/>
          </a:bodyPr>
          <a:lstStyle/>
          <a:p>
            <a:r>
              <a:rPr lang="en-US" sz="4800" b="0" strike="noStrike" spc="-1">
                <a:solidFill>
                  <a:srgbClr val="000000"/>
                </a:solidFill>
                <a:latin typeface="Arial"/>
              </a:rPr>
              <a:t>Click to edit the title text format</a:t>
            </a:r>
          </a:p>
        </p:txBody>
      </p:sp>
      <p:pic>
        <p:nvPicPr>
          <p:cNvPr id="42" name="Google Shape;167;p13"/>
          <p:cNvPicPr/>
          <p:nvPr/>
        </p:nvPicPr>
        <p:blipFill>
          <a:blip r:embed="rId15"/>
          <a:stretch/>
        </p:blipFill>
        <p:spPr>
          <a:xfrm>
            <a:off x="551520" y="509760"/>
            <a:ext cx="1356480" cy="338760"/>
          </a:xfrm>
          <a:prstGeom prst="rect">
            <a:avLst/>
          </a:prstGeom>
          <a:ln>
            <a:noFill/>
          </a:ln>
        </p:spPr>
      </p:pic>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1972080" y="100080"/>
            <a:ext cx="8279640" cy="575640"/>
          </a:xfrm>
          <a:prstGeom prst="rect">
            <a:avLst/>
          </a:prstGeom>
          <a:noFill/>
          <a:ln>
            <a:noFill/>
          </a:ln>
        </p:spPr>
        <p:txBody>
          <a:bodyPr tIns="91440" bIns="91440">
            <a:noAutofit/>
          </a:bodyPr>
          <a:lstStyle/>
          <a:p>
            <a:pPr>
              <a:lnSpc>
                <a:spcPct val="100000"/>
              </a:lnSpc>
            </a:pPr>
            <a:r>
              <a:rPr lang="en" sz="4000" b="0" strike="noStrike" spc="-1">
                <a:solidFill>
                  <a:srgbClr val="1F1F50"/>
                </a:solidFill>
                <a:latin typeface="Lato"/>
                <a:ea typeface="Lato"/>
              </a:rPr>
              <a:t>PLEDGE TO PROGRESS</a:t>
            </a:r>
            <a:br/>
            <a:r>
              <a:rPr lang="en" sz="4000" b="1" strike="noStrike" spc="-1">
                <a:solidFill>
                  <a:srgbClr val="1F1F50"/>
                </a:solidFill>
                <a:latin typeface="Lato"/>
                <a:ea typeface="Lato"/>
              </a:rPr>
              <a:t>Sustainability Hackathon </a:t>
            </a:r>
            <a:endParaRPr lang="en-US" sz="4000" b="0" strike="noStrike" spc="-1">
              <a:solidFill>
                <a:srgbClr val="000000"/>
              </a:solidFill>
              <a:latin typeface="Arial"/>
            </a:endParaRPr>
          </a:p>
        </p:txBody>
      </p:sp>
      <p:sp>
        <p:nvSpPr>
          <p:cNvPr id="81" name="CustomShape 2"/>
          <p:cNvSpPr/>
          <p:nvPr/>
        </p:nvSpPr>
        <p:spPr>
          <a:xfrm>
            <a:off x="-3666240" y="3115080"/>
            <a:ext cx="8238240" cy="3413880"/>
          </a:xfrm>
          <a:prstGeom prst="rect">
            <a:avLst/>
          </a:prstGeom>
          <a:noFill/>
          <a:ln>
            <a:noFill/>
          </a:ln>
        </p:spPr>
        <p:style>
          <a:lnRef idx="0">
            <a:scrgbClr r="0" g="0" b="0"/>
          </a:lnRef>
          <a:fillRef idx="0">
            <a:scrgbClr r="0" g="0" b="0"/>
          </a:fillRef>
          <a:effectRef idx="0">
            <a:scrgbClr r="0" g="0" b="0"/>
          </a:effectRef>
          <a:fontRef idx="minor"/>
        </p:style>
      </p:sp>
      <p:sp>
        <p:nvSpPr>
          <p:cNvPr id="82" name="CustomShape 3"/>
          <p:cNvSpPr/>
          <p:nvPr/>
        </p:nvSpPr>
        <p:spPr>
          <a:xfrm>
            <a:off x="202680" y="2914560"/>
            <a:ext cx="5546520" cy="2246769"/>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endParaRPr lang="en-US" sz="1400" b="0" strike="noStrike" spc="-1" dirty="0">
              <a:latin typeface="Arial"/>
            </a:endParaRPr>
          </a:p>
          <a:p>
            <a:pPr>
              <a:lnSpc>
                <a:spcPct val="100000"/>
              </a:lnSpc>
            </a:pPr>
            <a:r>
              <a:rPr lang="en-US" sz="1400" b="0" strike="noStrike" spc="-1" dirty="0">
                <a:solidFill>
                  <a:srgbClr val="000000"/>
                </a:solidFill>
                <a:latin typeface="Arial"/>
                <a:ea typeface="Arial"/>
              </a:rPr>
              <a:t>Your Team Name : Astra</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US" sz="1400" b="0" strike="noStrike" spc="-1" dirty="0">
                <a:solidFill>
                  <a:srgbClr val="000000"/>
                </a:solidFill>
                <a:latin typeface="Arial"/>
                <a:ea typeface="Arial"/>
              </a:rPr>
              <a:t>Your team bio : Group of developers to building On-demand Innovation in IT, Climate-Change, Fintech, Robotics </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US" sz="1400" b="0" strike="noStrike" spc="-1" dirty="0">
                <a:solidFill>
                  <a:srgbClr val="000000"/>
                </a:solidFill>
                <a:latin typeface="Arial"/>
                <a:ea typeface="Arial"/>
              </a:rPr>
              <a:t>Date :</a:t>
            </a:r>
            <a:r>
              <a:rPr lang="en-US" sz="1400" spc="-1" dirty="0">
                <a:solidFill>
                  <a:srgbClr val="000000"/>
                </a:solidFill>
                <a:latin typeface="Arial"/>
                <a:ea typeface="Arial"/>
              </a:rPr>
              <a:t>21</a:t>
            </a:r>
            <a:r>
              <a:rPr lang="en-US" sz="1400" b="0" strike="noStrike" spc="-1" dirty="0">
                <a:solidFill>
                  <a:srgbClr val="000000"/>
                </a:solidFill>
                <a:latin typeface="Arial"/>
                <a:ea typeface="Arial"/>
              </a:rPr>
              <a:t>/05/2023</a:t>
            </a:r>
            <a:endParaRPr lang="en-US" sz="1400" b="0" strike="noStrike" spc="-1" dirty="0">
              <a:latin typeface="Arial"/>
            </a:endParaRPr>
          </a:p>
        </p:txBody>
      </p:sp>
      <p:pic>
        <p:nvPicPr>
          <p:cNvPr id="83" name="Picture 4" descr="Icon&#10;&#10;Description automatically generated"/>
          <p:cNvPicPr/>
          <p:nvPr/>
        </p:nvPicPr>
        <p:blipFill>
          <a:blip r:embed="rId2"/>
          <a:stretch/>
        </p:blipFill>
        <p:spPr>
          <a:xfrm>
            <a:off x="7789320" y="4744080"/>
            <a:ext cx="1274760" cy="302040"/>
          </a:xfrm>
          <a:prstGeom prst="rect">
            <a:avLst/>
          </a:prstGeom>
          <a:ln>
            <a:noFill/>
          </a:ln>
        </p:spPr>
      </p:pic>
      <p:pic>
        <p:nvPicPr>
          <p:cNvPr id="84" name="Picture 5"/>
          <p:cNvPicPr/>
          <p:nvPr/>
        </p:nvPicPr>
        <p:blipFill>
          <a:blip r:embed="rId3"/>
          <a:stretch/>
        </p:blipFill>
        <p:spPr>
          <a:xfrm>
            <a:off x="4060800" y="1910520"/>
            <a:ext cx="2057040" cy="437760"/>
          </a:xfrm>
          <a:prstGeom prst="rect">
            <a:avLst/>
          </a:prstGeom>
          <a:ln>
            <a:noFill/>
          </a:ln>
        </p:spPr>
      </p:pic>
      <p:sp>
        <p:nvSpPr>
          <p:cNvPr id="85" name="CustomShape 4"/>
          <p:cNvSpPr/>
          <p:nvPr/>
        </p:nvSpPr>
        <p:spPr>
          <a:xfrm>
            <a:off x="4383360" y="1496520"/>
            <a:ext cx="1358640" cy="3837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 sz="1400" b="0" strike="noStrike" spc="-1">
                <a:solidFill>
                  <a:srgbClr val="000000"/>
                </a:solidFill>
                <a:highlight>
                  <a:srgbClr val="FFFFFF"/>
                </a:highlight>
                <a:latin typeface="Arial"/>
                <a:ea typeface="Lato"/>
              </a:rPr>
              <a:t>Sponsored By</a:t>
            </a:r>
            <a:endParaRPr lang="en-US" sz="1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9464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a:solidFill>
                  <a:srgbClr val="1F1F50"/>
                </a:solidFill>
                <a:latin typeface="Lato"/>
                <a:ea typeface="Lato"/>
              </a:rPr>
              <a:t>Problem Statement?</a:t>
            </a:r>
            <a:endParaRPr lang="en-US" sz="2000" b="0" strike="noStrike" spc="-1">
              <a:solidFill>
                <a:srgbClr val="000000"/>
              </a:solidFill>
              <a:latin typeface="Arial"/>
            </a:endParaRPr>
          </a:p>
        </p:txBody>
      </p:sp>
      <p:sp>
        <p:nvSpPr>
          <p:cNvPr id="87" name="CustomShape 2"/>
          <p:cNvSpPr/>
          <p:nvPr/>
        </p:nvSpPr>
        <p:spPr>
          <a:xfrm>
            <a:off x="512280" y="115128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 sz="1400" b="0" strike="noStrike" spc="-1" dirty="0">
                <a:solidFill>
                  <a:srgbClr val="222222"/>
                </a:solidFill>
                <a:highlight>
                  <a:srgbClr val="FFFFFF"/>
                </a:highlight>
                <a:latin typeface="Lato"/>
                <a:ea typeface="Lato"/>
              </a:rPr>
              <a:t>Why did you decide to solve this Problem statement?</a:t>
            </a:r>
            <a:endParaRPr lang="en-US" sz="1400" b="0" strike="noStrike" spc="-1" dirty="0">
              <a:latin typeface="Arial"/>
            </a:endParaRPr>
          </a:p>
          <a:p>
            <a:pPr>
              <a:lnSpc>
                <a:spcPct val="100000"/>
              </a:lnSpc>
              <a:tabLst>
                <a:tab pos="0" algn="l"/>
              </a:tabLst>
            </a:pPr>
            <a:endParaRPr lang="en-US" sz="1400" b="0" strike="noStrike" spc="-1" dirty="0">
              <a:latin typeface="Arial"/>
            </a:endParaRPr>
          </a:p>
          <a:p>
            <a:pPr>
              <a:lnSpc>
                <a:spcPct val="100000"/>
              </a:lnSpc>
              <a:tabLst>
                <a:tab pos="0" algn="l"/>
              </a:tabLst>
            </a:pPr>
            <a:endParaRPr lang="en-US" sz="1400" b="0" strike="noStrike" spc="-1" dirty="0">
              <a:latin typeface="Arial"/>
            </a:endParaRPr>
          </a:p>
        </p:txBody>
      </p:sp>
      <p:pic>
        <p:nvPicPr>
          <p:cNvPr id="88" name="Picture 4" descr="Icon&#10;&#10;Description automatically generated"/>
          <p:cNvPicPr/>
          <p:nvPr/>
        </p:nvPicPr>
        <p:blipFill>
          <a:blip r:embed="rId2"/>
          <a:stretch/>
        </p:blipFill>
        <p:spPr>
          <a:xfrm>
            <a:off x="7789320" y="4744080"/>
            <a:ext cx="1274760" cy="302040"/>
          </a:xfrm>
          <a:prstGeom prst="rect">
            <a:avLst/>
          </a:prstGeom>
          <a:ln>
            <a:noFill/>
          </a:ln>
        </p:spPr>
      </p:pic>
      <p:sp>
        <p:nvSpPr>
          <p:cNvPr id="89" name="TextShape 3"/>
          <p:cNvSpPr txBox="1"/>
          <p:nvPr/>
        </p:nvSpPr>
        <p:spPr>
          <a:xfrm>
            <a:off x="182880" y="1828801"/>
            <a:ext cx="8767080" cy="1956390"/>
          </a:xfrm>
          <a:prstGeom prst="rect">
            <a:avLst/>
          </a:prstGeom>
          <a:noFill/>
          <a:ln>
            <a:noFill/>
          </a:ln>
        </p:spPr>
        <p:txBody>
          <a:bodyPr lIns="90000" tIns="45000" rIns="90000" bIns="45000">
            <a:noAutofit/>
          </a:bodyPr>
          <a:lstStyle/>
          <a:p>
            <a:r>
              <a:rPr lang="en-US" sz="1400" spc="-1" dirty="0">
                <a:latin typeface="Times New Roman" panose="02020603050405020304" pitchFamily="18" charset="0"/>
                <a:cs typeface="Times New Roman" panose="02020603050405020304" pitchFamily="18" charset="0"/>
              </a:rPr>
              <a:t>We’re building product that can alert  and reducing the carbon footprint of your website and soon will be available for Apps. T</a:t>
            </a:r>
            <a:r>
              <a:rPr lang="en-US" sz="1400" b="0" strike="noStrike" spc="-1" dirty="0">
                <a:latin typeface="Times New Roman" panose="02020603050405020304" pitchFamily="18" charset="0"/>
                <a:cs typeface="Times New Roman" panose="02020603050405020304" pitchFamily="18" charset="0"/>
              </a:rPr>
              <a:t>he internet is responsible for 3.7% of all global CO2 emissions. This is the same amount as the aviation industry.</a:t>
            </a:r>
          </a:p>
          <a:p>
            <a:r>
              <a:rPr lang="en-US" sz="1400" b="0" strike="noStrike" spc="-1" dirty="0">
                <a:latin typeface="Times New Roman" panose="02020603050405020304" pitchFamily="18" charset="0"/>
                <a:cs typeface="Times New Roman" panose="02020603050405020304" pitchFamily="18" charset="0"/>
              </a:rPr>
              <a:t>As tech teams, it is our responsibility to ensure the carbon footprint of the websites we create and maintain are as small as possible. Whether It’s small scale application or 24/7 high traffic applications. understanding the carbon footprint of your website and reducing it should be mandatory. With the solution the organization aware of the emissions they are providing and take necessary steps to avoid 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9464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a:solidFill>
                  <a:srgbClr val="222222"/>
                </a:solidFill>
                <a:highlight>
                  <a:srgbClr val="FFFFFF"/>
                </a:highlight>
                <a:latin typeface="Lato"/>
                <a:ea typeface="Lato"/>
              </a:rPr>
              <a:t>User Segment &amp; Pain Points</a:t>
            </a:r>
            <a:endParaRPr lang="en-US" sz="2000" b="0" strike="noStrike" spc="-1">
              <a:solidFill>
                <a:srgbClr val="000000"/>
              </a:solidFill>
              <a:latin typeface="Arial"/>
            </a:endParaRPr>
          </a:p>
        </p:txBody>
      </p:sp>
      <p:sp>
        <p:nvSpPr>
          <p:cNvPr id="91" name="CustomShape 2"/>
          <p:cNvSpPr/>
          <p:nvPr/>
        </p:nvSpPr>
        <p:spPr>
          <a:xfrm>
            <a:off x="512280" y="115128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15000"/>
              </a:lnSpc>
              <a:spcBef>
                <a:spcPts val="1001"/>
              </a:spcBef>
              <a:tabLst>
                <a:tab pos="0" algn="l"/>
              </a:tabLst>
            </a:pPr>
            <a:r>
              <a:rPr lang="en" sz="1400" b="0" strike="noStrike" spc="-1" dirty="0">
                <a:solidFill>
                  <a:srgbClr val="222222"/>
                </a:solidFill>
                <a:highlight>
                  <a:srgbClr val="FFFFFF"/>
                </a:highlight>
                <a:latin typeface="Times New Roman" panose="02020603050405020304" pitchFamily="18" charset="0"/>
                <a:ea typeface="Lato"/>
                <a:cs typeface="Times New Roman" panose="02020603050405020304" pitchFamily="18" charset="0"/>
              </a:rPr>
              <a:t>Which user /advertiser segment would be early adopter of your product &amp; why?</a:t>
            </a:r>
            <a:endParaRPr lang="en-US" sz="1400" b="0" strike="noStrike" spc="-1" dirty="0">
              <a:latin typeface="Times New Roman" panose="02020603050405020304" pitchFamily="18" charset="0"/>
              <a:cs typeface="Times New Roman" panose="02020603050405020304" pitchFamily="18" charset="0"/>
            </a:endParaRPr>
          </a:p>
          <a:p>
            <a:pPr>
              <a:lnSpc>
                <a:spcPct val="115000"/>
              </a:lnSpc>
              <a:spcBef>
                <a:spcPts val="1001"/>
              </a:spcBef>
              <a:tabLst>
                <a:tab pos="0" algn="l"/>
              </a:tabLst>
            </a:pPr>
            <a:r>
              <a:rPr lang="en" sz="1400" b="0" strike="noStrike" spc="-1" dirty="0">
                <a:solidFill>
                  <a:srgbClr val="222222"/>
                </a:solidFill>
                <a:highlight>
                  <a:srgbClr val="FFFFFF"/>
                </a:highlight>
                <a:latin typeface="Times New Roman" panose="02020603050405020304" pitchFamily="18" charset="0"/>
                <a:ea typeface="Lato"/>
                <a:cs typeface="Times New Roman" panose="02020603050405020304" pitchFamily="18" charset="0"/>
              </a:rPr>
              <a:t>With this Green-Soft calculator the organization will aware of emission they are producing. So whether its a big/small scale applications or 24/7 running applications can use this and monitor thir emission level for </a:t>
            </a:r>
            <a:r>
              <a:rPr lang="en" sz="1400" spc="-1" dirty="0">
                <a:solidFill>
                  <a:srgbClr val="222222"/>
                </a:solidFill>
                <a:highlight>
                  <a:srgbClr val="FFFFFF"/>
                </a:highlight>
                <a:latin typeface="Times New Roman" panose="02020603050405020304" pitchFamily="18" charset="0"/>
                <a:ea typeface="Lato"/>
                <a:cs typeface="Times New Roman" panose="02020603050405020304" pitchFamily="18" charset="0"/>
              </a:rPr>
              <a:t>Green-Soft</a:t>
            </a:r>
            <a:r>
              <a:rPr lang="en" sz="1400" b="0" strike="noStrike" spc="-1" dirty="0">
                <a:solidFill>
                  <a:srgbClr val="222222"/>
                </a:solidFill>
                <a:highlight>
                  <a:srgbClr val="FFFFFF"/>
                </a:highlight>
                <a:latin typeface="Times New Roman" panose="02020603050405020304" pitchFamily="18" charset="0"/>
                <a:ea typeface="Lato"/>
                <a:cs typeface="Times New Roman" panose="02020603050405020304" pitchFamily="18" charset="0"/>
              </a:rPr>
              <a:t>. And how much they are increasing the emission level on their location.</a:t>
            </a:r>
          </a:p>
          <a:p>
            <a:pPr>
              <a:lnSpc>
                <a:spcPct val="115000"/>
              </a:lnSpc>
              <a:spcBef>
                <a:spcPts val="1001"/>
              </a:spcBef>
              <a:tabLst>
                <a:tab pos="0" algn="l"/>
              </a:tabLst>
            </a:pPr>
            <a:r>
              <a:rPr lang="en" sz="1400" b="1" strike="noStrike" spc="-1" dirty="0">
                <a:solidFill>
                  <a:srgbClr val="222222"/>
                </a:solidFill>
                <a:highlight>
                  <a:srgbClr val="FFFFFF"/>
                </a:highlight>
                <a:latin typeface="Times New Roman" panose="02020603050405020304" pitchFamily="18" charset="0"/>
                <a:ea typeface="Lato"/>
                <a:cs typeface="Times New Roman" panose="02020603050405020304" pitchFamily="18" charset="0"/>
              </a:rPr>
              <a:t>Working:</a:t>
            </a:r>
          </a:p>
          <a:p>
            <a:pPr algn="l" rtl="0"/>
            <a:r>
              <a:rPr lang="en-US" sz="1400" b="0" i="0" dirty="0">
                <a:solidFill>
                  <a:srgbClr val="233136"/>
                </a:solidFill>
                <a:effectLst/>
                <a:latin typeface="Circular"/>
              </a:rPr>
              <a:t>When a URL is mentioned the integration will go away and audit that URL. It will identify:</a:t>
            </a:r>
          </a:p>
          <a:p>
            <a:pPr algn="l" rtl="0">
              <a:buFont typeface="Arial" panose="020B0604020202020204" pitchFamily="34" charset="0"/>
              <a:buChar char="•"/>
            </a:pPr>
            <a:r>
              <a:rPr lang="en-US" sz="1400" b="0" i="0" dirty="0">
                <a:solidFill>
                  <a:srgbClr val="192325"/>
                </a:solidFill>
                <a:effectLst/>
                <a:latin typeface="Circular"/>
              </a:rPr>
              <a:t>Carbon Produced</a:t>
            </a:r>
            <a:r>
              <a:rPr lang="en-US" sz="1400" b="0" i="0" dirty="0">
                <a:solidFill>
                  <a:srgbClr val="233136"/>
                </a:solidFill>
                <a:effectLst/>
                <a:latin typeface="Circular"/>
              </a:rPr>
              <a:t>: a carbon estimate for both cached and </a:t>
            </a:r>
            <a:r>
              <a:rPr lang="en-US" sz="1400" b="0" i="0" dirty="0" err="1">
                <a:solidFill>
                  <a:srgbClr val="233136"/>
                </a:solidFill>
                <a:effectLst/>
                <a:latin typeface="Circular"/>
              </a:rPr>
              <a:t>uncached</a:t>
            </a:r>
            <a:r>
              <a:rPr lang="en-US" sz="1400" b="0" i="0" dirty="0">
                <a:solidFill>
                  <a:srgbClr val="233136"/>
                </a:solidFill>
                <a:effectLst/>
                <a:latin typeface="Circular"/>
              </a:rPr>
              <a:t> visits to this page.</a:t>
            </a:r>
          </a:p>
          <a:p>
            <a:pPr algn="l" rtl="0">
              <a:buFont typeface="Arial" panose="020B0604020202020204" pitchFamily="34" charset="0"/>
              <a:buChar char="•"/>
            </a:pPr>
            <a:r>
              <a:rPr lang="en-US" sz="1400" b="0" i="0" dirty="0">
                <a:solidFill>
                  <a:srgbClr val="192325"/>
                </a:solidFill>
                <a:effectLst/>
                <a:latin typeface="Circular"/>
              </a:rPr>
              <a:t>Green Hosting</a:t>
            </a:r>
            <a:r>
              <a:rPr lang="en-US" sz="1400" b="0" i="0" dirty="0">
                <a:solidFill>
                  <a:srgbClr val="233136"/>
                </a:solidFill>
                <a:effectLst/>
                <a:latin typeface="Circular"/>
              </a:rPr>
              <a:t>: whether the site is hosted on a green hosting provider or not.</a:t>
            </a:r>
          </a:p>
          <a:p>
            <a:pPr algn="l" rtl="0">
              <a:buFont typeface="Arial" panose="020B0604020202020204" pitchFamily="34" charset="0"/>
              <a:buChar char="•"/>
            </a:pPr>
            <a:r>
              <a:rPr lang="en-US" sz="1400" b="0" i="0" dirty="0">
                <a:solidFill>
                  <a:srgbClr val="192325"/>
                </a:solidFill>
                <a:effectLst/>
                <a:latin typeface="Circular"/>
              </a:rPr>
              <a:t>Page Weight</a:t>
            </a:r>
            <a:r>
              <a:rPr lang="en-US" sz="1400" b="0" i="0" dirty="0">
                <a:solidFill>
                  <a:srgbClr val="233136"/>
                </a:solidFill>
                <a:effectLst/>
                <a:latin typeface="Circular"/>
              </a:rPr>
              <a:t>: the larger the page, the more data that most be transferred and the energy required.</a:t>
            </a:r>
          </a:p>
          <a:p>
            <a:pPr algn="l" rtl="0">
              <a:buFont typeface="Arial" panose="020B0604020202020204" pitchFamily="34" charset="0"/>
              <a:buChar char="•"/>
            </a:pPr>
            <a:r>
              <a:rPr lang="en-US" sz="1400" b="0" i="0" dirty="0">
                <a:solidFill>
                  <a:srgbClr val="192325"/>
                </a:solidFill>
                <a:effectLst/>
                <a:latin typeface="Circular"/>
              </a:rPr>
              <a:t>Performance</a:t>
            </a:r>
            <a:r>
              <a:rPr lang="en-US" sz="1400" b="0" i="0" dirty="0">
                <a:solidFill>
                  <a:srgbClr val="233136"/>
                </a:solidFill>
                <a:effectLst/>
                <a:latin typeface="Circular"/>
              </a:rPr>
              <a:t>: the less performant, the more energy required by the client to run the webpage.</a:t>
            </a:r>
          </a:p>
          <a:p>
            <a:pPr algn="l" rtl="0"/>
            <a:r>
              <a:rPr lang="en-US" sz="1400" b="0" i="0" dirty="0">
                <a:solidFill>
                  <a:srgbClr val="192325"/>
                </a:solidFill>
                <a:effectLst/>
                <a:latin typeface="Circular"/>
              </a:rPr>
              <a:t>It does all this in under 30 seconds!</a:t>
            </a:r>
            <a:r>
              <a:rPr lang="en-US" sz="1400" b="0" i="0" dirty="0">
                <a:solidFill>
                  <a:srgbClr val="233136"/>
                </a:solidFill>
                <a:effectLst/>
                <a:latin typeface="Circular"/>
              </a:rPr>
              <a:t> When the information is collected, it is then automatically added to the Green-Soft workspace (it creates itself if you don't have one). You will receive a handy notification when the audit is ready for viewing and </a:t>
            </a:r>
          </a:p>
          <a:p>
            <a:pPr>
              <a:lnSpc>
                <a:spcPct val="115000"/>
              </a:lnSpc>
              <a:spcBef>
                <a:spcPts val="1001"/>
              </a:spcBef>
              <a:tabLst>
                <a:tab pos="0" algn="l"/>
              </a:tabLst>
            </a:pPr>
            <a:endParaRPr lang="en-US" sz="1400" b="0" strike="noStrike" spc="-1" dirty="0">
              <a:latin typeface="Times New Roman" panose="02020603050405020304" pitchFamily="18" charset="0"/>
              <a:cs typeface="Times New Roman" panose="02020603050405020304" pitchFamily="18" charset="0"/>
            </a:endParaRPr>
          </a:p>
          <a:p>
            <a:pPr>
              <a:lnSpc>
                <a:spcPct val="115000"/>
              </a:lnSpc>
              <a:spcBef>
                <a:spcPts val="1001"/>
              </a:spcBef>
              <a:spcAft>
                <a:spcPts val="1001"/>
              </a:spcAft>
              <a:tabLst>
                <a:tab pos="0" algn="l"/>
              </a:tabLst>
            </a:pPr>
            <a:endParaRPr lang="en-US" sz="1400" b="0" strike="noStrike" spc="-1" dirty="0">
              <a:latin typeface="Times New Roman" panose="02020603050405020304" pitchFamily="18" charset="0"/>
              <a:cs typeface="Times New Roman" panose="02020603050405020304" pitchFamily="18" charset="0"/>
            </a:endParaRPr>
          </a:p>
        </p:txBody>
      </p:sp>
      <p:pic>
        <p:nvPicPr>
          <p:cNvPr id="92"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36320" y="122760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15000"/>
              </a:lnSpc>
              <a:spcBef>
                <a:spcPts val="1001"/>
              </a:spcBef>
              <a:spcAft>
                <a:spcPts val="1001"/>
              </a:spcAft>
              <a:tabLst>
                <a:tab pos="0" algn="l"/>
              </a:tabLst>
            </a:pPr>
            <a:r>
              <a:rPr lang="en" sz="1400" b="0" strike="noStrike" spc="-1" dirty="0">
                <a:solidFill>
                  <a:srgbClr val="222222"/>
                </a:solidFill>
                <a:highlight>
                  <a:srgbClr val="FFFFFF"/>
                </a:highlight>
                <a:latin typeface="Times New Roman" panose="02020603050405020304" pitchFamily="18" charset="0"/>
                <a:ea typeface="Lato"/>
                <a:cs typeface="Times New Roman" panose="02020603050405020304" pitchFamily="18" charset="0"/>
              </a:rPr>
              <a:t>What are the alternatives/competitive products for the problem you are solving?</a:t>
            </a:r>
          </a:p>
          <a:p>
            <a:pPr>
              <a:lnSpc>
                <a:spcPct val="115000"/>
              </a:lnSpc>
              <a:spcBef>
                <a:spcPts val="1001"/>
              </a:spcBef>
              <a:spcAft>
                <a:spcPts val="1001"/>
              </a:spcAft>
              <a:tabLst>
                <a:tab pos="0" algn="l"/>
              </a:tabLst>
            </a:pPr>
            <a:r>
              <a:rPr lang="en-US" sz="1400" b="0" i="0" dirty="0">
                <a:solidFill>
                  <a:srgbClr val="233136"/>
                </a:solidFill>
                <a:effectLst/>
                <a:latin typeface="Times New Roman" panose="02020603050405020304" pitchFamily="18" charset="0"/>
                <a:cs typeface="Times New Roman" panose="02020603050405020304" pitchFamily="18" charset="0"/>
              </a:rPr>
              <a:t>Studies show that </a:t>
            </a:r>
            <a:r>
              <a:rPr lang="en-US" sz="1400" b="0" i="0" dirty="0">
                <a:solidFill>
                  <a:srgbClr val="192325"/>
                </a:solidFill>
                <a:effectLst/>
                <a:latin typeface="Times New Roman" panose="02020603050405020304" pitchFamily="18" charset="0"/>
                <a:cs typeface="Times New Roman" panose="02020603050405020304" pitchFamily="18" charset="0"/>
              </a:rPr>
              <a:t>environmental awareness is not enough to tackle climate change</a:t>
            </a:r>
            <a:r>
              <a:rPr lang="en-US" sz="1400" b="0" i="0" dirty="0">
                <a:solidFill>
                  <a:srgbClr val="233136"/>
                </a:solidFill>
                <a:effectLst/>
                <a:latin typeface="Times New Roman" panose="02020603050405020304" pitchFamily="18" charset="0"/>
                <a:cs typeface="Times New Roman" panose="02020603050405020304" pitchFamily="18" charset="0"/>
              </a:rPr>
              <a:t> - additional incentives are needed to create good green habits. Among those shown to be most effective is comparison and competition between peers </a:t>
            </a:r>
            <a:r>
              <a:rPr lang="en-US" sz="1400" b="0" i="0" dirty="0">
                <a:solidFill>
                  <a:srgbClr val="192325"/>
                </a:solidFill>
                <a:effectLst/>
                <a:latin typeface="Times New Roman" panose="02020603050405020304" pitchFamily="18" charset="0"/>
                <a:cs typeface="Times New Roman" panose="02020603050405020304" pitchFamily="18" charset="0"/>
              </a:rPr>
              <a:t>that's why we gave  are planning to add each audit a score of five</a:t>
            </a:r>
            <a:r>
              <a:rPr lang="en-US" sz="1400" b="0" i="0" dirty="0">
                <a:solidFill>
                  <a:srgbClr val="233136"/>
                </a:solidFill>
                <a:effectLst/>
                <a:latin typeface="Times New Roman" panose="02020603050405020304" pitchFamily="18" charset="0"/>
                <a:cs typeface="Times New Roman" panose="02020603050405020304" pitchFamily="18" charset="0"/>
              </a:rPr>
              <a:t> using the rating column type. This can be treated as an overall green score for that webpage. By giving each audit a score, we can drive competition between tech teams that own different parts of a website and encourage them to make their pages greener. This also provides an opportunity to companies to incentivize keeping pages green and use the audit board as a leaderboard by sorting by audit score. We </a:t>
            </a:r>
            <a:r>
              <a:rPr lang="en-US" sz="1400" dirty="0">
                <a:solidFill>
                  <a:srgbClr val="233136"/>
                </a:solidFill>
                <a:latin typeface="Times New Roman" panose="02020603050405020304" pitchFamily="18" charset="0"/>
                <a:cs typeface="Times New Roman" panose="02020603050405020304" pitchFamily="18" charset="0"/>
              </a:rPr>
              <a:t>also </a:t>
            </a:r>
            <a:r>
              <a:rPr lang="en-US" sz="1400" b="0" i="0" dirty="0">
                <a:solidFill>
                  <a:srgbClr val="233136"/>
                </a:solidFill>
                <a:effectLst/>
                <a:latin typeface="Times New Roman" panose="02020603050405020304" pitchFamily="18" charset="0"/>
                <a:cs typeface="Times New Roman" panose="02020603050405020304" pitchFamily="18" charset="0"/>
              </a:rPr>
              <a:t>using the emission records as </a:t>
            </a:r>
            <a:r>
              <a:rPr lang="en-US" sz="1400" dirty="0">
                <a:solidFill>
                  <a:srgbClr val="233136"/>
                </a:solidFill>
                <a:latin typeface="Times New Roman" panose="02020603050405020304" pitchFamily="18" charset="0"/>
                <a:cs typeface="Times New Roman" panose="02020603050405020304" pitchFamily="18" charset="0"/>
              </a:rPr>
              <a:t>I</a:t>
            </a:r>
            <a:r>
              <a:rPr lang="en-US" sz="1400" b="0" i="0" dirty="0">
                <a:solidFill>
                  <a:srgbClr val="233136"/>
                </a:solidFill>
                <a:effectLst/>
                <a:latin typeface="Times New Roman" panose="02020603050405020304" pitchFamily="18" charset="0"/>
                <a:cs typeface="Times New Roman" panose="02020603050405020304" pitchFamily="18" charset="0"/>
              </a:rPr>
              <a:t> out and use this with Microsoft  manager</a:t>
            </a:r>
            <a:endParaRPr lang="en-US" sz="1400" b="0" strike="noStrike" spc="-1" dirty="0">
              <a:latin typeface="Times New Roman" panose="02020603050405020304" pitchFamily="18" charset="0"/>
              <a:cs typeface="Times New Roman" panose="02020603050405020304" pitchFamily="18" charset="0"/>
            </a:endParaRPr>
          </a:p>
          <a:p>
            <a:pPr>
              <a:lnSpc>
                <a:spcPct val="115000"/>
              </a:lnSpc>
              <a:spcBef>
                <a:spcPts val="1001"/>
              </a:spcBef>
              <a:spcAft>
                <a:spcPts val="1001"/>
              </a:spcAft>
              <a:tabLst>
                <a:tab pos="0" algn="l"/>
              </a:tabLst>
            </a:pPr>
            <a:endParaRPr lang="en-US" sz="1400" b="0" strike="noStrike" spc="-1" dirty="0">
              <a:latin typeface="Times New Roman" panose="02020603050405020304" pitchFamily="18" charset="0"/>
              <a:cs typeface="Times New Roman" panose="02020603050405020304" pitchFamily="18" charset="0"/>
            </a:endParaRPr>
          </a:p>
        </p:txBody>
      </p:sp>
      <p:sp>
        <p:nvSpPr>
          <p:cNvPr id="94" name="TextShape 2"/>
          <p:cNvSpPr txBox="1"/>
          <p:nvPr/>
        </p:nvSpPr>
        <p:spPr>
          <a:xfrm>
            <a:off x="34236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a:solidFill>
                  <a:srgbClr val="1F1F50"/>
                </a:solidFill>
                <a:latin typeface="Lato"/>
                <a:ea typeface="Lato"/>
              </a:rPr>
              <a:t>Pre-Requisite</a:t>
            </a:r>
            <a:endParaRPr lang="en-US" sz="2000" b="0" strike="noStrike" spc="-1">
              <a:solidFill>
                <a:srgbClr val="000000"/>
              </a:solidFill>
              <a:latin typeface="Arial"/>
            </a:endParaRPr>
          </a:p>
        </p:txBody>
      </p:sp>
      <p:pic>
        <p:nvPicPr>
          <p:cNvPr id="95"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0" y="81864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a:solidFill>
                  <a:srgbClr val="4A4548"/>
                </a:solidFill>
                <a:highlight>
                  <a:srgbClr val="FFFFFF"/>
                </a:highlight>
                <a:latin typeface="Lato"/>
                <a:ea typeface="Lato"/>
              </a:rPr>
              <a:t>Tools or resources</a:t>
            </a:r>
            <a:endParaRPr lang="en-US" sz="2000" b="0" strike="noStrike" spc="-1">
              <a:solidFill>
                <a:srgbClr val="000000"/>
              </a:solidFill>
              <a:latin typeface="Arial"/>
            </a:endParaRPr>
          </a:p>
        </p:txBody>
      </p:sp>
      <p:sp>
        <p:nvSpPr>
          <p:cNvPr id="97" name="TextShape 2"/>
          <p:cNvSpPr txBox="1"/>
          <p:nvPr/>
        </p:nvSpPr>
        <p:spPr>
          <a:xfrm>
            <a:off x="0" y="1996110"/>
            <a:ext cx="8279640" cy="575640"/>
          </a:xfrm>
          <a:prstGeom prst="rect">
            <a:avLst/>
          </a:prstGeom>
          <a:noFill/>
          <a:ln>
            <a:noFill/>
          </a:ln>
        </p:spPr>
        <p:txBody>
          <a:bodyPr tIns="91440" bIns="91440">
            <a:noAutofit/>
          </a:bodyPr>
          <a:lstStyle/>
          <a:p>
            <a:pPr>
              <a:lnSpc>
                <a:spcPct val="100000"/>
              </a:lnSpc>
              <a:tabLst>
                <a:tab pos="0" algn="l"/>
              </a:tabLst>
            </a:pPr>
            <a:r>
              <a:rPr lang="en" sz="1400" b="0" strike="noStrike" spc="-1" dirty="0">
                <a:solidFill>
                  <a:srgbClr val="4A4548"/>
                </a:solidFill>
                <a:highlight>
                  <a:srgbClr val="FFFFFF"/>
                </a:highlight>
                <a:latin typeface="Times New Roman" panose="02020603050405020304" pitchFamily="18" charset="0"/>
                <a:ea typeface="Lato"/>
                <a:cs typeface="Times New Roman" panose="02020603050405020304" pitchFamily="18" charset="0"/>
              </a:rPr>
              <a:t>Azure tools or resources which are likely to be used by you for the prototype, </a:t>
            </a:r>
          </a:p>
          <a:p>
            <a:pPr>
              <a:lnSpc>
                <a:spcPct val="100000"/>
              </a:lnSpc>
              <a:tabLst>
                <a:tab pos="0" algn="l"/>
              </a:tabLst>
            </a:pPr>
            <a:r>
              <a:rPr lang="en" sz="1400" spc="-1" dirty="0">
                <a:solidFill>
                  <a:srgbClr val="4A4548"/>
                </a:solidFill>
                <a:highlight>
                  <a:srgbClr val="FFFFFF"/>
                </a:highlight>
                <a:latin typeface="Times New Roman" panose="02020603050405020304" pitchFamily="18" charset="0"/>
                <a:ea typeface="Lato"/>
                <a:cs typeface="Times New Roman" panose="02020603050405020304" pitchFamily="18" charset="0"/>
              </a:rPr>
              <a:t>MS Sustainable Mangaer</a:t>
            </a:r>
          </a:p>
          <a:p>
            <a:pPr>
              <a:lnSpc>
                <a:spcPct val="100000"/>
              </a:lnSpc>
              <a:tabLst>
                <a:tab pos="0" algn="l"/>
              </a:tabLst>
            </a:pPr>
            <a:r>
              <a:rPr lang="en-IN" sz="1400" spc="-1" dirty="0">
                <a:solidFill>
                  <a:srgbClr val="4A4548"/>
                </a:solidFill>
                <a:highlight>
                  <a:srgbClr val="FFFFFF"/>
                </a:highlight>
                <a:latin typeface="Times New Roman" panose="02020603050405020304" pitchFamily="18" charset="0"/>
                <a:ea typeface="Lato"/>
                <a:cs typeface="Times New Roman" panose="02020603050405020304" pitchFamily="18" charset="0"/>
              </a:rPr>
              <a:t>M</a:t>
            </a:r>
            <a:r>
              <a:rPr lang="en" sz="1400" spc="-1" dirty="0">
                <a:solidFill>
                  <a:srgbClr val="4A4548"/>
                </a:solidFill>
                <a:highlight>
                  <a:srgbClr val="FFFFFF"/>
                </a:highlight>
                <a:latin typeface="Times New Roman" panose="02020603050405020304" pitchFamily="18" charset="0"/>
                <a:ea typeface="Lato"/>
                <a:cs typeface="Times New Roman" panose="02020603050405020304" pitchFamily="18" charset="0"/>
              </a:rPr>
              <a:t>onday api</a:t>
            </a:r>
          </a:p>
          <a:p>
            <a:pPr>
              <a:lnSpc>
                <a:spcPct val="100000"/>
              </a:lnSpc>
              <a:tabLst>
                <a:tab pos="0" algn="l"/>
              </a:tabLst>
            </a:pPr>
            <a:r>
              <a:rPr lang="en" sz="1400" spc="-1" dirty="0">
                <a:solidFill>
                  <a:srgbClr val="4A4548"/>
                </a:solidFill>
                <a:highlight>
                  <a:srgbClr val="FFFFFF"/>
                </a:highlight>
                <a:latin typeface="Times New Roman" panose="02020603050405020304" pitchFamily="18" charset="0"/>
                <a:ea typeface="Lato"/>
                <a:cs typeface="Times New Roman" panose="02020603050405020304" pitchFamily="18" charset="0"/>
              </a:rPr>
              <a:t>javascript</a:t>
            </a:r>
            <a:br>
              <a:rPr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a:lnSpc>
                <a:spcPct val="100000"/>
              </a:lnSpc>
              <a:tabLst>
                <a:tab pos="0" algn="l"/>
              </a:tabLst>
            </a:pPr>
            <a:endParaRPr lang="en-IN" dirty="0">
              <a:latin typeface="Times New Roman" panose="02020603050405020304" pitchFamily="18" charset="0"/>
              <a:cs typeface="Times New Roman" panose="02020603050405020304" pitchFamily="18" charset="0"/>
            </a:endParaRPr>
          </a:p>
          <a:p>
            <a:pPr>
              <a:lnSpc>
                <a:spcPct val="100000"/>
              </a:lnSpc>
              <a:tabLst>
                <a:tab pos="0" algn="l"/>
              </a:tabLst>
            </a:pPr>
            <a:endParaRPr lang="en-US" dirty="0">
              <a:latin typeface="Times New Roman" panose="02020603050405020304" pitchFamily="18" charset="0"/>
              <a:cs typeface="Times New Roman" panose="02020603050405020304" pitchFamily="18" charset="0"/>
            </a:endParaRPr>
          </a:p>
        </p:txBody>
      </p:sp>
      <p:pic>
        <p:nvPicPr>
          <p:cNvPr id="98"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49464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a:solidFill>
                  <a:srgbClr val="1F1F50"/>
                </a:solidFill>
                <a:latin typeface="Lato"/>
                <a:ea typeface="Lato"/>
              </a:rPr>
              <a:t>Any Supporting Functional Documents</a:t>
            </a:r>
            <a:endParaRPr lang="en-US" sz="2000" b="0" strike="noStrike" spc="-1">
              <a:solidFill>
                <a:srgbClr val="000000"/>
              </a:solidFill>
              <a:latin typeface="Arial"/>
            </a:endParaRPr>
          </a:p>
        </p:txBody>
      </p:sp>
      <p:sp>
        <p:nvSpPr>
          <p:cNvPr id="100" name="CustomShape 2"/>
          <p:cNvSpPr/>
          <p:nvPr/>
        </p:nvSpPr>
        <p:spPr>
          <a:xfrm>
            <a:off x="512280" y="669851"/>
            <a:ext cx="8238240" cy="4473649"/>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 sz="1200" b="0" strike="noStrike" spc="-1" dirty="0">
                <a:solidFill>
                  <a:srgbClr val="222222"/>
                </a:solidFill>
                <a:highlight>
                  <a:srgbClr val="FFFFFF"/>
                </a:highlight>
                <a:latin typeface="Times New Roman" panose="02020603050405020304" pitchFamily="18" charset="0"/>
                <a:ea typeface="Lato"/>
                <a:cs typeface="Times New Roman" panose="02020603050405020304" pitchFamily="18" charset="0"/>
              </a:rPr>
              <a:t>Present your solution, talk about methodology, architecture &amp; scalability</a:t>
            </a:r>
          </a:p>
          <a:p>
            <a:pPr>
              <a:lnSpc>
                <a:spcPct val="100000"/>
              </a:lnSpc>
              <a:tabLst>
                <a:tab pos="0" algn="l"/>
              </a:tabLst>
            </a:pPr>
            <a:endParaRPr lang="en" sz="1200" spc="-1" dirty="0">
              <a:solidFill>
                <a:srgbClr val="222222"/>
              </a:solidFill>
              <a:highlight>
                <a:srgbClr val="FFFFFF"/>
              </a:highlight>
              <a:latin typeface="Times New Roman" panose="02020603050405020304" pitchFamily="18" charset="0"/>
              <a:ea typeface="Lato"/>
              <a:cs typeface="Times New Roman" panose="02020603050405020304" pitchFamily="18" charset="0"/>
            </a:endParaRPr>
          </a:p>
          <a:p>
            <a:pPr algn="l" rtl="0">
              <a:buFont typeface="+mj-lt"/>
              <a:buAutoNum type="arabicPeriod"/>
            </a:pPr>
            <a:r>
              <a:rPr lang="en-US" sz="1400" b="0" i="0" dirty="0">
                <a:solidFill>
                  <a:srgbClr val="233136"/>
                </a:solidFill>
                <a:effectLst/>
                <a:latin typeface="Circular"/>
              </a:rPr>
              <a:t>Whenever the column you have set up the integration with changes, </a:t>
            </a:r>
            <a:r>
              <a:rPr lang="en-US" sz="1400" b="0" i="0" dirty="0" err="1">
                <a:solidFill>
                  <a:srgbClr val="233136"/>
                </a:solidFill>
                <a:effectLst/>
                <a:latin typeface="Circular"/>
              </a:rPr>
              <a:t>monday.com's</a:t>
            </a:r>
            <a:r>
              <a:rPr lang="en-US" sz="1400" b="0" i="0" dirty="0">
                <a:solidFill>
                  <a:srgbClr val="233136"/>
                </a:solidFill>
                <a:effectLst/>
                <a:latin typeface="Circular"/>
              </a:rPr>
              <a:t> column change trigger fires.</a:t>
            </a:r>
          </a:p>
          <a:p>
            <a:pPr algn="l" rtl="0">
              <a:buFont typeface="+mj-lt"/>
              <a:buAutoNum type="arabicPeriod"/>
            </a:pPr>
            <a:r>
              <a:rPr lang="en-US" sz="1400" b="0" i="0" dirty="0">
                <a:solidFill>
                  <a:srgbClr val="233136"/>
                </a:solidFill>
                <a:effectLst/>
                <a:latin typeface="Circular"/>
              </a:rPr>
              <a:t>If the project does not contain an Green-Soft Workspace, the workspace is created and boards set up. User is notified of workspace creation.</a:t>
            </a:r>
          </a:p>
          <a:p>
            <a:pPr algn="l" rtl="0">
              <a:buFont typeface="+mj-lt"/>
              <a:buAutoNum type="arabicPeriod"/>
            </a:pPr>
            <a:r>
              <a:rPr lang="en-US" sz="1400" b="0" i="0" dirty="0">
                <a:solidFill>
                  <a:srgbClr val="233136"/>
                </a:solidFill>
                <a:effectLst/>
                <a:latin typeface="Circular"/>
              </a:rPr>
              <a:t>We extract the column value and determine if it is a valid URL. If it is not valid the process stops here.</a:t>
            </a:r>
          </a:p>
          <a:p>
            <a:pPr algn="l" rtl="0">
              <a:buFont typeface="+mj-lt"/>
              <a:buAutoNum type="arabicPeriod"/>
            </a:pPr>
            <a:r>
              <a:rPr lang="en-US" sz="1400" b="0" i="0" dirty="0">
                <a:solidFill>
                  <a:srgbClr val="233136"/>
                </a:solidFill>
                <a:effectLst/>
                <a:latin typeface="Circular"/>
              </a:rPr>
              <a:t>If this URL has already been audited, any old audits for this URL are moved to the outdated group.</a:t>
            </a:r>
          </a:p>
          <a:p>
            <a:pPr algn="l" rtl="0">
              <a:buFont typeface="+mj-lt"/>
              <a:buAutoNum type="arabicPeriod"/>
            </a:pPr>
            <a:r>
              <a:rPr lang="en-US" sz="1400" b="0" i="0" dirty="0">
                <a:solidFill>
                  <a:srgbClr val="233136"/>
                </a:solidFill>
                <a:effectLst/>
                <a:latin typeface="Circular"/>
              </a:rPr>
              <a:t>The audit item is added to the Earthbound Audits board in the recent audits group with a status of "In progress". This is to ensure that the user has immediate feedback and understands that the audit has started.</a:t>
            </a:r>
          </a:p>
          <a:p>
            <a:pPr algn="l" rtl="0">
              <a:buFont typeface="+mj-lt"/>
              <a:buAutoNum type="arabicPeriod"/>
            </a:pPr>
            <a:r>
              <a:rPr lang="en-US" sz="1400" b="0" i="0" dirty="0">
                <a:solidFill>
                  <a:srgbClr val="233136"/>
                </a:solidFill>
                <a:effectLst/>
                <a:latin typeface="Circular"/>
              </a:rPr>
              <a:t>If it is a valid URL we start auditing the URL by performing multiple steps in parallel:</a:t>
            </a:r>
          </a:p>
          <a:p>
            <a:pPr marL="742950" lvl="1" indent="-285750" algn="l" rtl="0">
              <a:buFont typeface="+mj-lt"/>
              <a:buAutoNum type="arabicPeriod"/>
            </a:pPr>
            <a:r>
              <a:rPr lang="en-US" sz="1400" b="0" i="0" dirty="0">
                <a:solidFill>
                  <a:srgbClr val="233136"/>
                </a:solidFill>
                <a:effectLst/>
                <a:latin typeface="Circular"/>
              </a:rPr>
              <a:t>We use Google's </a:t>
            </a:r>
            <a:r>
              <a:rPr lang="en-US" sz="1400" b="0" i="0" dirty="0" err="1">
                <a:solidFill>
                  <a:srgbClr val="233136"/>
                </a:solidFill>
                <a:effectLst/>
                <a:latin typeface="Circular"/>
              </a:rPr>
              <a:t>PageSpeed</a:t>
            </a:r>
            <a:r>
              <a:rPr lang="en-US" sz="1400" b="0" i="0" dirty="0">
                <a:solidFill>
                  <a:srgbClr val="233136"/>
                </a:solidFill>
                <a:effectLst/>
                <a:latin typeface="Circular"/>
              </a:rPr>
              <a:t> Insights API to run a lighthouse performance audit.</a:t>
            </a:r>
          </a:p>
          <a:p>
            <a:pPr marL="742950" lvl="1" indent="-285750" algn="l" rtl="0">
              <a:buFont typeface="+mj-lt"/>
              <a:buAutoNum type="arabicPeriod"/>
            </a:pPr>
            <a:r>
              <a:rPr lang="en-US" sz="1400" b="0" i="0" dirty="0">
                <a:solidFill>
                  <a:srgbClr val="233136"/>
                </a:solidFill>
                <a:effectLst/>
                <a:latin typeface="Circular"/>
              </a:rPr>
              <a:t>We contact the Green Web Foundation to discover insights around the domain and its hosting.</a:t>
            </a:r>
          </a:p>
          <a:p>
            <a:pPr algn="l" rtl="0">
              <a:buFont typeface="+mj-lt"/>
              <a:buAutoNum type="arabicPeriod"/>
            </a:pPr>
            <a:r>
              <a:rPr lang="en-US" sz="1400" b="0" i="0" dirty="0">
                <a:solidFill>
                  <a:srgbClr val="233136"/>
                </a:solidFill>
                <a:effectLst/>
                <a:latin typeface="Circular"/>
              </a:rPr>
              <a:t>The resultant data is then run through our algorithm to generate a score.</a:t>
            </a:r>
          </a:p>
          <a:p>
            <a:pPr algn="l" rtl="0">
              <a:buFont typeface="+mj-lt"/>
              <a:buAutoNum type="arabicPeriod"/>
            </a:pPr>
            <a:r>
              <a:rPr lang="en-US" sz="1400" b="0" i="0" dirty="0">
                <a:solidFill>
                  <a:srgbClr val="233136"/>
                </a:solidFill>
                <a:effectLst/>
                <a:latin typeface="Circular"/>
              </a:rPr>
              <a:t>Data is combined and formatted before being added to the audit item - the item's status is then set to complete.</a:t>
            </a:r>
          </a:p>
          <a:p>
            <a:pPr algn="l" rtl="0">
              <a:buFont typeface="+mj-lt"/>
              <a:buAutoNum type="arabicPeriod"/>
            </a:pPr>
            <a:r>
              <a:rPr lang="en-US" sz="1400" b="0" i="0" dirty="0">
                <a:solidFill>
                  <a:srgbClr val="233136"/>
                </a:solidFill>
                <a:effectLst/>
                <a:latin typeface="Circular"/>
              </a:rPr>
              <a:t>Any resultant tasks are then added to the relevant suggested tasks board.</a:t>
            </a:r>
          </a:p>
          <a:p>
            <a:pPr algn="l" rtl="0">
              <a:buFont typeface="+mj-lt"/>
              <a:buAutoNum type="arabicPeriod"/>
            </a:pPr>
            <a:r>
              <a:rPr lang="en-US" sz="1400" b="0" i="0" dirty="0">
                <a:solidFill>
                  <a:srgbClr val="233136"/>
                </a:solidFill>
                <a:effectLst/>
                <a:latin typeface="Circular"/>
              </a:rPr>
              <a:t>An update is then added to the audit item linking to the created tasks.</a:t>
            </a:r>
          </a:p>
          <a:p>
            <a:pPr algn="l" rtl="0">
              <a:buFont typeface="+mj-lt"/>
              <a:buAutoNum type="arabicPeriod"/>
            </a:pPr>
            <a:r>
              <a:rPr lang="en-US" sz="1400" dirty="0">
                <a:solidFill>
                  <a:srgbClr val="233136"/>
                </a:solidFill>
                <a:latin typeface="Circular"/>
              </a:rPr>
              <a:t>MS sustainable manager shows the visualization of carbon.</a:t>
            </a:r>
            <a:endParaRPr lang="en-US" sz="1400" b="0" i="0" dirty="0">
              <a:solidFill>
                <a:srgbClr val="233136"/>
              </a:solidFill>
              <a:effectLst/>
              <a:latin typeface="Circular"/>
            </a:endParaRPr>
          </a:p>
          <a:p>
            <a:pPr>
              <a:lnSpc>
                <a:spcPct val="100000"/>
              </a:lnSpc>
              <a:tabLst>
                <a:tab pos="0" algn="l"/>
              </a:tabLst>
            </a:pPr>
            <a:endParaRPr lang="en" sz="1200" b="0" strike="noStrike" spc="-1" dirty="0">
              <a:solidFill>
                <a:srgbClr val="222222"/>
              </a:solidFill>
              <a:highlight>
                <a:srgbClr val="FFFFFF"/>
              </a:highlight>
              <a:latin typeface="Times New Roman" panose="02020603050405020304" pitchFamily="18" charset="0"/>
              <a:ea typeface="Lato"/>
              <a:cs typeface="Times New Roman" panose="02020603050405020304" pitchFamily="18" charset="0"/>
            </a:endParaRPr>
          </a:p>
          <a:p>
            <a:pPr algn="l" rtl="0"/>
            <a:endParaRPr lang="en-US" sz="1200" b="0" i="0" dirty="0">
              <a:solidFill>
                <a:srgbClr val="233136"/>
              </a:solidFill>
              <a:effectLst/>
              <a:latin typeface="Times New Roman" panose="02020603050405020304" pitchFamily="18" charset="0"/>
              <a:cs typeface="Times New Roman" panose="02020603050405020304" pitchFamily="18" charset="0"/>
            </a:endParaRPr>
          </a:p>
          <a:p>
            <a:pPr>
              <a:lnSpc>
                <a:spcPct val="100000"/>
              </a:lnSpc>
              <a:tabLst>
                <a:tab pos="0" algn="l"/>
              </a:tabLst>
            </a:pPr>
            <a:endParaRPr lang="en-US" sz="1200" b="0" strike="noStrike" spc="-1" dirty="0">
              <a:latin typeface="Times New Roman" panose="02020603050405020304" pitchFamily="18" charset="0"/>
              <a:cs typeface="Times New Roman" panose="02020603050405020304" pitchFamily="18" charset="0"/>
            </a:endParaRPr>
          </a:p>
          <a:p>
            <a:pPr marL="914400">
              <a:lnSpc>
                <a:spcPct val="100000"/>
              </a:lnSpc>
              <a:tabLst>
                <a:tab pos="0" algn="l"/>
              </a:tabLst>
            </a:pPr>
            <a:endParaRPr lang="en-US" sz="1200" b="0" strike="noStrike" spc="-1" dirty="0">
              <a:latin typeface="Times New Roman" panose="02020603050405020304" pitchFamily="18" charset="0"/>
              <a:cs typeface="Times New Roman" panose="02020603050405020304" pitchFamily="18" charset="0"/>
            </a:endParaRPr>
          </a:p>
        </p:txBody>
      </p:sp>
      <p:pic>
        <p:nvPicPr>
          <p:cNvPr id="101"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49464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a:solidFill>
                  <a:srgbClr val="222222"/>
                </a:solidFill>
                <a:highlight>
                  <a:srgbClr val="FFFFFF"/>
                </a:highlight>
                <a:latin typeface="Lato"/>
                <a:ea typeface="Lato"/>
              </a:rPr>
              <a:t>Key Differentiators &amp; Adoption Plan</a:t>
            </a:r>
            <a:endParaRPr lang="en-US" sz="2000" b="0" strike="noStrike" spc="-1">
              <a:solidFill>
                <a:srgbClr val="000000"/>
              </a:solidFill>
              <a:latin typeface="Arial"/>
            </a:endParaRPr>
          </a:p>
        </p:txBody>
      </p:sp>
      <p:sp>
        <p:nvSpPr>
          <p:cNvPr id="103" name="CustomShape 2"/>
          <p:cNvSpPr/>
          <p:nvPr/>
        </p:nvSpPr>
        <p:spPr>
          <a:xfrm>
            <a:off x="512280" y="115128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 sz="1400" b="0" strike="noStrike" spc="-1" dirty="0">
                <a:solidFill>
                  <a:srgbClr val="222222"/>
                </a:solidFill>
                <a:highlight>
                  <a:srgbClr val="FFFFFF"/>
                </a:highlight>
                <a:latin typeface="Times New Roman" panose="02020603050405020304" pitchFamily="18" charset="0"/>
                <a:ea typeface="Lato"/>
                <a:cs typeface="Times New Roman" panose="02020603050405020304" pitchFamily="18" charset="0"/>
              </a:rPr>
              <a:t>How is your solution better than alternatives and how do you plan to build adoption?</a:t>
            </a:r>
          </a:p>
          <a:p>
            <a:pPr>
              <a:lnSpc>
                <a:spcPct val="100000"/>
              </a:lnSpc>
              <a:tabLst>
                <a:tab pos="0" algn="l"/>
              </a:tabLst>
            </a:pPr>
            <a:endParaRPr lang="en" sz="1400" spc="-1" dirty="0">
              <a:solidFill>
                <a:srgbClr val="222222"/>
              </a:solidFill>
              <a:highlight>
                <a:srgbClr val="FFFFFF"/>
              </a:highlight>
              <a:latin typeface="Times New Roman" panose="02020603050405020304" pitchFamily="18" charset="0"/>
              <a:ea typeface="Lato"/>
              <a:cs typeface="Times New Roman" panose="02020603050405020304" pitchFamily="18" charset="0"/>
            </a:endParaRPr>
          </a:p>
          <a:p>
            <a:pPr>
              <a:lnSpc>
                <a:spcPct val="100000"/>
              </a:lnSpc>
              <a:tabLst>
                <a:tab pos="0" algn="l"/>
              </a:tabLst>
            </a:pPr>
            <a:r>
              <a:rPr lang="en-US" sz="1400" dirty="0">
                <a:solidFill>
                  <a:srgbClr val="233136"/>
                </a:solidFill>
                <a:latin typeface="Times New Roman" panose="02020603050405020304" pitchFamily="18" charset="0"/>
                <a:cs typeface="Times New Roman" panose="02020603050405020304" pitchFamily="18" charset="0"/>
              </a:rPr>
              <a:t>Green-Soft </a:t>
            </a:r>
            <a:r>
              <a:rPr lang="en-US" sz="1400" b="0" i="0" dirty="0">
                <a:solidFill>
                  <a:srgbClr val="233136"/>
                </a:solidFill>
                <a:effectLst/>
                <a:latin typeface="Times New Roman" panose="02020603050405020304" pitchFamily="18" charset="0"/>
                <a:cs typeface="Times New Roman" panose="02020603050405020304" pitchFamily="18" charset="0"/>
              </a:rPr>
              <a:t>webpage audits don't only identify the problem, they </a:t>
            </a:r>
            <a:r>
              <a:rPr lang="en-US" sz="1400" b="0" i="0" dirty="0">
                <a:solidFill>
                  <a:srgbClr val="192325"/>
                </a:solidFill>
                <a:effectLst/>
                <a:latin typeface="Times New Roman" panose="02020603050405020304" pitchFamily="18" charset="0"/>
                <a:cs typeface="Times New Roman" panose="02020603050405020304" pitchFamily="18" charset="0"/>
              </a:rPr>
              <a:t>identify the tasks that would make the largest impact</a:t>
            </a:r>
            <a:r>
              <a:rPr lang="en-US" sz="1400" b="0" i="0" dirty="0">
                <a:solidFill>
                  <a:srgbClr val="233136"/>
                </a:solidFill>
                <a:effectLst/>
                <a:latin typeface="Times New Roman" panose="02020603050405020304" pitchFamily="18" charset="0"/>
                <a:cs typeface="Times New Roman" panose="02020603050405020304" pitchFamily="18" charset="0"/>
              </a:rPr>
              <a:t> and add them to the suggested tasks board in the Green-Soft workspace. These tasks are set up and ready to be assigned to team member so that they can start tackling the problem.</a:t>
            </a:r>
            <a:endParaRPr lang="en" sz="1400" b="0" i="0" spc="-1" dirty="0">
              <a:solidFill>
                <a:srgbClr val="222222"/>
              </a:solidFill>
              <a:effectLst/>
              <a:highlight>
                <a:srgbClr val="FFFFFF"/>
              </a:highlight>
              <a:latin typeface="Times New Roman" panose="02020603050405020304" pitchFamily="18" charset="0"/>
              <a:ea typeface="Lato"/>
              <a:cs typeface="Times New Roman" panose="02020603050405020304" pitchFamily="18" charset="0"/>
            </a:endParaRPr>
          </a:p>
          <a:p>
            <a:pPr>
              <a:lnSpc>
                <a:spcPct val="100000"/>
              </a:lnSpc>
              <a:tabLst>
                <a:tab pos="0" algn="l"/>
              </a:tabLst>
            </a:pPr>
            <a:endParaRPr lang="en" sz="1400" strike="noStrike" spc="-1" dirty="0">
              <a:solidFill>
                <a:srgbClr val="222222"/>
              </a:solidFill>
              <a:highlight>
                <a:srgbClr val="FFFFFF"/>
              </a:highlight>
              <a:latin typeface="Times New Roman" panose="02020603050405020304" pitchFamily="18" charset="0"/>
              <a:ea typeface="Lato"/>
              <a:cs typeface="Times New Roman" panose="02020603050405020304" pitchFamily="18" charset="0"/>
            </a:endParaRPr>
          </a:p>
          <a:p>
            <a:pPr algn="l" rtl="0"/>
            <a:r>
              <a:rPr lang="en-US" sz="1400" b="0" i="0" dirty="0">
                <a:solidFill>
                  <a:srgbClr val="233136"/>
                </a:solidFill>
                <a:effectLst/>
                <a:latin typeface="Times New Roman" panose="02020603050405020304" pitchFamily="18" charset="0"/>
                <a:cs typeface="Times New Roman" panose="02020603050405020304" pitchFamily="18" charset="0"/>
              </a:rPr>
              <a:t>When thinking about the hackathon problem statement, we wanted to refine it a little:</a:t>
            </a:r>
          </a:p>
          <a:p>
            <a:pPr algn="l" rtl="0">
              <a:buFont typeface="Arial" panose="020B0604020202020204" pitchFamily="34" charset="0"/>
              <a:buChar char="•"/>
            </a:pPr>
            <a:r>
              <a:rPr lang="en-US" sz="1400" b="0" i="0" dirty="0">
                <a:solidFill>
                  <a:srgbClr val="192325"/>
                </a:solidFill>
                <a:effectLst/>
                <a:latin typeface="Times New Roman" panose="02020603050405020304" pitchFamily="18" charset="0"/>
                <a:cs typeface="Times New Roman" panose="02020603050405020304" pitchFamily="18" charset="0"/>
              </a:rPr>
              <a:t>Reduce not compensate</a:t>
            </a:r>
            <a:r>
              <a:rPr lang="en-US" sz="1400" b="0" i="0" dirty="0">
                <a:solidFill>
                  <a:srgbClr val="233136"/>
                </a:solidFill>
                <a:effectLst/>
                <a:latin typeface="Times New Roman" panose="02020603050405020304" pitchFamily="18" charset="0"/>
                <a:cs typeface="Times New Roman" panose="02020603050405020304" pitchFamily="18" charset="0"/>
              </a:rPr>
              <a:t>: We wanted to create a solution that reduced our emissions. You can plant a tree to compensate for your emissions but it's always better not to emit in the first place.</a:t>
            </a:r>
          </a:p>
          <a:p>
            <a:pPr algn="l" rtl="0">
              <a:buFont typeface="Arial" panose="020B0604020202020204" pitchFamily="34" charset="0"/>
              <a:buChar char="•"/>
            </a:pPr>
            <a:r>
              <a:rPr lang="en-US" sz="1400" b="0" i="0" dirty="0">
                <a:solidFill>
                  <a:srgbClr val="192325"/>
                </a:solidFill>
                <a:effectLst/>
                <a:latin typeface="Times New Roman" panose="02020603050405020304" pitchFamily="18" charset="0"/>
                <a:cs typeface="Times New Roman" panose="02020603050405020304" pitchFamily="18" charset="0"/>
              </a:rPr>
              <a:t>Go beyond awareness</a:t>
            </a:r>
            <a:r>
              <a:rPr lang="en-US" sz="1400" b="0" i="0" dirty="0">
                <a:solidFill>
                  <a:srgbClr val="233136"/>
                </a:solidFill>
                <a:effectLst/>
                <a:latin typeface="Times New Roman" panose="02020603050405020304" pitchFamily="18" charset="0"/>
                <a:cs typeface="Times New Roman" panose="02020603050405020304" pitchFamily="18" charset="0"/>
              </a:rPr>
              <a:t>: It was crucial that we empowered developers to use their tech knowledge to improve the planet once they were made aware of the problem because they have the skills! They just don't know it.</a:t>
            </a:r>
          </a:p>
          <a:p>
            <a:pPr algn="l" rtl="0">
              <a:buFont typeface="Arial" panose="020B0604020202020204" pitchFamily="34" charset="0"/>
              <a:buChar char="•"/>
            </a:pPr>
            <a:r>
              <a:rPr lang="en-US" sz="1400" b="0" i="0" dirty="0">
                <a:solidFill>
                  <a:srgbClr val="192325"/>
                </a:solidFill>
                <a:effectLst/>
                <a:latin typeface="Times New Roman" panose="02020603050405020304" pitchFamily="18" charset="0"/>
                <a:cs typeface="Times New Roman" panose="02020603050405020304" pitchFamily="18" charset="0"/>
              </a:rPr>
              <a:t>Keep it personal</a:t>
            </a:r>
            <a:r>
              <a:rPr lang="en-US" sz="1400" b="0" i="0" dirty="0">
                <a:solidFill>
                  <a:srgbClr val="233136"/>
                </a:solidFill>
                <a:effectLst/>
                <a:latin typeface="Times New Roman" panose="02020603050405020304" pitchFamily="18" charset="0"/>
                <a:cs typeface="Times New Roman" panose="02020603050405020304" pitchFamily="18" charset="0"/>
              </a:rPr>
              <a:t>: As a web developer and energy geek, we care deeply about the web and we wanted to make this climate change hack personal.</a:t>
            </a:r>
          </a:p>
          <a:p>
            <a:pPr>
              <a:lnSpc>
                <a:spcPct val="100000"/>
              </a:lnSpc>
              <a:tabLst>
                <a:tab pos="0" algn="l"/>
              </a:tabLst>
            </a:pPr>
            <a:endParaRPr lang="en-US" sz="1400" b="0" strike="noStrike" spc="-1" dirty="0">
              <a:latin typeface="Times New Roman" panose="02020603050405020304" pitchFamily="18" charset="0"/>
              <a:cs typeface="Times New Roman" panose="02020603050405020304" pitchFamily="18" charset="0"/>
            </a:endParaRPr>
          </a:p>
        </p:txBody>
      </p:sp>
      <p:pic>
        <p:nvPicPr>
          <p:cNvPr id="104"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0" y="0"/>
            <a:ext cx="9209160" cy="488160"/>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en" sz="2000" b="1" strike="noStrike" spc="-1">
                <a:solidFill>
                  <a:srgbClr val="1F1F50"/>
                </a:solidFill>
                <a:latin typeface="Lato"/>
                <a:ea typeface="Lato"/>
              </a:rPr>
              <a:t>GitHub Repository Link &amp; </a:t>
            </a:r>
            <a:r>
              <a:rPr lang="en" sz="2000" b="1" strike="noStrike" spc="-1">
                <a:solidFill>
                  <a:srgbClr val="4A4548"/>
                </a:solidFill>
                <a:highlight>
                  <a:srgbClr val="FFFFFF"/>
                </a:highlight>
                <a:latin typeface="Lato"/>
                <a:ea typeface="Lato"/>
              </a:rPr>
              <a:t>supporting diagrams, screenshots, if any</a:t>
            </a:r>
            <a:endParaRPr lang="en-US" sz="2000" b="0" strike="noStrike" spc="-1">
              <a:latin typeface="Arial"/>
            </a:endParaRPr>
          </a:p>
        </p:txBody>
      </p:sp>
      <p:sp>
        <p:nvSpPr>
          <p:cNvPr id="106" name="CustomShape 2"/>
          <p:cNvSpPr/>
          <p:nvPr/>
        </p:nvSpPr>
        <p:spPr>
          <a:xfrm>
            <a:off x="0" y="1044000"/>
            <a:ext cx="8385840" cy="830997"/>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en" sz="1400" b="0" strike="noStrike" spc="-1" dirty="0">
                <a:solidFill>
                  <a:srgbClr val="222222"/>
                </a:solidFill>
                <a:highlight>
                  <a:srgbClr val="FFFFFF"/>
                </a:highlight>
                <a:latin typeface="Lato"/>
                <a:ea typeface="Lato"/>
              </a:rPr>
              <a:t>How far it can go?</a:t>
            </a:r>
          </a:p>
          <a:p>
            <a:pPr>
              <a:lnSpc>
                <a:spcPct val="100000"/>
              </a:lnSpc>
              <a:tabLst>
                <a:tab pos="0" algn="l"/>
              </a:tabLst>
            </a:pPr>
            <a:endParaRPr lang="en" sz="1400" b="0" strike="noStrike" spc="-1" dirty="0">
              <a:solidFill>
                <a:srgbClr val="222222"/>
              </a:solidFill>
              <a:highlight>
                <a:srgbClr val="FFFFFF"/>
              </a:highlight>
              <a:latin typeface="Lato"/>
              <a:ea typeface="Lato"/>
            </a:endParaRPr>
          </a:p>
          <a:p>
            <a:pPr>
              <a:lnSpc>
                <a:spcPct val="100000"/>
              </a:lnSpc>
              <a:tabLst>
                <a:tab pos="0" algn="l"/>
              </a:tabLst>
            </a:pPr>
            <a:r>
              <a:rPr lang="en-US" sz="1400" b="0" strike="noStrike" spc="-1" dirty="0">
                <a:latin typeface="Arial"/>
              </a:rPr>
              <a:t>https://github.com/Ki55n/Green-Soft-Sustainble_hack</a:t>
            </a:r>
          </a:p>
        </p:txBody>
      </p:sp>
      <p:pic>
        <p:nvPicPr>
          <p:cNvPr id="107"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338400" y="1917000"/>
            <a:ext cx="8649000" cy="826920"/>
          </a:xfrm>
          <a:prstGeom prst="rect">
            <a:avLst/>
          </a:prstGeom>
          <a:noFill/>
          <a:ln>
            <a:noFill/>
          </a:ln>
        </p:spPr>
        <p:txBody>
          <a:bodyPr tIns="91440" bIns="91440">
            <a:noAutofit/>
          </a:bodyPr>
          <a:lstStyle/>
          <a:p>
            <a:pPr>
              <a:lnSpc>
                <a:spcPct val="100000"/>
              </a:lnSpc>
              <a:tabLst>
                <a:tab pos="0" algn="l"/>
              </a:tabLst>
            </a:pPr>
            <a:r>
              <a:rPr lang="en" sz="3600" b="0" strike="noStrike" spc="-1">
                <a:solidFill>
                  <a:srgbClr val="FFFFFF"/>
                </a:solidFill>
                <a:latin typeface="Lato Black"/>
                <a:ea typeface="Lato Black"/>
              </a:rPr>
              <a:t>Thank You</a:t>
            </a:r>
            <a:endParaRPr lang="en-US" sz="3600" b="0" strike="noStrike" spc="-1">
              <a:solidFill>
                <a:srgbClr val="000000"/>
              </a:solidFill>
              <a:latin typeface="Arial"/>
            </a:endParaRPr>
          </a:p>
        </p:txBody>
      </p:sp>
      <p:sp>
        <p:nvSpPr>
          <p:cNvPr id="109" name="TextShape 2"/>
          <p:cNvSpPr txBox="1"/>
          <p:nvPr/>
        </p:nvSpPr>
        <p:spPr>
          <a:xfrm>
            <a:off x="338400" y="2743920"/>
            <a:ext cx="4558680" cy="1523528"/>
          </a:xfrm>
          <a:prstGeom prst="rect">
            <a:avLst/>
          </a:prstGeom>
          <a:noFill/>
          <a:ln>
            <a:noFill/>
          </a:ln>
        </p:spPr>
        <p:txBody>
          <a:bodyPr tIns="91440" bIns="91440">
            <a:noAutofit/>
          </a:bodyPr>
          <a:lstStyle/>
          <a:p>
            <a:pPr>
              <a:lnSpc>
                <a:spcPct val="150000"/>
              </a:lnSpc>
              <a:spcAft>
                <a:spcPts val="1599"/>
              </a:spcAft>
              <a:tabLst>
                <a:tab pos="0" algn="l"/>
              </a:tabLst>
            </a:pPr>
            <a:r>
              <a:rPr lang="en" sz="1500" b="0" strike="noStrike" spc="-1" dirty="0">
                <a:solidFill>
                  <a:srgbClr val="FFFFFF"/>
                </a:solidFill>
                <a:latin typeface="Lato"/>
                <a:ea typeface="Lato"/>
              </a:rPr>
              <a:t>Team member names</a:t>
            </a:r>
          </a:p>
          <a:p>
            <a:pPr>
              <a:lnSpc>
                <a:spcPct val="150000"/>
              </a:lnSpc>
              <a:spcAft>
                <a:spcPts val="1599"/>
              </a:spcAft>
              <a:tabLst>
                <a:tab pos="0" algn="l"/>
              </a:tabLst>
            </a:pPr>
            <a:r>
              <a:rPr lang="en" sz="1500" spc="-1" dirty="0">
                <a:solidFill>
                  <a:srgbClr val="FFFFFF"/>
                </a:solidFill>
                <a:latin typeface="Lato"/>
                <a:ea typeface="Lato"/>
              </a:rPr>
              <a:t>Kiran Chawan (Leader)</a:t>
            </a:r>
          </a:p>
          <a:p>
            <a:pPr>
              <a:lnSpc>
                <a:spcPct val="150000"/>
              </a:lnSpc>
              <a:spcAft>
                <a:spcPts val="1599"/>
              </a:spcAft>
              <a:tabLst>
                <a:tab pos="0" algn="l"/>
              </a:tabLst>
            </a:pPr>
            <a:r>
              <a:rPr lang="en" sz="1500" spc="-1" dirty="0">
                <a:solidFill>
                  <a:srgbClr val="FFFFFF"/>
                </a:solidFill>
                <a:latin typeface="Lato"/>
                <a:ea typeface="Lato"/>
              </a:rPr>
              <a:t>Saravana                               Srilekha</a:t>
            </a:r>
          </a:p>
          <a:p>
            <a:pPr>
              <a:lnSpc>
                <a:spcPct val="150000"/>
              </a:lnSpc>
              <a:spcAft>
                <a:spcPts val="1599"/>
              </a:spcAft>
              <a:tabLst>
                <a:tab pos="0" algn="l"/>
              </a:tabLst>
            </a:pPr>
            <a:r>
              <a:rPr lang="en" sz="1500" spc="-1" dirty="0">
                <a:solidFill>
                  <a:srgbClr val="FFFFFF"/>
                </a:solidFill>
                <a:latin typeface="Lato"/>
                <a:ea typeface="Lato"/>
              </a:rPr>
              <a:t>                       </a:t>
            </a:r>
          </a:p>
          <a:p>
            <a:pPr>
              <a:lnSpc>
                <a:spcPct val="150000"/>
              </a:lnSpc>
              <a:spcAft>
                <a:spcPts val="1599"/>
              </a:spcAft>
              <a:tabLst>
                <a:tab pos="0" algn="l"/>
              </a:tabLst>
            </a:pPr>
            <a:endParaRPr lang="en" sz="1500" spc="-1" dirty="0">
              <a:solidFill>
                <a:srgbClr val="FFFFFF"/>
              </a:solidFill>
              <a:latin typeface="Lato"/>
              <a:ea typeface="Lato"/>
            </a:endParaRPr>
          </a:p>
          <a:p>
            <a:pPr>
              <a:lnSpc>
                <a:spcPct val="150000"/>
              </a:lnSpc>
              <a:spcAft>
                <a:spcPts val="1599"/>
              </a:spcAft>
              <a:tabLst>
                <a:tab pos="0" algn="l"/>
              </a:tabLst>
            </a:pPr>
            <a:endParaRPr lang="en-US" sz="1500" b="0" strike="noStrike" spc="-1" dirty="0">
              <a:latin typeface="Arial"/>
            </a:endParaRPr>
          </a:p>
        </p:txBody>
      </p:sp>
      <p:pic>
        <p:nvPicPr>
          <p:cNvPr id="110"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394</TotalTime>
  <Words>1061</Words>
  <Application>Microsoft Office PowerPoint</Application>
  <PresentationFormat>On-screen Show (16:9)</PresentationFormat>
  <Paragraphs>69</Paragraphs>
  <Slides>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Circular</vt:lpstr>
      <vt:lpstr>Lato</vt:lpstr>
      <vt:lpstr>Lato Black</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subject/>
  <dc:creator/>
  <dc:description/>
  <cp:lastModifiedBy>HP</cp:lastModifiedBy>
  <cp:revision>69</cp:revision>
  <dcterms:modified xsi:type="dcterms:W3CDTF">2023-05-22T17:28:19Z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Notes">
    <vt:i4>9</vt:i4>
  </property>
  <property fmtid="{D5CDD505-2E9C-101B-9397-08002B2CF9AE}" pid="7" name="PresentationFormat">
    <vt:lpwstr>On-screen Show (16:9)</vt:lpwstr>
  </property>
  <property fmtid="{D5CDD505-2E9C-101B-9397-08002B2CF9AE}" pid="8" name="ScaleCrop">
    <vt:bool>false</vt:bool>
  </property>
  <property fmtid="{D5CDD505-2E9C-101B-9397-08002B2CF9AE}" pid="9" name="ShareDoc">
    <vt:bool>false</vt:bool>
  </property>
  <property fmtid="{D5CDD505-2E9C-101B-9397-08002B2CF9AE}" pid="10" name="Slides">
    <vt:i4>9</vt:i4>
  </property>
</Properties>
</file>