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8" r:id="rId4"/>
    <p:sldId id="271" r:id="rId5"/>
    <p:sldId id="270" r:id="rId6"/>
    <p:sldId id="272" r:id="rId7"/>
    <p:sldId id="273" r:id="rId8"/>
    <p:sldId id="274" r:id="rId9"/>
    <p:sldId id="279" r:id="rId10"/>
    <p:sldId id="278" r:id="rId11"/>
    <p:sldId id="275" r:id="rId12"/>
    <p:sldId id="276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66D"/>
    <a:srgbClr val="4064B8"/>
    <a:srgbClr val="84C441"/>
    <a:srgbClr val="F3F2F4"/>
    <a:srgbClr val="ED2223"/>
    <a:srgbClr val="5CA7C6"/>
    <a:srgbClr val="E3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/>
    <p:restoredTop sz="86377"/>
  </p:normalViewPr>
  <p:slideViewPr>
    <p:cSldViewPr snapToGrid="0" snapToObjects="1">
      <p:cViewPr varScale="1">
        <p:scale>
          <a:sx n="99" d="100"/>
          <a:sy n="99" d="100"/>
        </p:scale>
        <p:origin x="1088" y="-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70F4-0E3D-4C46-AEF5-283819C1CBF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40C2-9B72-984F-8143-6813C441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Bună</a:t>
            </a:r>
            <a:r>
              <a:rPr lang="en-US" dirty="0"/>
              <a:t> </a:t>
            </a:r>
            <a:r>
              <a:rPr lang="en-US" dirty="0" err="1"/>
              <a:t>ziua</a:t>
            </a:r>
            <a:r>
              <a:rPr lang="en-US" dirty="0"/>
              <a:t>, </a:t>
            </a:r>
            <a:r>
              <a:rPr lang="en-US" dirty="0" err="1"/>
              <a:t>numele</a:t>
            </a:r>
            <a:r>
              <a:rPr lang="en-US" dirty="0"/>
              <a:t> meu </a:t>
            </a:r>
            <a:r>
              <a:rPr lang="en-US" dirty="0" err="1"/>
              <a:t>este</a:t>
            </a:r>
            <a:r>
              <a:rPr lang="en-US" dirty="0"/>
              <a:t> ….  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prezint</a:t>
            </a:r>
            <a:r>
              <a:rPr lang="en-US" dirty="0"/>
              <a:t> </a:t>
            </a:r>
            <a:r>
              <a:rPr lang="en-US" dirty="0" err="1"/>
              <a:t>astăzi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meu de </a:t>
            </a:r>
            <a:r>
              <a:rPr lang="en-US" dirty="0" err="1"/>
              <a:t>licență</a:t>
            </a:r>
            <a:r>
              <a:rPr lang="en-US" dirty="0"/>
              <a:t>: </a:t>
            </a:r>
            <a:r>
              <a:rPr lang="en-US" dirty="0" err="1"/>
              <a:t>LearnJy</a:t>
            </a:r>
            <a:r>
              <a:rPr lang="en-US" dirty="0"/>
              <a:t> – o </a:t>
            </a:r>
            <a:r>
              <a:rPr lang="en-US" dirty="0" err="1"/>
              <a:t>platformă</a:t>
            </a:r>
            <a:r>
              <a:rPr lang="en-US" dirty="0"/>
              <a:t> de </a:t>
            </a:r>
            <a:r>
              <a:rPr lang="en-US" dirty="0" err="1"/>
              <a:t>cursuri</a:t>
            </a:r>
            <a:r>
              <a:rPr lang="en-US" dirty="0"/>
              <a:t> online care </a:t>
            </a:r>
            <a:r>
              <a:rPr lang="en-US" dirty="0" err="1"/>
              <a:t>integrează</a:t>
            </a:r>
            <a:r>
              <a:rPr lang="en-US" dirty="0"/>
              <a:t> </a:t>
            </a:r>
            <a:r>
              <a:rPr lang="en-US" dirty="0" err="1"/>
              <a:t>inteligența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personaliza</a:t>
            </a:r>
            <a:r>
              <a:rPr lang="en-US" dirty="0"/>
              <a:t> </a:t>
            </a:r>
            <a:r>
              <a:rPr lang="en-US" dirty="0" err="1"/>
              <a:t>experiența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2041-7725-2B89-3882-76DBD977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7FBEA5-1334-2A4A-39BB-3639D7A82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98C8D-BA09-C34D-16CA-731A1E3C1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39857-0A11-252D-0CAF-3EE3271AF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A44F-BE4D-CD79-E00D-28E577972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C40FA-EF40-F7BF-89F9-EE78BE88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D05D6-89F5-0664-9634-9BD54D30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E5E7-3ACC-A182-2624-BA42AFF42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33DA1-04ED-25A3-3B5F-0B75CBE2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D1640-4E1D-B8C0-A1C0-624CDFB7E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561D-6DDA-F68A-770F-EA86EF8B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E0BCC-EBEB-6EFB-4CA5-BB86CE9E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33DA1-04ED-25A3-3B5F-0B75CBE2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D1640-4E1D-B8C0-A1C0-624CDFB7E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8561D-6DDA-F68A-770F-EA86EF8B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E0BCC-EBEB-6EFB-4CA5-BB86CE9E6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4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a </a:t>
            </a:r>
            <a:r>
              <a:rPr lang="en-US" dirty="0" err="1"/>
              <a:t>apărut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: </a:t>
            </a:r>
            <a:r>
              <a:rPr lang="en-US" dirty="0" err="1"/>
              <a:t>educația</a:t>
            </a:r>
            <a:r>
              <a:rPr lang="en-US" dirty="0"/>
              <a:t> online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continuă</a:t>
            </a:r>
            <a:r>
              <a:rPr lang="en-US" dirty="0"/>
              <a:t> </a:t>
            </a:r>
            <a:r>
              <a:rPr lang="en-US" dirty="0" err="1"/>
              <a:t>expansiune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platformelor</a:t>
            </a:r>
            <a:r>
              <a:rPr lang="en-US" dirty="0"/>
              <a:t> nu sunt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adaptabile</a:t>
            </a:r>
            <a:r>
              <a:rPr lang="en-US" dirty="0"/>
              <a:t> la </a:t>
            </a:r>
            <a:r>
              <a:rPr lang="en-US" dirty="0" err="1"/>
              <a:t>stilul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en-US" dirty="0" err="1"/>
              <a:t>fiecărui</a:t>
            </a:r>
            <a:r>
              <a:rPr lang="en-US" dirty="0"/>
              <a:t> </a:t>
            </a:r>
            <a:r>
              <a:rPr lang="en-US" dirty="0" err="1"/>
              <a:t>cursant</a:t>
            </a:r>
            <a:r>
              <a:rPr lang="en-US" dirty="0"/>
              <a:t>.</a:t>
            </a:r>
          </a:p>
          <a:p>
            <a:r>
              <a:rPr lang="en-US" dirty="0" err="1"/>
              <a:t>LearnJy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schimbe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Este o </a:t>
            </a:r>
            <a:r>
              <a:rPr lang="en-US" dirty="0" err="1"/>
              <a:t>platformă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, care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b="1" dirty="0" err="1"/>
              <a:t>recomandări</a:t>
            </a:r>
            <a:r>
              <a:rPr lang="en-US" b="1" dirty="0"/>
              <a:t> </a:t>
            </a:r>
            <a:r>
              <a:rPr lang="en-US" b="1" dirty="0" err="1"/>
              <a:t>inteligente</a:t>
            </a:r>
            <a:r>
              <a:rPr lang="en-US" dirty="0"/>
              <a:t>, </a:t>
            </a:r>
            <a:r>
              <a:rPr lang="en-US" b="1" dirty="0" err="1"/>
              <a:t>conținut</a:t>
            </a:r>
            <a:r>
              <a:rPr lang="en-US" b="1" dirty="0"/>
              <a:t> </a:t>
            </a:r>
            <a:r>
              <a:rPr lang="en-US" b="1" dirty="0" err="1"/>
              <a:t>adaptiv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b="1" dirty="0" err="1"/>
              <a:t>interfață</a:t>
            </a:r>
            <a:r>
              <a:rPr lang="en-US" b="1" dirty="0"/>
              <a:t> </a:t>
            </a:r>
            <a:r>
              <a:rPr lang="en-US" b="1" dirty="0" err="1"/>
              <a:t>intuitivă</a:t>
            </a:r>
            <a:r>
              <a:rPr lang="en-US" dirty="0"/>
              <a:t>. </a:t>
            </a:r>
            <a:r>
              <a:rPr lang="en-US" dirty="0" err="1"/>
              <a:t>Scopul</a:t>
            </a:r>
            <a:r>
              <a:rPr lang="en-US" dirty="0"/>
              <a:t>: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creeze</a:t>
            </a:r>
            <a:r>
              <a:rPr lang="en-US" dirty="0"/>
              <a:t> un </a:t>
            </a: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personalizat</a:t>
            </a:r>
            <a:r>
              <a:rPr lang="en-US" dirty="0"/>
              <a:t>,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7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9DEF3-EC62-62E6-7532-106AD5D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E8336-E6E9-B27B-316C-73647B905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CD39B-95F4-E286-62F3-3E17A37CC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 </a:t>
            </a:r>
            <a:r>
              <a:rPr lang="en-US" dirty="0" err="1"/>
              <a:t>analizat</a:t>
            </a:r>
            <a:r>
              <a:rPr lang="en-US" dirty="0"/>
              <a:t> </a:t>
            </a:r>
            <a:r>
              <a:rPr lang="en-US" dirty="0" err="1"/>
              <a:t>soluțiile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precum Moodle, Coursera </a:t>
            </a:r>
            <a:r>
              <a:rPr lang="en-US" dirty="0" err="1"/>
              <a:t>și</a:t>
            </a:r>
            <a:r>
              <a:rPr lang="en-US" dirty="0"/>
              <a:t> edX. </a:t>
            </a:r>
            <a:r>
              <a:rPr lang="en-US" dirty="0" err="1"/>
              <a:t>Deși</a:t>
            </a:r>
            <a:r>
              <a:rPr lang="en-US" dirty="0"/>
              <a:t> sunt </a:t>
            </a:r>
            <a:r>
              <a:rPr lang="en-US" dirty="0" err="1"/>
              <a:t>populare</a:t>
            </a:r>
            <a:r>
              <a:rPr lang="en-US" dirty="0"/>
              <a:t>, </a:t>
            </a:r>
            <a:r>
              <a:rPr lang="en-US" dirty="0" err="1"/>
              <a:t>ele</a:t>
            </a:r>
            <a:r>
              <a:rPr lang="en-US" dirty="0"/>
              <a:t> nu </a:t>
            </a:r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real de </a:t>
            </a:r>
            <a:r>
              <a:rPr lang="en-US" dirty="0" err="1"/>
              <a:t>recomandare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grafuri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AI. </a:t>
            </a:r>
          </a:p>
          <a:p>
            <a:r>
              <a:rPr lang="en-US" dirty="0" err="1"/>
              <a:t>LearnJy</a:t>
            </a:r>
            <a:r>
              <a:rPr lang="en-US" dirty="0"/>
              <a:t> vine cu o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unică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b="1" dirty="0"/>
              <a:t>Neo4j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relații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algoritmi</a:t>
            </a:r>
            <a:r>
              <a:rPr lang="en-US" b="1" dirty="0"/>
              <a:t> de </a:t>
            </a:r>
            <a:r>
              <a:rPr lang="en-US" b="1" dirty="0" err="1"/>
              <a:t>decizie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sugestii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729CA-4C8B-FD37-12A0-768F82FD5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2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AC09-FD60-DFC6-514E-61BAE59B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5B35A-00F1-F1E0-1929-BB0F1D581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CF3F0-ADF1-6A05-7520-6C3075F0D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56B38-3708-B508-D54D-FB4D4BD77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FF50-A1FE-BD51-CDFF-70F06462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AE6D2-4737-9881-1709-4D2BE9E2C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9401F-CA93-5EEA-46B4-A2A0CFBDF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E758-3124-BE6D-37A8-6E8700436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A40C3-479A-FC9B-6F82-32DDEF0B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AC4C0-CD46-FBC3-20F9-99B92B06A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62C00-AF43-0A0D-3075-4D8A46F27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7242-8A47-6460-91FE-3B97B3665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80141-E0D4-9790-8FBB-0E5C4F7D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F1546-7076-3BF6-1F89-403481C11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39D27-C40A-ACBD-A93B-770F9E32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: un </a:t>
            </a:r>
            <a:r>
              <a:rPr lang="en-US" dirty="0" err="1"/>
              <a:t>utilizator</a:t>
            </a:r>
            <a:r>
              <a:rPr lang="en-US" dirty="0"/>
              <a:t> se </a:t>
            </a:r>
            <a:r>
              <a:rPr lang="en-US" dirty="0" err="1"/>
              <a:t>autentifică</a:t>
            </a:r>
            <a:r>
              <a:rPr lang="en-US" dirty="0"/>
              <a:t>, </a:t>
            </a:r>
            <a:r>
              <a:rPr lang="en-US" dirty="0" err="1"/>
              <a:t>primește</a:t>
            </a:r>
            <a:r>
              <a:rPr lang="en-US" dirty="0"/>
              <a:t> </a:t>
            </a:r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cursuri</a:t>
            </a:r>
            <a:r>
              <a:rPr lang="en-US" dirty="0"/>
              <a:t>, se </a:t>
            </a:r>
            <a:r>
              <a:rPr lang="en-US" dirty="0" err="1"/>
              <a:t>înscrie</a:t>
            </a:r>
            <a:r>
              <a:rPr lang="en-US" dirty="0"/>
              <a:t>,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conținutul</a:t>
            </a:r>
            <a:r>
              <a:rPr lang="en-US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susține</a:t>
            </a:r>
            <a:r>
              <a:rPr lang="en-US" dirty="0"/>
              <a:t> teste, </a:t>
            </a:r>
            <a:r>
              <a:rPr lang="en-US" dirty="0" err="1"/>
              <a:t>primește</a:t>
            </a:r>
            <a:r>
              <a:rPr lang="en-US" dirty="0"/>
              <a:t> un </a:t>
            </a:r>
            <a:r>
              <a:rPr lang="en-US" dirty="0" err="1"/>
              <a:t>certificat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cu </a:t>
            </a:r>
            <a:r>
              <a:rPr lang="en-US" dirty="0" err="1"/>
              <a:t>instructorul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1D98-6C70-8901-2A27-9E931D9F2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9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D6428-C759-2F73-BB6B-BB798282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3A5E7-0BEF-CF9A-01D0-91E258077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2E41F-C29A-E241-443B-75F361805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B80E4-65B3-AA8E-9902-5598E6067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779-C805-6945-AE4C-C345E0223995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41" y="364863"/>
            <a:ext cx="5964404" cy="33279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0" y="5503333"/>
            <a:ext cx="9906000" cy="0"/>
          </a:xfrm>
          <a:prstGeom prst="line">
            <a:avLst/>
          </a:prstGeom>
          <a:ln>
            <a:solidFill>
              <a:srgbClr val="41566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6991" y="5503333"/>
            <a:ext cx="1419009" cy="0"/>
          </a:xfrm>
          <a:prstGeom prst="line">
            <a:avLst/>
          </a:prstGeom>
          <a:ln>
            <a:solidFill>
              <a:srgbClr val="84C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ign with white text&#10;&#10;Description automatically generated">
            <a:extLst>
              <a:ext uri="{FF2B5EF4-FFF2-40B4-BE49-F238E27FC236}">
                <a16:creationId xmlns:a16="http://schemas.microsoft.com/office/drawing/2014/main" id="{3D76F5A2-C260-4677-9071-41E10FABD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91" y="5816334"/>
            <a:ext cx="3987632" cy="6018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93CC72-9296-4BF6-B299-DD4800C1E0EA}"/>
              </a:ext>
            </a:extLst>
          </p:cNvPr>
          <p:cNvSpPr/>
          <p:nvPr/>
        </p:nvSpPr>
        <p:spPr>
          <a:xfrm>
            <a:off x="5803845" y="764504"/>
            <a:ext cx="6096000" cy="2173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pt-BR" sz="32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informatic de recomandare pentru o platformă de cursuri bazat pe inteligența artificială</a:t>
            </a:r>
            <a:endParaRPr lang="en-US" sz="2800" b="1" dirty="0">
              <a:solidFill>
                <a:srgbClr val="92D050"/>
              </a:solidFill>
              <a:effectLst/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56351-AE49-4E5D-AD1E-6DAA852181FF}"/>
              </a:ext>
            </a:extLst>
          </p:cNvPr>
          <p:cNvSpPr/>
          <p:nvPr/>
        </p:nvSpPr>
        <p:spPr>
          <a:xfrm>
            <a:off x="7022430" y="4014191"/>
            <a:ext cx="45733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Student: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Vasile Ana-Maria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55B84-540D-4CB3-9AE0-5D1D1812651C}"/>
              </a:ext>
            </a:extLst>
          </p:cNvPr>
          <p:cNvSpPr txBox="1"/>
          <p:nvPr/>
        </p:nvSpPr>
        <p:spPr>
          <a:xfrm>
            <a:off x="492369" y="2362298"/>
            <a:ext cx="5311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1566D"/>
                </a:solidFill>
                <a:latin typeface="Arial Black" panose="020B0A04020102020204" pitchFamily="34" charset="0"/>
              </a:rPr>
              <a:t>Analiza </a:t>
            </a:r>
            <a:r>
              <a:rPr lang="en-US" sz="2000" b="1" dirty="0" err="1">
                <a:solidFill>
                  <a:srgbClr val="41566D"/>
                </a:solidFill>
                <a:latin typeface="Arial Black" panose="020B0A04020102020204" pitchFamily="34" charset="0"/>
              </a:rPr>
              <a:t>sistemelor</a:t>
            </a:r>
            <a:r>
              <a:rPr lang="en-US" sz="2000" b="1" dirty="0">
                <a:solidFill>
                  <a:srgbClr val="41566D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solidFill>
                  <a:srgbClr val="41566D"/>
                </a:solidFill>
                <a:latin typeface="Arial Black" panose="020B0A04020102020204" pitchFamily="34" charset="0"/>
              </a:rPr>
              <a:t>informaționale</a:t>
            </a:r>
            <a:r>
              <a:rPr lang="en-US" sz="2000" b="1" dirty="0">
                <a:solidFill>
                  <a:srgbClr val="41566D"/>
                </a:solidFill>
                <a:latin typeface="Arial Black" panose="020B0A04020102020204" pitchFamily="34" charset="0"/>
              </a:rPr>
              <a:t> și </a:t>
            </a:r>
            <a:r>
              <a:rPr lang="en-US" sz="2000" b="1" dirty="0" err="1">
                <a:solidFill>
                  <a:srgbClr val="41566D"/>
                </a:solidFill>
                <a:latin typeface="Arial Black" panose="020B0A04020102020204" pitchFamily="34" charset="0"/>
              </a:rPr>
              <a:t>proiectarea</a:t>
            </a:r>
            <a:r>
              <a:rPr lang="en-US" sz="2000" b="1" dirty="0">
                <a:solidFill>
                  <a:srgbClr val="41566D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solidFill>
                  <a:srgbClr val="41566D"/>
                </a:solidFill>
                <a:latin typeface="Arial Black" panose="020B0A04020102020204" pitchFamily="34" charset="0"/>
              </a:rPr>
              <a:t>sistemelor</a:t>
            </a:r>
            <a:r>
              <a:rPr lang="en-US" sz="2000" b="1" dirty="0">
                <a:solidFill>
                  <a:srgbClr val="41566D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 err="1">
                <a:solidFill>
                  <a:srgbClr val="41566D"/>
                </a:solidFill>
                <a:latin typeface="Arial Black" panose="020B0A04020102020204" pitchFamily="34" charset="0"/>
              </a:rPr>
              <a:t>informatice</a:t>
            </a:r>
            <a:endParaRPr lang="en-US" sz="2000" b="1" dirty="0">
              <a:solidFill>
                <a:srgbClr val="41566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1C813-7264-4E34-BA20-1A576F787FBA}"/>
              </a:ext>
            </a:extLst>
          </p:cNvPr>
          <p:cNvSpPr/>
          <p:nvPr/>
        </p:nvSpPr>
        <p:spPr>
          <a:xfrm>
            <a:off x="7022430" y="4327191"/>
            <a:ext cx="4573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Coordonator</a:t>
            </a:r>
            <a:r>
              <a:rPr lang="en-US" sz="1600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stiintific</a:t>
            </a:r>
            <a:r>
              <a:rPr lang="en-US" sz="1600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Boicu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Mihaela</a:t>
            </a:r>
          </a:p>
          <a:p>
            <a:endParaRPr lang="en-US" sz="1600" dirty="0">
              <a:solidFill>
                <a:srgbClr val="41566D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2309C-9A8C-4E38-49A6-EF4FD328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9F85955-CA57-7FD8-8570-A671557C5B36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9F504CD-320A-3A48-4E13-0C004746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81509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Gestionarea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proiectului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in Jira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DAEC2B-23D1-8708-FECC-0F0764C48F7C}"/>
              </a:ext>
            </a:extLst>
          </p:cNvPr>
          <p:cNvSpPr/>
          <p:nvPr/>
        </p:nvSpPr>
        <p:spPr>
          <a:xfrm>
            <a:off x="7118026" y="2041636"/>
            <a:ext cx="4627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sprinturi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Agile.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împărțite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progresul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monitorizat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Astfel, s-a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asigurat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colaborativă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34562-BB4C-BE78-73A3-330E6DD19536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79737E6C-23BD-360D-8458-C62F1484B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4E9B93-DE8A-FC62-BD7F-0127CED41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47" y="1521939"/>
            <a:ext cx="5410962" cy="30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247E-D779-1F15-11DA-B75EEBBCE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90CB60-227F-9BE9-5363-FB58A1D7793A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3674FD2-E89E-C2B0-3D5F-E0116ABB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164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Demo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produs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B913A-0E18-629D-FEDD-059F872E3E17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2D36C2CF-6CC7-7D24-9E6E-11D9A83D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9D97044-7A53-1E1F-F46D-6218AB283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39" y="1170304"/>
            <a:ext cx="7080999" cy="42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0C9F-34AA-3028-9A15-1849DBDD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6B65F2-E0E0-71E7-A28D-E85DFA996729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27F74A9-B0D5-5491-7838-C7F7EE2F3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164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Demo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produs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450F5-A2E8-B429-8746-E9B3828A404D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1DE3D41F-5BF1-8491-B40A-79A98571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D4B39605-9FDA-0D95-C7CC-693E00E55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683" y="1455001"/>
            <a:ext cx="7311116" cy="45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0C9F-34AA-3028-9A15-1849DBDD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6B65F2-E0E0-71E7-A28D-E85DFA996729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27F74A9-B0D5-5491-7838-C7F7EE2F3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164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Concluzii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450F5-A2E8-B429-8746-E9B3828A404D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1DE3D41F-5BF1-8491-B40A-79A98571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5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-1" y="3697243"/>
            <a:ext cx="1219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6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Mul</a:t>
            </a:r>
            <a:r>
              <a:rPr lang="ro-RO" sz="6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țumesc</a:t>
            </a:r>
            <a:r>
              <a:rPr lang="en-US" sz="6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!</a:t>
            </a:r>
            <a:endParaRPr lang="ro-RO" sz="6000" b="1" dirty="0">
              <a:solidFill>
                <a:srgbClr val="4156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335867" y="5249333"/>
            <a:ext cx="6773333" cy="0"/>
          </a:xfrm>
          <a:prstGeom prst="line">
            <a:avLst/>
          </a:prstGeom>
          <a:ln>
            <a:solidFill>
              <a:srgbClr val="41566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6858" y="5249333"/>
            <a:ext cx="1419009" cy="0"/>
          </a:xfrm>
          <a:prstGeom prst="line">
            <a:avLst/>
          </a:prstGeom>
          <a:ln>
            <a:solidFill>
              <a:srgbClr val="84C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671521" y="363174"/>
            <a:ext cx="82958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</a:rPr>
              <a:t>Introducere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1521" y="1302673"/>
            <a:ext cx="6077622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platformei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LearnJy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motivată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dorința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oferi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soluție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modernă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eficientă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învățarea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online.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contextul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digitalizării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accelerate și 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cererii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tot mai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educație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flexibilă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personalizată,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această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platformă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vine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sprijinul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utilizatorilor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recomandări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inteligente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conținut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adaptat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interfață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intuitivă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Scopul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îmbină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tehnologia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nevoile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cursanților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B435B7-6A98-45FC-9D06-2F0D1A03A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1026" name="Picture 2" descr="PLATFORME EDUCAȚIONALE">
            <a:extLst>
              <a:ext uri="{FF2B5EF4-FFF2-40B4-BE49-F238E27FC236}">
                <a16:creationId xmlns:a16="http://schemas.microsoft.com/office/drawing/2014/main" id="{40E282D7-BBE4-B3F8-1F1F-5688203DB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5" r="21359"/>
          <a:stretch/>
        </p:blipFill>
        <p:spPr bwMode="auto">
          <a:xfrm>
            <a:off x="7104185" y="1524345"/>
            <a:ext cx="3999244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2778" y="363174"/>
            <a:ext cx="56890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Structura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proiectului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3838" y="1843944"/>
            <a:ext cx="393136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Python (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algoritm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AI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si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backend)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Neo4j (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baza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de date)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React + HTML/CSS/JS (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interfata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FastAPI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servicii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backend)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2778" y="1667031"/>
            <a:ext cx="6161053" cy="327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Platforma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LearnJy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este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construită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integrat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interfață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conectată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o bază de date Neo4j. Include module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înscrierea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cursuri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certificate,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funcționalități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administratori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secțiune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analiză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performanței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Comunicarea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face prin API-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REST.</a:t>
            </a:r>
            <a:endParaRPr lang="en-US" sz="2000" dirty="0"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E4BD8270-85E7-4971-97EA-5F6E74563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1DDA-23D0-4332-C298-3FE2B687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15FF063-10C4-31C8-2A3C-CA702E1908C9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AD9CC8-1972-B7C7-377E-039C85DB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21" y="389269"/>
            <a:ext cx="89146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</a:rPr>
              <a:t>Evolutia</a:t>
            </a:r>
            <a:r>
              <a:rPr lang="en-US" sz="4000" b="1" dirty="0">
                <a:solidFill>
                  <a:srgbClr val="41566D"/>
                </a:solidFill>
              </a:rPr>
              <a:t> </a:t>
            </a:r>
            <a:r>
              <a:rPr lang="en-US" sz="4000" b="1" dirty="0" err="1">
                <a:solidFill>
                  <a:srgbClr val="41566D"/>
                </a:solidFill>
              </a:rPr>
              <a:t>platformelor</a:t>
            </a:r>
            <a:r>
              <a:rPr lang="en-US" sz="4000" b="1" dirty="0">
                <a:solidFill>
                  <a:srgbClr val="41566D"/>
                </a:solidFill>
              </a:rPr>
              <a:t> de e-learning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F0116-4F08-4E67-3BDD-5B13D94A5AB9}"/>
              </a:ext>
            </a:extLst>
          </p:cNvPr>
          <p:cNvSpPr txBox="1"/>
          <p:nvPr/>
        </p:nvSpPr>
        <p:spPr>
          <a:xfrm>
            <a:off x="4700790" y="1280063"/>
            <a:ext cx="704441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Platformele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e-learning s-au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dezvoltat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semnificativ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ultimii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ani,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scară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largă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atât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educație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formală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formarea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profesională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Integrarea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inteligenței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artificiale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personalizarea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experienței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învățare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oferind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recomandări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progresul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utilizatorului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interese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performanță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anterioară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Exemple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soluții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similare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Coursera, edX și Udemy,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LearnJy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 sistem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arbori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decizionali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foarte bine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structurat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optimizat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A7EB2-3741-EA16-FB8E-7ECB0CE1371B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black sign with white text&#10;&#10;Description automatically generated">
            <a:extLst>
              <a:ext uri="{FF2B5EF4-FFF2-40B4-BE49-F238E27FC236}">
                <a16:creationId xmlns:a16="http://schemas.microsoft.com/office/drawing/2014/main" id="{6BBE9EE7-6327-FCAF-B7FF-F1D5AB2DF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CDAEDF-B301-82C3-6E42-43763AF3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47" y="1757436"/>
            <a:ext cx="3235569" cy="32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E377-2544-4307-BC18-97A8C048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A2D7D3-D4F0-F9B2-AD5D-71C766A39B8E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AA267F7-D4C9-1AFB-4DDA-0516E2CAE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164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Metode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si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tehnologii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folosite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9BD60D-1931-69FD-D256-0BD11DFA16C5}"/>
              </a:ext>
            </a:extLst>
          </p:cNvPr>
          <p:cNvSpPr/>
          <p:nvPr/>
        </p:nvSpPr>
        <p:spPr>
          <a:xfrm>
            <a:off x="1131153" y="1843944"/>
            <a:ext cx="34098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Python 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Neo4j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HTML/CSS/JavaScript + React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FastAPI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backend)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5DF2F-A24F-9C4D-FB0A-B71A5E4C4BC6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78FB9AA8-A661-0014-4799-122BE5AD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1ACB2B-3662-726C-0626-F482C9EC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60245"/>
            <a:ext cx="1768405" cy="176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8BF0DA-B399-756F-BDE3-5BBD8322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18" y="3860245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stAPI — Getting Started. As we all now 😜 FastAPI is a modern… | by  Dorian Machado | Medium">
            <a:extLst>
              <a:ext uri="{FF2B5EF4-FFF2-40B4-BE49-F238E27FC236}">
                <a16:creationId xmlns:a16="http://schemas.microsoft.com/office/drawing/2014/main" id="{FC506202-CAE9-31BC-BD5D-559F5953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70" y="1285861"/>
            <a:ext cx="4646563" cy="235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29E0E-EF29-C884-380D-2F752EDD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5A74DF7-18B1-1FEA-15F6-B66A6043653A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4ACC81B-171F-B978-BAC4-B48D15E4A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8" y="363174"/>
            <a:ext cx="56890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Tehnologii</a:t>
            </a:r>
            <a:r>
              <a:rPr lang="en-US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utilizate</a:t>
            </a:r>
            <a:endParaRPr lang="ro-RO" sz="4000" b="1" dirty="0">
              <a:solidFill>
                <a:srgbClr val="41566D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DBB9-25F8-2F60-E0BE-5FA59F9AAD98}"/>
              </a:ext>
            </a:extLst>
          </p:cNvPr>
          <p:cNvSpPr txBox="1"/>
          <p:nvPr/>
        </p:nvSpPr>
        <p:spPr>
          <a:xfrm>
            <a:off x="932778" y="1667031"/>
            <a:ext cx="10884084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🐍 Python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recomandare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AI: Un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limbaj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programare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versatil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popular în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inteligenței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artificiale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🧠 Neo4j – bază de date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grafică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Un sistem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gestionare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bazelor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date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orientat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ideal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relații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entități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🌐 HTML / CSS / JavaScript + React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interfața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(front-end): Aceste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tehnologii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compatibilitate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largă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reactivitate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experiență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fluidă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utilizatorului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React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facilitează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dezvoltarea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modulară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reutilizabilă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perfectă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platformă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educațională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extinsă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⚡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backend și API-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Un framework web Python modern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construirea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API-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rapide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și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D7549-A9AF-8F6D-EEF3-363CAC043D43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8D936A9D-B7F4-8681-CACA-4FB90AB3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67C-CDC9-852E-90E6-A77F9F039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5A5F7D-AD4A-B9D3-5B1E-A39CCF654828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B2B217F-E02D-FB20-DB15-7DBB84862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666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000" b="1" dirty="0" err="1">
                <a:solidFill>
                  <a:schemeClr val="tx2"/>
                </a:solidFill>
              </a:rPr>
              <a:t>Funcționalități</a:t>
            </a:r>
            <a:r>
              <a:rPr lang="en-US" sz="4000" b="1" dirty="0">
                <a:solidFill>
                  <a:schemeClr val="tx2"/>
                </a:solidFill>
              </a:rPr>
              <a:t> principale</a:t>
            </a:r>
            <a:endParaRPr lang="ro-RO" sz="4000" b="1" dirty="0">
              <a:solidFill>
                <a:schemeClr val="tx2"/>
              </a:solidFill>
              <a:latin typeface="Arial" panose="020B0604020202020204" pitchFamily="34" charset="0"/>
              <a:ea typeface="Roboto Slab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15856F-E288-F3E9-65AE-E6A8E8DE46E0}"/>
              </a:ext>
            </a:extLst>
          </p:cNvPr>
          <p:cNvSpPr/>
          <p:nvPr/>
        </p:nvSpPr>
        <p:spPr>
          <a:xfrm>
            <a:off x="932777" y="1470791"/>
            <a:ext cx="81478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Recomandare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cursuri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personalizate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(AI)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Înscriere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și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parcurgere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cursuri</a:t>
            </a:r>
            <a:endParaRPr lang="en-US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Teste și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evaluări</a:t>
            </a:r>
            <a:endParaRPr lang="en-US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Emitere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certificate</a:t>
            </a: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Dashboard cu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progres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și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performanță</a:t>
            </a:r>
            <a:endParaRPr lang="en-US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Modul administrator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pentru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gestionare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conținut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și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utilizatori</a:t>
            </a:r>
            <a:endParaRPr lang="en-US" dirty="0">
              <a:solidFill>
                <a:srgbClr val="41566D"/>
              </a:solidFill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200"/>
              </a:spcAft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Sistem de </a:t>
            </a:r>
            <a:r>
              <a:rPr lang="en-US" dirty="0" err="1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mesaje</a:t>
            </a:r>
            <a:r>
              <a:rPr lang="en-US" dirty="0">
                <a:solidFill>
                  <a:srgbClr val="41566D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/feedback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181F8-BDE1-DFF1-1602-7AE3685ED942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D6D93BE3-3883-C8B7-6A58-14D19F6E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2EDD2-D15F-4D67-0A35-A0F10794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F5CE5C-A8F8-0A66-1E70-762041457A5A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3CCF008-8F8C-EF5C-BF26-0222CB96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2666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ro-RO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Scenarii de utilizare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6E391-A076-AE5A-8324-692C3D55DA8C}"/>
              </a:ext>
            </a:extLst>
          </p:cNvPr>
          <p:cNvSpPr txBox="1"/>
          <p:nvPr/>
        </p:nvSpPr>
        <p:spPr>
          <a:xfrm>
            <a:off x="932778" y="1667031"/>
            <a:ext cx="9594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Exemplu</a:t>
            </a:r>
            <a:r>
              <a:rPr lang="en-US" sz="2000" b="1" dirty="0"/>
              <a:t> de </a:t>
            </a:r>
            <a:r>
              <a:rPr lang="en-US" sz="2000" b="1" dirty="0" err="1"/>
              <a:t>scenariu</a:t>
            </a:r>
            <a:r>
              <a:rPr lang="en-US" sz="2000" b="1" dirty="0"/>
              <a:t> de </a:t>
            </a:r>
            <a:r>
              <a:rPr lang="en-US" sz="2000" b="1" dirty="0" err="1"/>
              <a:t>utilizare</a:t>
            </a:r>
            <a:r>
              <a:rPr lang="en-US" sz="2000" b="1" dirty="0"/>
              <a:t>:</a:t>
            </a:r>
          </a:p>
          <a:p>
            <a:endParaRPr lang="en-US" sz="2000" b="1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b="1" dirty="0" err="1"/>
              <a:t>Studentul</a:t>
            </a:r>
            <a:r>
              <a:rPr lang="en-US" sz="2000" b="1" dirty="0"/>
              <a:t> </a:t>
            </a:r>
            <a:r>
              <a:rPr lang="en-US" sz="2000" b="1" dirty="0" err="1"/>
              <a:t>parcurge</a:t>
            </a:r>
            <a:r>
              <a:rPr lang="en-US" sz="2000" b="1" dirty="0"/>
              <a:t> un curs </a:t>
            </a:r>
            <a:r>
              <a:rPr lang="en-US" sz="2000" b="1" dirty="0" err="1"/>
              <a:t>complet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Autentificare</a:t>
            </a:r>
            <a:r>
              <a:rPr lang="en-US" sz="2000" dirty="0"/>
              <a:t> – </a:t>
            </a:r>
            <a:r>
              <a:rPr lang="en-US" sz="2000" dirty="0" err="1"/>
              <a:t>Studentul</a:t>
            </a:r>
            <a:r>
              <a:rPr lang="en-US" sz="2000" dirty="0"/>
              <a:t> se </a:t>
            </a:r>
            <a:r>
              <a:rPr lang="en-US" sz="2000" dirty="0" err="1"/>
              <a:t>loghează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platformă</a:t>
            </a:r>
            <a:r>
              <a:rPr lang="en-US" sz="2000" dirty="0"/>
              <a:t> cu email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parolă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Recomandare</a:t>
            </a:r>
            <a:r>
              <a:rPr lang="en-US" sz="2000" b="1" dirty="0"/>
              <a:t> </a:t>
            </a:r>
            <a:r>
              <a:rPr lang="en-US" sz="2000" b="1" dirty="0" err="1"/>
              <a:t>cursuri</a:t>
            </a:r>
            <a:r>
              <a:rPr lang="en-US" sz="2000" dirty="0"/>
              <a:t> –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progresului</a:t>
            </a:r>
            <a:r>
              <a:rPr lang="en-US" sz="2000" dirty="0"/>
              <a:t> anterior, </a:t>
            </a:r>
            <a:r>
              <a:rPr lang="en-US" sz="2000" dirty="0" err="1"/>
              <a:t>sistemul</a:t>
            </a:r>
            <a:r>
              <a:rPr lang="en-US" sz="2000" dirty="0"/>
              <a:t> </a:t>
            </a:r>
            <a:r>
              <a:rPr lang="en-US" sz="2000" dirty="0" err="1"/>
              <a:t>îi</a:t>
            </a:r>
            <a:r>
              <a:rPr lang="en-US" sz="2000" dirty="0"/>
              <a:t> </a:t>
            </a:r>
            <a:r>
              <a:rPr lang="en-US" sz="2000" dirty="0" err="1"/>
              <a:t>recomandă</a:t>
            </a:r>
            <a:r>
              <a:rPr lang="en-US" sz="2000" dirty="0"/>
              <a:t> 3 </a:t>
            </a:r>
            <a:r>
              <a:rPr lang="en-US" sz="2000" dirty="0" err="1"/>
              <a:t>cursuri</a:t>
            </a:r>
            <a:r>
              <a:rPr lang="en-US" sz="2000" dirty="0"/>
              <a:t> </a:t>
            </a:r>
            <a:r>
              <a:rPr lang="en-US" sz="2000" dirty="0" err="1"/>
              <a:t>relevante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Înrolare</a:t>
            </a:r>
            <a:r>
              <a:rPr lang="en-US" sz="2000" dirty="0"/>
              <a:t> – </a:t>
            </a:r>
            <a:r>
              <a:rPr lang="en-US" sz="2000" dirty="0" err="1"/>
              <a:t>Alege</a:t>
            </a:r>
            <a:r>
              <a:rPr lang="en-US" sz="2000" dirty="0"/>
              <a:t> un curs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apasă</a:t>
            </a:r>
            <a:r>
              <a:rPr lang="en-US" sz="2000" dirty="0"/>
              <a:t> „</a:t>
            </a:r>
            <a:r>
              <a:rPr lang="en-US" sz="2000" dirty="0" err="1"/>
              <a:t>Înrolează-te</a:t>
            </a:r>
            <a:r>
              <a:rPr lang="en-US" sz="2000" dirty="0"/>
              <a:t>”.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Parcurgere</a:t>
            </a:r>
            <a:r>
              <a:rPr lang="en-US" sz="2000" b="1" dirty="0"/>
              <a:t> </a:t>
            </a:r>
            <a:r>
              <a:rPr lang="en-US" sz="2000" b="1" dirty="0" err="1"/>
              <a:t>lecții</a:t>
            </a:r>
            <a:r>
              <a:rPr lang="en-US" sz="2000" dirty="0"/>
              <a:t> – </a:t>
            </a:r>
            <a:r>
              <a:rPr lang="en-US" sz="2000" dirty="0" err="1"/>
              <a:t>Vizualizează</a:t>
            </a:r>
            <a:r>
              <a:rPr lang="en-US" sz="2000" dirty="0"/>
              <a:t> </a:t>
            </a:r>
            <a:r>
              <a:rPr lang="en-US" sz="2000" dirty="0" err="1"/>
              <a:t>lecțiile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ordine</a:t>
            </a:r>
            <a:r>
              <a:rPr lang="en-US" sz="2000" dirty="0"/>
              <a:t>; </a:t>
            </a:r>
            <a:r>
              <a:rPr lang="en-US" sz="2000" dirty="0" err="1"/>
              <a:t>progresul</a:t>
            </a:r>
            <a:r>
              <a:rPr lang="en-US" sz="2000" dirty="0"/>
              <a:t> se </a:t>
            </a:r>
            <a:r>
              <a:rPr lang="en-US" sz="2000" dirty="0" err="1"/>
              <a:t>salvează</a:t>
            </a:r>
            <a:r>
              <a:rPr lang="en-US" sz="2000" dirty="0"/>
              <a:t> automat.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Testare</a:t>
            </a:r>
            <a:r>
              <a:rPr lang="en-US" sz="2000" dirty="0"/>
              <a:t> –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, </a:t>
            </a:r>
            <a:r>
              <a:rPr lang="en-US" sz="2000" dirty="0" err="1"/>
              <a:t>susține</a:t>
            </a:r>
            <a:r>
              <a:rPr lang="en-US" sz="2000" dirty="0"/>
              <a:t> un test cu </a:t>
            </a:r>
            <a:r>
              <a:rPr lang="en-US" sz="2000" dirty="0" err="1"/>
              <a:t>întrebări</a:t>
            </a:r>
            <a:r>
              <a:rPr lang="en-US" sz="2000" dirty="0"/>
              <a:t> generate din </a:t>
            </a:r>
            <a:r>
              <a:rPr lang="en-US" sz="2000" dirty="0" err="1"/>
              <a:t>lecție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Certificat</a:t>
            </a:r>
            <a:r>
              <a:rPr lang="en-US" sz="2000" dirty="0"/>
              <a:t> –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finalizare</a:t>
            </a:r>
            <a:r>
              <a:rPr lang="en-US" sz="2000" dirty="0"/>
              <a:t>, </a:t>
            </a:r>
            <a:r>
              <a:rPr lang="en-US" sz="2000" dirty="0" err="1"/>
              <a:t>primește</a:t>
            </a:r>
            <a:r>
              <a:rPr lang="en-US" sz="2000" dirty="0"/>
              <a:t> automat un </a:t>
            </a:r>
            <a:r>
              <a:rPr lang="en-US" sz="2000" dirty="0" err="1"/>
              <a:t>certificat</a:t>
            </a:r>
            <a:r>
              <a:rPr lang="en-US" sz="2000" dirty="0"/>
              <a:t> PDF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profil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 err="1"/>
              <a:t>Mesaj</a:t>
            </a:r>
            <a:r>
              <a:rPr lang="en-US" sz="2000" b="1" dirty="0"/>
              <a:t> instructor</a:t>
            </a:r>
            <a:r>
              <a:rPr lang="en-US" sz="2000" dirty="0"/>
              <a:t> – </a:t>
            </a:r>
            <a:r>
              <a:rPr lang="en-US" sz="2000" dirty="0" err="1"/>
              <a:t>Trimite</a:t>
            </a:r>
            <a:r>
              <a:rPr lang="en-US" sz="2000" dirty="0"/>
              <a:t> un </a:t>
            </a:r>
            <a:r>
              <a:rPr lang="en-US" sz="2000" dirty="0" err="1"/>
              <a:t>mesaj</a:t>
            </a:r>
            <a:r>
              <a:rPr lang="en-US" sz="2000" dirty="0"/>
              <a:t> </a:t>
            </a:r>
            <a:r>
              <a:rPr lang="en-US" sz="2000" dirty="0" err="1"/>
              <a:t>instructorului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clarificări</a:t>
            </a:r>
            <a:r>
              <a:rPr lang="en-US" sz="20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22C0B-059C-C3FB-0AE0-8A1C4ED72146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B9683076-2D84-3C1A-49E9-7D13FF33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BA68-0A9D-2FFF-988B-B2D4F2AD4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5AAF0-A60D-BB52-99A8-F71FECD4DDB7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68E63B0-ED45-1BBF-D135-62E9E477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77" y="363174"/>
            <a:ext cx="7839434" cy="91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000" dirty="0" err="1">
                <a:solidFill>
                  <a:schemeClr val="tx2"/>
                </a:solidFill>
                <a:latin typeface="Arial Black" panose="020B0A04020102020204" pitchFamily="34" charset="0"/>
                <a:ea typeface="Roboto" charset="0"/>
                <a:cs typeface="Arial" panose="020B0604020202020204" pitchFamily="34" charset="0"/>
              </a:rPr>
              <a:t>Arhitectură</a:t>
            </a:r>
            <a:r>
              <a:rPr lang="en-US" sz="4000" dirty="0">
                <a:solidFill>
                  <a:schemeClr val="tx2"/>
                </a:solidFill>
                <a:latin typeface="Arial Black" panose="020B0A04020102020204" pitchFamily="34" charset="0"/>
                <a:ea typeface="Roboto" charset="0"/>
                <a:cs typeface="Arial" panose="020B0604020202020204" pitchFamily="34" charset="0"/>
              </a:rPr>
              <a:t> Software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37E70-D2B1-4720-770A-027ED9181610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46A67ADA-6D18-4F14-0C72-5B9AE4A3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126166"/>
            <a:ext cx="2836754" cy="4281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9DA7FC-310E-E778-E044-67C8E327E49E}"/>
              </a:ext>
            </a:extLst>
          </p:cNvPr>
          <p:cNvSpPr txBox="1">
            <a:spLocks/>
          </p:cNvSpPr>
          <p:nvPr/>
        </p:nvSpPr>
        <p:spPr>
          <a:xfrm>
            <a:off x="932777" y="1150040"/>
            <a:ext cx="10005789" cy="5338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itchFamily="2" charset="2"/>
              <a:buChar char="q"/>
            </a:pPr>
            <a:r>
              <a:rPr lang="en-US" sz="1400" dirty="0"/>
              <a:t>Frontend – React (</a:t>
            </a:r>
            <a:r>
              <a:rPr lang="en-US" sz="1400" dirty="0" err="1"/>
              <a:t>Next.js</a:t>
            </a:r>
            <a:r>
              <a:rPr lang="en-US" sz="1400" dirty="0"/>
              <a:t>)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Interfață</a:t>
            </a:r>
            <a:r>
              <a:rPr lang="en-US" sz="1400" dirty="0"/>
              <a:t> </a:t>
            </a:r>
            <a:r>
              <a:rPr lang="en-US" sz="1400" dirty="0" err="1"/>
              <a:t>modernă</a:t>
            </a:r>
            <a:r>
              <a:rPr lang="en-US" sz="1400" dirty="0"/>
              <a:t>, </a:t>
            </a:r>
            <a:r>
              <a:rPr lang="en-US" sz="1400" dirty="0" err="1"/>
              <a:t>responsivă</a:t>
            </a:r>
            <a:endParaRPr lang="en-US" sz="1400" dirty="0"/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Compatibil</a:t>
            </a:r>
            <a:r>
              <a:rPr lang="en-US" sz="1400" dirty="0"/>
              <a:t> cu </a:t>
            </a:r>
            <a:r>
              <a:rPr lang="en-US" sz="1400" dirty="0" err="1"/>
              <a:t>toate</a:t>
            </a:r>
            <a:r>
              <a:rPr lang="en-US" sz="1400" dirty="0"/>
              <a:t> </a:t>
            </a:r>
            <a:r>
              <a:rPr lang="en-US" sz="1400" dirty="0" err="1"/>
              <a:t>dispozitivele</a:t>
            </a:r>
            <a:endParaRPr lang="en-US" sz="1400" dirty="0"/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Separare</a:t>
            </a:r>
            <a:r>
              <a:rPr lang="en-US" sz="1400" dirty="0"/>
              <a:t> UI / </a:t>
            </a:r>
            <a:r>
              <a:rPr lang="en-US" sz="1400" dirty="0" err="1"/>
              <a:t>logică</a:t>
            </a:r>
            <a:endParaRPr lang="en-US" sz="1400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/>
              <a:t>Backend – </a:t>
            </a:r>
            <a:r>
              <a:rPr lang="en-US" sz="1400" dirty="0" err="1"/>
              <a:t>FastAPI</a:t>
            </a:r>
            <a:r>
              <a:rPr lang="en-US" sz="1400" dirty="0"/>
              <a:t> (Python)</a:t>
            </a:r>
          </a:p>
          <a:p>
            <a:pPr algn="just"/>
            <a:r>
              <a:rPr lang="en-US" sz="1400" dirty="0"/>
              <a:t>API REST performant, </a:t>
            </a:r>
            <a:r>
              <a:rPr lang="en-US" sz="1400" dirty="0" err="1"/>
              <a:t>validare</a:t>
            </a:r>
            <a:r>
              <a:rPr lang="en-US" sz="1400" dirty="0"/>
              <a:t> </a:t>
            </a:r>
            <a:r>
              <a:rPr lang="en-US" sz="1400" dirty="0" err="1"/>
              <a:t>automată</a:t>
            </a:r>
            <a:endParaRPr lang="en-US" sz="1400" dirty="0"/>
          </a:p>
          <a:p>
            <a:pPr algn="just"/>
            <a:r>
              <a:rPr lang="en-US" sz="1400" dirty="0" err="1"/>
              <a:t>Integrare</a:t>
            </a:r>
            <a:r>
              <a:rPr lang="en-US" sz="1400" dirty="0"/>
              <a:t> cu AI &amp; Neo4j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/>
              <a:t>Motor AI – TensorFlow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Recomandări</a:t>
            </a:r>
            <a:r>
              <a:rPr lang="en-US" sz="1400" dirty="0"/>
              <a:t> </a:t>
            </a:r>
            <a:r>
              <a:rPr lang="en-US" sz="1400" dirty="0" err="1"/>
              <a:t>personalizate</a:t>
            </a:r>
            <a:endParaRPr lang="en-US" sz="1400" dirty="0"/>
          </a:p>
          <a:p>
            <a:pPr algn="just"/>
            <a:r>
              <a:rPr lang="en-US" sz="1400" dirty="0" err="1"/>
              <a:t>Analizează</a:t>
            </a:r>
            <a:r>
              <a:rPr lang="en-US" sz="1400" dirty="0"/>
              <a:t> </a:t>
            </a:r>
            <a:r>
              <a:rPr lang="en-US" sz="1400" dirty="0" err="1"/>
              <a:t>progresul</a:t>
            </a:r>
            <a:r>
              <a:rPr lang="en-US" sz="1400" dirty="0"/>
              <a:t> </a:t>
            </a:r>
            <a:r>
              <a:rPr lang="en-US" sz="1400" dirty="0" err="1"/>
              <a:t>utilizatorului</a:t>
            </a:r>
            <a:endParaRPr lang="en-US" sz="1400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sz="1400" dirty="0" err="1"/>
              <a:t>Bază</a:t>
            </a:r>
            <a:r>
              <a:rPr lang="en-US" sz="1400" dirty="0"/>
              <a:t> de date – Neo4j</a:t>
            </a:r>
          </a:p>
          <a:p>
            <a:pPr algn="just"/>
            <a:r>
              <a:rPr lang="en-US" sz="1400" dirty="0" err="1"/>
              <a:t>Relații</a:t>
            </a:r>
            <a:r>
              <a:rPr lang="en-US" sz="1400" dirty="0"/>
              <a:t>: </a:t>
            </a:r>
            <a:r>
              <a:rPr lang="en-US" sz="1400" dirty="0" err="1"/>
              <a:t>utilizator</a:t>
            </a:r>
            <a:r>
              <a:rPr lang="en-US" sz="1400" dirty="0"/>
              <a:t> ↔ </a:t>
            </a:r>
            <a:r>
              <a:rPr lang="en-US" sz="1400" dirty="0" err="1"/>
              <a:t>cursuri</a:t>
            </a:r>
            <a:r>
              <a:rPr lang="en-US" sz="1400" dirty="0"/>
              <a:t> ↔ </a:t>
            </a:r>
            <a:r>
              <a:rPr lang="en-US" sz="1400" dirty="0" err="1"/>
              <a:t>progres</a:t>
            </a:r>
            <a:endParaRPr lang="en-US" sz="1400" dirty="0"/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Optim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recomandări</a:t>
            </a:r>
            <a:r>
              <a:rPr lang="en-US" sz="1400" dirty="0"/>
              <a:t> </a:t>
            </a:r>
            <a:r>
              <a:rPr lang="en-US" sz="1400" dirty="0" err="1"/>
              <a:t>bazate</a:t>
            </a:r>
            <a:r>
              <a:rPr lang="en-US" sz="1400" dirty="0"/>
              <a:t> pe </a:t>
            </a:r>
            <a:r>
              <a:rPr lang="en-US" sz="1400" dirty="0" err="1"/>
              <a:t>graf</a:t>
            </a:r>
            <a:endParaRPr lang="en-US" sz="1400" dirty="0"/>
          </a:p>
          <a:p>
            <a:pPr algn="just"/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AAA81-7595-D091-F58A-A18756399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834" y="1383337"/>
            <a:ext cx="5975651" cy="39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7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853</Words>
  <Application>Microsoft Macintosh PowerPoint</Application>
  <PresentationFormat>Widescreen</PresentationFormat>
  <Paragraphs>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Ana-Maria VASILE</cp:lastModifiedBy>
  <cp:revision>307</cp:revision>
  <dcterms:created xsi:type="dcterms:W3CDTF">2016-09-21T11:49:38Z</dcterms:created>
  <dcterms:modified xsi:type="dcterms:W3CDTF">2025-04-30T06:02:00Z</dcterms:modified>
</cp:coreProperties>
</file>