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3" Type="http://schemas.openxmlformats.org/officeDocument/2006/relationships/viewProps" Target="viewProps.xml" /><Relationship Id="rId1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ubsonline.informs.org/doi/abs/10.1287/mnsc.2016.2451" TargetMode="External" /><Relationship Id="rId3" Type="http://schemas.openxmlformats.org/officeDocument/2006/relationships/hyperlink" Target="https://papers.ssrn.com/sol3/papers.cfm?abstract_id=3274875" TargetMode="External" /><Relationship Id="rId4" Type="http://schemas.openxmlformats.org/officeDocument/2006/relationships/hyperlink" Target="http://r-marketing.r-forge.r-project.org/" TargetMode="Externa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leafeit.github.io/ab_test/" TargetMode="External" /><Relationship Id="rId3" Type="http://schemas.openxmlformats.org/officeDocument/2006/relationships/hyperlink" Target="https://github.com/eleafeit/ab_test/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Advanced</a:t>
            </a:r>
            <a:r>
              <a:rPr/>
              <a:t> </a:t>
            </a:r>
            <a:r>
              <a:rPr/>
              <a:t>A/B</a:t>
            </a:r>
            <a:r>
              <a:rPr/>
              <a:t> </a:t>
            </a:r>
            <a:r>
              <a:rPr/>
              <a:t>Testing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  <a:br/>
            <a:br/>
            <a:r>
              <a:rPr/>
              <a:t>Elea</a:t>
            </a:r>
            <a:r>
              <a:rPr/>
              <a:t> </a:t>
            </a:r>
            <a:r>
              <a:rPr/>
              <a:t>McDonnell</a:t>
            </a:r>
            <a:r>
              <a:rPr/>
              <a:t> </a:t>
            </a:r>
            <a:r>
              <a:rPr/>
              <a:t>Feit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6/16/2019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Let’s</a:t>
            </a:r>
            <a:r>
              <a:rPr/>
              <a:t> </a:t>
            </a:r>
            <a:r>
              <a:rPr/>
              <a:t>go!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ab_tes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93800" y="1600200"/>
            <a:ext cx="6743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Source: splitmetrics.com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A/B</a:t>
            </a:r>
            <a:r>
              <a:rPr/>
              <a:t> </a:t>
            </a:r>
            <a:r>
              <a:rPr/>
              <a:t>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1">
              <a:buAutoNum type="arabicPeriod"/>
            </a:pPr>
            <a:r>
              <a:rPr/>
              <a:t>Randomly assign customers to treatments</a:t>
            </a:r>
          </a:p>
          <a:p>
            <a:pPr lvl="1">
              <a:buAutoNum type="arabicPeriod"/>
            </a:pPr>
            <a:r>
              <a:rPr/>
              <a:t>Measure response(s)</a:t>
            </a:r>
          </a:p>
          <a:p>
            <a:pPr lvl="1">
              <a:buAutoNum type="arabicPeriod"/>
            </a:pPr>
            <a:r>
              <a:rPr/>
              <a:t>Compare groups to determine how the treatment changes response</a:t>
            </a:r>
          </a:p>
          <a:p>
            <a:pPr lvl="0" marL="0" indent="0">
              <a:buNone/>
            </a:pPr>
            <a:r>
              <a:rPr/>
              <a:t>Source: Optimizely Blog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A/B</a:t>
            </a:r>
            <a:r>
              <a:rPr/>
              <a:t> </a:t>
            </a:r>
            <a:r>
              <a:rPr/>
              <a:t>tests</a:t>
            </a:r>
            <a:r>
              <a:rPr/>
              <a:t> </a:t>
            </a:r>
            <a:r>
              <a:rPr/>
              <a:t>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By </a:t>
            </a:r>
            <a:r>
              <a:rPr b="1"/>
              <a:t>randomizing</a:t>
            </a:r>
            <a:r>
              <a:rPr/>
              <a:t> over a large number of customers, we create groups that are the same, on average.</a:t>
            </a:r>
          </a:p>
          <a:p>
            <a:pPr lvl="0" marL="0" indent="0">
              <a:buNone/>
            </a:pPr>
            <a:r>
              <a:rPr/>
              <a:t> </a:t>
            </a:r>
          </a:p>
          <a:p>
            <a:pPr lvl="0" marL="0" indent="0">
              <a:buNone/>
            </a:pPr>
            <a:r>
              <a:rPr/>
              <a:t>Any behavioral differences between these groups is </a:t>
            </a:r>
            <a:r>
              <a:rPr b="1"/>
              <a:t>caused by the treatments</a:t>
            </a:r>
            <a:r>
              <a:rPr/>
              <a:t> we randomly assigned.</a:t>
            </a:r>
          </a:p>
          <a:p>
            <a:pPr lvl="0" marL="0" indent="0">
              <a:buNone/>
            </a:pPr>
            <a:r>
              <a:rPr/>
              <a:t>1, 2, 3. Repeat with me. Randomization will set you free.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Workshop</a:t>
            </a:r>
            <a:r>
              <a:rPr/>
              <a:t> </a:t>
            </a:r>
            <a:r>
              <a:rPr/>
              <a:t>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Test Analysis Basics</a:t>
            </a:r>
          </a:p>
          <a:p>
            <a:pPr lvl="2"/>
            <a:r>
              <a:rPr/>
              <a:t>Randomization checks</a:t>
            </a:r>
          </a:p>
          <a:p>
            <a:pPr lvl="2"/>
            <a:r>
              <a:rPr/>
              <a:t>Analysis</a:t>
            </a:r>
          </a:p>
          <a:p>
            <a:pPr lvl="2"/>
            <a:r>
              <a:rPr/>
              <a:t>Sample size planning</a:t>
            </a:r>
          </a:p>
          <a:p>
            <a:pPr lvl="1"/>
            <a:r>
              <a:rPr/>
              <a:t>When your sample size is big</a:t>
            </a:r>
          </a:p>
          <a:p>
            <a:pPr lvl="2"/>
            <a:r>
              <a:rPr/>
              <a:t>Slice and dice</a:t>
            </a:r>
          </a:p>
          <a:p>
            <a:pPr lvl="2"/>
            <a:r>
              <a:rPr/>
              <a:t>Uplift modeling</a:t>
            </a:r>
          </a:p>
          <a:p>
            <a:pPr lvl="2"/>
            <a:r>
              <a:rPr/>
              <a:t>Causal forests</a:t>
            </a:r>
          </a:p>
          <a:p>
            <a:pPr lvl="1"/>
            <a:r>
              <a:rPr/>
              <a:t>When your sample size is small</a:t>
            </a:r>
          </a:p>
          <a:p>
            <a:pPr lvl="2"/>
            <a:r>
              <a:rPr/>
              <a:t>Pre-test matching</a:t>
            </a:r>
          </a:p>
          <a:p>
            <a:pPr lvl="2"/>
            <a:r>
              <a:rPr/>
              <a:t>Post-stratification</a:t>
            </a:r>
          </a:p>
          <a:p>
            <a:pPr lvl="1"/>
            <a:r>
              <a:rPr/>
              <a:t>Maximizing profits</a:t>
            </a:r>
          </a:p>
          <a:p>
            <a:pPr lvl="2"/>
            <a:r>
              <a:rPr/>
              <a:t>Test &amp; roll</a:t>
            </a:r>
          </a:p>
          <a:p>
            <a:pPr lvl="2"/>
            <a:r>
              <a:rPr/>
              <a:t>Multi-armed bandits</a:t>
            </a:r>
          </a:p>
          <a:p>
            <a:pPr lvl="1"/>
            <a:r>
              <a:rPr/>
              <a:t>When you can’t randomize (time permitting)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About</a:t>
            </a:r>
            <a:r>
              <a:rPr/>
              <a:t> </a:t>
            </a:r>
            <a:r>
              <a:rPr/>
              <a:t>Elea</a:t>
            </a:r>
            <a:r>
              <a:rPr/>
              <a:t> </a:t>
            </a:r>
            <a:r>
              <a:rPr/>
              <a:t>McDonnell</a:t>
            </a:r>
            <a:r>
              <a:rPr/>
              <a:t> </a:t>
            </a:r>
            <a:r>
              <a:rPr/>
              <a:t>Feit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Professor at Drexel University</a:t>
            </a:r>
          </a:p>
          <a:p>
            <a:pPr lvl="2"/>
            <a:r>
              <a:rPr/>
              <a:t>Teach data-driven digital marketing and marketing experiments</a:t>
            </a:r>
          </a:p>
          <a:p>
            <a:pPr lvl="2"/>
            <a:r>
              <a:rPr/>
              <a:t>Develop new marketing analytics tools</a:t>
            </a:r>
          </a:p>
          <a:p>
            <a:pPr lvl="3"/>
            <a:r>
              <a:rPr>
                <a:hlinkClick r:id="rId2"/>
              </a:rPr>
              <a:t>Measuring Multi-Channel Advertising Response</a:t>
            </a:r>
          </a:p>
          <a:p>
            <a:pPr lvl="3"/>
            <a:r>
              <a:rPr>
                <a:hlinkClick r:id="rId3"/>
              </a:rPr>
              <a:t>Test &amp; Roll: Profit-Maximizing A/B Tests</a:t>
            </a:r>
          </a:p>
          <a:p>
            <a:pPr lvl="2"/>
            <a:r>
              <a:rPr/>
              <a:t>Make analytics accessible to practitioners</a:t>
            </a:r>
          </a:p>
          <a:p>
            <a:pPr lvl="3"/>
            <a:r>
              <a:rPr>
                <a:hlinkClick r:id="rId4"/>
              </a:rPr>
              <a:t>R for Marketing Research and Analytics</a:t>
            </a:r>
          </a:p>
          <a:p>
            <a:pPr lvl="1"/>
            <a:r>
              <a:rPr/>
              <a:t>Previously</a:t>
            </a:r>
          </a:p>
          <a:p>
            <a:pPr lvl="2"/>
            <a:r>
              <a:rPr/>
              <a:t>General Motors</a:t>
            </a:r>
          </a:p>
          <a:p>
            <a:pPr lvl="2"/>
            <a:r>
              <a:rPr/>
              <a:t>The Modellers</a:t>
            </a:r>
          </a:p>
          <a:p>
            <a:pPr lvl="2"/>
            <a:r>
              <a:rPr/>
              <a:t>Wharton Customer Analytics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Materials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Slides and code at </a:t>
            </a:r>
            <a:r>
              <a:rPr>
                <a:hlinkClick r:id="rId2"/>
              </a:rPr>
              <a:t>https://eleafeit.github.io/ab_test/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R Markdown source is at </a:t>
            </a:r>
            <a:r>
              <a:rPr>
                <a:hlinkClick r:id="rId3"/>
              </a:rPr>
              <a:t>https://github.com/eleafeit/ab_test/</a:t>
            </a:r>
            <a:r>
              <a:rPr/>
              <a:t>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materials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will walk through a set of examples that I created using the R (a statistical programming language).</a:t>
            </a:r>
          </a:p>
          <a:p>
            <a:pPr lvl="1"/>
            <a:r>
              <a:rPr b="1"/>
              <a:t>If you don’t know R</a:t>
            </a:r>
            <a:r>
              <a:rPr/>
              <a:t>, let me drive the R syntax so that you can focus on where we are going. Download the slides and follow along.</a:t>
            </a:r>
          </a:p>
          <a:p>
            <a:pPr lvl="1"/>
            <a:r>
              <a:rPr b="1"/>
              <a:t>If you are learning R</a:t>
            </a:r>
            <a:r>
              <a:rPr/>
              <a:t>, you should also let me drive. I can answer some R syntax questions along the way, but I don’t want to get stuck in the syntatical mud. The code will be there later when you want to review.</a:t>
            </a:r>
          </a:p>
          <a:p>
            <a:pPr lvl="1"/>
            <a:r>
              <a:rPr b="1"/>
              <a:t>If you know R well</a:t>
            </a:r>
            <a:r>
              <a:rPr/>
              <a:t>, download the RMarkdown files and run the code as we go along.</a:t>
            </a:r>
          </a:p>
          <a:p>
            <a:pPr lvl="0" marL="0" indent="0">
              <a:buNone/>
            </a:pPr>
            <a:r>
              <a:rPr/>
              <a:t>I’m adaptable. Please ask questions so I can calibrate.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A/B Testing</dc:title>
  <dc:creator>Elea McDonnell Feit</dc:creator>
  <cp:keywords/>
  <dcterms:created xsi:type="dcterms:W3CDTF">2020-03-30T18:35:08Z</dcterms:created>
  <dcterms:modified xsi:type="dcterms:W3CDTF">2020-03-30T18:35:08Z</dcterms:modified>
</cp:coreProperties>
</file>