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Advanced</a:t>
            </a:r>
            <a:r>
              <a:rPr/>
              <a:t> </a:t>
            </a:r>
            <a:r>
              <a:rPr/>
              <a:t>AB</a:t>
            </a:r>
            <a:r>
              <a:rPr/>
              <a:t> </a:t>
            </a:r>
            <a:r>
              <a:rPr/>
              <a:t>Testing</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Test</a:t>
            </a:r>
            <a:r>
              <a:rPr/>
              <a:t> </a:t>
            </a:r>
            <a:r>
              <a:rPr/>
              <a:t>Analysis</a:t>
            </a:r>
            <a:r>
              <a:rPr/>
              <a:t> </a:t>
            </a:r>
            <a:r>
              <a:rPr/>
              <a:t>Basics</a:t>
            </a:r>
            <a:br/>
            <a:br/>
          </a:p>
        </p:txBody>
      </p:sp>
      <p:sp>
        <p:nvSpPr>
          <p:cNvPr id="4" name="Date Placeholder 3"/>
          <p:cNvSpPr>
            <a:spLocks noGrp="1"/>
          </p:cNvSpPr>
          <p:nvPr>
            <p:ph type="dt" sz="half" idx="10"/>
          </p:nvPr>
        </p:nvSpPr>
        <p:spPr/>
        <p:txBody>
          <a:bodyPr/>
          <a:lstStyle/>
          <a:p>
            <a:pPr lvl="0" marL="0" indent="0">
              <a:buNone/>
            </a:pPr>
            <a:r>
              <a:rPr/>
              <a:t>6/16/2019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Randomization</a:t>
            </a:r>
            <a:r>
              <a:rPr/>
              <a:t> </a:t>
            </a:r>
            <a:r>
              <a:rPr/>
              <a:t>checks</a:t>
            </a:r>
            <a:r>
              <a:rPr/>
              <a:t> </a:t>
            </a:r>
            <a:r>
              <a:rPr/>
              <a:t>out!</a:t>
            </a:r>
            <a:r>
              <a:rPr/>
              <a:t> </a:t>
            </a:r>
            <a:r>
              <a:rPr/>
              <a:t>On</a:t>
            </a:r>
            <a:r>
              <a:rPr/>
              <a:t> </a:t>
            </a:r>
            <a:r>
              <a:rPr/>
              <a:t>to</a:t>
            </a:r>
            <a:r>
              <a:rPr/>
              <a:t> </a:t>
            </a:r>
            <a:r>
              <a:rPr/>
              <a:t>the</a:t>
            </a:r>
            <a:r>
              <a:rPr/>
              <a:t> </a:t>
            </a:r>
            <a:r>
              <a:rPr/>
              <a:t>treatment</a:t>
            </a:r>
            <a:r>
              <a:rPr/>
              <a:t> </a:t>
            </a:r>
            <a:r>
              <a:rPr/>
              <a:t>effects.</a:t>
            </a:r>
          </a:p>
        </p:txBody>
      </p:sp>
      <p:sp>
        <p:nvSpPr>
          <p:cNvPr id="3" name="Content Placeholder 2"/>
          <p:cNvSpPr>
            <a:spLocks noGrp="1"/>
          </p:cNvSpPr>
          <p:nvPr>
            <p:ph idx="1"/>
          </p:nvPr>
        </p:nvSpPr>
        <p:spPr/>
        <p:txBody>
          <a:bodyPr/>
          <a:lstStyle/>
          <a:p>
            <a:pPr lvl="0" marL="0" indent="0">
              <a:spcBef>
                <a:spcPts val="3000"/>
              </a:spcBef>
              <a:buNone/>
            </a:pPr>
            <a:r>
              <a:rPr b="1"/>
              <a:t>Did the treatments affect the responses?</a:t>
            </a:r>
          </a:p>
          <a:p>
            <a:pPr lvl="0" marL="1270000" indent="0">
              <a:buNone/>
            </a:pPr>
            <a:r>
              <a:rPr sz="1800">
                <a:latin typeface="Courier"/>
              </a:rPr>
              <a:t>d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group_by</a:t>
            </a:r>
            <a:r>
              <a:rPr sz="1800">
                <a:latin typeface="Courier"/>
              </a:rPr>
              <a:t>(group)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summarize</a:t>
            </a:r>
            <a:r>
              <a:rPr sz="1800">
                <a:latin typeface="Courier"/>
              </a:rPr>
              <a:t>(</a:t>
            </a:r>
            <a:r>
              <a:rPr sz="1800" b="1">
                <a:solidFill>
                  <a:srgbClr val="007020"/>
                </a:solidFill>
                <a:latin typeface="Courier"/>
              </a:rPr>
              <a:t>mean</a:t>
            </a:r>
            <a:r>
              <a:rPr sz="1800">
                <a:latin typeface="Courier"/>
              </a:rPr>
              <a:t>(open), </a:t>
            </a:r>
            <a:r>
              <a:rPr sz="1800" b="1">
                <a:solidFill>
                  <a:srgbClr val="007020"/>
                </a:solidFill>
                <a:latin typeface="Courier"/>
              </a:rPr>
              <a:t>mean</a:t>
            </a:r>
            <a:r>
              <a:rPr sz="1800">
                <a:latin typeface="Courier"/>
              </a:rPr>
              <a:t>(click), </a:t>
            </a:r>
            <a:r>
              <a:rPr sz="1800" b="1">
                <a:solidFill>
                  <a:srgbClr val="007020"/>
                </a:solidFill>
                <a:latin typeface="Courier"/>
              </a:rPr>
              <a:t>mean</a:t>
            </a:r>
            <a:r>
              <a:rPr sz="1800">
                <a:latin typeface="Courier"/>
              </a:rPr>
              <a:t>(purch))</a:t>
            </a:r>
          </a:p>
          <a:p>
            <a:pPr lvl="0" marL="1270000" indent="0">
              <a:buNone/>
            </a:pPr>
            <a:r>
              <a:rPr sz="1800">
                <a:latin typeface="Courier"/>
              </a:rPr>
              <a:t>## # A tibble: 3 x 4
##   group   `mean(open)` `mean(click)` `mean(purch)`
##   &lt;fct&gt;          &lt;dbl&gt;         &lt;dbl&gt;         &lt;dbl&gt;
## 1 ctrl           0            0               12.4
## 2 email_A        0.718        0.132           25.6
## 3 email_B        0.652        0.0934          25.9</a:t>
            </a:r>
          </a:p>
          <a:p>
            <a:pPr lvl="0" marL="0" indent="0">
              <a:buNone/>
            </a:pPr>
            <a:r>
              <a:rPr/>
              <a:t>Email A looks better for opens and clicks, but maybe not purchases. Both emails seem to generate higher average purchases than the control.</a:t>
            </a:r>
          </a:p>
          <a:p>
            <a:pPr lvl="0" marL="0" indent="0">
              <a:spcBef>
                <a:spcPts val="3000"/>
              </a:spcBef>
              <a:buNone/>
            </a:pPr>
            <a:r>
              <a:rPr b="1"/>
              <a:t>Does email A have higher open rate than B?</a:t>
            </a:r>
          </a:p>
          <a:p>
            <a:pPr lvl="0" marL="0" indent="0">
              <a:buNone/>
            </a:pPr>
            <a:r>
              <a:rPr/>
              <a:t>Create a new data set with just the customers who received emails.</a:t>
            </a:r>
          </a:p>
          <a:p>
            <a:pPr lvl="0" marL="1270000" indent="0">
              <a:buNone/>
            </a:pPr>
            <a:r>
              <a:rPr sz="1800">
                <a:latin typeface="Courier"/>
              </a:rPr>
              <a:t>d_treat &lt;-</a:t>
            </a:r>
            <a:r>
              <a:rPr sz="1800">
                <a:solidFill>
                  <a:srgbClr val="4070A0"/>
                </a:solidFill>
                <a:latin typeface="Courier"/>
              </a:rPr>
              <a:t> </a:t>
            </a:r>
            <a:r>
              <a:rPr sz="1800">
                <a:latin typeface="Courier"/>
              </a:rPr>
              <a:t>d[d</a:t>
            </a:r>
            <a:r>
              <a:rPr sz="1800">
                <a:solidFill>
                  <a:srgbClr val="666666"/>
                </a:solidFill>
                <a:latin typeface="Courier"/>
              </a:rPr>
              <a:t>$</a:t>
            </a:r>
            <a:r>
              <a:rPr sz="1800">
                <a:latin typeface="Courier"/>
              </a:rPr>
              <a:t>group </a:t>
            </a:r>
            <a:r>
              <a:rPr sz="1800">
                <a:solidFill>
                  <a:srgbClr val="666666"/>
                </a:solidFill>
                <a:latin typeface="Courier"/>
              </a:rPr>
              <a:t>!=</a:t>
            </a:r>
            <a:r>
              <a:rPr sz="1800">
                <a:solidFill>
                  <a:srgbClr val="4070A0"/>
                </a:solidFill>
                <a:latin typeface="Courier"/>
              </a:rPr>
              <a:t> "ctrl"</a:t>
            </a:r>
            <a:r>
              <a:rPr sz="1800">
                <a:latin typeface="Courier"/>
              </a:rPr>
              <a:t>,]</a:t>
            </a:r>
            <a:br/>
            <a:r>
              <a:rPr sz="1800">
                <a:latin typeface="Courier"/>
              </a:rPr>
              <a:t>d_treat</a:t>
            </a:r>
            <a:r>
              <a:rPr sz="1800">
                <a:solidFill>
                  <a:srgbClr val="666666"/>
                </a:solidFill>
                <a:latin typeface="Courier"/>
              </a:rPr>
              <a:t>$</a:t>
            </a:r>
            <a:r>
              <a:rPr sz="1800">
                <a:latin typeface="Courier"/>
              </a:rPr>
              <a:t>group &lt;-</a:t>
            </a:r>
            <a:r>
              <a:rPr sz="1800">
                <a:solidFill>
                  <a:srgbClr val="4070A0"/>
                </a:solidFill>
                <a:latin typeface="Courier"/>
              </a:rPr>
              <a:t> </a:t>
            </a:r>
            <a:r>
              <a:rPr sz="1800" b="1">
                <a:solidFill>
                  <a:srgbClr val="007020"/>
                </a:solidFill>
                <a:latin typeface="Courier"/>
              </a:rPr>
              <a:t>droplevels</a:t>
            </a:r>
            <a:r>
              <a:rPr sz="1800">
                <a:latin typeface="Courier"/>
              </a:rPr>
              <a:t>(d_treat</a:t>
            </a:r>
            <a:r>
              <a:rPr sz="1800">
                <a:solidFill>
                  <a:srgbClr val="666666"/>
                </a:solidFill>
                <a:latin typeface="Courier"/>
              </a:rPr>
              <a:t>$</a:t>
            </a:r>
            <a:r>
              <a:rPr sz="1800">
                <a:latin typeface="Courier"/>
              </a:rPr>
              <a:t>group)</a:t>
            </a:r>
            <a:br/>
            <a:r>
              <a:rPr sz="1800" b="1">
                <a:solidFill>
                  <a:srgbClr val="007020"/>
                </a:solidFill>
                <a:latin typeface="Courier"/>
              </a:rPr>
              <a:t>xtabs</a:t>
            </a:r>
            <a:r>
              <a:rPr sz="1800">
                <a:latin typeface="Courier"/>
              </a:rPr>
              <a:t>(</a:t>
            </a:r>
            <a:r>
              <a:rPr sz="1800">
                <a:solidFill>
                  <a:srgbClr val="666666"/>
                </a:solidFill>
                <a:latin typeface="Courier"/>
              </a:rPr>
              <a:t>~</a:t>
            </a:r>
            <a:r>
              <a:rPr sz="1800">
                <a:solidFill>
                  <a:srgbClr val="4070A0"/>
                </a:solidFill>
                <a:latin typeface="Courier"/>
              </a:rPr>
              <a:t> </a:t>
            </a:r>
            <a:r>
              <a:rPr sz="1800">
                <a:latin typeface="Courier"/>
              </a:rPr>
              <a:t>group </a:t>
            </a:r>
            <a:r>
              <a:rPr sz="1800">
                <a:solidFill>
                  <a:srgbClr val="666666"/>
                </a:solidFill>
                <a:latin typeface="Courier"/>
              </a:rPr>
              <a:t>+</a:t>
            </a:r>
            <a:r>
              <a:rPr sz="1800">
                <a:solidFill>
                  <a:srgbClr val="4070A0"/>
                </a:solidFill>
                <a:latin typeface="Courier"/>
              </a:rPr>
              <a:t> </a:t>
            </a:r>
            <a:r>
              <a:rPr sz="1800">
                <a:latin typeface="Courier"/>
              </a:rPr>
              <a:t>open, </a:t>
            </a:r>
            <a:r>
              <a:rPr sz="1800">
                <a:solidFill>
                  <a:srgbClr val="902000"/>
                </a:solidFill>
                <a:latin typeface="Courier"/>
              </a:rPr>
              <a:t>data=</a:t>
            </a:r>
            <a:r>
              <a:rPr sz="1800">
                <a:latin typeface="Courier"/>
              </a:rPr>
              <a:t>d_treat)</a:t>
            </a:r>
          </a:p>
          <a:p>
            <a:pPr lvl="0" marL="1270000" indent="0">
              <a:buNone/>
            </a:pPr>
            <a:r>
              <a:rPr sz="1800">
                <a:latin typeface="Courier"/>
              </a:rPr>
              <a:t>##          open
## group         0     1
##   email_A 11643 29686
##   email_B 14395 26934</a:t>
            </a:r>
          </a:p>
          <a:p>
            <a:pPr lvl="0" marL="0" indent="0">
              <a:buNone/>
            </a:pPr>
            <a:r>
              <a:rPr/>
              <a:t>Excluding one treatment group from an experiment is legit.</a:t>
            </a:r>
          </a:p>
          <a:p>
            <a:pPr lvl="0" marL="0" indent="0">
              <a:spcBef>
                <a:spcPts val="3000"/>
              </a:spcBef>
              <a:buNone/>
            </a:pPr>
            <a:r>
              <a:rPr b="1"/>
              <a:t>Confirm significance with proportions test</a:t>
            </a:r>
          </a:p>
          <a:p>
            <a:pPr lvl="0" marL="1270000" indent="0">
              <a:buNone/>
            </a:pPr>
            <a:r>
              <a:rPr sz="1800" b="1">
                <a:solidFill>
                  <a:srgbClr val="007020"/>
                </a:solidFill>
                <a:latin typeface="Courier"/>
              </a:rPr>
              <a:t>prop.test</a:t>
            </a:r>
            <a:r>
              <a:rPr sz="1800">
                <a:latin typeface="Courier"/>
              </a:rPr>
              <a:t>(</a:t>
            </a:r>
            <a:r>
              <a:rPr sz="1800" b="1">
                <a:solidFill>
                  <a:srgbClr val="007020"/>
                </a:solidFill>
                <a:latin typeface="Courier"/>
              </a:rPr>
              <a:t>xtabs</a:t>
            </a:r>
            <a:r>
              <a:rPr sz="1800">
                <a:latin typeface="Courier"/>
              </a:rPr>
              <a:t>(</a:t>
            </a:r>
            <a:r>
              <a:rPr sz="1800">
                <a:solidFill>
                  <a:srgbClr val="666666"/>
                </a:solidFill>
                <a:latin typeface="Courier"/>
              </a:rPr>
              <a:t>~</a:t>
            </a:r>
            <a:r>
              <a:rPr sz="1800">
                <a:solidFill>
                  <a:srgbClr val="4070A0"/>
                </a:solidFill>
                <a:latin typeface="Courier"/>
              </a:rPr>
              <a:t> </a:t>
            </a:r>
            <a:r>
              <a:rPr sz="1800">
                <a:latin typeface="Courier"/>
              </a:rPr>
              <a:t>group </a:t>
            </a:r>
            <a:r>
              <a:rPr sz="1800">
                <a:solidFill>
                  <a:srgbClr val="666666"/>
                </a:solidFill>
                <a:latin typeface="Courier"/>
              </a:rPr>
              <a:t>+</a:t>
            </a:r>
            <a:r>
              <a:rPr sz="1800">
                <a:solidFill>
                  <a:srgbClr val="4070A0"/>
                </a:solidFill>
                <a:latin typeface="Courier"/>
              </a:rPr>
              <a:t> </a:t>
            </a:r>
            <a:r>
              <a:rPr sz="1800">
                <a:latin typeface="Courier"/>
              </a:rPr>
              <a:t>open, </a:t>
            </a:r>
            <a:r>
              <a:rPr sz="1800">
                <a:solidFill>
                  <a:srgbClr val="902000"/>
                </a:solidFill>
                <a:latin typeface="Courier"/>
              </a:rPr>
              <a:t>data=</a:t>
            </a:r>
            <a:r>
              <a:rPr sz="1800">
                <a:latin typeface="Courier"/>
              </a:rPr>
              <a:t>d_treat)[,</a:t>
            </a:r>
            <a:r>
              <a:rPr sz="1800">
                <a:solidFill>
                  <a:srgbClr val="40A070"/>
                </a:solidFill>
                <a:latin typeface="Courier"/>
              </a:rPr>
              <a:t>2</a:t>
            </a:r>
            <a:r>
              <a:rPr sz="1800">
                <a:solidFill>
                  <a:srgbClr val="666666"/>
                </a:solidFill>
                <a:latin typeface="Courier"/>
              </a:rPr>
              <a:t>:</a:t>
            </a:r>
            <a:r>
              <a:rPr sz="1800">
                <a:solidFill>
                  <a:srgbClr val="40A070"/>
                </a:solidFill>
                <a:latin typeface="Courier"/>
              </a:rPr>
              <a:t>1</a:t>
            </a:r>
            <a:r>
              <a:rPr sz="1800">
                <a:latin typeface="Courier"/>
              </a:rPr>
              <a:t>]) </a:t>
            </a:r>
          </a:p>
          <a:p>
            <a:pPr lvl="0" marL="1270000" indent="0">
              <a:buNone/>
            </a:pPr>
            <a:r>
              <a:rPr sz="1800">
                <a:latin typeface="Courier"/>
              </a:rPr>
              <a:t>## 
##  2-sample test for equality of proportions with continuity correction
## 
## data:  xtabs(~group + open, data = d_treat)[, 2:1]
## X-squared = 424.32, df = 1, p-value &lt; 2.2e-16
## alternative hypothesis: two.sided
## 95 percent confidence interval:
##  0.06024628 0.07292897
## sample estimates:
##    prop 1    prop 2 
## 0.7182850 0.6516974</a:t>
            </a:r>
          </a:p>
          <a:p>
            <a:pPr lvl="0" marL="0" indent="0">
              <a:spcBef>
                <a:spcPts val="3000"/>
              </a:spcBef>
              <a:buNone/>
            </a:pPr>
            <a:r>
              <a:rPr b="1"/>
              <a:t>Visualization: open rates for emails A &amp; B</a:t>
            </a:r>
          </a:p>
          <a:p>
            <a:pPr lvl="0" marL="1270000" indent="0">
              <a:buNone/>
            </a:pPr>
            <a:r>
              <a:rPr sz="1800" b="1">
                <a:solidFill>
                  <a:srgbClr val="007020"/>
                </a:solidFill>
                <a:latin typeface="Courier"/>
              </a:rPr>
              <a:t>mosaicplot</a:t>
            </a:r>
            <a:r>
              <a:rPr sz="1800">
                <a:latin typeface="Courier"/>
              </a:rPr>
              <a:t>(</a:t>
            </a:r>
            <a:r>
              <a:rPr sz="1800" b="1">
                <a:solidFill>
                  <a:srgbClr val="007020"/>
                </a:solidFill>
                <a:latin typeface="Courier"/>
              </a:rPr>
              <a:t>xtabs</a:t>
            </a:r>
            <a:r>
              <a:rPr sz="1800">
                <a:latin typeface="Courier"/>
              </a:rPr>
              <a:t>(</a:t>
            </a:r>
            <a:r>
              <a:rPr sz="1800">
                <a:solidFill>
                  <a:srgbClr val="666666"/>
                </a:solidFill>
                <a:latin typeface="Courier"/>
              </a:rPr>
              <a:t>~</a:t>
            </a:r>
            <a:r>
              <a:rPr sz="1800">
                <a:solidFill>
                  <a:srgbClr val="4070A0"/>
                </a:solidFill>
                <a:latin typeface="Courier"/>
              </a:rPr>
              <a:t> </a:t>
            </a:r>
            <a:r>
              <a:rPr sz="1800">
                <a:latin typeface="Courier"/>
              </a:rPr>
              <a:t>group </a:t>
            </a:r>
            <a:r>
              <a:rPr sz="1800">
                <a:solidFill>
                  <a:srgbClr val="666666"/>
                </a:solidFill>
                <a:latin typeface="Courier"/>
              </a:rPr>
              <a:t>+</a:t>
            </a:r>
            <a:r>
              <a:rPr sz="1800">
                <a:solidFill>
                  <a:srgbClr val="4070A0"/>
                </a:solidFill>
                <a:latin typeface="Courier"/>
              </a:rPr>
              <a:t> </a:t>
            </a:r>
            <a:r>
              <a:rPr sz="1800">
                <a:latin typeface="Courier"/>
              </a:rPr>
              <a:t>open, </a:t>
            </a:r>
            <a:r>
              <a:rPr sz="1800">
                <a:solidFill>
                  <a:srgbClr val="902000"/>
                </a:solidFill>
                <a:latin typeface="Courier"/>
              </a:rPr>
              <a:t>data=</a:t>
            </a:r>
            <a:r>
              <a:rPr sz="1800">
                <a:latin typeface="Courier"/>
              </a:rPr>
              <a:t>d_treat), </a:t>
            </a:r>
            <a:br/>
            <a:r>
              <a:rPr sz="1800">
                <a:latin typeface="Courier"/>
              </a:rPr>
              <a:t>           </a:t>
            </a:r>
            <a:r>
              <a:rPr sz="1800">
                <a:solidFill>
                  <a:srgbClr val="902000"/>
                </a:solidFill>
                <a:latin typeface="Courier"/>
              </a:rPr>
              <a:t>main=</a:t>
            </a:r>
            <a:r>
              <a:rPr sz="1800">
                <a:solidFill>
                  <a:srgbClr val="4070A0"/>
                </a:solidFill>
                <a:latin typeface="Courier"/>
              </a:rPr>
              <a:t>"Wine Retailer Test: Email Opens"</a:t>
            </a:r>
            <a:r>
              <a:rPr sz="1800">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basics_files/figure-pptx/unnamed-chunk-1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Does email A have a higher click rate than B?</a:t>
            </a:r>
          </a:p>
          <a:p>
            <a:pPr lvl="0" marL="1270000" indent="0">
              <a:buNone/>
            </a:pPr>
            <a:r>
              <a:rPr sz="1800" b="1">
                <a:solidFill>
                  <a:srgbClr val="007020"/>
                </a:solidFill>
                <a:latin typeface="Courier"/>
              </a:rPr>
              <a:t>xtabs</a:t>
            </a:r>
            <a:r>
              <a:rPr sz="1800">
                <a:latin typeface="Courier"/>
              </a:rPr>
              <a:t>(</a:t>
            </a:r>
            <a:r>
              <a:rPr sz="1800">
                <a:solidFill>
                  <a:srgbClr val="666666"/>
                </a:solidFill>
                <a:latin typeface="Courier"/>
              </a:rPr>
              <a:t>~</a:t>
            </a:r>
            <a:r>
              <a:rPr sz="1800">
                <a:solidFill>
                  <a:srgbClr val="4070A0"/>
                </a:solidFill>
                <a:latin typeface="Courier"/>
              </a:rPr>
              <a:t> </a:t>
            </a:r>
            <a:r>
              <a:rPr sz="1800">
                <a:latin typeface="Courier"/>
              </a:rPr>
              <a:t>group </a:t>
            </a:r>
            <a:r>
              <a:rPr sz="1800">
                <a:solidFill>
                  <a:srgbClr val="666666"/>
                </a:solidFill>
                <a:latin typeface="Courier"/>
              </a:rPr>
              <a:t>+</a:t>
            </a:r>
            <a:r>
              <a:rPr sz="1800">
                <a:solidFill>
                  <a:srgbClr val="4070A0"/>
                </a:solidFill>
                <a:latin typeface="Courier"/>
              </a:rPr>
              <a:t> </a:t>
            </a:r>
            <a:r>
              <a:rPr sz="1800">
                <a:latin typeface="Courier"/>
              </a:rPr>
              <a:t>click, </a:t>
            </a:r>
            <a:r>
              <a:rPr sz="1800">
                <a:solidFill>
                  <a:srgbClr val="902000"/>
                </a:solidFill>
                <a:latin typeface="Courier"/>
              </a:rPr>
              <a:t>data=</a:t>
            </a:r>
            <a:r>
              <a:rPr sz="1800">
                <a:latin typeface="Courier"/>
              </a:rPr>
              <a:t>d_treat)</a:t>
            </a:r>
          </a:p>
          <a:p>
            <a:pPr lvl="0" marL="1270000" indent="0">
              <a:buNone/>
            </a:pPr>
            <a:r>
              <a:rPr sz="1800">
                <a:latin typeface="Courier"/>
              </a:rPr>
              <a:t>##          click
## group         0     1
##   email_A 35887  5442
##   email_B 37468  3861</a:t>
            </a:r>
          </a:p>
          <a:p>
            <a:pPr lvl="0" marL="0" indent="0">
              <a:spcBef>
                <a:spcPts val="3000"/>
              </a:spcBef>
              <a:buNone/>
            </a:pPr>
            <a:r>
              <a:rPr b="1"/>
              <a:t>Confirm significance with proportions test</a:t>
            </a:r>
          </a:p>
          <a:p>
            <a:pPr lvl="0" marL="1270000" indent="0">
              <a:buNone/>
            </a:pPr>
            <a:r>
              <a:rPr sz="1800" b="1">
                <a:solidFill>
                  <a:srgbClr val="007020"/>
                </a:solidFill>
                <a:latin typeface="Courier"/>
              </a:rPr>
              <a:t>prop.test</a:t>
            </a:r>
            <a:r>
              <a:rPr sz="1800">
                <a:latin typeface="Courier"/>
              </a:rPr>
              <a:t>(</a:t>
            </a:r>
            <a:r>
              <a:rPr sz="1800" b="1">
                <a:solidFill>
                  <a:srgbClr val="007020"/>
                </a:solidFill>
                <a:latin typeface="Courier"/>
              </a:rPr>
              <a:t>xtabs</a:t>
            </a:r>
            <a:r>
              <a:rPr sz="1800">
                <a:latin typeface="Courier"/>
              </a:rPr>
              <a:t>(</a:t>
            </a:r>
            <a:r>
              <a:rPr sz="1800">
                <a:solidFill>
                  <a:srgbClr val="666666"/>
                </a:solidFill>
                <a:latin typeface="Courier"/>
              </a:rPr>
              <a:t>~</a:t>
            </a:r>
            <a:r>
              <a:rPr sz="1800">
                <a:solidFill>
                  <a:srgbClr val="4070A0"/>
                </a:solidFill>
                <a:latin typeface="Courier"/>
              </a:rPr>
              <a:t> </a:t>
            </a:r>
            <a:r>
              <a:rPr sz="1800">
                <a:latin typeface="Courier"/>
              </a:rPr>
              <a:t>group </a:t>
            </a:r>
            <a:r>
              <a:rPr sz="1800">
                <a:solidFill>
                  <a:srgbClr val="666666"/>
                </a:solidFill>
                <a:latin typeface="Courier"/>
              </a:rPr>
              <a:t>+</a:t>
            </a:r>
            <a:r>
              <a:rPr sz="1800">
                <a:solidFill>
                  <a:srgbClr val="4070A0"/>
                </a:solidFill>
                <a:latin typeface="Courier"/>
              </a:rPr>
              <a:t> </a:t>
            </a:r>
            <a:r>
              <a:rPr sz="1800">
                <a:latin typeface="Courier"/>
              </a:rPr>
              <a:t>click, </a:t>
            </a:r>
            <a:r>
              <a:rPr sz="1800">
                <a:solidFill>
                  <a:srgbClr val="902000"/>
                </a:solidFill>
                <a:latin typeface="Courier"/>
              </a:rPr>
              <a:t>data=</a:t>
            </a:r>
            <a:r>
              <a:rPr sz="1800">
                <a:latin typeface="Courier"/>
              </a:rPr>
              <a:t>d_treat)[,</a:t>
            </a:r>
            <a:r>
              <a:rPr sz="1800">
                <a:solidFill>
                  <a:srgbClr val="40A070"/>
                </a:solidFill>
                <a:latin typeface="Courier"/>
              </a:rPr>
              <a:t>2</a:t>
            </a:r>
            <a:r>
              <a:rPr sz="1800">
                <a:solidFill>
                  <a:srgbClr val="666666"/>
                </a:solidFill>
                <a:latin typeface="Courier"/>
              </a:rPr>
              <a:t>:</a:t>
            </a:r>
            <a:r>
              <a:rPr sz="1800">
                <a:solidFill>
                  <a:srgbClr val="40A070"/>
                </a:solidFill>
                <a:latin typeface="Courier"/>
              </a:rPr>
              <a:t>1</a:t>
            </a:r>
            <a:r>
              <a:rPr sz="1800">
                <a:latin typeface="Courier"/>
              </a:rPr>
              <a:t>])</a:t>
            </a:r>
          </a:p>
          <a:p>
            <a:pPr lvl="0" marL="1270000" indent="0">
              <a:buNone/>
            </a:pPr>
            <a:r>
              <a:rPr sz="1800">
                <a:latin typeface="Courier"/>
              </a:rPr>
              <a:t>## 
##  2-sample test for equality of proportions with continuity correction
## 
## data:  xtabs(~group + click, data = d_treat)[, 2:1]
## X-squared = 302.38, df = 1, p-value &lt; 2.2e-16
## alternative hypothesis: two.sided
## 95 percent confidence interval:
##  0.03392871 0.04257931
## sample estimates:
##     prop 1     prop 2 
## 0.13167509 0.09342108</a:t>
            </a:r>
          </a:p>
          <a:p>
            <a:pPr lvl="0" marL="0" indent="0">
              <a:buNone/>
            </a:pPr>
            <a:r>
              <a:rPr/>
              <a:t>Note that we analyze click rate among all who </a:t>
            </a:r>
            <a:r>
              <a:rPr i="1"/>
              <a:t>received</a:t>
            </a:r>
            <a:r>
              <a:rPr/>
              <a:t> the email, ignoring whether or not they opened the email. There may be systematic differences in the types of customers who opened email A versus email B.</a:t>
            </a:r>
          </a:p>
          <a:p>
            <a:pPr lvl="0" marL="0" indent="0">
              <a:spcBef>
                <a:spcPts val="3000"/>
              </a:spcBef>
              <a:buNone/>
            </a:pPr>
            <a:r>
              <a:rPr b="1"/>
              <a:t>Visualization: barplot of clicks and opens for emails A &amp; B</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basics_files/figure-pptx/unnamed-chunk-1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spcBef>
                    <a:spcPts val="3000"/>
                  </a:spcBef>
                  <a:buNone/>
                </a:pPr>
                <a:r>
                  <a:rPr b="1"/>
                  <a:t>Do any groups have higher average purchases?</a:t>
                </a:r>
              </a:p>
              <a:p>
                <a:pPr lvl="0" marL="0" indent="0">
                  <a:buNone/>
                </a:pPr>
                <a:r>
                  <a:rPr b="1"/>
                  <a:t>Average 30-day purchase amount by group</a:t>
                </a:r>
              </a:p>
              <a:p>
                <a:pPr lvl="0" marL="1270000" indent="0">
                  <a:buNone/>
                </a:pPr>
                <a:r>
                  <a:rPr sz="1800">
                    <a:latin typeface="Courier"/>
                  </a:rPr>
                  <a:t>d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group_by</a:t>
                </a:r>
                <a:r>
                  <a:rPr sz="1800">
                    <a:latin typeface="Courier"/>
                  </a:rPr>
                  <a:t>(group)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summarize</a:t>
                </a:r>
                <a:r>
                  <a:rPr sz="1800">
                    <a:latin typeface="Courier"/>
                  </a:rPr>
                  <a:t>(</a:t>
                </a:r>
                <a:r>
                  <a:rPr sz="1800" b="1">
                    <a:solidFill>
                      <a:srgbClr val="007020"/>
                    </a:solidFill>
                    <a:latin typeface="Courier"/>
                  </a:rPr>
                  <a:t>mean</a:t>
                </a:r>
                <a:r>
                  <a:rPr sz="1800">
                    <a:latin typeface="Courier"/>
                  </a:rPr>
                  <a:t>(purch))</a:t>
                </a:r>
              </a:p>
              <a:p>
                <a:pPr lvl="0" marL="1270000" indent="0">
                  <a:buNone/>
                </a:pPr>
                <a:r>
                  <a:rPr sz="1800">
                    <a:latin typeface="Courier"/>
                  </a:rPr>
                  <a:t>## # A tibble: 3 x 2
##   group   `mean(purch)`
##   &lt;fct&gt;           &lt;dbl&gt;
## 1 ctrl             12.4
## 2 email_A          25.6
## 3 email_B          25.9</a:t>
                </a:r>
              </a:p>
              <a:p>
                <a:pPr lvl="0" marL="0" indent="0">
                  <a:spcBef>
                    <a:spcPts val="3000"/>
                  </a:spcBef>
                  <a:buNone/>
                </a:pPr>
                <a:r>
                  <a:rPr b="1"/>
                  <a:t>Do any groups have higher average purchases?</a:t>
                </a:r>
              </a:p>
              <a:p>
                <a:pPr lvl="0" marL="0" indent="0">
                  <a:buNone/>
                </a:pPr>
                <a:r>
                  <a:rPr b="1"/>
                  <a:t>Visualization: boxplot (old school)</a:t>
                </a:r>
                <a:r>
                  <a:rPr/>
                  <a:t> </a:t>
                </a:r>
              </a:p>
              <a:p>
                <a:pPr lvl="0" marL="0" indent="0">
                  <a:spcBef>
                    <a:spcPts val="3000"/>
                  </a:spcBef>
                  <a:buNone/>
                </a:pPr>
                <a:r>
                  <a:rPr b="1"/>
                  <a:t>Do any groups have higher average purchases?</a:t>
                </a:r>
              </a:p>
              <a:p>
                <a:pPr lvl="0" marL="0" indent="0">
                  <a:buNone/>
                </a:pPr>
                <a:r>
                  <a:rPr b="1"/>
                  <a:t>Visualization: Violin plots with log scale</a:t>
                </a:r>
                <a:r>
                  <a:rPr/>
                  <a:t> </a:t>
                </a:r>
              </a:p>
              <a:p>
                <a:pPr lvl="0" marL="0" indent="0">
                  <a:spcBef>
                    <a:spcPts val="3000"/>
                  </a:spcBef>
                  <a:buNone/>
                </a:pPr>
                <a:r>
                  <a:rPr b="1"/>
                  <a:t>Do any groups have higher average purchases?</a:t>
                </a:r>
              </a:p>
              <a:p>
                <a:pPr lvl="0" marL="0" indent="0">
                  <a:buNone/>
                </a:pPr>
                <a:r>
                  <a:rPr b="1"/>
                  <a:t>Visualization: Dotplot with log scale</a:t>
                </a:r>
                <a:r>
                  <a:rPr/>
                  <a:t> </a:t>
                </a:r>
              </a:p>
              <a:p>
                <a:pPr lvl="0" marL="0" indent="0">
                  <a:spcBef>
                    <a:spcPts val="3000"/>
                  </a:spcBef>
                  <a:buNone/>
                </a:pPr>
                <a:r>
                  <a:rPr b="1"/>
                  <a:t>Test significance with a t-test</a:t>
                </a:r>
              </a:p>
              <a:p>
                <a:pPr lvl="0" marL="1270000" indent="0">
                  <a:buNone/>
                </a:pPr>
                <a:r>
                  <a:rPr sz="1800" b="1">
                    <a:solidFill>
                      <a:srgbClr val="007020"/>
                    </a:solidFill>
                    <a:latin typeface="Courier"/>
                  </a:rPr>
                  <a:t>t.test</a:t>
                </a:r>
                <a:r>
                  <a:rPr sz="1800">
                    <a:latin typeface="Courier"/>
                  </a:rPr>
                  <a:t>(purch </a:t>
                </a:r>
                <a:r>
                  <a:rPr sz="1800">
                    <a:solidFill>
                      <a:srgbClr val="666666"/>
                    </a:solidFill>
                    <a:latin typeface="Courier"/>
                  </a:rPr>
                  <a:t>~</a:t>
                </a:r>
                <a:r>
                  <a:rPr sz="1800">
                    <a:solidFill>
                      <a:srgbClr val="4070A0"/>
                    </a:solidFill>
                    <a:latin typeface="Courier"/>
                  </a:rPr>
                  <a:t> </a:t>
                </a:r>
                <a:r>
                  <a:rPr sz="1800">
                    <a:latin typeface="Courier"/>
                  </a:rPr>
                  <a:t>group, </a:t>
                </a:r>
                <a:r>
                  <a:rPr sz="1800">
                    <a:solidFill>
                      <a:srgbClr val="902000"/>
                    </a:solidFill>
                    <a:latin typeface="Courier"/>
                  </a:rPr>
                  <a:t>data=</a:t>
                </a:r>
                <a:r>
                  <a:rPr sz="1800">
                    <a:latin typeface="Courier"/>
                  </a:rPr>
                  <a:t>d[d</a:t>
                </a:r>
                <a:r>
                  <a:rPr sz="1800">
                    <a:solidFill>
                      <a:srgbClr val="666666"/>
                    </a:solidFill>
                    <a:latin typeface="Courier"/>
                  </a:rPr>
                  <a:t>$</a:t>
                </a:r>
                <a:r>
                  <a:rPr sz="1800">
                    <a:latin typeface="Courier"/>
                  </a:rPr>
                  <a:t>group </a:t>
                </a:r>
                <a:r>
                  <a:rPr sz="1800">
                    <a:solidFill>
                      <a:srgbClr val="666666"/>
                    </a:solidFill>
                    <a:latin typeface="Courier"/>
                  </a:rPr>
                  <a:t>!=</a:t>
                </a:r>
                <a:r>
                  <a:rPr sz="1800">
                    <a:solidFill>
                      <a:srgbClr val="4070A0"/>
                    </a:solidFill>
                    <a:latin typeface="Courier"/>
                  </a:rPr>
                  <a:t> "ctrl"</a:t>
                </a:r>
                <a:r>
                  <a:rPr sz="1800">
                    <a:latin typeface="Courier"/>
                  </a:rPr>
                  <a:t>,])</a:t>
                </a:r>
              </a:p>
              <a:p>
                <a:pPr lvl="0" marL="1270000" indent="0">
                  <a:buNone/>
                </a:pPr>
                <a:r>
                  <a:rPr sz="1800">
                    <a:latin typeface="Courier"/>
                  </a:rPr>
                  <a:t>## 
##  Welch Two Sample t-test
## 
## data:  purch by group
## t = -0.59169, df = 82644, p-value = 0.5541
## alternative hypothesis: true difference in means is not equal to 0
## 95 percent confidence interval:
##  -1.0498820  0.5629813
## sample estimates:
## mean in group email_A mean in group email_B 
##              25.62284              25.86629</a:t>
                </a:r>
              </a:p>
              <a:p>
                <a:pPr lvl="0" marL="0" indent="0">
                  <a:buNone/>
                </a:pPr>
                <a:r>
                  <a:rPr/>
                  <a:t>There is not a significant difference in average purchases between email A and email B.</a:t>
                </a:r>
              </a:p>
              <a:p>
                <a:pPr lvl="0" marL="0" indent="0">
                  <a:spcBef>
                    <a:spcPts val="3000"/>
                  </a:spcBef>
                  <a:buNone/>
                </a:pPr>
                <a:r>
                  <a:rPr b="1"/>
                  <a:t>Do emails generate higher purchases?</a:t>
                </a:r>
              </a:p>
              <a:p>
                <a:pPr lvl="0" marL="1270000" indent="0">
                  <a:buNone/>
                </a:pPr>
                <a:r>
                  <a:rPr sz="1800" b="1">
                    <a:solidFill>
                      <a:srgbClr val="007020"/>
                    </a:solidFill>
                    <a:latin typeface="Courier"/>
                  </a:rPr>
                  <a:t>t.test</a:t>
                </a:r>
                <a:r>
                  <a:rPr sz="1800">
                    <a:latin typeface="Courier"/>
                  </a:rPr>
                  <a:t>(purch </a:t>
                </a:r>
                <a:r>
                  <a:rPr sz="1800">
                    <a:solidFill>
                      <a:srgbClr val="666666"/>
                    </a:solidFill>
                    <a:latin typeface="Courier"/>
                  </a:rPr>
                  <a:t>~</a:t>
                </a:r>
                <a:r>
                  <a:rPr sz="1800">
                    <a:solidFill>
                      <a:srgbClr val="4070A0"/>
                    </a:solidFill>
                    <a:latin typeface="Courier"/>
                  </a:rPr>
                  <a:t> </a:t>
                </a:r>
                <a:r>
                  <a:rPr sz="1800">
                    <a:latin typeface="Courier"/>
                  </a:rPr>
                  <a:t>email, </a:t>
                </a:r>
                <a:r>
                  <a:rPr sz="1800">
                    <a:solidFill>
                      <a:srgbClr val="902000"/>
                    </a:solidFill>
                    <a:latin typeface="Courier"/>
                  </a:rPr>
                  <a:t>data=</a:t>
                </a:r>
                <a:r>
                  <a:rPr sz="1800">
                    <a:latin typeface="Courier"/>
                  </a:rPr>
                  <a:t>d)</a:t>
                </a:r>
              </a:p>
              <a:p>
                <a:pPr lvl="0" marL="1270000" indent="0">
                  <a:buNone/>
                </a:pPr>
                <a:r>
                  <a:rPr sz="1800">
                    <a:latin typeface="Courier"/>
                  </a:rPr>
                  <a:t>## 
##  Welch Two Sample t-test
## 
## data:  purch by email
## t = -44.823, df = 107015, p-value &lt; 2.2e-16
## alternative hypothesis: true difference in means is not equal to 0
## 95 percent confidence interval:
##  -13.90691 -12.74164
## sample estimates:
## mean in group FALSE  mean in group TRUE 
##            12.42029            25.74456</a:t>
                </a:r>
              </a:p>
              <a:p>
                <a:pPr lvl="0" marL="0" indent="0">
                  <a:buNone/>
                </a:pPr>
                <a:r>
                  <a:rPr/>
                  <a:t>Those who received an email have higher average purchases (95% CI = [3.47, 4.42]).</a:t>
                </a:r>
              </a:p>
              <a:p>
                <a:pPr lvl="0" marL="0" indent="0">
                  <a:spcBef>
                    <a:spcPts val="3000"/>
                  </a:spcBef>
                  <a:buNone/>
                </a:pPr>
                <a:r>
                  <a:rPr b="1"/>
                  <a:t>Summary of findings (suitable for texting)</a:t>
                </a:r>
              </a:p>
              <a:p>
                <a:pPr lvl="1"/>
                <a:r>
                  <a:rPr/>
                  <a:t>Email A has significantly higher opens and clicks than email B, but purchase are similar for both emails </a:t>
                </a:r>
                <a14:m>
                  <m:oMath xmlns:m="http://schemas.openxmlformats.org/officeDocument/2006/math">
                    <m:r>
                      <m:t>→</m:t>
                    </m:r>
                  </m:oMath>
                </a14:m>
                <a:r>
                  <a:rPr/>
                  <a:t> Send email A!</a:t>
                </a:r>
              </a:p>
              <a:p>
                <a:pPr lvl="1"/>
                <a:r>
                  <a:rPr/>
                  <a:t>Both emails generate higher average purchases than the control </a:t>
                </a:r>
                <a14:m>
                  <m:oMath xmlns:m="http://schemas.openxmlformats.org/officeDocument/2006/math">
                    <m:r>
                      <m:t>→</m:t>
                    </m:r>
                  </m:oMath>
                </a14:m>
                <a:r>
                  <a:rPr/>
                  <a:t> Send emails!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r>
              <a:rPr/>
              <a:t> </a:t>
            </a:r>
            <a:r>
              <a:rPr/>
              <a:t>of</a:t>
            </a:r>
            <a:r>
              <a:rPr/>
              <a:t> </a:t>
            </a:r>
            <a:r>
              <a:rPr/>
              <a:t>A/B</a:t>
            </a:r>
            <a:r>
              <a:rPr/>
              <a:t> </a:t>
            </a:r>
            <a:r>
              <a:rPr/>
              <a:t>tests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Seven key questions</a:t>
                </a:r>
              </a:p>
              <a:p>
                <a:pPr lvl="1">
                  <a:buAutoNum type="arabicPeriod"/>
                </a:pPr>
                <a:r>
                  <a:rPr/>
                  <a:t>Business question</a:t>
                </a:r>
              </a:p>
              <a:p>
                <a:pPr lvl="1">
                  <a:buAutoNum type="arabicPeriod"/>
                </a:pPr>
                <a:r>
                  <a:rPr/>
                  <a:t>Test setting (lab v. field)</a:t>
                </a:r>
              </a:p>
              <a:p>
                <a:pPr lvl="1">
                  <a:buAutoNum type="arabicPeriod"/>
                </a:pPr>
                <a:r>
                  <a:rPr/>
                  <a:t>Unit of analysis (visit, customer, store)</a:t>
                </a:r>
              </a:p>
              <a:p>
                <a:pPr lvl="1">
                  <a:buAutoNum type="arabicPeriod"/>
                </a:pPr>
                <a:r>
                  <a:rPr/>
                  <a:t>Treatments</a:t>
                </a:r>
              </a:p>
              <a:p>
                <a:pPr lvl="1">
                  <a:buAutoNum type="arabicPeriod"/>
                </a:pPr>
                <a:r>
                  <a:rPr/>
                  <a:t>Response variable(s)</a:t>
                </a:r>
              </a:p>
              <a:p>
                <a:pPr lvl="1">
                  <a:buAutoNum type="arabicPeriod"/>
                </a:pPr>
                <a:r>
                  <a:rPr/>
                  <a:t>Selection of units</a:t>
                </a:r>
              </a:p>
              <a:p>
                <a:pPr lvl="1">
                  <a:buAutoNum type="arabicPeriod"/>
                </a:pPr>
                <a:r>
                  <a:rPr/>
                  <a:t>Assignment to treatments</a:t>
                </a:r>
              </a:p>
              <a:p>
                <a:pPr lvl="1">
                  <a:buAutoNum type="arabicPeriod"/>
                </a:pPr>
                <a:r>
                  <a:rPr/>
                  <a:t>Sample size</a:t>
                </a:r>
              </a:p>
              <a:p>
                <a:pPr lvl="0" marL="0" indent="0">
                  <a:buNone/>
                </a:pPr>
                <a:r>
                  <a:rPr/>
                  <a:t>If you can answer these questions, you have a test plan.</a:t>
                </a:r>
              </a:p>
              <a:p>
                <a:pPr lvl="0" marL="0" indent="0">
                  <a:spcBef>
                    <a:spcPts val="3000"/>
                  </a:spcBef>
                  <a:buNone/>
                </a:pPr>
                <a:r>
                  <a:rPr b="1"/>
                  <a:t>Email test</a:t>
                </a:r>
              </a:p>
              <a:p>
                <a:pPr lvl="0" marL="0" indent="0">
                  <a:buNone/>
                </a:pPr>
                <a:r>
                  <a:rPr b="1"/>
                  <a:t>Business questions</a:t>
                </a:r>
                <a:r>
                  <a:rPr/>
                  <a:t>: Does email work? If so which email is better?</a:t>
                </a:r>
              </a:p>
              <a:p>
                <a:pPr lvl="0" marL="0" indent="0">
                  <a:buNone/>
                </a:pPr>
                <a:r>
                  <a:rPr b="1"/>
                  <a:t>Test setting</a:t>
                </a:r>
                <a:r>
                  <a:rPr/>
                  <a:t>: email to retailer customers</a:t>
                </a:r>
              </a:p>
              <a:p>
                <a:pPr lvl="0" marL="0" indent="0">
                  <a:buNone/>
                </a:pPr>
                <a:r>
                  <a:rPr b="1"/>
                  <a:t>Unit</a:t>
                </a:r>
                <a:r>
                  <a:rPr/>
                  <a:t>: email address</a:t>
                </a:r>
              </a:p>
              <a:p>
                <a:pPr lvl="0" marL="0" indent="0">
                  <a:buNone/>
                </a:pPr>
                <a:r>
                  <a:rPr b="1"/>
                  <a:t>Treatments</a:t>
                </a:r>
                <a:r>
                  <a:rPr/>
                  <a:t>: email version A, email version B, holdout</a:t>
                </a:r>
              </a:p>
              <a:p>
                <a:pPr lvl="0" marL="0" indent="0">
                  <a:buNone/>
                </a:pPr>
                <a:r>
                  <a:rPr b="1"/>
                  <a:t>Reponse</a:t>
                </a:r>
                <a:r>
                  <a:rPr/>
                  <a:t>: open, click and 30-day purchase ($)</a:t>
                </a:r>
              </a:p>
              <a:p>
                <a:pPr lvl="0" marL="0" indent="0">
                  <a:buNone/>
                </a:pPr>
                <a:r>
                  <a:rPr b="1"/>
                  <a:t>Selection</a:t>
                </a:r>
                <a:r>
                  <a:rPr/>
                  <a:t>: all active emails on email list (open in last 12 months)</a:t>
                </a:r>
              </a:p>
              <a:p>
                <a:pPr lvl="0" marL="0" indent="0">
                  <a:buNone/>
                </a:pPr>
                <a:r>
                  <a:rPr b="1"/>
                  <a:t>Assignment</a:t>
                </a:r>
                <a:r>
                  <a:rPr/>
                  <a:t>: randomly assigned (1/3 each)</a:t>
                </a:r>
              </a:p>
              <a:p>
                <a:pPr lvl="0" marL="0" indent="0">
                  <a:buNone/>
                </a:pPr>
                <a:r>
                  <a:rPr b="1"/>
                  <a:t>Sample size</a:t>
                </a:r>
                <a:r>
                  <a:rPr/>
                  <a:t>: 123,988 emails</a:t>
                </a:r>
              </a:p>
              <a:p>
                <a:pPr lvl="0" marL="0" indent="0">
                  <a:spcBef>
                    <a:spcPts val="3000"/>
                  </a:spcBef>
                  <a:buNone/>
                </a:pPr>
                <a:r>
                  <a:rPr b="1"/>
                  <a:t>Typical website test</a:t>
                </a:r>
              </a:p>
              <a:p>
                <a:pPr lvl="0" marL="0" indent="0">
                  <a:buNone/>
                </a:pPr>
                <a:r>
                  <a:rPr b="1"/>
                  <a:t>Business question</a:t>
                </a:r>
                <a:r>
                  <a:rPr/>
                  <a:t>: Which version of a webpage?</a:t>
                </a:r>
              </a:p>
              <a:p>
                <a:pPr lvl="0" marL="0" indent="0">
                  <a:buNone/>
                </a:pPr>
                <a:r>
                  <a:rPr b="1"/>
                  <a:t>Test setting</a:t>
                </a:r>
                <a:r>
                  <a:rPr/>
                  <a:t>: website (field)</a:t>
                </a:r>
              </a:p>
              <a:p>
                <a:pPr lvl="0" marL="0" indent="0">
                  <a:buNone/>
                </a:pPr>
                <a:r>
                  <a:rPr b="1"/>
                  <a:t>Unit of analysis</a:t>
                </a:r>
                <a:r>
                  <a:rPr/>
                  <a:t>: visitor (cookie-tracked)</a:t>
                </a:r>
              </a:p>
              <a:p>
                <a:pPr lvl="0" marL="0" indent="0">
                  <a:buNone/>
                </a:pPr>
                <a:r>
                  <a:rPr b="1"/>
                  <a:t>Treatments</a:t>
                </a:r>
                <a:r>
                  <a:rPr/>
                  <a:t>: versions A and B</a:t>
                </a:r>
              </a:p>
              <a:p>
                <a:pPr lvl="0" marL="0" indent="0">
                  <a:buNone/>
                </a:pPr>
                <a:r>
                  <a:rPr b="1"/>
                  <a:t>Response variable</a:t>
                </a:r>
                <a:r>
                  <a:rPr/>
                  <a:t>: clicks, conversions</a:t>
                </a:r>
              </a:p>
              <a:p>
                <a:pPr lvl="0" marL="0" indent="0">
                  <a:buNone/>
                </a:pPr>
                <a:r>
                  <a:rPr b="1"/>
                  <a:t>Selection of units</a:t>
                </a:r>
                <a:r>
                  <a:rPr/>
                  <a:t>: all who visit</a:t>
                </a:r>
              </a:p>
              <a:p>
                <a:pPr lvl="0" marL="0" indent="0">
                  <a:buNone/>
                </a:pPr>
                <a:r>
                  <a:rPr b="1"/>
                  <a:t>Assignment to treatments</a:t>
                </a:r>
                <a:r>
                  <a:rPr/>
                  <a:t>: random (by testing sw)</a:t>
                </a:r>
              </a:p>
              <a:p>
                <a:pPr lvl="0" marL="0" indent="0">
                  <a:buNone/>
                </a:pPr>
                <a:r>
                  <a:rPr b="1"/>
                  <a:t>Sample size</a:t>
                </a:r>
                <a:r>
                  <a:rPr/>
                  <a:t>: ???</a:t>
                </a:r>
              </a:p>
              <a:p>
                <a:pPr lvl="0" marL="0" indent="0">
                  <a:spcBef>
                    <a:spcPts val="3000"/>
                  </a:spcBef>
                  <a:buNone/>
                </a:pPr>
                <a:r>
                  <a:rPr b="1"/>
                  <a:t>Sample size planning</a:t>
                </a:r>
              </a:p>
              <a:p>
                <a:pPr lvl="0" marL="0" indent="0">
                  <a:buNone/>
                </a:pPr>
                <a:r>
                  <a:rPr/>
                  <a:t>Significance tests will erroneously detect effects that aren’t there, if you repeatedly test for significance as the data comes in and stop when you get a significant difference.</a:t>
                </a:r>
              </a:p>
              <a:p>
                <a:pPr lvl="0" marL="1270000" indent="0">
                  <a:buNone/>
                </a:pPr>
                <a:r>
                  <a:rPr sz="1800">
                    <a:latin typeface="Courier"/>
                  </a:rPr>
                  <a:t>sig &lt;-</a:t>
                </a:r>
                <a:r>
                  <a:rPr sz="1800">
                    <a:solidFill>
                      <a:srgbClr val="4070A0"/>
                    </a:solidFill>
                    <a:latin typeface="Courier"/>
                  </a:rPr>
                  <a:t> </a:t>
                </a:r>
                <a:r>
                  <a:rPr sz="1800" b="1">
                    <a:solidFill>
                      <a:srgbClr val="007020"/>
                    </a:solidFill>
                    <a:latin typeface="Courier"/>
                  </a:rPr>
                  <a:t>rep</a:t>
                </a:r>
                <a:r>
                  <a:rPr sz="1800">
                    <a:latin typeface="Courier"/>
                  </a:rPr>
                  <a:t>(</a:t>
                </a:r>
                <a:r>
                  <a:rPr sz="1800">
                    <a:solidFill>
                      <a:srgbClr val="40A070"/>
                    </a:solidFill>
                    <a:latin typeface="Courier"/>
                  </a:rPr>
                  <a:t>0</a:t>
                </a:r>
                <a:r>
                  <a:rPr sz="1800">
                    <a:latin typeface="Courier"/>
                  </a:rPr>
                  <a:t>, </a:t>
                </a:r>
                <a:r>
                  <a:rPr sz="1800">
                    <a:solidFill>
                      <a:srgbClr val="40A070"/>
                    </a:solidFill>
                    <a:latin typeface="Courier"/>
                  </a:rPr>
                  <a:t>1000</a:t>
                </a:r>
                <a:r>
                  <a:rPr sz="1800">
                    <a:latin typeface="Courier"/>
                  </a:rPr>
                  <a:t>)</a:t>
                </a:r>
                <a:br/>
                <a:r>
                  <a:rPr sz="1800" b="1">
                    <a:solidFill>
                      <a:srgbClr val="007020"/>
                    </a:solidFill>
                    <a:latin typeface="Courier"/>
                  </a:rPr>
                  <a:t>for</a:t>
                </a:r>
                <a:r>
                  <a:rPr sz="1800">
                    <a:latin typeface="Courier"/>
                  </a:rPr>
                  <a:t> (r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1000</a:t>
                </a:r>
                <a:r>
                  <a:rPr sz="1800">
                    <a:latin typeface="Courier"/>
                  </a:rPr>
                  <a:t>) {</a:t>
                </a:r>
                <a:br/>
                <a:r>
                  <a:rPr sz="1800">
                    <a:latin typeface="Courier"/>
                  </a:rPr>
                  <a:t>  A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101</a:t>
                </a:r>
                <a:r>
                  <a:rPr sz="1800">
                    <a:latin typeface="Courier"/>
                  </a:rPr>
                  <a:t>); B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101</a:t>
                </a:r>
                <a:r>
                  <a:rPr sz="1800">
                    <a:latin typeface="Courier"/>
                  </a:rPr>
                  <a:t>)</a:t>
                </a:r>
                <a:br/>
                <a:r>
                  <a:rPr sz="1800">
                    <a:latin typeface="Courier"/>
                  </a:rPr>
                  <a:t>  pval &lt;-</a:t>
                </a:r>
                <a:r>
                  <a:rPr sz="1800">
                    <a:solidFill>
                      <a:srgbClr val="4070A0"/>
                    </a:solidFill>
                    <a:latin typeface="Courier"/>
                  </a:rPr>
                  <a:t> </a:t>
                </a:r>
                <a:r>
                  <a:rPr sz="1800" b="1">
                    <a:solidFill>
                      <a:srgbClr val="007020"/>
                    </a:solidFill>
                    <a:latin typeface="Courier"/>
                  </a:rPr>
                  <a:t>rep</a:t>
                </a:r>
                <a:r>
                  <a:rPr sz="1800">
                    <a:latin typeface="Courier"/>
                  </a:rPr>
                  <a:t>(</a:t>
                </a:r>
                <a:r>
                  <a:rPr sz="1800">
                    <a:solidFill>
                      <a:srgbClr val="007020"/>
                    </a:solidFill>
                    <a:latin typeface="Courier"/>
                  </a:rPr>
                  <a:t>NA</a:t>
                </a:r>
                <a:r>
                  <a:rPr sz="1800">
                    <a:latin typeface="Courier"/>
                  </a:rPr>
                  <a:t>, </a:t>
                </a:r>
                <a:r>
                  <a:rPr sz="1800">
                    <a:solidFill>
                      <a:srgbClr val="40A070"/>
                    </a:solidFill>
                    <a:latin typeface="Courier"/>
                  </a:rPr>
                  <a:t>100</a:t>
                </a:r>
                <a:r>
                  <a:rPr sz="1800">
                    <a:latin typeface="Courier"/>
                  </a:rPr>
                  <a:t>)</a:t>
                </a:r>
                <a:br/>
                <a:r>
                  <a:rPr sz="1800">
                    <a:latin typeface="Courier"/>
                  </a:rPr>
                  <a:t>  </a:t>
                </a:r>
                <a:r>
                  <a:rPr sz="1800" b="1">
                    <a:solidFill>
                      <a:srgbClr val="007020"/>
                    </a:solidFill>
                    <a:latin typeface="Courier"/>
                  </a:rPr>
                  <a:t>for</a:t>
                </a:r>
                <a:r>
                  <a:rPr sz="1800">
                    <a:latin typeface="Courier"/>
                  </a:rPr>
                  <a:t> (n </a:t>
                </a:r>
                <a:r>
                  <a:rPr sz="1800" b="1">
                    <a:solidFill>
                      <a:srgbClr val="007020"/>
                    </a:solidFill>
                    <a:latin typeface="Courier"/>
                  </a:rPr>
                  <a:t>in</a:t>
                </a:r>
                <a:r>
                  <a:rPr sz="1800">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100</a:t>
                </a:r>
                <a:r>
                  <a:rPr sz="1800">
                    <a:latin typeface="Courier"/>
                  </a:rPr>
                  <a:t>) pval[n] &lt;-</a:t>
                </a:r>
                <a:r>
                  <a:rPr sz="1800">
                    <a:solidFill>
                      <a:srgbClr val="4070A0"/>
                    </a:solidFill>
                    <a:latin typeface="Courier"/>
                  </a:rPr>
                  <a:t> </a:t>
                </a:r>
                <a:r>
                  <a:rPr sz="1800" b="1">
                    <a:solidFill>
                      <a:srgbClr val="007020"/>
                    </a:solidFill>
                    <a:latin typeface="Courier"/>
                  </a:rPr>
                  <a:t>t.test</a:t>
                </a:r>
                <a:r>
                  <a:rPr sz="1800">
                    <a:latin typeface="Courier"/>
                  </a:rPr>
                  <a:t>(A[</a:t>
                </a:r>
                <a:r>
                  <a:rPr sz="1800">
                    <a:solidFill>
                      <a:srgbClr val="40A070"/>
                    </a:solidFill>
                    <a:latin typeface="Courier"/>
                  </a:rPr>
                  <a:t>1</a:t>
                </a:r>
                <a:r>
                  <a:rPr sz="1800">
                    <a:solidFill>
                      <a:srgbClr val="666666"/>
                    </a:solidFill>
                    <a:latin typeface="Courier"/>
                  </a:rPr>
                  <a:t>:</a:t>
                </a:r>
                <a:r>
                  <a:rPr sz="1800">
                    <a:latin typeface="Courier"/>
                  </a:rPr>
                  <a:t>(n</a:t>
                </a:r>
                <a:r>
                  <a:rPr sz="1800">
                    <a:solidFill>
                      <a:srgbClr val="666666"/>
                    </a:solidFill>
                    <a:latin typeface="Courier"/>
                  </a:rPr>
                  <a:t>+</a:t>
                </a:r>
                <a:r>
                  <a:rPr sz="1800">
                    <a:solidFill>
                      <a:srgbClr val="40A070"/>
                    </a:solidFill>
                    <a:latin typeface="Courier"/>
                  </a:rPr>
                  <a:t>1</a:t>
                </a:r>
                <a:r>
                  <a:rPr sz="1800">
                    <a:latin typeface="Courier"/>
                  </a:rPr>
                  <a:t>)], B[</a:t>
                </a:r>
                <a:r>
                  <a:rPr sz="1800">
                    <a:solidFill>
                      <a:srgbClr val="40A070"/>
                    </a:solidFill>
                    <a:latin typeface="Courier"/>
                  </a:rPr>
                  <a:t>1</a:t>
                </a:r>
                <a:r>
                  <a:rPr sz="1800">
                    <a:solidFill>
                      <a:srgbClr val="666666"/>
                    </a:solidFill>
                    <a:latin typeface="Courier"/>
                  </a:rPr>
                  <a:t>:</a:t>
                </a:r>
                <a:r>
                  <a:rPr sz="1800">
                    <a:latin typeface="Courier"/>
                  </a:rPr>
                  <a:t>(n</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p.value  </a:t>
                </a:r>
                <a:r>
                  <a:rPr sz="1800" i="1">
                    <a:solidFill>
                      <a:srgbClr val="60A0B0"/>
                    </a:solidFill>
                    <a:latin typeface="Courier"/>
                  </a:rPr>
                  <a:t># repeated testing</a:t>
                </a:r>
                <a:br/>
                <a:r>
                  <a:rPr sz="1800">
                    <a:latin typeface="Courier"/>
                  </a:rPr>
                  <a:t>  </a:t>
                </a:r>
                <a:r>
                  <a:rPr sz="1800" b="1">
                    <a:solidFill>
                      <a:srgbClr val="007020"/>
                    </a:solidFill>
                    <a:latin typeface="Courier"/>
                  </a:rPr>
                  <a:t>if</a:t>
                </a:r>
                <a:r>
                  <a:rPr sz="1800">
                    <a:latin typeface="Courier"/>
                  </a:rPr>
                  <a:t> (</a:t>
                </a:r>
                <a:r>
                  <a:rPr sz="1800" b="1">
                    <a:solidFill>
                      <a:srgbClr val="007020"/>
                    </a:solidFill>
                    <a:latin typeface="Courier"/>
                  </a:rPr>
                  <a:t>min</a:t>
                </a:r>
                <a:r>
                  <a:rPr sz="1800">
                    <a:latin typeface="Courier"/>
                  </a:rPr>
                  <a:t>(pval) </a:t>
                </a:r>
                <a:r>
                  <a:rPr sz="1800">
                    <a:solidFill>
                      <a:srgbClr val="666666"/>
                    </a:solidFill>
                    <a:latin typeface="Courier"/>
                  </a:rPr>
                  <a:t>&lt;</a:t>
                </a:r>
                <a:r>
                  <a:rPr sz="1800">
                    <a:solidFill>
                      <a:srgbClr val="4070A0"/>
                    </a:solidFill>
                    <a:latin typeface="Courier"/>
                  </a:rPr>
                  <a:t> </a:t>
                </a:r>
                <a:r>
                  <a:rPr sz="1800">
                    <a:solidFill>
                      <a:srgbClr val="40A070"/>
                    </a:solidFill>
                    <a:latin typeface="Courier"/>
                  </a:rPr>
                  <a:t>0.05</a:t>
                </a:r>
                <a:r>
                  <a:rPr sz="1800">
                    <a:latin typeface="Courier"/>
                  </a:rPr>
                  <a:t>) sig[r] &lt;-</a:t>
                </a:r>
                <a:r>
                  <a:rPr sz="1800">
                    <a:solidFill>
                      <a:srgbClr val="4070A0"/>
                    </a:solidFill>
                    <a:latin typeface="Courier"/>
                  </a:rPr>
                  <a:t> </a:t>
                </a:r>
                <a:r>
                  <a:rPr sz="1800">
                    <a:solidFill>
                      <a:srgbClr val="40A070"/>
                    </a:solidFill>
                    <a:latin typeface="Courier"/>
                  </a:rPr>
                  <a:t>1</a:t>
                </a:r>
                <a:r>
                  <a:rPr sz="1800">
                    <a:latin typeface="Courier"/>
                  </a:rPr>
                  <a:t>  </a:t>
                </a:r>
                <a:r>
                  <a:rPr sz="1800" i="1">
                    <a:solidFill>
                      <a:srgbClr val="60A0B0"/>
                    </a:solidFill>
                    <a:latin typeface="Courier"/>
                  </a:rPr>
                  <a:t># any significance along the way</a:t>
                </a:r>
                <a:br/>
                <a:r>
                  <a:rPr sz="1800">
                    <a:latin typeface="Courier"/>
                  </a:rPr>
                  <a:t>}</a:t>
                </a:r>
                <a:br/>
                <a:r>
                  <a:rPr sz="1800" b="1">
                    <a:solidFill>
                      <a:srgbClr val="007020"/>
                    </a:solidFill>
                    <a:latin typeface="Courier"/>
                  </a:rPr>
                  <a:t>mean</a:t>
                </a:r>
                <a:r>
                  <a:rPr sz="1800">
                    <a:latin typeface="Courier"/>
                  </a:rPr>
                  <a:t>(sig)   </a:t>
                </a:r>
                <a:r>
                  <a:rPr sz="1800" i="1">
                    <a:solidFill>
                      <a:srgbClr val="60A0B0"/>
                    </a:solidFill>
                    <a:latin typeface="Courier"/>
                  </a:rPr>
                  <a:t># bigger than the nominal significance of 5%</a:t>
                </a:r>
              </a:p>
              <a:p>
                <a:pPr lvl="0" marL="1270000" indent="0">
                  <a:buNone/>
                </a:pPr>
                <a:r>
                  <a:rPr sz="1800">
                    <a:latin typeface="Courier"/>
                  </a:rPr>
                  <a:t>## [1] 0.377</a:t>
                </a:r>
              </a:p>
              <a:p>
                <a:pPr lvl="0" marL="0" indent="0">
                  <a:spcBef>
                    <a:spcPts val="3000"/>
                  </a:spcBef>
                  <a:buNone/>
                </a:pPr>
                <a:r>
                  <a:rPr b="1"/>
                  <a:t>Sample size planning {.bigger, .build}</a:t>
                </a:r>
              </a:p>
              <a:p>
                <a:pPr lvl="0" marL="0" indent="0">
                  <a:buNone/>
                </a:pPr>
                <a:r>
                  <a:rPr/>
                  <a:t>The standard recommendation is to set the sample size </a:t>
                </a:r>
                <a:r>
                  <a:rPr b="1"/>
                  <a:t>in advance</a:t>
                </a:r>
                <a:r>
                  <a:rPr/>
                  <a:t> and not test for significance until the data comes in.</a:t>
                </a:r>
              </a:p>
              <a:p>
                <a:pPr lvl="0" marL="0" indent="0">
                  <a:buNone/>
                </a:pPr>
                <a:r>
                  <a:rPr/>
                  <a:t>WTF? Seriously? More on this later.</a:t>
                </a:r>
              </a:p>
              <a:p>
                <a:pPr lvl="0" marL="0" indent="0">
                  <a:buNone/>
                </a:pPr>
                <a:r>
                  <a:rPr/>
                  <a:t>The recommended sample size is:</a:t>
                </a:r>
              </a:p>
              <a:p>
                <a:pPr lvl="0" marL="0" indent="0">
                  <a:buNone/>
                </a:pPr>
                <a14:m>
                  <m:oMath xmlns:m="http://schemas.openxmlformats.org/officeDocument/2006/math">
                    <m:sSub>
                      <m:e>
                        <m:r>
                          <m:t>n</m:t>
                        </m:r>
                      </m:e>
                      <m:sub>
                        <m:r>
                          <m:t>1</m:t>
                        </m:r>
                      </m:sub>
                    </m:sSub>
                    <m:r>
                      <m:t>=</m:t>
                    </m:r>
                    <m:sSub>
                      <m:e>
                        <m:r>
                          <m:t>n</m:t>
                        </m:r>
                      </m:e>
                      <m:sub>
                        <m:r>
                          <m:t>2</m:t>
                        </m:r>
                      </m:sub>
                    </m:sSub>
                    <m:r>
                      <m:t>≈</m:t>
                    </m:r>
                    <m:r>
                      <m:t>(</m:t>
                    </m:r>
                    <m:sSub>
                      <m:e>
                        <m:r>
                          <m:t>z</m:t>
                        </m:r>
                      </m:e>
                      <m:sub>
                        <m:r>
                          <m:t>1</m:t>
                        </m:r>
                        <m:r>
                          <m:t>−</m:t>
                        </m:r>
                        <m:r>
                          <m:t>α</m:t>
                        </m:r>
                        <m:r>
                          <m:t>/</m:t>
                        </m:r>
                        <m:r>
                          <m:t>2</m:t>
                        </m:r>
                      </m:sub>
                    </m:sSub>
                    <m:r>
                      <m:t>+</m:t>
                    </m:r>
                    <m:sSub>
                      <m:e>
                        <m:r>
                          <m:t>z</m:t>
                        </m:r>
                      </m:e>
                      <m:sub>
                        <m:r>
                          <m:t>β</m:t>
                        </m:r>
                      </m:sub>
                    </m:sSub>
                    <m:sSup>
                      <m:e>
                        <m:r>
                          <m:t>)</m:t>
                        </m:r>
                      </m:e>
                      <m:sup>
                        <m:r>
                          <m:t>2</m:t>
                        </m:r>
                      </m:sup>
                    </m:sSup>
                    <m:d>
                      <m:dPr>
                        <m:begChr m:val="("/>
                        <m:endChr m:val=")"/>
                        <m:grow/>
                      </m:dPr>
                      <m:e>
                        <m:f>
                          <m:fPr>
                            <m:type m:val="bar"/>
                          </m:fPr>
                          <m:num>
                            <m:r>
                              <m:t>2</m:t>
                            </m:r>
                            <m:sSup>
                              <m:e>
                                <m:r>
                                  <m:t>s</m:t>
                                </m:r>
                              </m:e>
                              <m:sup>
                                <m:r>
                                  <m:t>2</m:t>
                                </m:r>
                              </m:sup>
                            </m:sSup>
                          </m:num>
                          <m:den>
                            <m:sSup>
                              <m:e>
                                <m:r>
                                  <m:t>d</m:t>
                                </m:r>
                              </m:e>
                              <m:sup>
                                <m:r>
                                  <m:t>2</m:t>
                                </m:r>
                              </m:sup>
                            </m:sSup>
                          </m:den>
                        </m:f>
                      </m:e>
                    </m:d>
                  </m:oMath>
                </a14:m>
              </a:p>
              <a:p>
                <a:pPr lvl="0" marL="0" indent="0">
                  <a:spcBef>
                    <a:spcPts val="3000"/>
                  </a:spcBef>
                  <a:buNone/>
                </a:pPr>
                <a:r>
                  <a:rPr b="1"/>
                  <a:t>Sample size planning: key ideas</a:t>
                </a:r>
              </a:p>
              <a:p>
                <a:pPr lvl="1"/>
                <a:r>
                  <a:rPr/>
                  <a:t>My data is noisy, so the group with the higher average in the test not always have the higher long-run response.</a:t>
                </a:r>
                <a:br/>
              </a:p>
              <a:p>
                <a:pPr lvl="1"/>
                <a:r>
                  <a:rPr/>
                  <a:t>There are two mistakes you can make:</a:t>
                </a:r>
              </a:p>
              <a:p>
                <a:pPr lvl="2"/>
                <a:r>
                  <a:rPr/>
                  <a:t>Declare the treatments different, when they are the same (Type I)</a:t>
                </a:r>
              </a:p>
              <a:p>
                <a:pPr lvl="2"/>
                <a:r>
                  <a:rPr/>
                  <a:t>Declare the treatment the same, when they are different (Type II)</a:t>
                </a:r>
              </a:p>
              <a:p>
                <a:pPr lvl="1"/>
                <a:r>
                  <a:rPr/>
                  <a:t>I want a low probability of both of those mistakes (</a:t>
                </a:r>
                <a14:m>
                  <m:oMath xmlns:m="http://schemas.openxmlformats.org/officeDocument/2006/math">
                    <m:r>
                      <m:t>α</m:t>
                    </m:r>
                  </m:oMath>
                </a14:m>
                <a:r>
                  <a:rPr/>
                  <a:t>, </a:t>
                </a:r>
                <a14:m>
                  <m:oMath xmlns:m="http://schemas.openxmlformats.org/officeDocument/2006/math">
                    <m:r>
                      <m:t>β</m:t>
                    </m:r>
                  </m:oMath>
                </a14:m>
                <a:r>
                  <a:rPr/>
                  <a:t>) given a specific known difference between treatments (</a:t>
                </a:r>
                <a14:m>
                  <m:oMath xmlns:m="http://schemas.openxmlformats.org/officeDocument/2006/math">
                    <m:r>
                      <m:t>d</m:t>
                    </m:r>
                  </m:oMath>
                </a14:m>
                <a:r>
                  <a:rPr/>
                  <a:t>) and noise in my response (</a:t>
                </a:r>
                <a14:m>
                  <m:oMath xmlns:m="http://schemas.openxmlformats.org/officeDocument/2006/math">
                    <m:r>
                      <m:t>s</m:t>
                    </m:r>
                  </m:oMath>
                </a14:m>
                <a:r>
                  <a:rPr/>
                  <a:t>)</a:t>
                </a:r>
              </a:p>
              <a:p>
                <a:pPr lvl="0" marL="0" indent="0">
                  <a:buNone/>
                </a:pPr>
                <a14:m>
                  <m:oMath xmlns:m="http://schemas.openxmlformats.org/officeDocument/2006/math">
                    <m:sSub>
                      <m:e>
                        <m:r>
                          <m:t>n</m:t>
                        </m:r>
                      </m:e>
                      <m:sub>
                        <m:r>
                          <m:t>1</m:t>
                        </m:r>
                      </m:sub>
                    </m:sSub>
                    <m:r>
                      <m:t>=</m:t>
                    </m:r>
                    <m:sSub>
                      <m:e>
                        <m:r>
                          <m:t>n</m:t>
                        </m:r>
                      </m:e>
                      <m:sub>
                        <m:r>
                          <m:t>2</m:t>
                        </m:r>
                      </m:sub>
                    </m:sSub>
                    <m:r>
                      <m:t>≈</m:t>
                    </m:r>
                    <m:r>
                      <m:t>(</m:t>
                    </m:r>
                    <m:sSub>
                      <m:e>
                        <m:r>
                          <m:t>z</m:t>
                        </m:r>
                      </m:e>
                      <m:sub>
                        <m:r>
                          <m:t>1</m:t>
                        </m:r>
                        <m:r>
                          <m:t>−</m:t>
                        </m:r>
                        <m:r>
                          <m:t>α</m:t>
                        </m:r>
                        <m:r>
                          <m:t>/</m:t>
                        </m:r>
                        <m:r>
                          <m:t>2</m:t>
                        </m:r>
                      </m:sub>
                    </m:sSub>
                    <m:r>
                      <m:t>+</m:t>
                    </m:r>
                    <m:sSub>
                      <m:e>
                        <m:r>
                          <m:t>z</m:t>
                        </m:r>
                      </m:e>
                      <m:sub>
                        <m:r>
                          <m:t>β</m:t>
                        </m:r>
                      </m:sub>
                    </m:sSub>
                    <m:sSup>
                      <m:e>
                        <m:r>
                          <m:t>)</m:t>
                        </m:r>
                      </m:e>
                      <m:sup>
                        <m:r>
                          <m:t>2</m:t>
                        </m:r>
                      </m:sup>
                    </m:sSup>
                    <m:d>
                      <m:dPr>
                        <m:begChr m:val="("/>
                        <m:endChr m:val=")"/>
                        <m:grow/>
                      </m:dPr>
                      <m:e>
                        <m:f>
                          <m:fPr>
                            <m:type m:val="bar"/>
                          </m:fPr>
                          <m:num>
                            <m:r>
                              <m:t>2</m:t>
                            </m:r>
                            <m:sSup>
                              <m:e>
                                <m:r>
                                  <m:t>s</m:t>
                                </m:r>
                              </m:e>
                              <m:sup>
                                <m:r>
                                  <m:t>2</m:t>
                                </m:r>
                              </m:sup>
                            </m:sSup>
                          </m:num>
                          <m:den>
                            <m:sSup>
                              <m:e>
                                <m:r>
                                  <m:t>d</m:t>
                                </m:r>
                              </m:e>
                              <m:sup>
                                <m:r>
                                  <m:t>2</m:t>
                                </m:r>
                              </m:sup>
                            </m:sSup>
                          </m:den>
                        </m:f>
                      </m:e>
                    </m:d>
                  </m:oMath>
                </a14:m>
              </a:p>
              <a:p>
                <a:pPr lvl="0" marL="0" indent="0">
                  <a:spcBef>
                    <a:spcPts val="3000"/>
                  </a:spcBef>
                  <a:buNone/>
                </a:pPr>
                <a:r>
                  <a:rPr b="1"/>
                  <a:t>Interpreting the sample size formula</a:t>
                </a:r>
              </a:p>
              <a:p>
                <a:pPr lvl="0" marL="0" indent="0">
                  <a:buNone/>
                </a:pPr>
                <a14:m>
                  <m:oMath xmlns:m="http://schemas.openxmlformats.org/officeDocument/2006/math">
                    <m:sSub>
                      <m:e>
                        <m:r>
                          <m:t>n</m:t>
                        </m:r>
                      </m:e>
                      <m:sub>
                        <m:r>
                          <m:t>1</m:t>
                        </m:r>
                      </m:sub>
                    </m:sSub>
                    <m:r>
                      <m:t>=</m:t>
                    </m:r>
                    <m:sSub>
                      <m:e>
                        <m:r>
                          <m:t>n</m:t>
                        </m:r>
                      </m:e>
                      <m:sub>
                        <m:r>
                          <m:t>2</m:t>
                        </m:r>
                      </m:sub>
                    </m:sSub>
                    <m:r>
                      <m:t>≈</m:t>
                    </m:r>
                    <m:r>
                      <m:t>(</m:t>
                    </m:r>
                    <m:sSub>
                      <m:e>
                        <m:r>
                          <m:t>z</m:t>
                        </m:r>
                      </m:e>
                      <m:sub>
                        <m:r>
                          <m:t>1</m:t>
                        </m:r>
                        <m:r>
                          <m:t>−</m:t>
                        </m:r>
                        <m:r>
                          <m:t>α</m:t>
                        </m:r>
                        <m:r>
                          <m:t>/</m:t>
                        </m:r>
                        <m:r>
                          <m:t>2</m:t>
                        </m:r>
                      </m:sub>
                    </m:sSub>
                    <m:r>
                      <m:t>+</m:t>
                    </m:r>
                    <m:sSub>
                      <m:e>
                        <m:r>
                          <m:t>z</m:t>
                        </m:r>
                      </m:e>
                      <m:sub>
                        <m:r>
                          <m:t>β</m:t>
                        </m:r>
                      </m:sub>
                    </m:sSub>
                    <m:sSup>
                      <m:e>
                        <m:r>
                          <m:t>)</m:t>
                        </m:r>
                      </m:e>
                      <m:sup>
                        <m:r>
                          <m:t>2</m:t>
                        </m:r>
                      </m:sup>
                    </m:sSup>
                    <m:d>
                      <m:dPr>
                        <m:begChr m:val="("/>
                        <m:endChr m:val=")"/>
                        <m:grow/>
                      </m:dPr>
                      <m:e>
                        <m:f>
                          <m:fPr>
                            <m:type m:val="bar"/>
                          </m:fPr>
                          <m:num>
                            <m:r>
                              <m:t>2</m:t>
                            </m:r>
                            <m:sSup>
                              <m:e>
                                <m:r>
                                  <m:t>s</m:t>
                                </m:r>
                              </m:e>
                              <m:sup>
                                <m:r>
                                  <m:t>2</m:t>
                                </m:r>
                              </m:sup>
                            </m:sSup>
                          </m:num>
                          <m:den>
                            <m:sSup>
                              <m:e>
                                <m:r>
                                  <m:t>d</m:t>
                                </m:r>
                              </m:e>
                              <m:sup>
                                <m:r>
                                  <m:t>2</m:t>
                                </m:r>
                              </m:sup>
                            </m:sSup>
                          </m:den>
                        </m:f>
                      </m:e>
                    </m:d>
                  </m:oMath>
                </a14:m>
              </a:p>
              <a:p>
                <a:pPr lvl="1"/>
                <a:r>
                  <a:rPr/>
                  <a:t>More noise </a:t>
                </a:r>
                <a14:m>
                  <m:oMath xmlns:m="http://schemas.openxmlformats.org/officeDocument/2006/math">
                    <m:r>
                      <m:t>→</m:t>
                    </m:r>
                  </m:oMath>
                </a14:m>
                <a:r>
                  <a:rPr/>
                  <a:t> larger sample size</a:t>
                </a:r>
              </a:p>
              <a:p>
                <a:pPr lvl="1"/>
                <a:r>
                  <a:rPr/>
                  <a:t>Smaller difference to detect</a:t>
                </a:r>
                <a14:m>
                  <m:oMath xmlns:m="http://schemas.openxmlformats.org/officeDocument/2006/math">
                    <m:r>
                      <m:t>→</m:t>
                    </m:r>
                  </m:oMath>
                </a14:m>
                <a:r>
                  <a:rPr/>
                  <a:t> larger sample size</a:t>
                </a:r>
              </a:p>
              <a:p>
                <a:pPr lvl="1"/>
                <a:r>
                  <a:rPr/>
                  <a:t>Fewer errors </a:t>
                </a:r>
                <a14:m>
                  <m:oMath xmlns:m="http://schemas.openxmlformats.org/officeDocument/2006/math">
                    <m:r>
                      <m:t>→</m:t>
                    </m:r>
                  </m:oMath>
                </a14:m>
                <a:r>
                  <a:rPr/>
                  <a:t> larger sample size</a:t>
                </a:r>
              </a:p>
              <a:p>
                <a:pPr lvl="0" marL="0" indent="0">
                  <a:spcBef>
                    <a:spcPts val="3000"/>
                  </a:spcBef>
                  <a:buNone/>
                </a:pPr>
                <a:r>
                  <a:rPr b="1"/>
                  <a:t>Sample size calculator in R</a:t>
                </a:r>
              </a:p>
              <a:p>
                <a:pPr lvl="0" marL="0" indent="0">
                  <a:buNone/>
                </a:pPr>
                <a:r>
                  <a:rPr/>
                  <a:t>Sample size to detect at $1 difference in average 30-day purchases:</a:t>
                </a:r>
              </a:p>
              <a:p>
                <a:pPr lvl="0" marL="1270000" indent="0">
                  <a:buNone/>
                </a:pPr>
                <a:r>
                  <a:rPr sz="1800" b="1">
                    <a:solidFill>
                      <a:srgbClr val="007020"/>
                    </a:solidFill>
                    <a:latin typeface="Courier"/>
                  </a:rPr>
                  <a:t>sd</a:t>
                </a:r>
                <a:r>
                  <a:rPr sz="1800">
                    <a:latin typeface="Courier"/>
                  </a:rPr>
                  <a:t>(d</a:t>
                </a:r>
                <a:r>
                  <a:rPr sz="1800">
                    <a:solidFill>
                      <a:srgbClr val="666666"/>
                    </a:solidFill>
                    <a:latin typeface="Courier"/>
                  </a:rPr>
                  <a:t>$</a:t>
                </a:r>
                <a:r>
                  <a:rPr sz="1800">
                    <a:latin typeface="Courier"/>
                  </a:rPr>
                  <a:t>purch)</a:t>
                </a:r>
              </a:p>
              <a:p>
                <a:pPr lvl="0" marL="1270000" indent="0">
                  <a:buNone/>
                </a:pPr>
                <a:r>
                  <a:rPr sz="1800">
                    <a:latin typeface="Courier"/>
                  </a:rPr>
                  <a:t>## [1] 54.82613</a:t>
                </a:r>
              </a:p>
              <a:p>
                <a:pPr lvl="0" marL="1270000" indent="0">
                  <a:buNone/>
                </a:pPr>
                <a:r>
                  <a:rPr sz="1800" i="1">
                    <a:solidFill>
                      <a:srgbClr val="60A0B0"/>
                    </a:solidFill>
                    <a:latin typeface="Courier"/>
                  </a:rPr>
                  <a:t>#power.t.test(sd=sd(d$purch), delta=1, sig.level=0.95, power=0.80)</a:t>
                </a:r>
              </a:p>
              <a:p>
                <a:pPr lvl="0" marL="0" indent="0">
                  <a:buNone/>
                </a:pPr>
                <a:r>
                  <a:rPr/>
                  <a:t>We need 2,387 in each group.</a:t>
                </a:r>
              </a:p>
              <a:p>
                <a:pPr lvl="0" marL="0" indent="0">
                  <a:spcBef>
                    <a:spcPts val="3000"/>
                  </a:spcBef>
                  <a:buNone/>
                </a:pPr>
                <a:r>
                  <a:rPr b="1"/>
                  <a:t>Sample size planning</a:t>
                </a:r>
              </a:p>
              <a:p>
                <a:pPr lvl="0" marL="0" indent="0">
                  <a:buNone/>
                </a:pPr>
                <a:r>
                  <a:rPr/>
                  <a:t>There is a slightly different formula for:</a:t>
                </a:r>
              </a:p>
              <a:p>
                <a:pPr lvl="0" marL="0" indent="0">
                  <a:buNone/>
                </a:pPr>
                <a:r>
                  <a:rPr b="1"/>
                  <a:t>Continous response (eg money, time-on-site)</a:t>
                </a:r>
              </a:p>
              <a:p>
                <a:pPr lvl="0" marL="0" indent="0">
                  <a:buNone/>
                </a:pPr>
                <a14:m>
                  <m:oMath xmlns:m="http://schemas.openxmlformats.org/officeDocument/2006/math">
                    <m:sSub>
                      <m:e>
                        <m:r>
                          <m:t>n</m:t>
                        </m:r>
                      </m:e>
                      <m:sub>
                        <m:r>
                          <m:t>1</m:t>
                        </m:r>
                      </m:sub>
                    </m:sSub>
                    <m:r>
                      <m:t>=</m:t>
                    </m:r>
                    <m:sSub>
                      <m:e>
                        <m:r>
                          <m:t>n</m:t>
                        </m:r>
                      </m:e>
                      <m:sub>
                        <m:r>
                          <m:t>2</m:t>
                        </m:r>
                      </m:sub>
                    </m:sSub>
                    <m:r>
                      <m:t>≈</m:t>
                    </m:r>
                    <m:r>
                      <m:t>(</m:t>
                    </m:r>
                    <m:sSub>
                      <m:e>
                        <m:r>
                          <m:t>z</m:t>
                        </m:r>
                      </m:e>
                      <m:sub>
                        <m:r>
                          <m:t>1</m:t>
                        </m:r>
                        <m:r>
                          <m:t>−</m:t>
                        </m:r>
                        <m:r>
                          <m:t>α</m:t>
                        </m:r>
                        <m:r>
                          <m:t>/</m:t>
                        </m:r>
                        <m:r>
                          <m:t>2</m:t>
                        </m:r>
                      </m:sub>
                    </m:sSub>
                    <m:r>
                      <m:t>+</m:t>
                    </m:r>
                    <m:sSub>
                      <m:e>
                        <m:r>
                          <m:t>z</m:t>
                        </m:r>
                      </m:e>
                      <m:sub>
                        <m:r>
                          <m:t>β</m:t>
                        </m:r>
                      </m:sub>
                    </m:sSub>
                    <m:sSup>
                      <m:e>
                        <m:r>
                          <m:t>)</m:t>
                        </m:r>
                      </m:e>
                      <m:sup>
                        <m:r>
                          <m:t>2</m:t>
                        </m:r>
                      </m:sup>
                    </m:sSup>
                    <m:d>
                      <m:dPr>
                        <m:begChr m:val="("/>
                        <m:endChr m:val=")"/>
                        <m:grow/>
                      </m:dPr>
                      <m:e>
                        <m:f>
                          <m:fPr>
                            <m:type m:val="bar"/>
                          </m:fPr>
                          <m:num>
                            <m:r>
                              <m:t>2</m:t>
                            </m:r>
                            <m:sSup>
                              <m:e>
                                <m:r>
                                  <m:t>s</m:t>
                                </m:r>
                              </m:e>
                              <m:sup>
                                <m:r>
                                  <m:t>2</m:t>
                                </m:r>
                              </m:sup>
                            </m:sSup>
                          </m:num>
                          <m:den>
                            <m:sSup>
                              <m:e>
                                <m:r>
                                  <m:t>d</m:t>
                                </m:r>
                              </m:e>
                              <m:sup>
                                <m:r>
                                  <m:t>2</m:t>
                                </m:r>
                              </m:sup>
                            </m:sSup>
                          </m:den>
                        </m:f>
                      </m:e>
                    </m:d>
                  </m:oMath>
                </a14:m>
              </a:p>
              <a:p>
                <a:pPr lvl="0" marL="0" indent="0">
                  <a:buNone/>
                </a:pPr>
                <a:r>
                  <a:rPr b="1"/>
                  <a:t>Binary response (eg conversions)</a:t>
                </a:r>
              </a:p>
              <a:p>
                <a:pPr lvl="0" marL="0" indent="0">
                  <a:buNone/>
                </a:pPr>
                <a14:m>
                  <m:oMath xmlns:m="http://schemas.openxmlformats.org/officeDocument/2006/math">
                    <m:sSub>
                      <m:e>
                        <m:r>
                          <m:t>n</m:t>
                        </m:r>
                      </m:e>
                      <m:sub>
                        <m:r>
                          <m:t>1</m:t>
                        </m:r>
                      </m:sub>
                    </m:sSub>
                    <m:r>
                      <m:t>=</m:t>
                    </m:r>
                    <m:sSub>
                      <m:e>
                        <m:r>
                          <m:t>n</m:t>
                        </m:r>
                      </m:e>
                      <m:sub>
                        <m:r>
                          <m:t>2</m:t>
                        </m:r>
                      </m:sub>
                    </m:sSub>
                    <m:r>
                      <m:t>≈</m:t>
                    </m:r>
                    <m:r>
                      <m:t>(</m:t>
                    </m:r>
                    <m:sSub>
                      <m:e>
                        <m:r>
                          <m:t>z</m:t>
                        </m:r>
                      </m:e>
                      <m:sub>
                        <m:r>
                          <m:t>1</m:t>
                        </m:r>
                        <m:r>
                          <m:t>−</m:t>
                        </m:r>
                        <m:r>
                          <m:t>α</m:t>
                        </m:r>
                        <m:r>
                          <m:t>/</m:t>
                        </m:r>
                        <m:r>
                          <m:t>2</m:t>
                        </m:r>
                      </m:sub>
                    </m:sSub>
                    <m:r>
                      <m:t>+</m:t>
                    </m:r>
                    <m:sSub>
                      <m:e>
                        <m:r>
                          <m:t>z</m:t>
                        </m:r>
                      </m:e>
                      <m:sub>
                        <m:r>
                          <m:t>β</m:t>
                        </m:r>
                      </m:sub>
                    </m:sSub>
                    <m:sSup>
                      <m:e>
                        <m:r>
                          <m:t>)</m:t>
                        </m:r>
                      </m:e>
                      <m:sup>
                        <m:r>
                          <m:t>2</m:t>
                        </m:r>
                      </m:sup>
                    </m:sSup>
                    <m:d>
                      <m:dPr>
                        <m:begChr m:val="("/>
                        <m:endChr m:val=")"/>
                        <m:grow/>
                      </m:dPr>
                      <m:e>
                        <m:f>
                          <m:fPr>
                            <m:type m:val="bar"/>
                          </m:fPr>
                          <m:num>
                            <m:r>
                              <m:t>2</m:t>
                            </m:r>
                            <m:r>
                              <m:t>p</m:t>
                            </m:r>
                            <m:r>
                              <m:t>(</m:t>
                            </m:r>
                            <m:r>
                              <m:t>1</m:t>
                            </m:r>
                            <m:r>
                              <m:t>−</m:t>
                            </m:r>
                            <m:r>
                              <m:t>p</m:t>
                            </m:r>
                            <m:r>
                              <m:t>)</m:t>
                            </m:r>
                          </m:num>
                          <m:den>
                            <m:sSup>
                              <m:e>
                                <m:r>
                                  <m:t>d</m:t>
                                </m:r>
                              </m:e>
                              <m:sup>
                                <m:r>
                                  <m:t>2</m:t>
                                </m:r>
                              </m:sup>
                            </m:sSup>
                          </m:den>
                        </m:f>
                      </m:e>
                    </m:d>
                  </m:oMath>
                </a14:m>
              </a:p>
              <a:p>
                <a:pPr lvl="0" marL="0" indent="0">
                  <a:spcBef>
                    <a:spcPts val="3000"/>
                  </a:spcBef>
                  <a:buNone/>
                </a:pPr>
                <a:r>
                  <a:rPr b="1"/>
                  <a:t>Sample size calculator in R</a:t>
                </a:r>
              </a:p>
              <a:p>
                <a:pPr lvl="0" marL="0" indent="0">
                  <a:buNone/>
                </a:pPr>
                <a:r>
                  <a:rPr b="1"/>
                  <a:t>Binary response</a:t>
                </a:r>
              </a:p>
              <a:p>
                <a:pPr lvl="0" marL="1270000" indent="0">
                  <a:buNone/>
                </a:pPr>
                <a:r>
                  <a:rPr sz="1800" b="1">
                    <a:solidFill>
                      <a:srgbClr val="007020"/>
                    </a:solidFill>
                    <a:latin typeface="Courier"/>
                  </a:rPr>
                  <a:t>power.prop.test</a:t>
                </a:r>
                <a:r>
                  <a:rPr sz="1800">
                    <a:latin typeface="Courier"/>
                  </a:rPr>
                  <a:t>(</a:t>
                </a:r>
                <a:r>
                  <a:rPr sz="1800">
                    <a:solidFill>
                      <a:srgbClr val="902000"/>
                    </a:solidFill>
                    <a:latin typeface="Courier"/>
                  </a:rPr>
                  <a:t>p1=</a:t>
                </a:r>
                <a:r>
                  <a:rPr sz="1800">
                    <a:solidFill>
                      <a:srgbClr val="40A070"/>
                    </a:solidFill>
                    <a:latin typeface="Courier"/>
                  </a:rPr>
                  <a:t>0.07</a:t>
                </a:r>
                <a:r>
                  <a:rPr sz="1800">
                    <a:latin typeface="Courier"/>
                  </a:rPr>
                  <a:t>, </a:t>
                </a:r>
                <a:r>
                  <a:rPr sz="1800">
                    <a:solidFill>
                      <a:srgbClr val="902000"/>
                    </a:solidFill>
                    <a:latin typeface="Courier"/>
                  </a:rPr>
                  <a:t>p2=</a:t>
                </a:r>
                <a:r>
                  <a:rPr sz="1800">
                    <a:solidFill>
                      <a:srgbClr val="40A070"/>
                    </a:solidFill>
                    <a:latin typeface="Courier"/>
                  </a:rPr>
                  <a:t>0.07</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0.01</a:t>
                </a:r>
                <a:r>
                  <a:rPr sz="1800">
                    <a:latin typeface="Courier"/>
                  </a:rPr>
                  <a:t>, </a:t>
                </a:r>
                <a:r>
                  <a:rPr sz="1800">
                    <a:solidFill>
                      <a:srgbClr val="902000"/>
                    </a:solidFill>
                    <a:latin typeface="Courier"/>
                  </a:rPr>
                  <a:t>sig.level=</a:t>
                </a:r>
                <a:r>
                  <a:rPr sz="1800">
                    <a:solidFill>
                      <a:srgbClr val="40A070"/>
                    </a:solidFill>
                    <a:latin typeface="Courier"/>
                  </a:rPr>
                  <a:t>0.05</a:t>
                </a:r>
                <a:r>
                  <a:rPr sz="1800">
                    <a:latin typeface="Courier"/>
                  </a:rPr>
                  <a:t>, </a:t>
                </a:r>
                <a:r>
                  <a:rPr sz="1800">
                    <a:solidFill>
                      <a:srgbClr val="902000"/>
                    </a:solidFill>
                    <a:latin typeface="Courier"/>
                  </a:rPr>
                  <a:t>power=</a:t>
                </a:r>
                <a:r>
                  <a:rPr sz="1800">
                    <a:solidFill>
                      <a:srgbClr val="40A070"/>
                    </a:solidFill>
                    <a:latin typeface="Courier"/>
                  </a:rPr>
                  <a:t>0.80</a:t>
                </a:r>
                <a:r>
                  <a:rPr sz="1800">
                    <a:latin typeface="Courier"/>
                  </a:rPr>
                  <a:t>)</a:t>
                </a:r>
              </a:p>
              <a:p>
                <a:pPr lvl="0" marL="1270000" indent="0">
                  <a:buNone/>
                </a:pPr>
                <a:r>
                  <a:rPr sz="1800">
                    <a:latin typeface="Courier"/>
                  </a:rPr>
                  <a:t>## 
##      Two-sample comparison of proportions power calculation 
## 
##               n = 10889.14
##              p1 = 0.07
##              p2 = 0.08
##       sig.level = 0.05
##           power = 0.8
##     alternative = two.sided
## 
## NOTE: n is number in *each* group</a:t>
                </a:r>
              </a:p>
              <a:p>
                <a:pPr lvl="0" marL="0" indent="0">
                  <a:spcBef>
                    <a:spcPts val="3000"/>
                  </a:spcBef>
                  <a:buNone/>
                </a:pPr>
                <a:r>
                  <a:rPr b="1"/>
                  <a:t>Sample size calculator</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vans_sample_size.png" id="0" name="Picture 1"/>
          <p:cNvPicPr>
            <a:picLocks noGrp="1" noChangeAspect="1"/>
          </p:cNvPicPr>
          <p:nvPr/>
        </p:nvPicPr>
        <p:blipFill>
          <a:blip r:embed="rId2"/>
          <a:stretch>
            <a:fillRect/>
          </a:stretch>
        </p:blipFill>
        <p:spPr bwMode="auto">
          <a:xfrm>
            <a:off x="1841500" y="1600200"/>
            <a:ext cx="54737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A word of caution about sample size calculators</a:t>
            </a:r>
          </a:p>
          <a:p>
            <a:pPr lvl="0" marL="0" indent="0">
              <a:buNone/>
            </a:pPr>
            <a:r>
              <a:rPr/>
              <a:t>There are different sample size formulas floating around. These formulas differ on what assumptions they may about what you are trying to do, but it can be very hard to figure out what assumptions are being made (even for experts).</a:t>
            </a:r>
          </a:p>
          <a:p>
            <a:pPr lvl="0" marL="0" indent="0">
              <a:buNone/>
            </a:pPr>
            <a:r>
              <a:rPr/>
              <a:t>A decent sample size calculation will help you identify whether you are likely to end up with way too much or too little data.</a:t>
            </a:r>
          </a:p>
          <a:p>
            <a:pPr lvl="0" marL="0" indent="0">
              <a:spcBef>
                <a:spcPts val="3000"/>
              </a:spcBef>
              <a:buNone/>
            </a:pPr>
            <a:r>
              <a:rPr b="1"/>
              <a:t>Tips for getting started with A/B testing</a:t>
            </a:r>
          </a:p>
          <a:p>
            <a:pPr lvl="1"/>
            <a:r>
              <a:rPr/>
              <a:t>Keep it simple</a:t>
            </a:r>
          </a:p>
          <a:p>
            <a:pPr lvl="1"/>
            <a:r>
              <a:rPr/>
              <a:t>Be prepared to find no effect</a:t>
            </a:r>
          </a:p>
          <a:p>
            <a:pPr lvl="1"/>
            <a:r>
              <a:rPr/>
              <a:t>Choose “strong” treatments</a:t>
            </a:r>
          </a:p>
          <a:p>
            <a:pPr lvl="1"/>
            <a:r>
              <a:rPr/>
              <a:t>Run many tests in fast succession</a:t>
            </a:r>
          </a:p>
          <a:p>
            <a:pPr lvl="1"/>
            <a:r>
              <a:rPr/>
              <a:t>You are searching for a few “golden tickets”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golden_ticket.png" id="0" name="Picture 1"/>
          <p:cNvPicPr>
            <a:picLocks noGrp="1" noChangeAspect="1"/>
          </p:cNvPicPr>
          <p:nvPr/>
        </p:nvPicPr>
        <p:blipFill>
          <a:blip r:embed="rId2"/>
          <a:stretch>
            <a:fillRect/>
          </a:stretch>
        </p:blipFill>
        <p:spPr bwMode="auto">
          <a:xfrm>
            <a:off x="457200" y="1917700"/>
            <a:ext cx="8229600" cy="3886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Things</a:t>
            </a:r>
            <a:r>
              <a:rPr/>
              <a:t> </a:t>
            </a:r>
            <a:r>
              <a:rPr/>
              <a:t>you</a:t>
            </a:r>
            <a:r>
              <a:rPr/>
              <a:t> </a:t>
            </a:r>
            <a:r>
              <a:rPr/>
              <a:t>just</a:t>
            </a:r>
            <a:r>
              <a:rPr/>
              <a:t> </a:t>
            </a:r>
            <a:r>
              <a:rPr/>
              <a:t>learned</a:t>
            </a:r>
            <a:r>
              <a:rPr/>
              <a:t> </a:t>
            </a:r>
            <a:r>
              <a:rPr/>
              <a:t>(or</a:t>
            </a:r>
            <a:r>
              <a:rPr/>
              <a:t> </a:t>
            </a:r>
            <a:r>
              <a:rPr/>
              <a:t>reviewed)</a:t>
            </a:r>
          </a:p>
        </p:txBody>
      </p:sp>
      <p:sp>
        <p:nvSpPr>
          <p:cNvPr id="3" name="Content Placeholder 2"/>
          <p:cNvSpPr>
            <a:spLocks noGrp="1"/>
          </p:cNvSpPr>
          <p:nvPr>
            <p:ph idx="1"/>
          </p:nvPr>
        </p:nvSpPr>
        <p:spPr/>
        <p:txBody>
          <a:bodyPr/>
          <a:lstStyle/>
          <a:p>
            <a:pPr lvl="1"/>
            <a:r>
              <a:rPr/>
              <a:t>Three types of variables in test data</a:t>
            </a:r>
          </a:p>
          <a:p>
            <a:pPr lvl="2"/>
            <a:r>
              <a:rPr/>
              <a:t>Treatment (x’s)</a:t>
            </a:r>
            <a:br/>
          </a:p>
          <a:p>
            <a:pPr lvl="2"/>
            <a:r>
              <a:rPr/>
              <a:t>Response (y’s)</a:t>
            </a:r>
            <a:br/>
          </a:p>
          <a:p>
            <a:pPr lvl="2"/>
            <a:r>
              <a:rPr/>
              <a:t>Baseline variables (z’s)</a:t>
            </a:r>
            <a:br/>
          </a:p>
          <a:p>
            <a:pPr lvl="1"/>
            <a:r>
              <a:rPr/>
              <a:t>Analyzing tests with binary response</a:t>
            </a:r>
          </a:p>
          <a:p>
            <a:pPr lvl="2"/>
            <a:r>
              <a:rPr/>
              <a:t>Bar plot or mosaic plot</a:t>
            </a:r>
          </a:p>
          <a:p>
            <a:pPr lvl="2"/>
            <a:r>
              <a:rPr sz="1800">
                <a:latin typeface="Courier"/>
              </a:rPr>
              <a:t>prop.test()</a:t>
            </a:r>
            <a:r>
              <a:rPr/>
              <a:t> for significance</a:t>
            </a:r>
            <a:br/>
          </a:p>
          <a:p>
            <a:pPr lvl="1"/>
            <a:r>
              <a:rPr/>
              <a:t>Analyzing tests with continuous response</a:t>
            </a:r>
          </a:p>
          <a:p>
            <a:pPr lvl="2"/>
            <a:r>
              <a:rPr/>
              <a:t>Dot plots or violin plots</a:t>
            </a:r>
          </a:p>
          <a:p>
            <a:pPr lvl="2"/>
            <a:r>
              <a:rPr sz="1800">
                <a:latin typeface="Courier"/>
              </a:rPr>
              <a:t>t.test()</a:t>
            </a:r>
            <a:r>
              <a:rPr/>
              <a:t> for significance</a:t>
            </a:r>
          </a:p>
          <a:p>
            <a:pPr lvl="1"/>
            <a:r>
              <a:rPr/>
              <a:t>Eight key questions that define a test plan</a:t>
            </a:r>
          </a:p>
          <a:p>
            <a:pPr lvl="1"/>
            <a:r>
              <a:rPr/>
              <a:t>Sample size calculations</a:t>
            </a:r>
          </a:p>
          <a:p>
            <a:pPr lvl="2"/>
            <a:r>
              <a:rPr/>
              <a:t>Continous responses</a:t>
            </a:r>
          </a:p>
          <a:p>
            <a:pPr lvl="2"/>
            <a:r>
              <a:rPr/>
              <a:t>Binary responses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data</a:t>
            </a:r>
          </a:p>
        </p:txBody>
      </p:sp>
      <p:sp>
        <p:nvSpPr>
          <p:cNvPr id="3" name="Content Placeholder 2"/>
          <p:cNvSpPr>
            <a:spLocks noGrp="1"/>
          </p:cNvSpPr>
          <p:nvPr>
            <p:ph idx="1"/>
          </p:nvPr>
        </p:nvSpPr>
        <p:spPr/>
        <p:txBody>
          <a:bodyPr/>
          <a:lstStyle/>
          <a:p>
            <a:pPr lvl="0" marL="0" indent="0">
              <a:spcBef>
                <a:spcPts val="3000"/>
              </a:spcBef>
              <a:buNone/>
            </a:pPr>
            <a:r>
              <a:rPr b="1"/>
              <a:t>Example email A/B test</a:t>
            </a:r>
          </a:p>
          <a:p>
            <a:pPr lvl="0" marL="0" indent="0">
              <a:buNone/>
            </a:pPr>
            <a:r>
              <a:rPr/>
              <a:t>The email A/B test we will analyze was conducted by an online wine store.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ine_store.png" id="0" name="Picture 1"/>
          <p:cNvPicPr>
            <a:picLocks noGrp="1" noChangeAspect="1"/>
          </p:cNvPicPr>
          <p:nvPr/>
        </p:nvPicPr>
        <p:blipFill>
          <a:blip r:embed="rId2"/>
          <a:stretch>
            <a:fillRect/>
          </a:stretch>
        </p:blipFill>
        <p:spPr bwMode="auto">
          <a:xfrm>
            <a:off x="482600" y="1600200"/>
            <a:ext cx="81788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Source: Total Wine &amp; More</a:t>
            </a:r>
          </a:p>
          <a:p>
            <a:pPr lvl="0" marL="0" indent="0">
              <a:spcBef>
                <a:spcPts val="3000"/>
              </a:spcBef>
              <a:buNone/>
            </a:pPr>
            <a:r>
              <a:rPr b="1"/>
              <a:t>Wine retailer email test</a:t>
            </a:r>
          </a:p>
          <a:p>
            <a:pPr lvl="0" marL="0" indent="0">
              <a:buNone/>
            </a:pPr>
            <a:r>
              <a:rPr b="1"/>
              <a:t>Test setting</a:t>
            </a:r>
            <a:r>
              <a:rPr/>
              <a:t>: email to retailer email list</a:t>
            </a:r>
          </a:p>
          <a:p>
            <a:pPr lvl="0" marL="0" indent="0">
              <a:buNone/>
            </a:pPr>
            <a:r>
              <a:rPr b="1"/>
              <a:t>Unit</a:t>
            </a:r>
            <a:r>
              <a:rPr/>
              <a:t>: email address</a:t>
            </a:r>
          </a:p>
          <a:p>
            <a:pPr lvl="0" marL="0" indent="0">
              <a:buNone/>
            </a:pPr>
            <a:r>
              <a:rPr b="1"/>
              <a:t>Treatments</a:t>
            </a:r>
            <a:r>
              <a:rPr/>
              <a:t>: email version A, email version B, holdout</a:t>
            </a:r>
          </a:p>
          <a:p>
            <a:pPr lvl="0" marL="0" indent="0">
              <a:buNone/>
            </a:pPr>
            <a:r>
              <a:rPr b="1"/>
              <a:t>Reponse</a:t>
            </a:r>
            <a:r>
              <a:rPr/>
              <a:t>: open, click and 1-month purchase ($)</a:t>
            </a:r>
          </a:p>
          <a:p>
            <a:pPr lvl="0" marL="0" indent="0">
              <a:buNone/>
            </a:pPr>
            <a:r>
              <a:rPr b="1"/>
              <a:t>Selection</a:t>
            </a:r>
            <a:r>
              <a:rPr/>
              <a:t>: all active customers</a:t>
            </a:r>
          </a:p>
          <a:p>
            <a:pPr lvl="0" marL="0" indent="0">
              <a:buNone/>
            </a:pPr>
            <a:r>
              <a:rPr b="1"/>
              <a:t>Assignment</a:t>
            </a:r>
            <a:r>
              <a:rPr/>
              <a:t>: randomly assigned (1/3 each)</a:t>
            </a:r>
          </a:p>
          <a:p>
            <a:pPr lvl="0" marL="0" indent="0">
              <a:spcBef>
                <a:spcPts val="3000"/>
              </a:spcBef>
              <a:buNone/>
            </a:pPr>
            <a:r>
              <a:rPr b="1"/>
              <a:t>Wine retailer email test data</a:t>
            </a:r>
          </a:p>
          <a:p>
            <a:pPr lvl="0" marL="1270000" indent="0">
              <a:buNone/>
            </a:pPr>
            <a:r>
              <a:rPr sz="1800">
                <a:latin typeface="Courier"/>
              </a:rPr>
              <a:t>d &lt;-</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"test_data.csv"</a:t>
            </a:r>
            <a:r>
              <a:rPr sz="1800">
                <a:latin typeface="Courier"/>
              </a:rPr>
              <a:t>)</a:t>
            </a:r>
            <a:br/>
            <a:r>
              <a:rPr sz="1800" b="1">
                <a:solidFill>
                  <a:srgbClr val="007020"/>
                </a:solidFill>
                <a:latin typeface="Courier"/>
              </a:rPr>
              <a:t>head</a:t>
            </a:r>
            <a:r>
              <a:rPr sz="1800">
                <a:latin typeface="Courier"/>
              </a:rPr>
              <a:t>(d)</a:t>
            </a:r>
          </a:p>
          <a:p>
            <a:pPr lvl="0" marL="1270000" indent="0">
              <a:buNone/>
            </a:pPr>
            <a:r>
              <a:rPr sz="1800">
                <a:latin typeface="Courier"/>
              </a:rPr>
              <a:t>##   user_id   cpgn_id   group email open click  purch  chard sav_blanc syrah
## 1 1000001 1901Email    ctrl FALSE    0     0   0.00   0.00      0.00 33.94
## 2 1000002 1901Email email_B  TRUE    1     0   0.00   0.00      0.00 16.23
## 3 1000003 1901Email email_A  TRUE    1     1 200.51 516.39      0.00 16.63
## 4 1000004 1901Email email_A  TRUE    1     0   0.00   0.00      0.00  0.00
## 5 1000005 1901Email email_A  TRUE    1     1 158.30 426.53   1222.48  0.00
## 6 1000006 1901Email email_B  TRUE    1     0   0.00   0.00      0.00  0.00
##     cab past_purch days_since visits
## 1  0.00      33.94        119     11
## 2 76.31      92.54         60      3
## 3  0.00     533.02          9      9
## 4 41.21      41.21        195      6
## 5  0.00    1649.01         48      9
## 6  0.00       0.00        149      6</a:t>
            </a:r>
          </a:p>
          <a:p>
            <a:pPr lvl="0" marL="0" indent="0">
              <a:spcBef>
                <a:spcPts val="3000"/>
              </a:spcBef>
              <a:buNone/>
            </a:pPr>
            <a:r>
              <a:rPr b="1"/>
              <a:t>Types of variables associated with a test</a:t>
            </a:r>
          </a:p>
          <a:p>
            <a:pPr lvl="1"/>
            <a:r>
              <a:rPr b="1"/>
              <a:t>Treatment indicator (x)</a:t>
            </a:r>
          </a:p>
          <a:p>
            <a:pPr lvl="2"/>
            <a:r>
              <a:rPr/>
              <a:t>Which (randomized) treatment was received</a:t>
            </a:r>
          </a:p>
          <a:p>
            <a:pPr lvl="1"/>
            <a:r>
              <a:rPr b="1"/>
              <a:t>Response (y’s)</a:t>
            </a:r>
          </a:p>
          <a:p>
            <a:pPr lvl="2"/>
            <a:r>
              <a:rPr/>
              <a:t>Outcome(s) measured for each customer, AKA the dependant variable</a:t>
            </a:r>
          </a:p>
          <a:p>
            <a:pPr lvl="1"/>
            <a:r>
              <a:rPr b="1"/>
              <a:t>Baseline variables (z’s)</a:t>
            </a:r>
          </a:p>
          <a:p>
            <a:pPr lvl="2"/>
            <a:r>
              <a:rPr/>
              <a:t>Other stuff we know about customers </a:t>
            </a:r>
            <a:r>
              <a:rPr b="1"/>
              <a:t>prior</a:t>
            </a:r>
            <a:r>
              <a:rPr/>
              <a:t> to the randomization</a:t>
            </a:r>
          </a:p>
          <a:p>
            <a:pPr lvl="2"/>
            <a:r>
              <a:rPr/>
              <a:t>Sometimes called “pre-randomization covariates” or “observables”</a:t>
            </a:r>
          </a:p>
          <a:p>
            <a:pPr lvl="0" marL="0" indent="0">
              <a:buNone/>
            </a:pPr>
            <a:r>
              <a:rPr/>
              <a:t>Everything measured after the randomization that could possibly be affected by the treatment is an outcome.</a:t>
            </a:r>
          </a:p>
          <a:p>
            <a:pPr lvl="0" marL="0" indent="0">
              <a:spcBef>
                <a:spcPts val="3000"/>
              </a:spcBef>
              <a:buNone/>
            </a:pPr>
            <a:r>
              <a:rPr b="1"/>
              <a:t>Treatment indicator (x)</a:t>
            </a:r>
          </a:p>
          <a:p>
            <a:pPr lvl="0" marL="1270000" indent="0">
              <a:buNone/>
            </a:pPr>
            <a:r>
              <a:rPr sz="1800" b="1">
                <a:solidFill>
                  <a:srgbClr val="007020"/>
                </a:solidFill>
                <a:latin typeface="Courier"/>
              </a:rPr>
              <a:t>summary</a:t>
            </a:r>
            <a:r>
              <a:rPr sz="1800">
                <a:latin typeface="Courier"/>
              </a:rPr>
              <a:t>(d</a:t>
            </a:r>
            <a:r>
              <a:rPr sz="1800">
                <a:solidFill>
                  <a:srgbClr val="666666"/>
                </a:solidFill>
                <a:latin typeface="Courier"/>
              </a:rPr>
              <a:t>$</a:t>
            </a:r>
            <a:r>
              <a:rPr sz="1800">
                <a:latin typeface="Courier"/>
              </a:rPr>
              <a:t>group)</a:t>
            </a:r>
          </a:p>
          <a:p>
            <a:pPr lvl="0" marL="1270000" indent="0">
              <a:buNone/>
            </a:pPr>
            <a:r>
              <a:rPr sz="1800">
                <a:latin typeface="Courier"/>
              </a:rPr>
              <a:t>##    ctrl email_A email_B 
##   41330   41329   41329</a:t>
            </a:r>
          </a:p>
          <a:p>
            <a:pPr lvl="0" marL="0" indent="0">
              <a:buNone/>
            </a:pPr>
            <a:r>
              <a:rPr/>
              <a:t>This is a </a:t>
            </a:r>
            <a:r>
              <a:rPr b="1"/>
              <a:t>completely randomized</a:t>
            </a:r>
            <a:r>
              <a:rPr/>
              <a:t> experiment.</a:t>
            </a:r>
          </a:p>
          <a:p>
            <a:pPr lvl="0" marL="0" indent="0">
              <a:spcBef>
                <a:spcPts val="3000"/>
              </a:spcBef>
              <a:buNone/>
            </a:pPr>
            <a:r>
              <a:rPr b="1"/>
              <a:t>Responses (y’s)</a:t>
            </a:r>
          </a:p>
          <a:p>
            <a:pPr lvl="1"/>
            <a:r>
              <a:rPr/>
              <a:t>open test email (load images)</a:t>
            </a:r>
          </a:p>
          <a:p>
            <a:pPr lvl="1"/>
            <a:r>
              <a:rPr/>
              <a:t>click test email to visit website</a:t>
            </a:r>
          </a:p>
          <a:p>
            <a:pPr lvl="1"/>
            <a:r>
              <a:rPr/>
              <a:t>purchases ($) in 30 days after email sent</a:t>
            </a:r>
          </a:p>
          <a:p>
            <a:pPr lvl="0" marL="1270000" indent="0">
              <a:buNone/>
            </a:pPr>
            <a:r>
              <a:rPr sz="1800" b="1">
                <a:solidFill>
                  <a:srgbClr val="007020"/>
                </a:solidFill>
                <a:latin typeface="Courier"/>
              </a:rPr>
              <a:t>summary</a:t>
            </a:r>
            <a:r>
              <a:rPr sz="1800">
                <a:latin typeface="Courier"/>
              </a:rPr>
              <a:t>(d[,</a:t>
            </a:r>
            <a:r>
              <a:rPr sz="1800" b="1">
                <a:solidFill>
                  <a:srgbClr val="007020"/>
                </a:solidFill>
                <a:latin typeface="Courier"/>
              </a:rPr>
              <a:t>c</a:t>
            </a:r>
            <a:r>
              <a:rPr sz="1800">
                <a:latin typeface="Courier"/>
              </a:rPr>
              <a:t>(</a:t>
            </a:r>
            <a:r>
              <a:rPr sz="1800">
                <a:solidFill>
                  <a:srgbClr val="4070A0"/>
                </a:solidFill>
                <a:latin typeface="Courier"/>
              </a:rPr>
              <a:t>"open"</a:t>
            </a:r>
            <a:r>
              <a:rPr sz="1800">
                <a:latin typeface="Courier"/>
              </a:rPr>
              <a:t>, </a:t>
            </a:r>
            <a:r>
              <a:rPr sz="1800">
                <a:solidFill>
                  <a:srgbClr val="4070A0"/>
                </a:solidFill>
                <a:latin typeface="Courier"/>
              </a:rPr>
              <a:t>"click"</a:t>
            </a:r>
            <a:r>
              <a:rPr sz="1800">
                <a:latin typeface="Courier"/>
              </a:rPr>
              <a:t>, </a:t>
            </a:r>
            <a:r>
              <a:rPr sz="1800">
                <a:solidFill>
                  <a:srgbClr val="4070A0"/>
                </a:solidFill>
                <a:latin typeface="Courier"/>
              </a:rPr>
              <a:t>"purch"</a:t>
            </a:r>
            <a:r>
              <a:rPr sz="1800">
                <a:latin typeface="Courier"/>
              </a:rPr>
              <a:t>)])</a:t>
            </a:r>
          </a:p>
          <a:p>
            <a:pPr lvl="0" marL="1270000" indent="0">
              <a:buNone/>
            </a:pPr>
            <a:r>
              <a:rPr sz="1800">
                <a:latin typeface="Courier"/>
              </a:rPr>
              <a:t>##       open            click             purch        
##  Min.   :0.0000   Min.   :0.00000   Min.   :   0.00  
##  1st Qu.:0.0000   1st Qu.:0.00000   1st Qu.:   0.00  
##  Median :0.0000   Median :0.00000   Median :   0.00  
##  Mean   :0.4567   Mean   :0.07503   Mean   :  21.30  
##  3rd Qu.:1.0000   3rd Qu.:0.00000   3rd Qu.:  21.86  
##  Max.   :1.0000   Max.   :1.00000   Max.   :1607.40</a:t>
            </a:r>
          </a:p>
          <a:p>
            <a:pPr lvl="0" marL="0" indent="0">
              <a:spcBef>
                <a:spcPts val="3000"/>
              </a:spcBef>
              <a:buNone/>
            </a:pPr>
            <a:r>
              <a:rPr b="1"/>
              <a:t>Baseline variables (z)</a:t>
            </a:r>
          </a:p>
          <a:p>
            <a:pPr lvl="1"/>
            <a:r>
              <a:rPr/>
              <a:t>days since last activity</a:t>
            </a:r>
          </a:p>
          <a:p>
            <a:pPr lvl="1"/>
            <a:r>
              <a:rPr/>
              <a:t>website visits</a:t>
            </a:r>
          </a:p>
          <a:p>
            <a:pPr lvl="1"/>
            <a:r>
              <a:rPr/>
              <a:t>total past purchases ($)</a:t>
            </a:r>
          </a:p>
          <a:p>
            <a:pPr lvl="0" marL="1270000" indent="0">
              <a:buNone/>
            </a:pPr>
            <a:r>
              <a:rPr sz="1800" b="1">
                <a:solidFill>
                  <a:srgbClr val="007020"/>
                </a:solidFill>
                <a:latin typeface="Courier"/>
              </a:rPr>
              <a:t>summary</a:t>
            </a:r>
            <a:r>
              <a:rPr sz="1800">
                <a:latin typeface="Courier"/>
              </a:rPr>
              <a:t>(d[,</a:t>
            </a:r>
            <a:r>
              <a:rPr sz="1800" b="1">
                <a:solidFill>
                  <a:srgbClr val="007020"/>
                </a:solidFill>
                <a:latin typeface="Courier"/>
              </a:rPr>
              <a:t>c</a:t>
            </a:r>
            <a:r>
              <a:rPr sz="1800">
                <a:latin typeface="Courier"/>
              </a:rPr>
              <a:t>(</a:t>
            </a:r>
            <a:r>
              <a:rPr sz="1800">
                <a:solidFill>
                  <a:srgbClr val="4070A0"/>
                </a:solidFill>
                <a:latin typeface="Courier"/>
              </a:rPr>
              <a:t>"days_since"</a:t>
            </a:r>
            <a:r>
              <a:rPr sz="1800">
                <a:latin typeface="Courier"/>
              </a:rPr>
              <a:t>, </a:t>
            </a:r>
            <a:r>
              <a:rPr sz="1800">
                <a:solidFill>
                  <a:srgbClr val="4070A0"/>
                </a:solidFill>
                <a:latin typeface="Courier"/>
              </a:rPr>
              <a:t>"visits"</a:t>
            </a:r>
            <a:r>
              <a:rPr sz="1800">
                <a:latin typeface="Courier"/>
              </a:rPr>
              <a:t>, </a:t>
            </a:r>
            <a:r>
              <a:rPr sz="1800">
                <a:solidFill>
                  <a:srgbClr val="4070A0"/>
                </a:solidFill>
                <a:latin typeface="Courier"/>
              </a:rPr>
              <a:t>"past_purch"</a:t>
            </a:r>
            <a:r>
              <a:rPr sz="1800">
                <a:latin typeface="Courier"/>
              </a:rPr>
              <a:t>)]) </a:t>
            </a:r>
          </a:p>
          <a:p>
            <a:pPr lvl="0" marL="1270000" indent="0">
              <a:buNone/>
            </a:pPr>
            <a:r>
              <a:rPr sz="1800">
                <a:latin typeface="Courier"/>
              </a:rPr>
              <a:t>##    days_since         visits         past_purch     
##  Min.   :  0.00   Min.   : 0.000   Min.   :   0.00  
##  1st Qu.: 26.00   1st Qu.: 4.000   1st Qu.:   0.00  
##  Median : 63.00   Median : 6.000   Median :  91.22  
##  Mean   : 89.98   Mean   : 5.946   Mean   : 188.79  
##  3rd Qu.:125.00   3rd Qu.: 7.000   3rd Qu.: 246.87  
##  Max.   :992.00   Max.   :51.000   Max.   :9636.92</a:t>
            </a:r>
          </a:p>
          <a:p>
            <a:pPr lvl="0" marL="0" indent="0">
              <a:spcBef>
                <a:spcPts val="3000"/>
              </a:spcBef>
              <a:buNone/>
            </a:pPr>
            <a:r>
              <a:rPr b="1"/>
              <a:t>More baseline variables</a:t>
            </a:r>
          </a:p>
          <a:p>
            <a:pPr lvl="1"/>
            <a:r>
              <a:rPr/>
              <a:t>total past purchases by category ($)</a:t>
            </a:r>
          </a:p>
          <a:p>
            <a:pPr lvl="0" marL="1270000" indent="0">
              <a:buNone/>
            </a:pPr>
            <a:r>
              <a:rPr sz="1800" b="1">
                <a:solidFill>
                  <a:srgbClr val="007020"/>
                </a:solidFill>
                <a:latin typeface="Courier"/>
              </a:rPr>
              <a:t>summary</a:t>
            </a:r>
            <a:r>
              <a:rPr sz="1800">
                <a:latin typeface="Courier"/>
              </a:rPr>
              <a:t>(d[, </a:t>
            </a:r>
            <a:r>
              <a:rPr sz="1800" b="1">
                <a:solidFill>
                  <a:srgbClr val="007020"/>
                </a:solidFill>
                <a:latin typeface="Courier"/>
              </a:rPr>
              <a:t>c</a:t>
            </a:r>
            <a:r>
              <a:rPr sz="1800">
                <a:latin typeface="Courier"/>
              </a:rPr>
              <a:t>(</a:t>
            </a:r>
            <a:r>
              <a:rPr sz="1800">
                <a:solidFill>
                  <a:srgbClr val="4070A0"/>
                </a:solidFill>
                <a:latin typeface="Courier"/>
              </a:rPr>
              <a:t>"chard"</a:t>
            </a:r>
            <a:r>
              <a:rPr sz="1800">
                <a:latin typeface="Courier"/>
              </a:rPr>
              <a:t>, </a:t>
            </a:r>
            <a:r>
              <a:rPr sz="1800">
                <a:solidFill>
                  <a:srgbClr val="4070A0"/>
                </a:solidFill>
                <a:latin typeface="Courier"/>
              </a:rPr>
              <a:t>"sav_blanc"</a:t>
            </a:r>
            <a:r>
              <a:rPr sz="1800">
                <a:latin typeface="Courier"/>
              </a:rPr>
              <a:t>, </a:t>
            </a:r>
            <a:r>
              <a:rPr sz="1800">
                <a:solidFill>
                  <a:srgbClr val="4070A0"/>
                </a:solidFill>
                <a:latin typeface="Courier"/>
              </a:rPr>
              <a:t>"syrah"</a:t>
            </a:r>
            <a:r>
              <a:rPr sz="1800">
                <a:latin typeface="Courier"/>
              </a:rPr>
              <a:t>, </a:t>
            </a:r>
            <a:r>
              <a:rPr sz="1800">
                <a:solidFill>
                  <a:srgbClr val="4070A0"/>
                </a:solidFill>
                <a:latin typeface="Courier"/>
              </a:rPr>
              <a:t>"cab"</a:t>
            </a:r>
            <a:r>
              <a:rPr sz="1800">
                <a:latin typeface="Courier"/>
              </a:rPr>
              <a:t>)]) </a:t>
            </a:r>
          </a:p>
          <a:p>
            <a:pPr lvl="0" marL="1270000" indent="0">
              <a:buNone/>
            </a:pPr>
            <a:r>
              <a:rPr sz="1800">
                <a:latin typeface="Courier"/>
              </a:rPr>
              <a:t>##      chard           sav_blanc           syrah              cab         
##  Min.   :   0.00   Min.   :   0.00   Min.   :   0.00   Min.   :   0.00  
##  1st Qu.:   0.00   1st Qu.:   0.00   1st Qu.:   0.00   1st Qu.:   0.00  
##  Median :   0.00   Median :   0.00   Median :   0.00   Median :   0.00  
##  Mean   :  73.31   Mean   :  72.45   Mean   :  26.68   Mean   :  16.35  
##  3rd Qu.:  54.06   3rd Qu.:  57.42   3rd Qu.:  20.91   3rd Qu.:  12.96  
##  Max.   :9636.92   Max.   :6609.92   Max.   :2880.15   Max.   :2365.90</a:t>
            </a:r>
          </a:p>
          <a:p>
            <a:pPr lvl="0" marL="0" indent="0">
              <a:buNone/>
            </a:pPr>
            <a:br/>
          </a:p>
          <a:p>
            <a:pPr lvl="0" marL="0" indent="0">
              <a:buNone/>
            </a:pPr>
            <a:r>
              <a:rPr/>
              <a:t>Whoa! That’s a lot of chardonnay for one customer!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A/B</a:t>
            </a:r>
            <a:r>
              <a:rPr/>
              <a:t> </a:t>
            </a:r>
            <a:r>
              <a:rPr/>
              <a:t>tests</a:t>
            </a:r>
          </a:p>
        </p:txBody>
      </p:sp>
      <p:sp>
        <p:nvSpPr>
          <p:cNvPr id="3" name="Content Placeholder 2"/>
          <p:cNvSpPr>
            <a:spLocks noGrp="1"/>
          </p:cNvSpPr>
          <p:nvPr>
            <p:ph idx="1"/>
          </p:nvPr>
        </p:nvSpPr>
        <p:spPr/>
        <p:txBody>
          <a:bodyPr/>
          <a:lstStyle/>
          <a:p>
            <a:pPr lvl="0" marL="0" indent="0">
              <a:spcBef>
                <a:spcPts val="3000"/>
              </a:spcBef>
              <a:buNone/>
            </a:pPr>
          </a:p>
          <a:p>
            <a:pPr lvl="0" marL="0" indent="0">
              <a:buNone/>
            </a:pPr>
            <a:r>
              <a:rPr/>
              <a:t>What is the first question you should ask about an A/B test?</a:t>
            </a:r>
          </a:p>
          <a:p>
            <a:pPr lvl="0" marL="0" indent="0">
              <a:buNone/>
            </a:pPr>
            <a:r>
              <a:rPr strike="sngStrike"/>
              <a:t>Did the treatment affect the response?</a:t>
            </a:r>
          </a:p>
          <a:p>
            <a:pPr lvl="0" marL="0" indent="0">
              <a:buNone/>
            </a:pPr>
            <a:r>
              <a:rPr/>
              <a:t>Was the randomization done correctly?</a:t>
            </a:r>
          </a:p>
          <a:p>
            <a:pPr lvl="0" marL="0" indent="0">
              <a:buNone/>
            </a:pPr>
            <a:r>
              <a:rPr/>
              <a:t> </a:t>
            </a:r>
          </a:p>
          <a:p>
            <a:pPr lvl="0" marL="0" indent="0">
              <a:buNone/>
            </a:pPr>
            <a:r>
              <a:rPr/>
              <a:t>How could we check the randomization with the data?</a:t>
            </a:r>
          </a:p>
          <a:p>
            <a:pPr lvl="0" marL="0" indent="0">
              <a:spcBef>
                <a:spcPts val="3000"/>
              </a:spcBef>
              <a:buNone/>
            </a:pPr>
            <a:r>
              <a:rPr b="1"/>
              <a:t>Randomization checks</a:t>
            </a:r>
          </a:p>
          <a:p>
            <a:pPr lvl="0" marL="0" indent="0">
              <a:buNone/>
            </a:pPr>
            <a:r>
              <a:rPr/>
              <a:t>Randomization checks confirm that the baseline variables are distributed similarly for the treatment and control groups.</a:t>
            </a:r>
          </a:p>
          <a:p>
            <a:pPr lvl="0" marL="0" indent="0">
              <a:buNone/>
            </a:pPr>
            <a:r>
              <a:rPr b="1"/>
              <a:t>Averages of baseline variables by treatment group</a:t>
            </a:r>
          </a:p>
          <a:p>
            <a:pPr lvl="0" marL="1270000" indent="0">
              <a:buNone/>
            </a:pPr>
            <a:r>
              <a:rPr sz="1800">
                <a:latin typeface="Courier"/>
              </a:rPr>
              <a:t>d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group_by</a:t>
            </a:r>
            <a:r>
              <a:rPr sz="1800">
                <a:latin typeface="Courier"/>
              </a:rPr>
              <a:t>(group) </a:t>
            </a:r>
            <a:r>
              <a:rPr sz="1800">
                <a:solidFill>
                  <a:srgbClr val="666666"/>
                </a:solidFill>
                <a:latin typeface="Courier"/>
              </a:rPr>
              <a:t>%&gt;%</a:t>
            </a:r>
            <a:r>
              <a:rPr sz="1800">
                <a:solidFill>
                  <a:srgbClr val="4070A0"/>
                </a:solidFill>
                <a:latin typeface="Courier"/>
              </a:rPr>
              <a:t> </a:t>
            </a:r>
            <a:r>
              <a:rPr sz="1800" b="1">
                <a:solidFill>
                  <a:srgbClr val="007020"/>
                </a:solidFill>
                <a:latin typeface="Courier"/>
              </a:rPr>
              <a:t>summarize</a:t>
            </a:r>
            <a:r>
              <a:rPr sz="1800">
                <a:latin typeface="Courier"/>
              </a:rPr>
              <a:t>(</a:t>
            </a:r>
            <a:r>
              <a:rPr sz="1800" b="1">
                <a:solidFill>
                  <a:srgbClr val="007020"/>
                </a:solidFill>
                <a:latin typeface="Courier"/>
              </a:rPr>
              <a:t>mean</a:t>
            </a:r>
            <a:r>
              <a:rPr sz="1800">
                <a:latin typeface="Courier"/>
              </a:rPr>
              <a:t>(days_since), </a:t>
            </a:r>
            <a:r>
              <a:rPr sz="1800" b="1">
                <a:solidFill>
                  <a:srgbClr val="007020"/>
                </a:solidFill>
                <a:latin typeface="Courier"/>
              </a:rPr>
              <a:t>mean</a:t>
            </a:r>
            <a:r>
              <a:rPr sz="1800">
                <a:latin typeface="Courier"/>
              </a:rPr>
              <a:t>(visits), </a:t>
            </a:r>
            <a:r>
              <a:rPr sz="1800" b="1">
                <a:solidFill>
                  <a:srgbClr val="007020"/>
                </a:solidFill>
                <a:latin typeface="Courier"/>
              </a:rPr>
              <a:t>mean</a:t>
            </a:r>
            <a:r>
              <a:rPr sz="1800">
                <a:latin typeface="Courier"/>
              </a:rPr>
              <a:t>(past_purch))</a:t>
            </a:r>
          </a:p>
          <a:p>
            <a:pPr lvl="0" marL="1270000" indent="0">
              <a:buNone/>
            </a:pPr>
            <a:r>
              <a:rPr sz="1800">
                <a:latin typeface="Courier"/>
              </a:rPr>
              <a:t>## # A tibble: 3 x 4
##   group   `mean(days_since)` `mean(visits)` `mean(past_purch)`
##   &lt;fct&gt;                &lt;dbl&gt;          &lt;dbl&gt;              &lt;dbl&gt;
## 1 ctrl                  90.0           5.95               188.
## 2 email_A               90.2           5.95               188.
## 3 email_B               89.8           5.94               190.</a:t>
            </a:r>
          </a:p>
          <a:p>
            <a:pPr lvl="0" marL="0" indent="0">
              <a:buNone/>
            </a:pPr>
            <a:r>
              <a:rPr/>
              <a:t>Group means are are similar between groups.</a:t>
            </a:r>
          </a:p>
          <a:p>
            <a:pPr lvl="0" marL="0" indent="0">
              <a:spcBef>
                <a:spcPts val="3000"/>
              </a:spcBef>
              <a:buNone/>
            </a:pPr>
            <a:r>
              <a:rPr b="1"/>
              <a:t>Randomization checks</a:t>
            </a:r>
          </a:p>
          <a:p>
            <a:pPr lvl="0" marL="0" indent="0">
              <a:buNone/>
            </a:pPr>
            <a:r>
              <a:rPr/>
              <a:t>Purchase incidence by group is also similar.</a:t>
            </a:r>
          </a:p>
          <a:p>
            <a:pPr lvl="0" marL="1270000" indent="0">
              <a:buNone/>
            </a:pPr>
            <a:r>
              <a:rPr sz="1800">
                <a:latin typeface="Courier"/>
              </a:rPr>
              <a:t>## # A tibble: 3 x 2
##   group   `mean(past_purch &gt; 0)`
##   &lt;fct&gt;                    &lt;dbl&gt;
## 1 ctrl                     0.744
## 2 email_A                  0.741
## 3 email_B                  0.741</a:t>
            </a:r>
          </a:p>
          <a:p>
            <a:pPr lvl="0" marL="0" indent="0">
              <a:buNone/>
            </a:pPr>
            <a:r>
              <a:rPr/>
              <a:t>About 3/4 of email list has purchased in the past and this is similar across randomized treatments.</a:t>
            </a:r>
          </a:p>
          <a:p>
            <a:pPr lvl="0" marL="0" indent="0">
              <a:spcBef>
                <a:spcPts val="3000"/>
              </a:spcBef>
              <a:buNone/>
            </a:pPr>
            <a:r>
              <a:rPr b="1"/>
              <a:t>Randomization checks</a:t>
            </a:r>
          </a:p>
          <a:p>
            <a:pPr lvl="0" marL="0" indent="0">
              <a:buNone/>
            </a:pPr>
            <a:r>
              <a:rPr/>
              <a:t>The full distributions of baseline variables should also be the same between treatment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basics_files/figure-pptx/unnamed-chunk-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Randomization checks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_basics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spcBef>
                <a:spcPts val="3000"/>
              </a:spcBef>
              <a:buNone/>
            </a:pPr>
            <a:r>
              <a:rPr b="1"/>
              <a:t>Exercise</a:t>
            </a:r>
          </a:p>
          <a:p>
            <a:pPr lvl="0" marL="0" indent="0">
              <a:buNone/>
            </a:pPr>
            <a:r>
              <a:rPr/>
              <a:t>Compare the past purchases in each wine category (cab, etc.) to confirm that the randomization produced groups with similar distributions.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AB Testing</dc:title>
  <dc:creator/>
  <cp:keywords/>
  <dcterms:created xsi:type="dcterms:W3CDTF">2020-03-30T18:56:35Z</dcterms:created>
  <dcterms:modified xsi:type="dcterms:W3CDTF">2020-03-30T18:56:35Z</dcterms:modified>
</cp:coreProperties>
</file>