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7" Type="http://schemas.openxmlformats.org/officeDocument/2006/relationships/viewProps" Target="viewProps.xml" /><Relationship Id="rId5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leafeit.github.io/ab_test/Anderson_Simester_2011.pdf" TargetMode="External" /><Relationship Id="rId3" Type="http://schemas.openxmlformats.org/officeDocument/2006/relationships/hyperlink" Target="https://eleafeit.github.io/ab_test/Anderson_Simester_2011.pdf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Large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Tests</a:t>
            </a:r>
            <a:br/>
            <a:br/>
            <a:r>
              <a:rPr/>
              <a:t>Elea</a:t>
            </a:r>
            <a:r>
              <a:rPr/>
              <a:t> </a:t>
            </a:r>
            <a:r>
              <a:rPr/>
              <a:t>McDonnell</a:t>
            </a:r>
            <a:r>
              <a:rPr/>
              <a:t> </a:t>
            </a:r>
            <a:r>
              <a:rPr/>
              <a:t>Feit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6/16/2019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_large_sampl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Significance</a:t>
            </a:r>
            <a:r>
              <a:rPr/>
              <a:t> </a:t>
            </a:r>
            <a:r>
              <a:rPr/>
              <a:t>test: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d[d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days_since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,])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purch by email
## t = -33.51, df = 50513, p-value &lt; 2.2e-16
## alternative hypothesis: true difference in means is not equal to 0
## 95 percent confidence interval:
##  -17.5776 -15.6350
## sample estimates:
## mean in group FALSE  mean in group TRUE 
##            18.48809            35.09439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Significance</a:t>
            </a:r>
            <a:r>
              <a:rPr/>
              <a:t> </a:t>
            </a:r>
            <a:r>
              <a:rPr/>
              <a:t>test:</a:t>
            </a:r>
            <a:r>
              <a:rPr/>
              <a:t> </a:t>
            </a:r>
            <a:r>
              <a:rPr/>
              <a:t>aged</a:t>
            </a:r>
            <a:r>
              <a:rPr/>
              <a:t> </a:t>
            </a:r>
            <a:r>
              <a:rPr/>
              <a:t>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d[d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days_since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,])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purch by email
## t = -30.257, df = 56220, p-value &lt; 2.2e-16
## alternative hypothesis: true difference in means is not equal to 0
## 95 percent confidence interval:
##  -10.752048  -9.443798
## sample estimates:
## mean in group FALSE  mean in group TRUE 
##            6.792411           16.890335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sliced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example, we can look at the effect of the treatment separately for the green apples and the red apples.</a:t>
            </a:r>
          </a:p>
          <a:p>
            <a:pPr lvl="0" marL="0" indent="0">
              <a:buNone/>
            </a:pPr>
            <a:r>
              <a:rPr/>
              <a:t> 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Anyone who keeps historic data on customers or visitors has lots of baseline variables available for slicing and dicing:</a:t>
            </a:r>
          </a:p>
          <a:p>
            <a:pPr lvl="1"/>
            <a:r>
              <a:rPr/>
              <a:t>data on previous website visits</a:t>
            </a:r>
          </a:p>
          <a:p>
            <a:pPr lvl="1"/>
            <a:r>
              <a:rPr/>
              <a:t>sign-ups</a:t>
            </a:r>
          </a:p>
          <a:p>
            <a:pPr lvl="1"/>
            <a:r>
              <a:rPr/>
              <a:t>geographic location</a:t>
            </a:r>
          </a:p>
          <a:p>
            <a:pPr lvl="1"/>
            <a:r>
              <a:rPr/>
              <a:t>source</a:t>
            </a:r>
          </a:p>
          <a:p>
            <a:pPr lvl="1"/>
            <a:r>
              <a:rPr/>
              <a:t>past purchase (by category)</a:t>
            </a:r>
          </a:p>
          <a:p>
            <a:pPr lvl="1"/>
            <a:r>
              <a:rPr/>
              <a:t>recency</a:t>
            </a:r>
          </a:p>
          <a:p>
            <a:pPr lvl="1"/>
            <a:r>
              <a:rPr/>
              <a:t>frequency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Re-analyze the opens, clicks and purchases for people who have bought syrah in the past.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syrah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Mode   FALSE    TRUE 
## logical   88359   35629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syrah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0.2873585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Slicing and dicing means you will run many significance tests.</a:t>
            </a:r>
          </a:p>
          <a:p>
            <a:pPr lvl="0" marL="0" indent="0">
              <a:buNone/>
            </a:pPr>
            <a:r>
              <a:rPr/>
              <a:t>You may remember from intro stats that 1 in 20 significance tests at 95% confidence will be significant, when there is no effect. You will get false positives, especially when slicing and dicing.</a:t>
            </a:r>
          </a:p>
          <a:p>
            <a:pPr lvl="0" marL="0" indent="0">
              <a:buNone/>
            </a:pPr>
            <a:r>
              <a:rPr/>
              <a:t>When you think you’ve found a golden ticket, re-test before betting the company.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dicing: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Slicing and dicing will reveal two things about subgroups of customers.</a:t>
            </a:r>
          </a:p>
          <a:p>
            <a:pPr lvl="1">
              <a:buAutoNum type="arabicPeriod"/>
            </a:pPr>
            <a:r>
              <a:rPr/>
              <a:t>Subgroups will vary in how much they engage in behaviors</a:t>
            </a:r>
          </a:p>
          <a:p>
            <a:pPr lvl="2"/>
            <a:r>
              <a:rPr/>
              <a:t>Recently active tend to have higher average purchases after the email</a:t>
            </a:r>
          </a:p>
          <a:p>
            <a:pPr lvl="1">
              <a:buAutoNum type="arabicPeriod"/>
            </a:pPr>
            <a:r>
              <a:rPr/>
              <a:t>Subgroups vary in how they respond to treatments</a:t>
            </a:r>
          </a:p>
          <a:p>
            <a:pPr lvl="2"/>
            <a:r>
              <a:rPr/>
              <a:t>Recently active are more affected by the email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Heterogeneous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“Experiments are used because they provide credible estimates of the effect of an intervention for a sample population. But underlying this average effect for a sample may be </a:t>
            </a:r>
            <a:r>
              <a:rPr b="1"/>
              <a:t>substantial variation in how particular respondents respond to treatments</a:t>
            </a:r>
            <a:r>
              <a:rPr/>
              <a:t>: there may be </a:t>
            </a:r>
            <a:r>
              <a:rPr b="1"/>
              <a:t>heterogeneous treatment effects</a:t>
            </a:r>
            <a:r>
              <a:rPr/>
              <a:t>.”</a:t>
            </a:r>
          </a:p>
          <a:p>
            <a:pPr lvl="0" marL="0" indent="0">
              <a:buNone/>
            </a:pPr>
            <a:r>
              <a:rPr/>
              <a:t>– Athey and Imbens, 2015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Heterogeneous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targeting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Marketers should be interested in heterogeneous treatment effects when there is opportunity to apply different treatments to each subgroup (ie targeting).</a:t>
                </a:r>
              </a:p>
              <a:p>
                <a:pPr lvl="0" marL="0" indent="0">
                  <a:buNone/>
                </a:pPr>
                <a:r>
                  <a:rPr/>
                  <a:t>email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high potential for targeting</a:t>
                </a:r>
              </a:p>
              <a:p>
                <a:pPr lvl="0" marL="0" indent="0">
                  <a:buNone/>
                </a:pPr>
                <a:r>
                  <a:rPr/>
                  <a:t>website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less potential for targeting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“When customers are randomly assigned to treatment and control groups, and there are many customers in each group, then you may effectively have multiple experiments to analyze.”</a:t>
            </a:r>
          </a:p>
          <a:p>
            <a:pPr lvl="1"/>
            <a:r>
              <a:rPr>
                <a:hlinkClick r:id="rId2"/>
              </a:rPr>
              <a:t>Anderson and Simester (2011) A step-by-step guide to smart business experiments, </a:t>
            </a:r>
            <a:r>
              <a:rPr i="1">
                <a:hlinkClick r:id="rId3"/>
              </a:rPr>
              <a:t>HBR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  <a:r>
              <a:rPr/>
              <a:t> </a:t>
            </a:r>
            <a:r>
              <a:rPr/>
              <a:t>experiments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(pre-req)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  <a:r>
              <a:rPr/>
              <a:t> </a:t>
            </a:r>
            <a:r>
              <a:rPr/>
              <a:t>experiments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use a </a:t>
                </a:r>
                <a:r>
                  <a:rPr b="1"/>
                  <a:t>regression model</a:t>
                </a:r>
                <a:r>
                  <a:rPr/>
                  <a:t> to define a relationship between the response (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) and the treatment (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a</m:t>
                    </m:r>
                    <m:r>
                      <m:t>+</m:t>
                    </m:r>
                    <m:r>
                      <m:t>b</m:t>
                    </m:r>
                    <m:r>
                      <m:t>×</m:t>
                    </m:r>
                    <m:r>
                      <m:t>x</m:t>
                    </m:r>
                    <m:r>
                      <m:t>+</m:t>
                    </m:r>
                    <m:r>
                      <m:t>ε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The model literally says that we get the average response by multiplying the treatment indicator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by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and adding that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. When we fit a model, we use data to estimate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R, we shorthand the model equation with an R formula:</a:t>
                </a:r>
              </a:p>
              <a:p>
                <a:pPr lvl="0" marL="0" indent="0">
                  <a:buNone/>
                </a:pPr>
                <a:r>
                  <a:rPr sz="1800">
                    <a:latin typeface="Courier"/>
                  </a:rPr>
                  <a:t>purch ~ email</a:t>
                </a:r>
              </a:p>
              <a:p>
                <a:pPr lvl="0" marL="0" indent="0">
                  <a:buNone/>
                </a:pPr>
                <a:r>
                  <a:rPr/>
                  <a:t>This means exactly the same thing as:</a:t>
                </a:r>
              </a:p>
              <a:p>
                <a:pPr lvl="0" marL="0" indent="0">
                  <a:buNone/>
                </a:pPr>
                <a:r>
                  <a:rPr sz="1800">
                    <a:latin typeface="Courier"/>
                  </a:rPr>
                  <a:t>purch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=</m:t>
                    </m:r>
                    <m:r>
                      <m:t>a</m:t>
                    </m:r>
                    <m:r>
                      <m:t>+</m:t>
                    </m:r>
                    <m:r>
                      <m:t>b</m:t>
                    </m:r>
                    <m:r>
                      <m:t>×</m:t>
                    </m:r>
                  </m:oMath>
                </a14:m>
                <a:r>
                  <a:rPr/>
                  <a:t> </a:t>
                </a:r>
                <a:r>
                  <a:rPr sz="1800">
                    <a:latin typeface="Courier"/>
                  </a:rPr>
                  <a:t>email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+</m:t>
                    </m:r>
                    <m:r>
                      <m:t>ε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where we estimate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from data.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purch ~ email, data = d)
## 
## Residuals:
##     Min      1Q  Median      3Q     Max 
##  -25.74  -25.74  -12.42   -1.23 1581.66 
## 
## Coefficients:
##             Estimate Std. Error t value Pr(&gt;|t|)    
## (Intercept)  12.4203     0.2679   46.36   &lt;2e-16 ***
## emailTRUE    13.3243     0.3281   40.61   &lt;2e-16 ***
## ---
## Signif. codes:  0 '***' 0.001 '**' 0.01 '*' 0.05 '.' 0.1 ' ' 1
## 
## Residual standard error: 54.47 on 123986 degrees of freedom
## Multiple R-squared:  0.01313,    Adjusted R-squared:  0.01312 
## F-statistic:  1649 on 1 and 123986 DF,  p-value: &lt; 2.2e-16</a:t>
            </a:r>
          </a:p>
          <a:p>
            <a:pPr lvl="0" marL="0" indent="0">
              <a:buNone/>
            </a:pPr>
            <a:r>
              <a:rPr/>
              <a:t>Email increasaes sales by ~$6.42 on average across all email addresses.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 model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(m1)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coef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Estimate Std. Error  t value Pr(&gt;|t|)
## (Intercept) 12.42029  0.2679092 46.36005        0
## emailTRUE   13.32428  0.3281218 40.60772        0</a:t>
            </a:r>
          </a:p>
          <a:p>
            <a:pPr lvl="0" marL="0" indent="0">
              <a:buNone/>
            </a:pPr>
            <a:r>
              <a:rPr/>
              <a:t>Significance test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purch by email
## t = -40.608, df = 123986, p-value &lt; 2.2e-16
## alternative hypothesis: true difference in means is not equal to 0
## 95 percent confidence interval:
##  -13.96739 -12.68116
## sample estimates:
## mean in group FALSE  mean in group TRUE 
##            12.42029            25.74456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like regression, you can use regression to analyze all your tests.</a:t>
            </a:r>
          </a:p>
          <a:p>
            <a:pPr lvl="0" marL="0" indent="0">
              <a:buNone/>
            </a:pPr>
            <a:r>
              <a:rPr/>
              <a:t>If you don’t like regression, you should try it because it gives you the ability to pull in baseline variables.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(days_since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(m2)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coef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Estimate Std. Error  t value     Pr(&gt;|t|)
## (Intercept)          4.764104  0.3031659 15.71451 1.361618e-55
## emailTRUE           13.301929  0.3246010 40.97932 0.000000e+00
## days_since &lt; 60TRUE 15.929019  0.3062459 52.01382 0.000000e+00</a:t>
            </a:r>
          </a:p>
          <a:p>
            <a:pPr lvl="0" marL="0" indent="0">
              <a:buNone/>
            </a:pPr>
            <a:r>
              <a:rPr/>
              <a:t>Aged customers in the control group purchased on average $5.55 in the 30-days after the email was sent. Recently active customers in the control group purchased an additional $13.55. The average effect of the email was $6.44.</a:t>
            </a:r>
          </a:p>
          <a:p>
            <a:pPr lvl="0" marL="0" indent="0">
              <a:buNone/>
            </a:pPr>
            <a:r>
              <a:rPr/>
              <a:t>Controlling for baseline variables increases the likelihood of finding significant effects. This is sometimes called “regression correction.”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Incorporating</a:t>
            </a:r>
            <a:r>
              <a:rPr/>
              <a:t> </a:t>
            </a:r>
            <a:r>
              <a:rPr/>
              <a:t>heterogeneous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To incorporate heterogeneous treatment effects, we need an </a:t>
                </a:r>
                <a:r>
                  <a:rPr b="1"/>
                  <a:t>interaction</a:t>
                </a:r>
                <a:r>
                  <a:rPr/>
                  <a:t> between the treatment effect (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 and a baseline variable (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:r>
                  <a:rPr/>
                  <a:t>When we interact to terms, we are defining a model that multiplies the two terms: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a</m:t>
                    </m:r>
                    <m:r>
                      <m:t>+</m:t>
                    </m:r>
                    <m:r>
                      <m:t>b</m:t>
                    </m:r>
                    <m:r>
                      <m:t>x</m:t>
                    </m:r>
                    <m:r>
                      <m:t>+</m:t>
                    </m:r>
                    <m:r>
                      <m:t>c</m:t>
                    </m:r>
                    <m:r>
                      <m:t>z</m:t>
                    </m:r>
                    <m:r>
                      <m:t>+</m:t>
                    </m:r>
                    <m:r>
                      <m:t>d</m:t>
                    </m:r>
                    <m:r>
                      <m:t>(</m:t>
                    </m:r>
                    <m:r>
                      <m:t>x</m:t>
                    </m:r>
                    <m:r>
                      <m:t>z</m:t>
                    </m:r>
                    <m:r>
                      <m:t>)</m:t>
                    </m:r>
                    <m:r>
                      <m:t>+</m:t>
                    </m:r>
                    <m:r>
                      <m:t>ε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The R formula for this model is:</a:t>
                </a:r>
              </a:p>
              <a:p>
                <a:pPr lvl="0" marL="0" indent="0">
                  <a:buNone/>
                </a:pPr>
                <a:r>
                  <a:rPr sz="1800">
                    <a:latin typeface="Courier"/>
                  </a:rPr>
                  <a:t>purch ~ email + (days_since &lt; 60)  + email:(days_since &lt; 60)</a:t>
                </a:r>
              </a:p>
              <a:p>
                <a:pPr lvl="0" marL="0" indent="0">
                  <a:buNone/>
                </a:pPr>
                <a:r>
                  <a:rPr/>
                  <a:t>or equivalently</a:t>
                </a:r>
              </a:p>
              <a:p>
                <a:pPr lvl="0" marL="0" indent="0">
                  <a:buNone/>
                </a:pPr>
                <a:r>
                  <a:rPr sz="1800">
                    <a:latin typeface="Courier"/>
                  </a:rPr>
                  <a:t>purch ~ email*(days_since &lt; 60)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Incorporating</a:t>
            </a:r>
            <a:r>
              <a:rPr/>
              <a:t> </a:t>
            </a:r>
            <a:r>
              <a:rPr/>
              <a:t>heterogeneous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m3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(days_since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(days_since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(m3)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coef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  Estimate Std. Error   t value      Pr(&gt;|t|)
## (Intercept)                    6.804775  0.3676230 18.510196  2.167184e-76
## emailTRUE                     10.238134  0.4504495 22.728707 3.994762e-114
## days_since &lt; 60TRUE           11.683315  0.5302628 22.033066 2.234772e-107
## emailTRUE:days_since &lt; 60TRUE  6.368163  0.6494166  9.805976  1.081541e-22</a:t>
            </a:r>
          </a:p>
          <a:p>
            <a:pPr lvl="0" marL="0" indent="0">
              <a:buNone/>
            </a:pPr>
            <a:r>
              <a:rPr/>
              <a:t>The email effect is $5.36 for aged customers plus an additional $2.23 recent customers (total of $7.59).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Uplift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(finally!)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dicing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Uplift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purchase</a:t>
            </a:r>
            <a:r>
              <a:rPr/>
              <a:t> </a:t>
            </a:r>
            <a:r>
              <a:rPr/>
              <a:t>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 </a:t>
            </a:r>
            <a:r>
              <a:rPr b="1"/>
              <a:t>uplift model</a:t>
            </a:r>
            <a:r>
              <a:rPr/>
              <a:t> is a regression model that incorporates many baseline variables. For example: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m4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lm</a:t>
            </a:r>
            <a:r>
              <a:rPr sz="1800">
                <a:latin typeface="Courier"/>
              </a:rPr>
              <a:t>(purch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(days_since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(past_purch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email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(visits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(m4)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coef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  Estimate Std. Error    t value      Pr(&gt;|t|)
## (Intercept)                   -0.685228  0.7058724 -0.9707534  3.316730e-01
## emailTRUE                     -1.978801  0.8626010 -2.2939930  2.179256e-02
## days_since &lt; 60TRUE           11.743406  0.5236114 22.4277149 3.520186e-111
## past_purch &gt; 50TRUE            8.759740  0.5406815 16.2012939  5.678508e-59
## visits &gt; 3TRUE                 2.653066  0.6819410  3.8904628  1.001054e-04
## emailTRUE:days_since &lt; 60TRUE  6.321222  0.6412638  9.8574453  6.489627e-23
## emailTRUE:past_purch &gt; 50TRUE  7.795652  0.6624463 11.7679759  5.935940e-32
## emailTRUE:visits &gt; 3TRUE       9.260021  0.8351709 11.0875773  1.486693e-28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Scoring</a:t>
            </a:r>
            <a:r>
              <a:rPr/>
              <a:t> </a:t>
            </a:r>
            <a:r>
              <a:rPr/>
              <a:t>customers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uplift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have someone who wasn’t in the test, but you know their baseline variables, you can use an uplift model to predict likely treatment effect.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new_cust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past_purch=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38.12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days_since=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visits=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(pred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(m4, 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email=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new_cust)))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1        2 
## 15.40060 11.05818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(lift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pred[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pred[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1 
## 4.342422</a:t>
            </a:r>
          </a:p>
          <a:p>
            <a:pPr lvl="0" marL="0" indent="0">
              <a:buNone/>
            </a:pPr>
            <a:r>
              <a:rPr/>
              <a:t>This new customer is predicted to buy $13.03 if they get an email or $12.40 without, for a uplift of $0.63.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Scoring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(better)</a:t>
            </a:r>
            <a:r>
              <a:rPr/>
              <a:t> </a:t>
            </a:r>
            <a:r>
              <a:rPr/>
              <a:t>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new_cust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past_purch=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127.88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days_since=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visits=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(pred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(m4, </a:t>
            </a:r>
            <a:r>
              <a:rPr sz="1800" b="1">
                <a:solidFill>
                  <a:srgbClr val="007020"/>
                </a:solidFill>
                <a:latin typeface="Courier"/>
              </a:rPr>
              <a:t>cbind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email=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 new_cust)))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1        2 
## 43.86908 22.47098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(lift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pred[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pred[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1 
## 21.39809</a:t>
            </a:r>
          </a:p>
          <a:p>
            <a:pPr lvl="0" marL="0" indent="0">
              <a:buNone/>
            </a:pPr>
            <a:r>
              <a:rPr/>
              <a:t>This is a better target with an uplift of 11.61.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Uplift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targeting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costly treatments (eg catalogs, discounts) we should target customers customers that we predict will have a positive effect that exceeds costs.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Persuadables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do-not-disturb</a:t>
            </a:r>
          </a:p>
        </p:txBody>
      </p:sp>
      <p:pic>
        <p:nvPicPr>
          <p:cNvPr descr="images/persuad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600200"/>
            <a:ext cx="7213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Source: Predictive Analytics Times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Uplift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build an uplift model for click probability, but we should use a logistic regression for binary outcomes.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m5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glm</a:t>
            </a:r>
            <a:r>
              <a:rPr sz="1800">
                <a:latin typeface="Courier"/>
              </a:rPr>
              <a:t>(click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group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(days_since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group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(past_purch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group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(visits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</a:t>
            </a:r>
            <a:r>
              <a:rPr sz="1800">
                <a:latin typeface="Courier"/>
              </a:rPr>
              <a:t>group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(syrah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group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(cab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</a:t>
            </a:r>
            <a:r>
              <a:rPr sz="1800">
                <a:latin typeface="Courier"/>
              </a:rPr>
              <a:t>group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(sav_blanc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group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(chard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family =</a:t>
            </a:r>
            <a:r>
              <a:rPr sz="1800">
                <a:latin typeface="Courier"/>
              </a:rPr>
              <a:t> binomial,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d[d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group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"ctrl"</a:t>
            </a:r>
            <a:r>
              <a:rPr sz="1800">
                <a:latin typeface="Courier"/>
              </a:rPr>
              <a:t>,])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Uplift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email B has lower overall click rate, customers who have purchased syrah in the past are more likely to click if they get email B (which promoted syrah).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(m5)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coef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       Estimate Std. Error     z value
## (Intercept)                      -2.48230897 0.04332267 -57.2981492
## groupemail_B                     -0.67064544 0.06848652  -9.7923721
## days_since &lt; 60TRUE               0.48161494 0.02956872  16.2879878
## past_purch &gt; 50TRUE               0.41923694 0.04474487   9.3694975
## visits &gt; 3TRUE                    0.01528802 0.03920836   0.3899174
## syrah &gt; 0TRUE                     0.04624640 0.03409196   1.3565191
## cab &gt; 0TRUE                      -0.01426477 0.03400629  -0.4194747
## sav_blanc &gt; 0TRUE                 0.04214018 0.03699615   1.1390423
## chard &gt; 0TRUE                     0.11199369 0.03684271   3.0397784
## groupemail_B:days_since &lt; 60TRUE  0.06953462 0.04562008   1.5242109
## groupemail_B:past_purch &gt; 50TRUE -0.07434038 0.06864675  -1.0829410
## groupemail_B:visits &gt; 3TRUE       0.01599524 0.06104585   0.2620200
## groupemail_B:syrah &gt; 0TRUE        0.51265960 0.05076735  10.0982156
## groupemail_B:cab &gt; 0TRUE          0.08589696 0.05166828   1.6624698
## groupemail_B:sav_blanc &gt; 0TRUE    0.08704272 0.05553677   1.5672989
## groupemail_B:chard &gt; 0TRUE        0.11339008 0.05543572   2.0454336
##                                      Pr(&gt;|z|)
## (Intercept)                      0.000000e+00
## groupemail_B                     1.214135e-22
## days_since &lt; 60TRUE              1.201167e-59
## past_purch &gt; 50TRUE              7.287869e-21
## visits &gt; 3TRUE                   6.965976e-01
## syrah &gt; 0TRUE                    1.749341e-01
## cab &gt; 0TRUE                      6.748693e-01
## sav_blanc &gt; 0TRUE                2.546855e-01
## chard &gt; 0TRUE                    2.367523e-03
## groupemail_B:days_since &lt; 60TRUE 1.274560e-01
## groupemail_B:past_purch &gt; 50TRUE 2.788346e-01
## groupemail_B:visits &gt; 3TRUE      7.933060e-01
## groupemail_B:syrah &gt; 0TRUE       5.625649e-24
## groupemail_B:cab &gt; 0TRUE         9.641861e-02
## groupemail_B:sav_blanc &gt; 0TRUE   1.170448e-01
## groupemail_B:chard &gt; 0TRUE       4.081212e-02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(features)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Uplift models can include many, many baseline variables. Creating these variables from source data (CRM, web analytics data, etc) is called </a:t>
            </a:r>
            <a:r>
              <a:rPr b="1"/>
              <a:t>feature engineering</a:t>
            </a:r>
            <a:r>
              <a:rPr/>
              <a:t>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Causal</a:t>
            </a:r>
            <a:r>
              <a:rPr/>
              <a:t> </a:t>
            </a:r>
            <a:r>
              <a:rPr/>
              <a:t>forests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Wine</a:t>
            </a:r>
            <a:r>
              <a:rPr/>
              <a:t> </a:t>
            </a:r>
            <a:r>
              <a:rPr/>
              <a:t>retailer</a:t>
            </a:r>
            <a:r>
              <a:rPr/>
              <a:t> </a:t>
            </a:r>
            <a:r>
              <a:rPr/>
              <a:t>experiment</a:t>
            </a:r>
          </a:p>
        </p:txBody>
      </p:sp>
      <p:pic>
        <p:nvPicPr>
          <p:cNvPr descr="images/wine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600200"/>
            <a:ext cx="8178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Causal</a:t>
            </a:r>
            <a:r>
              <a:rPr/>
              <a:t> </a:t>
            </a:r>
            <a:r>
              <a:rPr/>
              <a:t>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Causal forests are an alternative to regression for identifying heterogeneous treatment effects and scoring customers based on predicted treatment effect uplift.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  <a:r>
              <a:rPr/>
              <a:t> </a:t>
            </a:r>
            <a:r>
              <a:rPr/>
              <a:t>I:</a:t>
            </a:r>
            <a:r>
              <a:rPr/>
              <a:t> </a:t>
            </a:r>
            <a:r>
              <a:rPr/>
              <a:t>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 regression models predict customer outcomes with a linear equation, cart trees predict customer outcomes using a tree structure. CARTs are estimated by finding the tree structure that seems to classify people correctly most of the time.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527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  <a:r>
              <a:rPr/>
              <a:t> </a:t>
            </a:r>
            <a:r>
              <a:rPr/>
              <a:t>II: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 forests are collections of different CARTs each fit to a subset of the data. Each tree in the forest classifies customers slightly differently. Unlike a regression, a random forest can pick up non-linear relationships.</a:t>
            </a:r>
            <a:br/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Causal</a:t>
            </a:r>
            <a:r>
              <a:rPr/>
              <a:t> </a:t>
            </a:r>
            <a:r>
              <a:rPr/>
              <a:t>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Causal forests are random forests designed to categorize customers according to their </a:t>
            </a:r>
            <a:r>
              <a:rPr b="1"/>
              <a:t>treatment effect</a:t>
            </a:r>
            <a:r>
              <a:rPr/>
              <a:t> in an experiment. The customers in each leaf are assumed to have homogeneous treatment effects, with heterogeneous treatment effects between leaves.</a:t>
            </a:r>
          </a:p>
          <a:p>
            <a:pPr lvl="0" marL="0" indent="0">
              <a:buNone/>
            </a:pPr>
            <a:r>
              <a:rPr/>
              <a:t>Advantages</a:t>
            </a:r>
            <a:br/>
            <a:r>
              <a:rPr/>
              <a:t>- Works well with a large number of baseline variables</a:t>
            </a:r>
            <a:br/>
            <a:r>
              <a:rPr/>
              <a:t>- Doesn’t require the analyst to define cut-offs for continuous baseline variables</a:t>
            </a:r>
            <a:br/>
            <a:r>
              <a:rPr/>
              <a:t>- Will fit non-linear relationships between baseline variables and uplift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Causal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wine</a:t>
            </a:r>
            <a:r>
              <a:rPr/>
              <a:t> </a:t>
            </a:r>
            <a:r>
              <a:rPr/>
              <a:t>retailer</a:t>
            </a:r>
            <a:r>
              <a:rPr/>
              <a:t> </a:t>
            </a: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treat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email</a:t>
            </a:r>
            <a:br/>
            <a:r>
              <a:rPr sz="1800">
                <a:latin typeface="Courier"/>
              </a:rPr>
              <a:t>response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purch</a:t>
            </a:r>
            <a:br/>
            <a:r>
              <a:rPr sz="1800">
                <a:latin typeface="Courier"/>
              </a:rPr>
              <a:t>baseline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d[,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"days_since"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"past_purch"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"visits"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"chard"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"sav_blanc"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"syrah"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"cab"</a:t>
            </a:r>
            <a:r>
              <a:rPr sz="1800">
                <a:latin typeface="Courier"/>
              </a:rPr>
              <a:t>)]</a:t>
            </a:r>
            <a:br/>
            <a:r>
              <a:rPr sz="1800">
                <a:latin typeface="Courier"/>
              </a:rPr>
              <a:t>cf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causal_forest</a:t>
            </a:r>
            <a:r>
              <a:rPr sz="1800">
                <a:latin typeface="Courier"/>
              </a:rPr>
              <a:t>(baseline, response, treat)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(cf)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GRF forest object of type causal_forest 
## Number of trees: 2000 
## Number of training samples: 123988 
## Variable importance: 
##     1     2     3     4     5     6     7 
## 0.163 0.660 0.101 0.019 0.035 0.013 0.009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Overall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average_treatment_effect</a:t>
            </a:r>
            <a:r>
              <a:rPr sz="1800">
                <a:latin typeface="Courier"/>
              </a:rPr>
              <a:t>(cf, </a:t>
            </a:r>
            <a:r>
              <a:rPr sz="1800">
                <a:solidFill>
                  <a:srgbClr val="902000"/>
                </a:solidFill>
                <a:latin typeface="Courier"/>
              </a:rPr>
              <a:t>method=</a:t>
            </a:r>
            <a:r>
              <a:rPr sz="1800">
                <a:solidFill>
                  <a:srgbClr val="4070A0"/>
                </a:solidFill>
                <a:latin typeface="Courier"/>
              </a:rPr>
              <a:t>"AIPW"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estimate    std.err 
## 13.2981570  0.2876371</a:t>
            </a:r>
          </a:p>
          <a:p>
            <a:pPr lvl="0" marL="0" indent="0">
              <a:buNone/>
            </a:pPr>
            <a:r>
              <a:rPr/>
              <a:t>This is similar to the estimate from our simple regression which was 6.42 (0.30).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Predicted</a:t>
            </a:r>
            <a:r>
              <a:rPr/>
              <a:t> </a:t>
            </a:r>
            <a:r>
              <a:rPr/>
              <a:t>uplift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 like any uplift model, we can use the model to predict the email effect for new customers.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new_cust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chard=</a:t>
            </a:r>
            <a:r>
              <a:rPr sz="1800">
                <a:solidFill>
                  <a:srgbClr val="40A070"/>
                </a:solidFill>
                <a:latin typeface="Courier"/>
              </a:rPr>
              <a:t>38.12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sav_blanc=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syrah=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cab=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 </a:t>
            </a:r>
            <a:br/>
            <a:r>
              <a:rPr sz="1800">
                <a:latin typeface="Courier"/>
              </a:rPr>
              <a:t>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past_purch=</a:t>
            </a:r>
            <a:r>
              <a:rPr sz="1800">
                <a:solidFill>
                  <a:srgbClr val="40A070"/>
                </a:solidFill>
                <a:latin typeface="Courier"/>
              </a:rPr>
              <a:t>38.12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days_since=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visits=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(cf, new_cust, </a:t>
            </a:r>
            <a:r>
              <a:rPr sz="1800">
                <a:solidFill>
                  <a:srgbClr val="902000"/>
                </a:solidFill>
                <a:latin typeface="Courier"/>
              </a:rPr>
              <a:t>estimate.variance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predictions variance.estimates
## 1  -0.4384148           23.10692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Predicted</a:t>
            </a:r>
            <a:r>
              <a:rPr/>
              <a:t> </a:t>
            </a:r>
            <a:r>
              <a:rPr/>
              <a:t>uplift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customers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(cf)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predictions, </a:t>
            </a:r>
            <a:br/>
            <a:r>
              <a:rPr sz="1800">
                <a:latin typeface="Courier"/>
              </a:rPr>
              <a:t>     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"Histogram of Purchase Lift"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"Purchase Lift for Email"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"Customers"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_large_sample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Wine</a:t>
            </a:r>
            <a:r>
              <a:rPr/>
              <a:t> </a:t>
            </a:r>
            <a:r>
              <a:rPr/>
              <a:t>retailer</a:t>
            </a:r>
            <a:r>
              <a:rPr/>
              <a:t> </a:t>
            </a: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Test setting</a:t>
            </a:r>
            <a:r>
              <a:rPr/>
              <a:t>: email to retailer mailing list</a:t>
            </a:r>
          </a:p>
          <a:p>
            <a:pPr lvl="0" marL="0" indent="0">
              <a:buNone/>
            </a:pPr>
            <a:r>
              <a:rPr b="1"/>
              <a:t>Unit</a:t>
            </a:r>
            <a:r>
              <a:rPr/>
              <a:t>: email address</a:t>
            </a:r>
          </a:p>
          <a:p>
            <a:pPr lvl="0" marL="0" indent="0">
              <a:buNone/>
            </a:pPr>
            <a:r>
              <a:rPr b="1"/>
              <a:t>Treatments</a:t>
            </a:r>
            <a:r>
              <a:rPr/>
              <a:t>: email version A, email version B, holdout</a:t>
            </a:r>
          </a:p>
          <a:p>
            <a:pPr lvl="0" marL="0" indent="0">
              <a:buNone/>
            </a:pPr>
            <a:r>
              <a:rPr b="1"/>
              <a:t>Reponse</a:t>
            </a:r>
            <a:r>
              <a:rPr/>
              <a:t>: open, click and 1-month purchase ($)</a:t>
            </a:r>
          </a:p>
          <a:p>
            <a:pPr lvl="0" marL="0" indent="0">
              <a:buNone/>
            </a:pPr>
            <a:r>
              <a:rPr b="1"/>
              <a:t>Selection</a:t>
            </a:r>
            <a:r>
              <a:rPr/>
              <a:t>: all active customers</a:t>
            </a:r>
          </a:p>
          <a:p>
            <a:pPr lvl="0" marL="0" indent="0">
              <a:buNone/>
            </a:pPr>
            <a:r>
              <a:rPr b="1"/>
              <a:t>Assignment</a:t>
            </a:r>
            <a:r>
              <a:rPr/>
              <a:t>: randomly assigned (1/3 each)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Predicted</a:t>
            </a:r>
            <a:r>
              <a:rPr/>
              <a:t> </a:t>
            </a:r>
            <a:r>
              <a:rPr/>
              <a:t>uplift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purchase</a:t>
            </a:r>
            <a:r>
              <a:rPr/>
              <a:t> </a:t>
            </a:r>
            <a:r>
              <a:rPr/>
              <a:t>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trans_gray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rgb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past_purch,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(cf)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predictions, </a:t>
            </a:r>
            <a:r>
              <a:rPr sz="1800">
                <a:solidFill>
                  <a:srgbClr val="902000"/>
                </a:solidFill>
                <a:latin typeface="Courier"/>
              </a:rPr>
              <a:t>cex=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latin typeface="Courier"/>
              </a:rPr>
              <a:t>trans_gray,</a:t>
            </a:r>
            <a:br/>
            <a:r>
              <a:rPr sz="1800">
                <a:latin typeface="Courier"/>
              </a:rPr>
              <a:t>    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"Past Purchase Amount ($)"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"Predicted Treatment Effect ($)"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_large_sample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Uplift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trans_gray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rgb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days_since, </a:t>
            </a:r>
            <a:r>
              <a:rPr sz="1800" b="1">
                <a:solidFill>
                  <a:srgbClr val="007020"/>
                </a:solidFill>
                <a:latin typeface="Courier"/>
              </a:rPr>
              <a:t>predict</a:t>
            </a:r>
            <a:r>
              <a:rPr sz="1800">
                <a:latin typeface="Courier"/>
              </a:rPr>
              <a:t>(cf)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predictions, </a:t>
            </a:r>
            <a:r>
              <a:rPr sz="1800">
                <a:solidFill>
                  <a:srgbClr val="902000"/>
                </a:solidFill>
                <a:latin typeface="Courier"/>
              </a:rPr>
              <a:t>cex=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latin typeface="Courier"/>
              </a:rPr>
              <a:t>trans_gray,</a:t>
            </a:r>
            <a:br/>
            <a:r>
              <a:rPr sz="1800">
                <a:latin typeface="Courier"/>
              </a:rPr>
              <a:t>    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"Days Since Last Active"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"Predicted Treatment Effect ($)"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_large_sample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Large sample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look for heterogeneous treatment effects using baseline variables</a:t>
                </a:r>
              </a:p>
              <a:p>
                <a:pPr lvl="1"/>
                <a:r>
                  <a:rPr/>
                  <a:t>Three ways to find heterogeneous treatment effects</a:t>
                </a:r>
              </a:p>
              <a:p>
                <a:pPr lvl="2"/>
                <a:r>
                  <a:rPr/>
                  <a:t>Slicing and dicing: filter down then analyze sub-test</a:t>
                </a:r>
              </a:p>
              <a:p>
                <a:pPr lvl="2"/>
                <a:r>
                  <a:rPr/>
                  <a:t>Uplift modeling</a:t>
                </a:r>
              </a:p>
              <a:p>
                <a:pPr lvl="3"/>
                <a:r>
                  <a:rPr/>
                  <a:t>Build a regression with interactions between x and z’s</a:t>
                </a:r>
              </a:p>
              <a:p>
                <a:pPr lvl="3"/>
                <a:r>
                  <a:rPr/>
                  <a:t>Use logistic regression for binary response</a:t>
                </a:r>
              </a:p>
              <a:p>
                <a:pPr lvl="2"/>
                <a:r>
                  <a:rPr/>
                  <a:t>Causal forests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variable: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activity</a:t>
            </a:r>
          </a:p>
        </p:txBody>
      </p:sp>
      <p:pic>
        <p:nvPicPr>
          <p:cNvPr descr="3_large_sampl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 the customers who have been active in the last 60 days.</a:t>
            </a:r>
          </a:p>
          <a:p>
            <a:pPr lvl="0" marL="0" indent="0">
              <a:buNone/>
            </a:pPr>
            <a:r>
              <a:rPr/>
              <a:t>Within that subset, customers were randomly assigned to recieve email A, email B or no email.</a:t>
            </a:r>
          </a:p>
          <a:p>
            <a:pPr lvl="0" marL="0" indent="0">
              <a:buNone/>
            </a:pPr>
            <a:r>
              <a:rPr/>
              <a:t>So, we can analyze the data for a subgroup as it’s own test test by slicing down and then re-analyzing.</a:t>
            </a:r>
          </a:p>
          <a:p>
            <a:pPr lvl="0" marL="0" indent="0">
              <a:buNone/>
            </a:pPr>
            <a:r>
              <a:rPr/>
              <a:t>However, we will only find signifcant results if we have enough sample in the subgroup.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Recent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aged</a:t>
            </a:r>
            <a:r>
              <a:rPr/>
              <a:t> </a:t>
            </a:r>
            <a:r>
              <a:rPr/>
              <a:t>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((days_since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), group)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(open),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(click),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(purch))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5
## # Groups:   (days_since &lt; 60) [2]
##   `(days_since &lt; 60)` group   `mean(open)` `mean(click)` `mean(purch)`
##   &lt;lgl&gt;               &lt;fct&gt;          &lt;dbl&gt;         &lt;dbl&gt;         &lt;dbl&gt;
## 1 FALSE               ctrl           0            0               6.80
## 2 FALSE               email_A        0.582        0.106          17.1 
## 3 FALSE               email_B        0.503        0.0715         17.0 
## 4 TRUE                ctrl           0            0              18.5 
## 5 TRUE                email_A        0.865        0.160          34.8 
## 6 TRUE                email_B        0.812        0.117          35.4</a:t>
            </a:r>
          </a:p>
          <a:p>
            <a:pPr lvl="1"/>
            <a:r>
              <a:rPr/>
              <a:t>The email seems to produce a stronger effect on purchases for recently active customers.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actice?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(email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purch, 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group))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geom_dotplot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binaxis=</a:t>
            </a:r>
            <a:r>
              <a:rPr sz="1800">
                <a:solidFill>
                  <a:srgbClr val="4070A0"/>
                </a:solidFill>
                <a:latin typeface="Courier"/>
              </a:rPr>
              <a:t>'y'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stackdir=</a:t>
            </a:r>
            <a:r>
              <a:rPr sz="1800">
                <a:solidFill>
                  <a:srgbClr val="4070A0"/>
                </a:solidFill>
                <a:latin typeface="Courier"/>
              </a:rPr>
              <a:t>'center'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stackratio=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dotsize=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binwidth=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ylab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"30-Day Purchases ($)"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xlab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A/B Testing</dc:title>
  <dc:creator>Elea McDonnell Feit</dc:creator>
  <cp:keywords/>
  <dcterms:created xsi:type="dcterms:W3CDTF">2020-03-30T19:25:47Z</dcterms:created>
  <dcterms:modified xsi:type="dcterms:W3CDTF">2020-03-30T19:25:47Z</dcterms:modified>
</cp:coreProperties>
</file>