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pers.ssrn.com/sol3/papers.cfm?abstract_id=3140631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i.google/research/pubs/pub38355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Tests</a:t>
            </a:r>
            <a:br/>
            <a:br/>
            <a:r>
              <a:rPr/>
              <a:t>Elea</a:t>
            </a:r>
            <a:r>
              <a:rPr/>
              <a:t> </a:t>
            </a:r>
            <a:r>
              <a:rPr/>
              <a:t>McDonnell</a:t>
            </a:r>
            <a:r>
              <a:rPr/>
              <a:t> </a:t>
            </a:r>
            <a:r>
              <a:rPr/>
              <a:t>Feit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6/16/2019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Post-stratification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your customers can be divided into strata that have more homogeneous treatment effects (based on a baseline variable(s)), then you can increase precision/power of your estimate of the overall average treatment effect by computing the estimate separately for each strata and then recombining. (See </a:t>
            </a:r>
            <a:r>
              <a:rPr>
                <a:hlinkClick r:id="rId2"/>
              </a:rPr>
              <a:t>Berman and Feit, 2018WP</a:t>
            </a:r>
            <a:r>
              <a:rPr/>
              <a:t> for an application in marketing).</a:t>
            </a:r>
          </a:p>
          <a:p>
            <a:pPr lvl="0" marL="0" indent="0">
              <a:buNone/>
            </a:pPr>
            <a:r>
              <a:rPr/>
              <a:t>Post-stratification is achieved in a regression framework by effects coding the strata indicator (which is a categorical baseline variable) and interacting the treatment indicator with the the baseline indicator.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Post-stratification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visits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contrasts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strata)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contr.sum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effects coding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contrasts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strata)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[,1]
## FALSE    1
## TRUE    -1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strata,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Estimate Std. Error     t value  Pr(&gt;|t|)
## (Intercept)       12.395557   13.24082  0.93616243 0.3504233
## emailTRUE         19.079698   15.17663  1.25717586 0.2102921
## strata1           -1.140157   13.24082 -0.08610926 0.9314737
## emailTRUE:strata1  5.994996   15.17663  0.39501485 0.6932920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wine experiment was completely randomized. The number of subjects who got each treatment is almost perfectly equal. This maximizes the precision.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big_d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"test_data.csv"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xtabs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big_d)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group
##    ctrl email_A email_B 
##   41330   41329   41329</a:t>
            </a:r>
          </a:p>
          <a:p>
            <a:pPr lvl="0" marL="0" indent="0">
              <a:buNone/>
            </a:pPr>
            <a:r>
              <a:rPr/>
              <a:t>But we don’t have perfect balance between the treatments within group.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xtabs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(visits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big_d)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visits &lt; 3
## group     FALSE  TRUE
##   ctrl    37955  3375
##   email_A 37926  3403
##   email_B 37974  3355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Stratification</a:t>
            </a:r>
            <a:r>
              <a:rPr/>
              <a:t> </a:t>
            </a:r>
            <a:r>
              <a:rPr/>
              <a:t>(aka</a:t>
            </a:r>
            <a:r>
              <a:rPr/>
              <a:t> </a:t>
            </a:r>
            <a:r>
              <a:rPr/>
              <a:t>blocking)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Balancing the sample in each subgroup will increase precision. This is called (not post-) </a:t>
            </a:r>
            <a:r>
              <a:rPr b="1"/>
              <a:t>stratification</a:t>
            </a:r>
            <a:r>
              <a:rPr/>
              <a:t> in biostats and </a:t>
            </a:r>
            <a:r>
              <a:rPr b="1"/>
              <a:t>blocking</a:t>
            </a:r>
            <a:r>
              <a:rPr/>
              <a:t> in engineering. This becomes more important as:</a:t>
            </a:r>
          </a:p>
          <a:p>
            <a:pPr lvl="1"/>
            <a:r>
              <a:rPr/>
              <a:t>Sample sizes get very, very small</a:t>
            </a:r>
          </a:p>
          <a:p>
            <a:pPr lvl="2"/>
            <a:r>
              <a:rPr/>
              <a:t>Expensive engineering tests</a:t>
            </a:r>
          </a:p>
          <a:p>
            <a:pPr lvl="2"/>
            <a:r>
              <a:rPr/>
              <a:t>Small populations of patients</a:t>
            </a:r>
          </a:p>
          <a:p>
            <a:pPr lvl="2"/>
            <a:r>
              <a:rPr/>
              <a:t>Tests where stores are the unit of analysis</a:t>
            </a:r>
          </a:p>
          <a:p>
            <a:pPr lvl="1"/>
            <a:r>
              <a:rPr/>
              <a:t>The response is very noisy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 a test where the treatment is a new store display, which we will install in some stores. We usually know lots of things about stores before the experiment.</a:t>
            </a:r>
          </a:p>
          <a:p>
            <a:pPr lvl="0" marL="0" indent="0">
              <a:buNone/>
            </a:pPr>
            <a:r>
              <a:rPr b="1"/>
              <a:t>Matching</a:t>
            </a:r>
            <a:r>
              <a:rPr/>
              <a:t> is when we use the baseline variables that we have on the stores to identify pairs of similar stores.</a:t>
            </a:r>
          </a:p>
          <a:p>
            <a:pPr lvl="0" marL="0" indent="0">
              <a:buNone/>
            </a:pPr>
            <a:r>
              <a:rPr/>
              <a:t>One of the best ways to match stores is on past sales.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Wait,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randomization?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No, we create pairs of matched stores and then randomize within each pair.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Within-subjects designs</a:t>
            </a:r>
            <a:r>
              <a:rPr/>
              <a:t> apply both treatments sequentially to each subject</a:t>
            </a:r>
          </a:p>
          <a:p>
            <a:pPr lvl="2"/>
            <a:r>
              <a:rPr/>
              <a:t>Introduces time confounding</a:t>
            </a:r>
          </a:p>
          <a:p>
            <a:pPr lvl="2"/>
            <a:r>
              <a:rPr/>
              <a:t>Reverse the order for some (crossover design)</a:t>
            </a:r>
          </a:p>
          <a:p>
            <a:pPr lvl="1"/>
            <a:r>
              <a:rPr b="1"/>
              <a:t>Twin studies</a:t>
            </a:r>
            <a:r>
              <a:rPr/>
              <a:t> randomly assign twins to different treatments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Paired</a:t>
            </a:r>
            <a:r>
              <a:rPr/>
              <a:t> </a:t>
            </a:r>
            <a:r>
              <a:rPr/>
              <a:t>comparsion</a:t>
            </a:r>
            <a:r>
              <a:rPr/>
              <a:t> </a:t>
            </a:r>
            <a:r>
              <a:rPr/>
              <a:t>signficance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you’ve matched units in advance, you should analyze the test as a paired comparison test.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t.test(..., paired=TRUE)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 what you can, randomize what you can not.</a:t>
            </a:r>
          </a:p>
          <a:p>
            <a:pPr lvl="0" marL="0" indent="0">
              <a:buNone/>
            </a:pPr>
            <a:r>
              <a:rPr/>
              <a:t>atttibuted to George Box, author of </a:t>
            </a:r>
            <a:r>
              <a:rPr i="1"/>
              <a:t>Statistics for Experimenters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small?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the age of digital marketing, you’d think we would always have big samples. Not true!</a:t>
            </a:r>
          </a:p>
          <a:p>
            <a:pPr lvl="0" marL="0" indent="0">
              <a:buNone/>
            </a:pPr>
            <a:r>
              <a:rPr/>
              <a:t>Small sample tests:</a:t>
            </a:r>
            <a:br/>
            <a:r>
              <a:rPr/>
              <a:t>- Tests on small sub-populations - Website test on a low-traffic page - Tests on B2B customers</a:t>
            </a:r>
            <a:br/>
            <a:r>
              <a:rPr/>
              <a:t>- Tests where treatments are applied to store locations or geographies - When the treatment is expensive or risky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box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600200"/>
            <a:ext cx="3213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Companies</a:t></a:r><a:r><a:rPr /><a:t> </a:t></a:r><a:r><a:rPr /><a:t>that</a:t></a:r><a:r><a:rPr /><a:t> </a:t></a:r><a:r><a:rPr /><a:t>specialize</a:t></a:r><a:r><a:rPr /><a:t> </a:t></a:r><a:r><a:rPr /><a:t>in</a:t></a:r><a:r><a:rPr /><a:t> </a:t></a:r><a:r><a:rPr /><a:t>small</a:t></a:r><a:r><a:rPr /><a:t> </a:t></a:r><a14:m><m:oMath xmlns:m="http://schemas.openxmlformats.org/officeDocument/2006/math"><m:r><m:t>N</m:t></m:r></m:oMath></a14:m><a:r><a:rPr /><a:t> </a:t></a:r><a:r><a:rPr /><a:t>test</a:t></a:r><a:r><a:rPr /><a:t> </a:t></a:r><a:r><a:rPr /><a:t>design</a:t></a:r></a:p></p:txBody></p:sp><p:sp><p:nvSpPr><p:cNvPr id="3" name="Content Placeholder 2" /><p:cNvSpPr><a:spLocks noGrp="1" /></p:cNvSpPr><p:nvPr><p:ph idx="1" /></p:nvPr></p:nvSpPr><p:spPr /><p:txBody><a:bodyPr /><a:lstStyle /><a:p><a:pPr lvl="0" marL="0" indent="0"><a:spcBef><a:spcPts val="3000" /></a:spcBef><a:buNone /></a:pPr><a:r><a:rPr b="1" /><a:t>Mastercard Data &amp; Services Test &amp; Learn</a:t></a:r></a:p><a:p><a:pPr lvl="0" marL="0" indent="0"><a:buNone /></a:pPr><a:r><a:rPr /><a:t>Formerly Applied Predictive Technologies</a:t></a:r></a:p><a:p><a:pPr lvl="0" marL="0" indent="0"><a:spcBef><a:spcPts val="3000" /></a:spcBef><a:buNone /></a:pPr><a:r><a:rPr b="1" /><a:t>Google</a:t></a:r></a:p><a:p><a:pPr lvl="0" marL="0" indent="0"><a:buNone /></a:pPr><a:r><a:rPr /><a:t>See </a:t></a:r><a:r><a:rPr><a:hlinkClick r:id="rId2" /></a:rPr><a:t>Vaver and Koehler 2011</a:t></a:r></a:p></p:txBody></p:sp></p:spTree></p:cSld>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Propensity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Propensity matching attempts to construct an experiment from observational data using match. Matching is constrained by the treatment.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ropensity_sc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7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still subject to any selection bias related to unobserved variables.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Small sample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lower power/precision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can’t find significant differences</a:t>
                </a:r>
              </a:p>
              <a:p>
                <a:pPr lvl="1"/>
                <a:r>
                  <a:rPr/>
                  <a:t>Options for using baseline variables to improve power</a:t>
                </a:r>
              </a:p>
              <a:p>
                <a:pPr lvl="2"/>
                <a:r>
                  <a:rPr/>
                  <a:t>Add baseline variables as controls (“regression correction”)</a:t>
                </a:r>
              </a:p>
              <a:p>
                <a:pPr lvl="2"/>
                <a:r>
                  <a:rPr/>
                  <a:t>(Post-)stratification (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×</m:t>
                    </m:r>
                    <m:r>
                      <m:t>z</m:t>
                    </m:r>
                  </m:oMath>
                </a14:m>
                <a:r>
                  <a:rPr/>
                  <a:t> interactions)</a:t>
                </a:r>
              </a:p>
              <a:p>
                <a:pPr lvl="2"/>
                <a:r>
                  <a:rPr/>
                  <a:t>Pre-test matching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imagine we conducted an activation test with customers who have never purchased, but have been active in the past day.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"test_data.csv"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d[d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past_purch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187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aggregate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(open, click, purch)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group, 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d, </a:t>
            </a:r>
            <a:r>
              <a:rPr sz="1800">
                <a:solidFill>
                  <a:srgbClr val="902000"/>
                </a:solidFill>
                <a:latin typeface="Courier"/>
              </a:rPr>
              <a:t>FUN=</a:t>
            </a:r>
            <a:r>
              <a:rPr sz="1800">
                <a:latin typeface="Courier"/>
              </a:rPr>
              <a:t>mean)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group      open      click    purch
## 1    ctrl 0.0000000 0.00000000 11.53544
## 2 email_A 0.7866667 0.12000000 43.26760
## 3 email_B 0.7454545 0.07272727 22.63291</a:t>
            </a:r>
          </a:p>
          <a:p>
            <a:pPr lvl="0" marL="0" indent="0">
              <a:buNone/>
            </a:pPr>
            <a:r>
              <a:rPr/>
              <a:t>There are big differences there, but are they statistically significant?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purchases?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purch ~ email, data = d)
## 
## Residuals:
##    Min     1Q Median     3Q    Max 
## -34.54 -34.54 -11.54  -2.24 577.74 
## 
## Coefficients:
##             Estimate Std. Error t value Pr(&gt;|t|)  
## (Intercept)   11.535      8.655   1.333   0.1842  
## emailTRUE     23.002     10.380   2.216   0.0279 *
## ---
## Signif. codes:  0 '***' 0.001 '**' 0.01 '*' 0.05 '.' 0.1 ' ' 1
## 
## Residual standard error: 65.34 on 185 degrees of freedom
## Multiple R-squared:  0.02586,    Adjusted R-squared:  0.02059 
## F-statistic:  4.91 on 1 and 185 DF,  p-value: 0.02792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t.test(purch ~ email, data=d, var.equal=TRUE) # equivalent</a:t>
            </a:r>
          </a:p>
          <a:p>
            <a:pPr lvl="0" marL="0" indent="0">
              <a:buNone/>
            </a:pPr>
            <a:r>
              <a:rPr/>
              <a:t>Well, they buy more, but the email effect isn’t even close to significant.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won’t always get statistical significance when there are real effects, becasue of noise in the data. </a:t>
            </a:r>
            <a:r>
              <a:rPr b="1"/>
              <a:t>Power</a:t>
            </a:r>
            <a:r>
              <a:rPr/>
              <a:t> is the likelihood that we will detect a effect when it exists. It is related to of the </a:t>
            </a:r>
            <a:r>
              <a:rPr b="1"/>
              <a:t>precision</a:t>
            </a:r>
            <a:r>
              <a:rPr/>
              <a:t> of the estimates.</a:t>
            </a:r>
          </a:p>
          <a:p>
            <a:pPr lvl="0" marL="0" indent="0">
              <a:buNone/>
            </a:pPr>
            <a:r>
              <a:rPr/>
              <a:t>small sample sizes -&gt; low precision and low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 sample -&gt; use baseline vars to find heterogeneous treatment effects small sample -&gt; use baseline vars to mop up noise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#1:</a:t>
            </a:r>
            <a:r>
              <a:rPr/>
              <a:t> </a:t>
            </a:r>
            <a:r>
              <a:rPr/>
              <a:t>“</a:t>
            </a:r>
            <a:r>
              <a:rPr/>
              <a:t>Regression</a:t>
            </a:r>
            <a:r>
              <a:rPr/>
              <a:t> </a:t>
            </a:r>
            <a:r>
              <a:rPr/>
              <a:t>Correction</a:t>
            </a:r>
            <a:r>
              <a:rPr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one of the baseline variables predicts the outcome, then including it in a regression analysis will reduce the error term and increase precision.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x</m:t>
                    </m:r>
                    <m:r>
                      <m:t>+</m:t>
                    </m:r>
                    <m:r>
                      <m:t>c</m:t>
                    </m:r>
                    <m:r>
                      <m:t>z</m:t>
                    </m:r>
                    <m:r>
                      <m:t>+</m:t>
                    </m:r>
                    <m:r>
                      <m:t>ε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correction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Standard analysis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Estimate Std. Error  t value   Pr(&gt;|t|)
## (Intercept) 11.53544   8.654864 1.332827 0.18422766
## emailTRUE   23.00210  10.380288 2.215940 0.02791509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Regression corrected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visits,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Estimate Std. Error    t value   Pr(&gt;|t|)
## (Intercept) -4.372848  13.082853 -0.3342427 0.73857710
## emailTRUE   22.719842  10.336842  2.1979481 0.02920086
## visits       3.309388   2.047807  1.6160642 0.10779370</a:t>
            </a:r>
          </a:p>
          <a:p>
            <a:pPr lvl="0" marL="0" indent="0">
              <a:buNone/>
            </a:pPr>
            <a:r>
              <a:rPr/>
              <a:t>The standard error on emailTRUE may get a bit smaller, but if the baseline variable is unrealated to the outcome, then adding it won’t help.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Stratification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A/B Testing</dc:title>
  <dc:creator>Elea McDonnell Feit</dc:creator>
  <cp:keywords/>
  <dcterms:created xsi:type="dcterms:W3CDTF">2020-03-30T19:48:52Z</dcterms:created>
  <dcterms:modified xsi:type="dcterms:W3CDTF">2020-03-30T19:48:52Z</dcterms:modified>
</cp:coreProperties>
</file>