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pers.ssrn.com/sol3/papers.cfm?abstract_id=3274875" TargetMode="Externa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pers.ssrn.com/sol3/papers.cfm?abstract_id=3274875" TargetMode="External" /><Relationship Id="rId3" Type="http://schemas.openxmlformats.org/officeDocument/2006/relationships/hyperlink" Target="https://papers.ssrn.com/sol3/papers.cfm?abstract_id=3274875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A/B</a:t>
            </a:r>
            <a:r>
              <a:rPr/>
              <a:t> </a:t>
            </a: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Profit-Maximizing</a:t>
            </a:r>
            <a:r>
              <a:rPr/>
              <a:t> </a:t>
            </a:r>
            <a:r>
              <a:rPr/>
              <a:t>A/B</a:t>
            </a:r>
            <a:r>
              <a:rPr/>
              <a:t> </a:t>
            </a:r>
            <a:r>
              <a:rPr/>
              <a:t>Tests</a:t>
            </a:r>
            <a:br/>
            <a:br/>
            <a:r>
              <a:rPr/>
              <a:t>Elea</a:t>
            </a:r>
            <a:r>
              <a:rPr/>
              <a:t> </a:t>
            </a:r>
            <a:r>
              <a:rPr/>
              <a:t>McDonnell</a:t>
            </a:r>
            <a:r>
              <a:rPr/>
              <a:t> </a:t>
            </a:r>
            <a:r>
              <a:rPr/>
              <a:t>Feit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6/16/2019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Hierarchical Stan model for past experiments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// Stan code for Lewis and Rao 2015 data
// L&amp;R only report the mean and standard deviation for the control group for each experiment
data {
  int&lt;lower=1&gt; nexpt; // number of experiments
  real&lt;lower=2&gt; nobs[nexpt]; // sample size for control group
  real ybar[nexpt]; // observed mean for control group
  real&lt;lower=0&gt; s[nexpt]; // observed standard deviation for experiment (pooled)
}
parameters {
  real m[nexpt]; // true mean for control group in experiment
  real mu; // mean across experiments
  real&lt;lower=0&gt; sigma; //standard deviation across experiments
}
model {
  // priors
  mu ~ normal(0, 10);
  sigma ~ normal(0, 3);
  // likelihood
  for (i in 1:nexpt) {
      m[i] ~ normal(mu, sigma);
      ybar[i] ~ normal(m[i], s[i]/sqrt(nobs[i])); 
  }
}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Fit</a:t>
            </a:r>
            <a:r>
              <a:rPr/>
              <a:t> </a:t>
            </a:r>
            <a:r>
              <a:rPr/>
              <a:t>hierarchical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lr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"display_LewisRao2015Retail.csv"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data taken from tables 1 and 2 of Lewis and Rao (2015)</a:t>
            </a:r>
            <a:br/>
            <a:r>
              <a:rPr sz="1800">
                <a:latin typeface="Courier"/>
              </a:rPr>
              <a:t>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include only advertiser 1 and eliminate exp 4</a:t>
            </a:r>
            <a:br/>
            <a:r>
              <a:rPr sz="1800">
                <a:latin typeface="Courier"/>
              </a:rPr>
              <a:t>d1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nexpt=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(c), </a:t>
            </a:r>
            <a:r>
              <a:rPr sz="1800">
                <a:solidFill>
                  <a:srgbClr val="902000"/>
                </a:solidFill>
                <a:latin typeface="Courier"/>
              </a:rPr>
              <a:t>nobs=</a:t>
            </a:r>
            <a:r>
              <a:rPr sz="1800">
                <a:latin typeface="Courier"/>
              </a:rPr>
              <a:t>lr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n1[c], </a:t>
            </a:r>
            <a:r>
              <a:rPr sz="1800">
                <a:solidFill>
                  <a:srgbClr val="902000"/>
                </a:solidFill>
                <a:latin typeface="Courier"/>
              </a:rPr>
              <a:t>ybar=</a:t>
            </a:r>
            <a:r>
              <a:rPr sz="1800">
                <a:latin typeface="Courier"/>
              </a:rPr>
              <a:t>lr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m[c], </a:t>
            </a:r>
            <a:r>
              <a:rPr sz="1800">
                <a:solidFill>
                  <a:srgbClr val="902000"/>
                </a:solidFill>
                <a:latin typeface="Courier"/>
              </a:rPr>
              <a:t>s=</a:t>
            </a:r>
            <a:r>
              <a:rPr sz="1800">
                <a:latin typeface="Courier"/>
              </a:rPr>
              <a:t>lr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s[c])</a:t>
            </a:r>
            <a:br/>
            <a:r>
              <a:rPr sz="1800">
                <a:latin typeface="Courier"/>
              </a:rPr>
              <a:t>m1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stan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file=</a:t>
            </a:r>
            <a:r>
              <a:rPr sz="1800">
                <a:solidFill>
                  <a:srgbClr val="4070A0"/>
                </a:solidFill>
                <a:latin typeface="Courier"/>
              </a:rPr>
              <a:t>"test_roll_model.stan"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data=</a:t>
            </a:r>
            <a:r>
              <a:rPr sz="1800">
                <a:latin typeface="Courier"/>
              </a:rPr>
              <a:t>d1, </a:t>
            </a:r>
            <a:r>
              <a:rPr sz="1800">
                <a:solidFill>
                  <a:srgbClr val="902000"/>
                </a:solidFill>
                <a:latin typeface="Courier"/>
              </a:rPr>
              <a:t>seed=</a:t>
            </a:r>
            <a:r>
              <a:rPr sz="1800">
                <a:solidFill>
                  <a:srgbClr val="40A070"/>
                </a:solidFill>
                <a:latin typeface="Courier"/>
              </a:rPr>
              <a:t>20030601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iter=</a:t>
            </a:r>
            <a:r>
              <a:rPr sz="1800">
                <a:solidFill>
                  <a:srgbClr val="40A070"/>
                </a:solidFill>
                <a:latin typeface="Courier"/>
              </a:rPr>
              <a:t>10000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SAMPLING FOR MODEL 'test_roll_model' NOW (CHAIN 1).
## Chain 1: 
## Chain 1: Gradient evaluation took 1.6e-05 seconds
## Chain 1: 1000 transitions using 10 leapfrog steps per transition would take 0.16 seconds.
## Chain 1: Adjust your expectations accordingly!
## Chain 1: 
## Chain 1: 
## Chain 1: Iteration:    1 / 10000 [  0%]  (Warmup)
## Chain 1: Iteration: 1000 / 10000 [ 10%]  (Warmup)
## Chain 1: Iteration: 2000 / 10000 [ 20%]  (Warmup)
## Chain 1: Iteration: 3000 / 10000 [ 30%]  (Warmup)
## Chain 1: Iteration: 4000 / 10000 [ 40%]  (Warmup)
## Chain 1: Iteration: 5000 / 10000 [ 50%]  (Warmup)
## Chain 1: Iteration: 5001 / 10000 [ 50%]  (Sampling)
## Chain 1: Iteration: 6000 / 10000 [ 60%]  (Sampling)
## Chain 1: Iteration: 7000 / 10000 [ 70%]  (Sampling)
## Chain 1: Iteration: 8000 / 10000 [ 80%]  (Sampling)
## Chain 1: Iteration: 9000 / 10000 [ 90%]  (Sampling)
## Chain 1: Iteration: 10000 / 10000 [100%]  (Sampling)
## Chain 1: 
## Chain 1:  Elapsed Time: 0.157387 seconds (Warm-up)
## Chain 1:                0.166998 seconds (Sampling)
## Chain 1:                0.324385 seconds (Total)
## Chain 1: 
## 
## SAMPLING FOR MODEL 'test_roll_model' NOW (CHAIN 2).
## Chain 2: 
## Chain 2: Gradient evaluation took 1.1e-05 seconds
## Chain 2: 1000 transitions using 10 leapfrog steps per transition would take 0.11 seconds.
## Chain 2: Adjust your expectations accordingly!
## Chain 2: 
## Chain 2: 
## Chain 2: Iteration:    1 / 10000 [  0%]  (Warmup)
## Chain 2: Iteration: 1000 / 10000 [ 10%]  (Warmup)
## Chain 2: Iteration: 2000 / 10000 [ 20%]  (Warmup)
## Chain 2: Iteration: 3000 / 10000 [ 30%]  (Warmup)
## Chain 2: Iteration: 4000 / 10000 [ 40%]  (Warmup)
## Chain 2: Iteration: 5000 / 10000 [ 50%]  (Warmup)
## Chain 2: Iteration: 5001 / 10000 [ 50%]  (Sampling)
## Chain 2: Iteration: 6000 / 10000 [ 60%]  (Sampling)
## Chain 2: Iteration: 7000 / 10000 [ 70%]  (Sampling)
## Chain 2: Iteration: 8000 / 10000 [ 80%]  (Sampling)
## Chain 2: Iteration: 9000 / 10000 [ 90%]  (Sampling)
## Chain 2: Iteration: 10000 / 10000 [100%]  (Sampling)
## Chain 2: 
## Chain 2:  Elapsed Time: 0.180081 seconds (Warm-up)
## Chain 2:                0.177137 seconds (Sampling)
## Chain 2:                0.357218 seconds (Total)
## Chain 2: 
## 
## SAMPLING FOR MODEL 'test_roll_model' NOW (CHAIN 3).
## Chain 3: 
## Chain 3: Gradient evaluation took 8e-06 seconds
## Chain 3: 1000 transitions using 10 leapfrog steps per transition would take 0.08 seconds.
## Chain 3: Adjust your expectations accordingly!
## Chain 3: 
## Chain 3: 
## Chain 3: Iteration:    1 / 10000 [  0%]  (Warmup)
## Chain 3: Iteration: 1000 / 10000 [ 10%]  (Warmup)
## Chain 3: Iteration: 2000 / 10000 [ 20%]  (Warmup)
## Chain 3: Iteration: 3000 / 10000 [ 30%]  (Warmup)
## Chain 3: Iteration: 4000 / 10000 [ 40%]  (Warmup)
## Chain 3: Iteration: 5000 / 10000 [ 50%]  (Warmup)
## Chain 3: Iteration: 5001 / 10000 [ 50%]  (Sampling)
## Chain 3: Iteration: 6000 / 10000 [ 60%]  (Sampling)
## Chain 3: Iteration: 7000 / 10000 [ 70%]  (Sampling)
## Chain 3: Iteration: 8000 / 10000 [ 80%]  (Sampling)
## Chain 3: Iteration: 9000 / 10000 [ 90%]  (Sampling)
## Chain 3: Iteration: 10000 / 10000 [100%]  (Sampling)
## Chain 3: 
## Chain 3:  Elapsed Time: 0.155204 seconds (Warm-up)
## Chain 3:                0.17979 seconds (Sampling)
## Chain 3:                0.334994 seconds (Total)
## Chain 3: 
## 
## SAMPLING FOR MODEL 'test_roll_model' NOW (CHAIN 4).
## Chain 4: 
## Chain 4: Gradient evaluation took 8e-06 seconds
## Chain 4: 1000 transitions using 10 leapfrog steps per transition would take 0.08 seconds.
## Chain 4: Adjust your expectations accordingly!
## Chain 4: 
## Chain 4: 
## Chain 4: Iteration:    1 / 10000 [  0%]  (Warmup)
## Chain 4: Iteration: 1000 / 10000 [ 10%]  (Warmup)
## Chain 4: Iteration: 2000 / 10000 [ 20%]  (Warmup)
## Chain 4: Iteration: 3000 / 10000 [ 30%]  (Warmup)
## Chain 4: Iteration: 4000 / 10000 [ 40%]  (Warmup)
## Chain 4: Iteration: 5000 / 10000 [ 50%]  (Warmup)
## Chain 4: Iteration: 5001 / 10000 [ 50%]  (Sampling)
## Chain 4: Iteration: 6000 / 10000 [ 60%]  (Sampling)
## Chain 4: Iteration: 7000 / 10000 [ 70%]  (Sampling)
## Chain 4: Iteration: 8000 / 10000 [ 80%]  (Sampling)
## Chain 4: Iteration: 9000 / 10000 [ 90%]  (Sampling)
## Chain 4: Iteration: 10000 / 10000 [100%]  (Sampling)
## Chain 4: 
## Chain 4:  Elapsed Time: 0.155448 seconds (Warm-up)
## Chain 4:                0.17147 seconds (Sampling)
## Chain 4:                0.326918 seconds (Total)
## Chain 4: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Fitted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(m1)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summary[,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8</a:t>
            </a:r>
            <a:r>
              <a:rPr sz="1800">
                <a:latin typeface="Courier"/>
              </a:rPr>
              <a:t>)]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mean         sd        25%      97.5%
## m[1]    9.490377 0.08467993   9.433258   9.655464
## m[2]   10.500796 0.10008523  10.433861  10.698501
## m[3]    4.860131 0.06181156   4.818066   4.981305
## m[4]   11.470157 0.07017636  11.422815  11.609507
## m[5]   17.615434 0.09047702  17.553716  17.792088
## mu     10.352358 2.00230021   9.138484  14.169450
## sigma   4.398852 1.17817514   3.540116   7.193112
## lp__  -13.182626 1.90558956 -14.218789 -10.511587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Compute</a:t>
            </a:r>
            <a:r>
              <a:rPr/>
              <a:t> </a:t>
            </a:r>
            <a:r>
              <a:rPr/>
              <a:t>optimal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source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"nn_functions.R"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Loading required package: foreach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Loading required package: iterators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Loading required package: parallel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test_size_nn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N=</a:t>
            </a:r>
            <a:r>
              <a:rPr sz="1800">
                <a:solidFill>
                  <a:srgbClr val="40A070"/>
                </a:solidFill>
                <a:latin typeface="Courier"/>
              </a:rPr>
              <a:t>1000000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s=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(d1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s), </a:t>
            </a:r>
            <a:r>
              <a:rPr sz="1800">
                <a:solidFill>
                  <a:srgbClr val="902000"/>
                </a:solidFill>
                <a:latin typeface="Courier"/>
              </a:rPr>
              <a:t>mu=</a:t>
            </a:r>
            <a:r>
              <a:rPr sz="1800">
                <a:solidFill>
                  <a:srgbClr val="40A070"/>
                </a:solidFill>
                <a:latin typeface="Courier"/>
              </a:rPr>
              <a:t>10.36044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sigma=</a:t>
            </a:r>
            <a:r>
              <a:rPr sz="1800">
                <a:solidFill>
                  <a:srgbClr val="40A070"/>
                </a:solidFill>
                <a:latin typeface="Courier"/>
              </a:rPr>
              <a:t>4.39646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11390.89 11390.89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(eval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test_eval_nn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n=</a:t>
            </a:r>
            <a:r>
              <a:rPr sz="1800">
                <a:latin typeface="Courier"/>
              </a:rPr>
              <a:t>n, </a:t>
            </a:r>
            <a:r>
              <a:rPr sz="1800">
                <a:solidFill>
                  <a:srgbClr val="902000"/>
                </a:solidFill>
                <a:latin typeface="Courier"/>
              </a:rPr>
              <a:t>N=</a:t>
            </a:r>
            <a:r>
              <a:rPr sz="1800">
                <a:solidFill>
                  <a:srgbClr val="40A070"/>
                </a:solidFill>
                <a:latin typeface="Courier"/>
              </a:rPr>
              <a:t>1000000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s=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(d1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s), </a:t>
            </a:r>
            <a:r>
              <a:rPr sz="1800">
                <a:solidFill>
                  <a:srgbClr val="902000"/>
                </a:solidFill>
                <a:latin typeface="Courier"/>
              </a:rPr>
              <a:t>mu=</a:t>
            </a:r>
            <a:r>
              <a:rPr sz="1800">
                <a:solidFill>
                  <a:srgbClr val="40A070"/>
                </a:solidFill>
                <a:latin typeface="Courier"/>
              </a:rPr>
              <a:t>10.36044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sigma=</a:t>
            </a:r>
            <a:r>
              <a:rPr sz="1800">
                <a:solidFill>
                  <a:srgbClr val="40A070"/>
                </a:solidFill>
                <a:latin typeface="Courier"/>
              </a:rPr>
              <a:t>4.3964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n1       n2 profit_per_cust   profit profit_test profit_deploy
## 1 11390.89 11390.89        12.72715 12727151    236029.3      12491122
##   profit_rand profit_perfect profit_gain      regret error_rate deploy_1_rate
## 1    10360440       12840843   0.9541639 0.008853939 0.06927924           0.5
##   tie_rate
## 1        0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Null hypothesis test size to detect difference between:</a:t>
            </a:r>
            <a:br/>
            <a:r>
              <a:rPr/>
              <a:t>- display ads that have no effect - display ads that are exactly worth the costs (ROI = 0 versus ROI = -100).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margin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br/>
            <a:r>
              <a:rPr sz="1800">
                <a:latin typeface="Courier"/>
              </a:rPr>
              <a:t>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(lr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cost[c])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margin</a:t>
            </a:r>
            <a:br/>
            <a:r>
              <a:rPr sz="1800">
                <a:latin typeface="Courier"/>
              </a:rPr>
              <a:t>(n_nht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test_size_nht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s=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(d1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s), </a:t>
            </a:r>
            <a:r>
              <a:rPr sz="1800">
                <a:solidFill>
                  <a:srgbClr val="902000"/>
                </a:solidFill>
                <a:latin typeface="Courier"/>
              </a:rPr>
              <a:t>d=</a:t>
            </a:r>
            <a:r>
              <a:rPr sz="1800">
                <a:latin typeface="Courier"/>
              </a:rPr>
              <a:t>d)) 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4782433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finite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(n_fpc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test_size_nht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s=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(d1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s), </a:t>
            </a:r>
            <a:r>
              <a:rPr sz="1800">
                <a:solidFill>
                  <a:srgbClr val="902000"/>
                </a:solidFill>
                <a:latin typeface="Courier"/>
              </a:rPr>
              <a:t>d=</a:t>
            </a:r>
            <a:r>
              <a:rPr sz="1800">
                <a:latin typeface="Courier"/>
              </a:rPr>
              <a:t>d, </a:t>
            </a:r>
            <a:r>
              <a:rPr sz="1800">
                <a:solidFill>
                  <a:srgbClr val="902000"/>
                </a:solidFill>
                <a:latin typeface="Courier"/>
              </a:rPr>
              <a:t>N=</a:t>
            </a:r>
            <a:r>
              <a:rPr sz="1800">
                <a:solidFill>
                  <a:srgbClr val="40A070"/>
                </a:solidFill>
                <a:latin typeface="Courier"/>
              </a:rPr>
              <a:t>1000000</a:t>
            </a:r>
            <a:r>
              <a:rPr sz="1800">
                <a:latin typeface="Courier"/>
              </a:rPr>
              <a:t>)) 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452673.4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(eval_fpc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test_eval_nn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(n_fpc, n_fpc), </a:t>
            </a:r>
            <a:r>
              <a:rPr sz="1800">
                <a:solidFill>
                  <a:srgbClr val="902000"/>
                </a:solidFill>
                <a:latin typeface="Courier"/>
              </a:rPr>
              <a:t>N=</a:t>
            </a:r>
            <a:r>
              <a:rPr sz="1800">
                <a:solidFill>
                  <a:srgbClr val="40A070"/>
                </a:solidFill>
                <a:latin typeface="Courier"/>
              </a:rPr>
              <a:t>1000000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s=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(d1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s), </a:t>
            </a:r>
            <a:r>
              <a:rPr sz="1800">
                <a:solidFill>
                  <a:srgbClr val="902000"/>
                </a:solidFill>
                <a:latin typeface="Courier"/>
              </a:rPr>
              <a:t>mu=</a:t>
            </a:r>
            <a:r>
              <a:rPr sz="1800">
                <a:solidFill>
                  <a:srgbClr val="40A070"/>
                </a:solidFill>
                <a:latin typeface="Courier"/>
              </a:rPr>
              <a:t>10.36044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sigma=</a:t>
            </a:r>
            <a:r>
              <a:rPr sz="1800">
                <a:solidFill>
                  <a:srgbClr val="40A070"/>
                </a:solidFill>
                <a:latin typeface="Courier"/>
              </a:rPr>
              <a:t>4.39646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n1       n2 profit_per_cust   profit profit_test profit_deploy
## 1 452673.4 452673.4        10.59508 10595077     9379790       1215287
##   profit_rand profit_perfect profit_gain    regret error_rate deploy_1_rate
## 1    10360440       12840877  0.09459509 0.1748946 0.01116195           0.5
##   tie_rate
## 1        0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ad</a:t>
            </a:r>
            <a:r>
              <a:rPr/>
              <a:t> </a:t>
            </a:r>
            <a:r>
              <a:rPr/>
              <a:t>tests</a:t>
            </a:r>
          </a:p>
        </p:txBody>
      </p:sp>
      <p:pic>
        <p:nvPicPr>
          <p:cNvPr descr="images/tr_displa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94000"/>
            <a:ext cx="8229600" cy="212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Multi-armed</a:t>
            </a:r>
            <a:r>
              <a:rPr/>
              <a:t> </a:t>
            </a:r>
            <a:r>
              <a:rPr/>
              <a:t>bandits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Multi-armed</a:t>
            </a:r>
            <a:r>
              <a:rPr/>
              <a:t> </a:t>
            </a:r>
            <a:r>
              <a:rPr/>
              <a:t>bandits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Multi-armed bandits are a dynamic profit-maximizing approach that is more flexible than a test &amp; roll experiment. They are often referred to as the “machine learning for the A/B testing world.”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Roll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bandits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Source: personal photo from Ceasar’s Palace, Las Vegas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Multi-armed</a:t>
            </a:r>
            <a:r>
              <a:rPr/>
              <a:t> </a:t>
            </a:r>
            <a:r>
              <a:rPr/>
              <a:t>bandit</a:t>
            </a:r>
            <a:r>
              <a:rPr/>
              <a:t> </a:t>
            </a:r>
            <a:r>
              <a:rPr/>
              <a:t>process/problem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AutoNum type="arabicPeriod"/>
                </a:pPr>
                <a:r>
                  <a:rPr/>
                  <a:t>Define treatment probabilities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</a:p>
              <a:p>
                <a:pPr lvl="1">
                  <a:buAutoNum type="arabicPeriod"/>
                </a:pPr>
                <a:r>
                  <a:rPr/>
                  <a:t>Asssign one or a few units to treatments with probability for each treatment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</a:p>
              <a:p>
                <a:pPr lvl="1">
                  <a:buAutoNum type="arabicPeriod"/>
                </a:pPr>
                <a:r>
                  <a:rPr/>
                  <a:t>Collect data</a:t>
                </a:r>
              </a:p>
              <a:p>
                <a:pPr lvl="1">
                  <a:buAutoNum type="arabicPeriod"/>
                </a:pPr>
                <a:r>
                  <a:rPr/>
                  <a:t>Adjust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’s based on the data</a:t>
                </a:r>
              </a:p>
              <a:p>
                <a:pPr lvl="1">
                  <a:buAutoNum type="arabicPeriod"/>
                </a:pPr>
                <a:r>
                  <a:rPr/>
                  <a:t>Repeat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Thompson</a:t>
            </a:r>
            <a:r>
              <a:rPr/>
              <a:t> </a:t>
            </a:r>
            <a:r>
              <a:rPr/>
              <a:t>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popular approach multi-armed bandit problems was proposed by Thompson in 1933.</a:t>
            </a:r>
          </a:p>
          <a:p>
            <a:pPr lvl="1">
              <a:buAutoNum type="arabicPeriod"/>
            </a:pPr>
            <a:r>
              <a:rPr/>
              <a:t>Start with prior distributions on the performance of each treatment</a:t>
            </a:r>
          </a:p>
          <a:p>
            <a:pPr lvl="1">
              <a:buAutoNum type="arabicPeriod"/>
            </a:pPr>
            <a:r>
              <a:rPr/>
              <a:t>Assign units to treatments based on the probability that the treatment is best</a:t>
            </a:r>
          </a:p>
          <a:p>
            <a:pPr lvl="1">
              <a:buAutoNum type="arabicPeriod"/>
            </a:pPr>
            <a:r>
              <a:rPr/>
              <a:t>Collect data</a:t>
            </a:r>
          </a:p>
          <a:p>
            <a:pPr lvl="1">
              <a:buAutoNum type="arabicPeriod"/>
            </a:pPr>
            <a:r>
              <a:rPr/>
              <a:t>Update priors</a:t>
            </a:r>
          </a:p>
          <a:p>
            <a:pPr lvl="1">
              <a:buAutoNum type="arabicPeriod"/>
            </a:pPr>
            <a:r>
              <a:rPr/>
              <a:t>Repeat</a:t>
            </a:r>
          </a:p>
          <a:p>
            <a:pPr lvl="0" marL="0" indent="0">
              <a:buNone/>
            </a:pPr>
            <a:r>
              <a:rPr/>
              <a:t>There are other methods that work better in specific contexts, but Thompson sampling is very robust.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Thompson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treatments</a:t>
            </a:r>
          </a:p>
        </p:txBody>
      </p:sp>
      <p:pic>
        <p:nvPicPr>
          <p:cNvPr descr="images/thom_sam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2600" y="1600200"/>
            <a:ext cx="819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Source: eigenfoo.xyz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Thompson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Roll</a:t>
            </a:r>
            <a:r>
              <a:rPr/>
              <a:t> </a:t>
            </a:r>
            <a:r>
              <a:rPr/>
              <a:t>compare?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Both methods are profit-maximizing. We can compare them based on how much profit they generate.</a:t>
            </a:r>
          </a:p>
          <a:p>
            <a:pPr lvl="0" marL="0" indent="0">
              <a:buNone/>
            </a:pPr>
            <a:r>
              <a:rPr/>
              <a:t>Thompson sampling is less constrained, so will always produce more profit on average.</a:t>
            </a:r>
          </a:p>
          <a:p>
            <a:pPr lvl="0" marL="0" indent="0">
              <a:buNone/>
            </a:pPr>
            <a:r>
              <a:rPr/>
              <a:t>Statisticans are a pessimistic lot, so we prefer to compute </a:t>
            </a:r>
            <a:r>
              <a:rPr b="1"/>
              <a:t>regret</a:t>
            </a:r>
            <a:r>
              <a:rPr/>
              <a:t> for an algorithm, which is the difference between profit with perfect information and profit with the algorithm.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regret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Thompson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Roll</a:t>
            </a:r>
          </a:p>
        </p:txBody>
      </p:sp>
      <p:pic>
        <p:nvPicPr>
          <p:cNvPr descr="images/ts_tr_N_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71700"/>
            <a:ext cx="8229600" cy="336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Source: </a:t>
            </a:r>
            <a:r>
              <a:rPr>
                <a:hlinkClick r:id="rId2"/>
              </a:rPr>
              <a:t>Feit and Berman 2019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Thompson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Roll</a:t>
            </a:r>
          </a:p>
        </p:txBody>
      </p:sp>
      <p:pic>
        <p:nvPicPr>
          <p:cNvPr descr="images/ts_tr_s_sigm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09800"/>
            <a:ext cx="8229600" cy="330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Typical</a:t>
            </a:r>
            <a:r>
              <a:rPr/>
              <a:t> </a:t>
            </a:r>
            <a:r>
              <a:rPr/>
              <a:t>A/B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setup</a:t>
            </a:r>
            <a:r>
              <a:rPr/>
              <a:t> </a:t>
            </a:r>
            <a:r>
              <a:rPr/>
              <a:t>screen</a:t>
            </a:r>
          </a:p>
        </p:txBody>
      </p:sp>
      <p:pic>
        <p:nvPicPr>
          <p:cNvPr descr="images/CampaignMonitorTestSetu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73200" y="1600200"/>
            <a:ext cx="6197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Thompson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Roll</a:t>
            </a:r>
          </a:p>
        </p:txBody>
      </p:sp>
      <p:pic>
        <p:nvPicPr>
          <p:cNvPr descr="images/ts_tr_mu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71700"/>
            <a:ext cx="8229600" cy="337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Roll?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Works when response takes a long time to measure</a:t>
            </a:r>
          </a:p>
          <a:p>
            <a:pPr lvl="2"/>
            <a:r>
              <a:rPr/>
              <a:t>Long purchase cycles</a:t>
            </a:r>
          </a:p>
          <a:p>
            <a:pPr lvl="1"/>
            <a:r>
              <a:rPr/>
              <a:t>Works when iterative allocation would be time-consuming</a:t>
            </a:r>
          </a:p>
          <a:p>
            <a:pPr lvl="2"/>
            <a:r>
              <a:rPr/>
              <a:t>Email, catalog and direct mail</a:t>
            </a:r>
          </a:p>
          <a:p>
            <a:pPr lvl="1"/>
            <a:r>
              <a:rPr/>
              <a:t>Reduces complexity for website tests</a:t>
            </a:r>
          </a:p>
          <a:p>
            <a:pPr lvl="2"/>
            <a:r>
              <a:rPr/>
              <a:t>Don’t need bandit interacting with site</a:t>
            </a:r>
          </a:p>
          <a:p>
            <a:pPr lvl="0" marL="0" indent="0">
              <a:buNone/>
            </a:pPr>
            <a:r>
              <a:rPr/>
              <a:t>Test &amp; Roll profit-maximizing sample size can be used as a conservative estimate of how long to run a bandit algorithm.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 &amp; Roll experiments</a:t>
            </a:r>
          </a:p>
          <a:p>
            <a:pPr lvl="2"/>
            <a:r>
              <a:rPr/>
              <a:t>Profit-maximizing sample size</a:t>
            </a:r>
          </a:p>
          <a:p>
            <a:pPr lvl="1"/>
            <a:r>
              <a:rPr/>
              <a:t>Multi-armed bandits</a:t>
            </a:r>
          </a:p>
          <a:p>
            <a:pPr lvl="2"/>
            <a:r>
              <a:rPr/>
              <a:t>Thompson sampling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Hypothesis tests focus on minimizing Type I error</a:t>
            </a:r>
          </a:p>
          <a:p>
            <a:pPr lvl="2"/>
            <a:r>
              <a:rPr/>
              <a:t>Doesn’t matter when we are deciding which of two equal-cost treatments to deploy</a:t>
            </a:r>
          </a:p>
          <a:p>
            <a:pPr lvl="1">
              <a:buAutoNum type="arabicPeriod"/>
            </a:pPr>
            <a:r>
              <a:rPr/>
              <a:t>Populations are limited and hypothesis tests don’t recognize this</a:t>
            </a:r>
          </a:p>
          <a:p>
            <a:pPr lvl="2"/>
            <a:r>
              <a:rPr/>
              <a:t>Sample size formulas will suggest sample sizes larger than the population</a:t>
            </a:r>
          </a:p>
          <a:p>
            <a:pPr lvl="1">
              <a:buAutoNum type="arabicPeriod"/>
            </a:pPr>
            <a:r>
              <a:rPr/>
              <a:t>When a hypothesis test is insignificant, it doesn’t tell you what to do.</a:t>
            </a:r>
          </a:p>
          <a:p>
            <a:pPr lvl="2"/>
            <a:r>
              <a:rPr/>
              <a:t>Choose randomly? That doesn’t make sense!</a:t>
            </a:r>
          </a:p>
          <a:p>
            <a:pPr lvl="1">
              <a:buAutoNum type="arabicPeriod"/>
            </a:pPr>
            <a:r>
              <a:rPr/>
              <a:t>Doesn’t allow for unequal group sizes</a:t>
            </a:r>
          </a:p>
          <a:p>
            <a:pPr lvl="2"/>
            <a:r>
              <a:rPr/>
              <a:t>But we see these all the time in media holdout testing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A/B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Test</a:t>
                </a:r>
              </a:p>
              <a:p>
                <a:pPr lvl="0" marL="0" indent="0">
                  <a:buNone/>
                </a:pPr>
                <a:r>
                  <a:rPr/>
                  <a:t>Choose </a:t>
                </a:r>
                <a14:m>
                  <m:oMath xmlns:m="http://schemas.openxmlformats.org/officeDocument/2006/math">
                    <m:sSubSup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  <m:sup>
                        <m:r>
                          <m:t>*</m:t>
                        </m:r>
                      </m:sup>
                    </m:sSubSup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Sup>
                      <m:e>
                        <m:r>
                          <m:t>n</m:t>
                        </m:r>
                      </m:e>
                      <m:sub>
                        <m:r>
                          <m:t>2</m:t>
                        </m:r>
                      </m:sub>
                      <m:sup>
                        <m:r>
                          <m:t>*</m:t>
                        </m:r>
                      </m:sup>
                    </m:sSubSup>
                  </m:oMath>
                </a14:m>
                <a:r>
                  <a:rPr/>
                  <a:t> customers to send the treatments.</a:t>
                </a:r>
                <a:br/>
                <a:r>
                  <a:rPr/>
                  <a:t>Collect data on response.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Roll</a:t>
                </a:r>
              </a:p>
              <a:p>
                <a:pPr lvl="0" marL="0" indent="0">
                  <a:buNone/>
                </a:pPr>
                <a:r>
                  <a:rPr/>
                  <a:t>Choose a treatment to deploy to the remaining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−</m:t>
                    </m:r>
                    <m:sSubSup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  <m:sup>
                        <m:r>
                          <m:t>*</m:t>
                        </m:r>
                      </m:sup>
                    </m:sSubSup>
                    <m:r>
                      <m:t>−</m:t>
                    </m:r>
                    <m:sSubSup>
                      <m:e>
                        <m:r>
                          <m:t>n</m:t>
                        </m:r>
                      </m:e>
                      <m:sub>
                        <m:r>
                          <m:t>2</m:t>
                        </m:r>
                      </m:sub>
                      <m:sup>
                        <m:r>
                          <m:t>*</m:t>
                        </m:r>
                      </m:sup>
                    </m:sSubSup>
                  </m:oMath>
                </a14:m>
                <a:r>
                  <a:rPr/>
                  <a:t>.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Objective</a:t>
                </a:r>
              </a:p>
              <a:p>
                <a:pPr lvl="0" marL="0" indent="0">
                  <a:buNone/>
                </a:pPr>
                <a:r>
                  <a:rPr/>
                  <a:t>Maximize combined profit for test stage and the roll stage.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Profit-maximizing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For the case where response is normally distributed with variance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and a symmetric normal prior on the mean response (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,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∼</m:t>
                    </m:r>
                    <m:r>
                      <m:t>N</m:t>
                    </m:r>
                    <m:r>
                      <m:t>(</m:t>
                    </m:r>
                    <m:r>
                      <m:t>μ</m:t>
                    </m:r>
                    <m:r>
                      <m:t>,</m:t>
                    </m:r>
                    <m:r>
                      <m:t>σ</m:t>
                    </m:r>
                    <m:r>
                      <m:t>)</m:t>
                    </m:r>
                  </m:oMath>
                </a14:m>
                <a:r>
                  <a:rPr/>
                  <a:t>), the profit maximizing sample size is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N</m:t>
                              </m:r>
                            </m:num>
                            <m:den>
                              <m:r>
                                <m:t>4</m:t>
                              </m:r>
                            </m:den>
                          </m:f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r>
                                        <m:t>s</m:t>
                                      </m:r>
                                    </m:num>
                                    <m:den>
                                      <m:r>
                                        <m:t>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+</m:t>
                          </m:r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r>
                                        <m:t>3</m:t>
                                      </m:r>
                                    </m:num>
                                    <m:den>
                                      <m:r>
                                        <m:t>4</m:t>
                                      </m:r>
                                    </m:den>
                                  </m:f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grow/>
                                        </m:dPr>
                                        <m:e>
                                          <m:f>
                                            <m:fPr>
                                              <m:type m:val="bar"/>
                                            </m:fPr>
                                            <m:num>
                                              <m:r>
                                                <m:t>s</m:t>
                                              </m:r>
                                            </m:num>
                                            <m:den>
                                              <m:r>
                                                <m:t>σ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rad>
                      <m: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3</m:t>
                          </m:r>
                        </m:num>
                        <m:den>
                          <m:r>
                            <m:t>4</m:t>
                          </m:r>
                        </m:den>
                      </m:f>
                      <m:sSup>
                        <m:e>
                          <m:d>
                            <m:dPr>
                              <m:begChr m:val="("/>
                              <m:endChr m:val=")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s</m:t>
                                  </m:r>
                                </m:num>
                                <m:den>
                                  <m:r>
                                    <m:t>σ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If the priors are different for each group (eg a holdout test), the optimal sample sizes can be found numerically. This new sample size formula was recently derived by </a:t>
                </a:r>
                <a:r>
                  <a:rPr>
                    <a:hlinkClick r:id="rId2"/>
                  </a:rPr>
                  <a:t>Feit and Berman (2019) </a:t>
                </a:r>
                <a:r>
                  <a:rPr i="1">
                    <a:hlinkClick r:id="rId3"/>
                  </a:rPr>
                  <a:t>Marketing Science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Roll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Response</a:t>
                </a:r>
                <a:br/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∼</m:t>
                      </m:r>
                      <m:r>
                        <m:t>N</m:t>
                      </m:r>
                      <m:r>
                        <m:t>(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,</m:t>
                      </m:r>
                      <m:r>
                        <m:t>s</m:t>
                      </m:r>
                      <m:r>
                        <m:t>)</m:t>
                      </m:r>
                      <m:r>
                        <m:t> </m:t>
                      </m:r>
                      <m:r>
                        <m:t> </m:t>
                      </m:r>
                      <m:r>
                        <m:t> </m:t>
                      </m:r>
                      <m:r>
                        <m:t> </m:t>
                      </m:r>
                      <m:r>
                        <m:t> </m:t>
                      </m:r>
                      <m:r>
                        <m:t> </m:t>
                      </m:r>
                      <m:r>
                        <m:t> 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∼</m:t>
                      </m:r>
                      <m:r>
                        <m:t>N</m:t>
                      </m:r>
                      <m:r>
                        <m:t>(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,</m:t>
                      </m:r>
                      <m:r>
                        <m:t>s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Priors</a:t>
                </a:r>
                <a:br/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∼</m:t>
                      </m:r>
                      <m:r>
                        <m:t>N</m:t>
                      </m:r>
                      <m:r>
                        <m:t>(</m:t>
                      </m:r>
                      <m:r>
                        <m:t>μ</m:t>
                      </m:r>
                      <m:r>
                        <m:t>,</m:t>
                      </m:r>
                      <m:r>
                        <m:t>σ</m:t>
                      </m:r>
                      <m:r>
                        <m:t>)</m:t>
                      </m:r>
                      <m:r>
                        <m:t> </m:t>
                      </m:r>
                      <m:r>
                        <m:t> </m:t>
                      </m:r>
                      <m:r>
                        <m:t> </m:t>
                      </m:r>
                      <m:r>
                        <m:t> </m:t>
                      </m:r>
                      <m:r>
                        <m:t> </m:t>
                      </m:r>
                      <m:r>
                        <m:t> </m:t>
                      </m:r>
                      <m:r>
                        <m:t> 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∼</m:t>
                      </m:r>
                      <m:r>
                        <m:t>N</m:t>
                      </m:r>
                      <m:r>
                        <m:t>(</m:t>
                      </m:r>
                      <m:r>
                        <m:t>μ</m:t>
                      </m:r>
                      <m:r>
                        <m:t>,</m:t>
                      </m:r>
                      <m:r>
                        <m:t>σ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 b="1"/>
                  <a:t>Profit-maximizing sample size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N</m:t>
                              </m:r>
                            </m:num>
                            <m:den>
                              <m:r>
                                <m:t>4</m:t>
                              </m:r>
                            </m:den>
                          </m:f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r>
                                        <m:t>s</m:t>
                                      </m:r>
                                    </m:num>
                                    <m:den>
                                      <m:r>
                                        <m:t>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+</m:t>
                          </m:r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r>
                                        <m:t>3</m:t>
                                      </m:r>
                                    </m:num>
                                    <m:den>
                                      <m:r>
                                        <m:t>4</m:t>
                                      </m:r>
                                    </m:den>
                                  </m:f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grow/>
                                        </m:dPr>
                                        <m:e>
                                          <m:f>
                                            <m:fPr>
                                              <m:type m:val="bar"/>
                                            </m:fPr>
                                            <m:num>
                                              <m:r>
                                                <m:t>s</m:t>
                                              </m:r>
                                            </m:num>
                                            <m:den>
                                              <m:r>
                                                <m:t>σ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rad>
                      <m: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3</m:t>
                          </m:r>
                        </m:num>
                        <m:den>
                          <m:r>
                            <m:t>4</m:t>
                          </m:r>
                        </m:den>
                      </m:f>
                      <m:sSup>
                        <m:e>
                          <m:d>
                            <m:dPr>
                              <m:begChr m:val="("/>
                              <m:endChr m:val=")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s</m:t>
                                  </m:r>
                                </m:num>
                                <m:den>
                                  <m:r>
                                    <m:t>σ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Bigger population (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) </a:t>
                </a:r>
                <a14:m>
                  <m:oMath xmlns:m="http://schemas.openxmlformats.org/officeDocument/2006/math">
                    <m:r>
                      <m:t>→</m:t>
                    </m:r>
                  </m:oMath>
                </a14:m>
                <a:r>
                  <a:rPr/>
                  <a:t> bigger test</a:t>
                </a:r>
              </a:p>
              <a:p>
                <a:pPr lvl="0" marL="0" indent="0">
                  <a:buNone/>
                </a:pPr>
                <a:r>
                  <a:rPr/>
                  <a:t>More noise in the repsonse (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) </a:t>
                </a:r>
                <a14:m>
                  <m:oMath xmlns:m="http://schemas.openxmlformats.org/officeDocument/2006/math">
                    <m:r>
                      <m:t>→</m:t>
                    </m:r>
                  </m:oMath>
                </a14:m>
                <a:r>
                  <a:rPr/>
                  <a:t> bigger test</a:t>
                </a:r>
              </a:p>
              <a:p>
                <a:pPr lvl="0" marL="0" indent="0">
                  <a:buNone/>
                </a:pPr>
                <a:r>
                  <a:rPr/>
                  <a:t>More prior difference between treatments (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/>
                  <a:t>) </a:t>
                </a:r>
                <a14:m>
                  <m:oMath xmlns:m="http://schemas.openxmlformats.org/officeDocument/2006/math">
                    <m:r>
                      <m:t>→</m:t>
                    </m:r>
                  </m:oMath>
                </a14:m>
                <a:r>
                  <a:rPr/>
                  <a:t> smaller test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=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N</m:t>
                              </m:r>
                            </m:num>
                            <m:den>
                              <m:r>
                                <m:t>4</m:t>
                              </m:r>
                            </m:den>
                          </m:f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r>
                                        <m:t>s</m:t>
                                      </m:r>
                                    </m:num>
                                    <m:den>
                                      <m:r>
                                        <m:t>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+</m:t>
                          </m:r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r>
                                        <m:t>3</m:t>
                                      </m:r>
                                    </m:num>
                                    <m:den>
                                      <m:r>
                                        <m:t>4</m:t>
                                      </m:r>
                                    </m:den>
                                  </m:f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grow/>
                                        </m:dPr>
                                        <m:e>
                                          <m:f>
                                            <m:fPr>
                                              <m:type m:val="bar"/>
                                            </m:fPr>
                                            <m:num>
                                              <m:r>
                                                <m:t>s</m:t>
                                              </m:r>
                                            </m:num>
                                            <m:den>
                                              <m:r>
                                                <m:t>σ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rad>
                      <m: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3</m:t>
                          </m:r>
                        </m:num>
                        <m:den>
                          <m:r>
                            <m:t>4</m:t>
                          </m:r>
                        </m:den>
                      </m:f>
                      <m:sSup>
                        <m:e>
                          <m:d>
                            <m:dPr>
                              <m:begChr m:val="("/>
                              <m:endChr m:val=")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s</m:t>
                                  </m:r>
                                </m:num>
                                <m:den>
                                  <m:r>
                                    <m:t>σ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Roll</a:t>
            </a:r>
            <a:r>
              <a:rPr/>
              <a:t> </a:t>
            </a:r>
            <a:r>
              <a:rPr/>
              <a:t>procedure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AutoNum type="arabicPeriod"/>
                </a:pPr>
                <a:r>
                  <a:rPr/>
                  <a:t>Come up with priors distributions for each treatment</a:t>
                </a:r>
              </a:p>
              <a:p>
                <a:pPr lvl="2"/>
                <a:r>
                  <a:rPr/>
                  <a:t>Use past data, if you’ve got it</a:t>
                </a:r>
              </a:p>
              <a:p>
                <a:pPr lvl="1">
                  <a:buAutoNum type="arabicPeriod"/>
                </a:pPr>
                <a:r>
                  <a:rPr/>
                  <a:t>Use the priors to compute the optimal sample size</a:t>
                </a:r>
              </a:p>
              <a:p>
                <a:pPr lvl="1">
                  <a:buAutoNum type="arabicPeriod"/>
                </a:pPr>
                <a:r>
                  <a:rPr/>
                  <a:t>Run the test</a:t>
                </a:r>
              </a:p>
              <a:p>
                <a:pPr lvl="1">
                  <a:buAutoNum type="arabicPeriod"/>
                </a:pPr>
                <a:r>
                  <a:rPr/>
                  <a:t>Deploy the treatment with the higher posterior to the remainder of the population</a:t>
                </a:r>
              </a:p>
              <a:p>
                <a:pPr lvl="2"/>
                <a:r>
                  <a:rPr/>
                  <a:t>Priors are symmetric </a:t>
                </a:r>
                <a14:m>
                  <m:oMath xmlns:m="http://schemas.openxmlformats.org/officeDocument/2006/math">
                    <m:r>
                      <m:t>→</m:t>
                    </m:r>
                  </m:oMath>
                </a14:m>
                <a:r>
                  <a:rPr/>
                  <a:t> pick the treatment with the higher average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A/B Testing</dc:title>
  <dc:creator>Elea McDonnell Feit</dc:creator>
  <cp:keywords/>
  <dcterms:created xsi:type="dcterms:W3CDTF">2020-03-30T19:51:15Z</dcterms:created>
  <dcterms:modified xsi:type="dcterms:W3CDTF">2020-03-30T19:51:15Z</dcterms:modified>
</cp:coreProperties>
</file>