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6" r:id="rId4"/>
    <p:sldId id="288" r:id="rId5"/>
    <p:sldId id="289" r:id="rId6"/>
    <p:sldId id="259" r:id="rId7"/>
    <p:sldId id="258" r:id="rId8"/>
    <p:sldId id="290" r:id="rId9"/>
    <p:sldId id="291" r:id="rId10"/>
    <p:sldId id="292" r:id="rId11"/>
    <p:sldId id="311" r:id="rId12"/>
    <p:sldId id="293" r:id="rId13"/>
    <p:sldId id="294" r:id="rId14"/>
    <p:sldId id="295" r:id="rId15"/>
    <p:sldId id="296" r:id="rId16"/>
    <p:sldId id="297" r:id="rId17"/>
    <p:sldId id="305" r:id="rId18"/>
    <p:sldId id="298" r:id="rId19"/>
    <p:sldId id="310" r:id="rId20"/>
    <p:sldId id="260" r:id="rId21"/>
    <p:sldId id="261" r:id="rId22"/>
    <p:sldId id="263" r:id="rId23"/>
    <p:sldId id="264" r:id="rId24"/>
    <p:sldId id="265" r:id="rId25"/>
    <p:sldId id="266" r:id="rId26"/>
    <p:sldId id="308" r:id="rId27"/>
    <p:sldId id="267" r:id="rId28"/>
    <p:sldId id="268" r:id="rId29"/>
    <p:sldId id="269" r:id="rId30"/>
    <p:sldId id="270" r:id="rId31"/>
    <p:sldId id="273" r:id="rId32"/>
    <p:sldId id="271" r:id="rId33"/>
    <p:sldId id="274" r:id="rId34"/>
    <p:sldId id="275" r:id="rId35"/>
    <p:sldId id="276" r:id="rId36"/>
    <p:sldId id="278" r:id="rId37"/>
    <p:sldId id="279" r:id="rId38"/>
    <p:sldId id="280" r:id="rId39"/>
    <p:sldId id="281" r:id="rId40"/>
    <p:sldId id="306" r:id="rId41"/>
    <p:sldId id="307" r:id="rId42"/>
    <p:sldId id="285" r:id="rId43"/>
    <p:sldId id="299" r:id="rId44"/>
    <p:sldId id="301" r:id="rId45"/>
    <p:sldId id="304" r:id="rId46"/>
    <p:sldId id="302" r:id="rId47"/>
    <p:sldId id="303" r:id="rId48"/>
    <p:sldId id="300" r:id="rId49"/>
    <p:sldId id="283" r:id="rId50"/>
    <p:sldId id="30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3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5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8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9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2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8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63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5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1DDA-6C51-41AE-8B0A-E46D7E297553}" type="datetimeFigureOut">
              <a:rPr lang="en-GB" smtClean="0"/>
              <a:t>06.04.17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5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wan.cern.ch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wan.cern.ch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wan.cern.ch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asanthkothuri/sparkTraining" TargetMode="External"/><Relationship Id="rId3" Type="http://schemas.openxmlformats.org/officeDocument/2006/relationships/hyperlink" Target="https://github.com/prasanthkothuri/hadoop-tutorials-201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633" y="1068574"/>
            <a:ext cx="9144000" cy="2387600"/>
          </a:xfrm>
        </p:spPr>
        <p:txBody>
          <a:bodyPr/>
          <a:lstStyle/>
          <a:p>
            <a:pPr algn="l"/>
            <a:r>
              <a:rPr lang="en-US" dirty="0" smtClean="0"/>
              <a:t>Introduction to Apache Spark</a:t>
            </a:r>
            <a:br>
              <a:rPr lang="en-US" dirty="0" smtClean="0"/>
            </a:br>
            <a:r>
              <a:rPr lang="en-US" sz="3600" dirty="0" smtClean="0"/>
              <a:t>Architecture, RDD, DataFrames, SQL &amp; </a:t>
            </a:r>
            <a:r>
              <a:rPr lang="en-US" sz="3600" dirty="0" err="1" smtClean="0"/>
              <a:t>MLlib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633" y="40753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Prasanth Kothuri, CERN</a:t>
            </a:r>
          </a:p>
          <a:p>
            <a:pPr algn="l"/>
            <a:r>
              <a:rPr lang="en-US" sz="3200" dirty="0" smtClean="0"/>
              <a:t>IT-Database Group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426" y="-11651"/>
            <a:ext cx="1744574" cy="9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DAG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WordCount example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</p:txBody>
      </p:sp>
      <p:sp>
        <p:nvSpPr>
          <p:cNvPr id="7" name="Rectangle 6"/>
          <p:cNvSpPr/>
          <p:nvPr/>
        </p:nvSpPr>
        <p:spPr>
          <a:xfrm>
            <a:off x="2777266" y="2850778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92419" y="320577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988832" y="3694275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988831" y="41879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988830" y="470146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144824" y="2850777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359977" y="3205778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56390" y="3694274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356389" y="418790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356388" y="470146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544264" y="2850777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727535" y="3205778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723948" y="3694274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723947" y="418790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723946" y="470146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843221" y="2850777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8058374" y="3205778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054787" y="3694274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054786" y="418790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054785" y="470146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205836" y="2850777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9420989" y="3205778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9417402" y="3694274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9417401" y="418790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9417400" y="470146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024718" y="2478362"/>
            <a:ext cx="80778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s</a:t>
            </a:r>
            <a:r>
              <a:rPr lang="en-US" sz="1200" dirty="0" err="1" smtClean="0"/>
              <a:t>c.textFile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26331" y="2478362"/>
            <a:ext cx="66736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flatmap</a:t>
            </a:r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102255" y="2478362"/>
            <a:ext cx="46198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632593" y="2478361"/>
            <a:ext cx="98854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reduceByKey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689486" y="2488329"/>
            <a:ext cx="59535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collect</a:t>
            </a:r>
            <a:endParaRPr lang="en-GB" sz="1200" dirty="0"/>
          </a:p>
        </p:txBody>
      </p:sp>
      <p:sp>
        <p:nvSpPr>
          <p:cNvPr id="38" name="Rectangle 37"/>
          <p:cNvSpPr/>
          <p:nvPr/>
        </p:nvSpPr>
        <p:spPr>
          <a:xfrm>
            <a:off x="1091453" y="2850777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1306606" y="3205778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1303019" y="3694274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303018" y="418790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1303017" y="470146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998035" y="3745065"/>
            <a:ext cx="369332" cy="8685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HDFS Blocks</a:t>
            </a:r>
            <a:endParaRPr lang="en-GB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88905" y="3605890"/>
            <a:ext cx="369332" cy="1018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RDD Partitions</a:t>
            </a:r>
            <a:endParaRPr lang="en-GB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53085" y="3367142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48723" y="3841765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40018" y="4346850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48723" y="4846687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3" idx="1"/>
          </p:cNvCxnSpPr>
          <p:nvPr/>
        </p:nvCxnSpPr>
        <p:spPr>
          <a:xfrm flipV="1">
            <a:off x="3633186" y="3367143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622743" y="3860109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622016" y="4340337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618691" y="4869440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009757" y="3362556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999314" y="3855522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998587" y="4335750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995262" y="4864853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8689486" y="3362556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8679043" y="3855522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678316" y="4335750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674991" y="4864853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3" idx="1"/>
          </p:cNvCxnSpPr>
          <p:nvPr/>
        </p:nvCxnSpPr>
        <p:spPr>
          <a:xfrm>
            <a:off x="6367356" y="3362556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4" idx="1"/>
          </p:cNvCxnSpPr>
          <p:nvPr/>
        </p:nvCxnSpPr>
        <p:spPr>
          <a:xfrm>
            <a:off x="6364947" y="3374945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25" idx="1"/>
          </p:cNvCxnSpPr>
          <p:nvPr/>
        </p:nvCxnSpPr>
        <p:spPr>
          <a:xfrm>
            <a:off x="6373804" y="3406219"/>
            <a:ext cx="1680982" cy="94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26" idx="1"/>
          </p:cNvCxnSpPr>
          <p:nvPr/>
        </p:nvCxnSpPr>
        <p:spPr>
          <a:xfrm>
            <a:off x="6370217" y="3430584"/>
            <a:ext cx="1684568" cy="143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359070" y="3854659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354544" y="4329341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359070" y="4829112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360015" y="3877194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360637" y="4346762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368849" y="3882769"/>
            <a:ext cx="1680982" cy="94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346190" y="3367143"/>
            <a:ext cx="1720893" cy="489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24" idx="1"/>
          </p:cNvCxnSpPr>
          <p:nvPr/>
        </p:nvCxnSpPr>
        <p:spPr>
          <a:xfrm flipV="1">
            <a:off x="6355722" y="3855639"/>
            <a:ext cx="1699065" cy="486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23" idx="1"/>
          </p:cNvCxnSpPr>
          <p:nvPr/>
        </p:nvCxnSpPr>
        <p:spPr>
          <a:xfrm flipV="1">
            <a:off x="6375609" y="3367143"/>
            <a:ext cx="1682765" cy="97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25" idx="1"/>
          </p:cNvCxnSpPr>
          <p:nvPr/>
        </p:nvCxnSpPr>
        <p:spPr>
          <a:xfrm flipV="1">
            <a:off x="6355722" y="4349266"/>
            <a:ext cx="1699064" cy="473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24" idx="1"/>
          </p:cNvCxnSpPr>
          <p:nvPr/>
        </p:nvCxnSpPr>
        <p:spPr>
          <a:xfrm flipV="1">
            <a:off x="6377852" y="3855639"/>
            <a:ext cx="1676935" cy="971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23" idx="1"/>
          </p:cNvCxnSpPr>
          <p:nvPr/>
        </p:nvCxnSpPr>
        <p:spPr>
          <a:xfrm flipV="1">
            <a:off x="6402081" y="3367143"/>
            <a:ext cx="1656293" cy="1441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9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83" y="253808"/>
            <a:ext cx="10761617" cy="827570"/>
          </a:xfrm>
        </p:spPr>
        <p:txBody>
          <a:bodyPr/>
          <a:lstStyle/>
          <a:p>
            <a:r>
              <a:rPr lang="en-GB" dirty="0" smtClean="0"/>
              <a:t>Spark WEB 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83" y="1193074"/>
            <a:ext cx="11504023" cy="5216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Every </a:t>
            </a:r>
            <a:r>
              <a:rPr lang="en-GB" sz="2400" dirty="0" err="1"/>
              <a:t>SparkContext</a:t>
            </a:r>
            <a:r>
              <a:rPr lang="en-GB" sz="2400" dirty="0"/>
              <a:t> launches a web UI, by default on port 4040, that displays useful information about the application. This includes:</a:t>
            </a:r>
          </a:p>
          <a:p>
            <a:pPr lvl="1"/>
            <a:r>
              <a:rPr lang="en-GB" sz="2000" dirty="0"/>
              <a:t>A list of scheduler stages and tasks</a:t>
            </a:r>
          </a:p>
          <a:p>
            <a:pPr lvl="1"/>
            <a:r>
              <a:rPr lang="en-GB" sz="2000" dirty="0"/>
              <a:t>A summary of RDD sizes and memory usage</a:t>
            </a:r>
          </a:p>
          <a:p>
            <a:pPr lvl="1"/>
            <a:r>
              <a:rPr lang="en-GB" sz="2000" dirty="0"/>
              <a:t>Environmental information.</a:t>
            </a:r>
          </a:p>
          <a:p>
            <a:pPr lvl="1"/>
            <a:r>
              <a:rPr lang="en-GB" sz="2000" dirty="0"/>
              <a:t>Information about the running executors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7" y="3586629"/>
            <a:ext cx="5895703" cy="2574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403" y="1710672"/>
            <a:ext cx="3860397" cy="48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2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Spark Cluster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15031" y="1979407"/>
            <a:ext cx="2130014" cy="14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DriverNode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00201" y="4035910"/>
            <a:ext cx="2085190" cy="14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WorkerNode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24487" y="4035910"/>
            <a:ext cx="2080708" cy="14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WorkerNode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455049" y="4035910"/>
            <a:ext cx="2097742" cy="14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WorkerNode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099125" y="2377440"/>
            <a:ext cx="1172583" cy="806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</a:t>
            </a:r>
            <a:r>
              <a:rPr lang="en-US" sz="1200" dirty="0" smtClean="0"/>
              <a:t>river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1807959" y="4455458"/>
            <a:ext cx="811305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2" name="Rectangle 11"/>
          <p:cNvSpPr/>
          <p:nvPr/>
        </p:nvSpPr>
        <p:spPr>
          <a:xfrm>
            <a:off x="2676190" y="4455458"/>
            <a:ext cx="792928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3" name="Rectangle 12"/>
          <p:cNvSpPr/>
          <p:nvPr/>
        </p:nvSpPr>
        <p:spPr>
          <a:xfrm>
            <a:off x="4807771" y="4455458"/>
            <a:ext cx="811305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4" name="Rectangle 13"/>
          <p:cNvSpPr/>
          <p:nvPr/>
        </p:nvSpPr>
        <p:spPr>
          <a:xfrm>
            <a:off x="5676001" y="4455458"/>
            <a:ext cx="792929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7692615" y="4455458"/>
            <a:ext cx="784412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8560844" y="4455458"/>
            <a:ext cx="766037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7" name="Rectangle 16"/>
          <p:cNvSpPr/>
          <p:nvPr/>
        </p:nvSpPr>
        <p:spPr>
          <a:xfrm>
            <a:off x="5299483" y="2689412"/>
            <a:ext cx="753035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Spark Context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1875954" y="477460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19" name="Rectangle 18"/>
          <p:cNvSpPr/>
          <p:nvPr/>
        </p:nvSpPr>
        <p:spPr>
          <a:xfrm>
            <a:off x="2266982" y="4779981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1875954" y="5000513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>
            <a:off x="2725808" y="4769223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2" name="Rectangle 21"/>
          <p:cNvSpPr/>
          <p:nvPr/>
        </p:nvSpPr>
        <p:spPr>
          <a:xfrm>
            <a:off x="3116836" y="477460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3" name="Rectangle 22"/>
          <p:cNvSpPr/>
          <p:nvPr/>
        </p:nvSpPr>
        <p:spPr>
          <a:xfrm>
            <a:off x="2725808" y="4995134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4850362" y="4769223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5" name="Rectangle 24"/>
          <p:cNvSpPr/>
          <p:nvPr/>
        </p:nvSpPr>
        <p:spPr>
          <a:xfrm>
            <a:off x="5241390" y="477460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4850362" y="4995134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7" name="Rectangle 26"/>
          <p:cNvSpPr/>
          <p:nvPr/>
        </p:nvSpPr>
        <p:spPr>
          <a:xfrm>
            <a:off x="5725233" y="4769223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6116261" y="477460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9" name="Rectangle 28"/>
          <p:cNvSpPr/>
          <p:nvPr/>
        </p:nvSpPr>
        <p:spPr>
          <a:xfrm>
            <a:off x="5725233" y="4995134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0" name="Rectangle 29"/>
          <p:cNvSpPr/>
          <p:nvPr/>
        </p:nvSpPr>
        <p:spPr>
          <a:xfrm>
            <a:off x="7751714" y="4779981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1" name="Rectangle 30"/>
          <p:cNvSpPr/>
          <p:nvPr/>
        </p:nvSpPr>
        <p:spPr>
          <a:xfrm>
            <a:off x="8142742" y="4785360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2" name="Rectangle 31"/>
          <p:cNvSpPr/>
          <p:nvPr/>
        </p:nvSpPr>
        <p:spPr>
          <a:xfrm>
            <a:off x="7751714" y="500589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3" name="Rectangle 32"/>
          <p:cNvSpPr/>
          <p:nvPr/>
        </p:nvSpPr>
        <p:spPr>
          <a:xfrm>
            <a:off x="8619260" y="4769223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4" name="Rectangle 33"/>
          <p:cNvSpPr/>
          <p:nvPr/>
        </p:nvSpPr>
        <p:spPr>
          <a:xfrm>
            <a:off x="8988772" y="477460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5" name="Rectangle 34"/>
          <p:cNvSpPr/>
          <p:nvPr/>
        </p:nvSpPr>
        <p:spPr>
          <a:xfrm>
            <a:off x="8619260" y="4995134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94715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Driver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Entry point for Spark Shell (Scala, Python)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SparkContext is created here and resides here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Graph is built and submitted to DAGScheduler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DAGScheduler divides it into stages and tasks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Schedules tasks and controls their execution</a:t>
            </a:r>
          </a:p>
        </p:txBody>
      </p:sp>
    </p:spTree>
    <p:extLst>
      <p:ext uri="{BB962C8B-B14F-4D97-AF65-F5344CB8AC3E}">
        <p14:creationId xmlns:p14="http://schemas.microsoft.com/office/powerpoint/2010/main" val="425334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Executor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Reads data from HDFS (or external sources)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Stores the data in cache in JVM heap or on HDDs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Performs all data processing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Writes data to HDFS (or external sources)</a:t>
            </a:r>
          </a:p>
        </p:txBody>
      </p:sp>
    </p:spTree>
    <p:extLst>
      <p:ext uri="{BB962C8B-B14F-4D97-AF65-F5344CB8AC3E}">
        <p14:creationId xmlns:p14="http://schemas.microsoft.com/office/powerpoint/2010/main" val="398920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Application Decomposition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  <a:p>
            <a:pPr>
              <a:buClr>
                <a:schemeClr val="tx2"/>
              </a:buClr>
            </a:pPr>
            <a:r>
              <a:rPr lang="de-CH" dirty="0" smtClean="0"/>
              <a:t>Application</a:t>
            </a:r>
            <a:endParaRPr lang="de-CH" dirty="0"/>
          </a:p>
          <a:p>
            <a:pPr lvl="1">
              <a:buClr>
                <a:schemeClr val="tx2"/>
              </a:buClr>
              <a:buFontTx/>
              <a:buChar char="-"/>
            </a:pPr>
            <a:r>
              <a:rPr lang="de-CH" dirty="0" smtClean="0"/>
              <a:t>Single instance of SparkContext that stores some data processing logic and can schedule series of jobs, sequentially or in parallel</a:t>
            </a:r>
          </a:p>
          <a:p>
            <a:pPr>
              <a:buClr>
                <a:schemeClr val="tx2"/>
              </a:buClr>
            </a:pPr>
            <a:endParaRPr lang="de-CH" dirty="0"/>
          </a:p>
          <a:p>
            <a:pPr>
              <a:buClr>
                <a:schemeClr val="tx2"/>
              </a:buClr>
            </a:pPr>
            <a:r>
              <a:rPr lang="de-CH" dirty="0" smtClean="0"/>
              <a:t>Job</a:t>
            </a:r>
            <a:endParaRPr lang="de-CH" dirty="0"/>
          </a:p>
          <a:p>
            <a:pPr lvl="1">
              <a:buClr>
                <a:schemeClr val="tx2"/>
              </a:buClr>
              <a:buFontTx/>
              <a:buChar char="-"/>
            </a:pPr>
            <a:r>
              <a:rPr lang="de-CH" dirty="0" smtClean="0"/>
              <a:t>Complete set of transformations on RDD that finishes with action or data saving, triggered by the driver application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6749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Application Decomposition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  <a:p>
            <a:pPr>
              <a:buClr>
                <a:schemeClr val="tx2"/>
              </a:buClr>
            </a:pPr>
            <a:r>
              <a:rPr lang="de-CH" dirty="0" smtClean="0"/>
              <a:t>Stage</a:t>
            </a:r>
            <a:endParaRPr lang="de-CH" dirty="0"/>
          </a:p>
          <a:p>
            <a:pPr lvl="1">
              <a:buClr>
                <a:schemeClr val="tx2"/>
              </a:buClr>
              <a:buFontTx/>
              <a:buChar char="-"/>
            </a:pPr>
            <a:r>
              <a:rPr lang="de-CH" dirty="0" smtClean="0"/>
              <a:t>Set of transformations that can be pipelined and executed by a single independent worker. Usually it is app the transformations between «read», «shuffle», «action» and «save»</a:t>
            </a:r>
          </a:p>
          <a:p>
            <a:pPr>
              <a:buClr>
                <a:schemeClr val="tx2"/>
              </a:buClr>
            </a:pPr>
            <a:r>
              <a:rPr lang="de-CH" dirty="0" smtClean="0"/>
              <a:t>Task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de-CH" dirty="0" smtClean="0"/>
              <a:t>- Execution of the stage on a single data partition. Basic unit of scheduling</a:t>
            </a:r>
          </a:p>
        </p:txBody>
      </p:sp>
    </p:spTree>
    <p:extLst>
      <p:ext uri="{BB962C8B-B14F-4D97-AF65-F5344CB8AC3E}">
        <p14:creationId xmlns:p14="http://schemas.microsoft.com/office/powerpoint/2010/main" val="104201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DAG scheduler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5085048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When an action is called on the RDD, Spark creates DAG and submits to the DAG scheduler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endParaRPr lang="de-CH" dirty="0" smtClean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The DAG scheduler divides operators into stages of tasks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endParaRPr lang="de-CH" dirty="0" smtClean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The stages are created based on the transformations, the narrow transformations are grouped (pipelined) into a single stage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endParaRPr lang="de-CH" dirty="0" smtClean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The DAG scheduler submits the stages to the task scheduler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The number of tasks depend on number of partitions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The number of tasks submitted depends on number of available executors</a:t>
            </a:r>
          </a:p>
        </p:txBody>
      </p:sp>
    </p:spTree>
    <p:extLst>
      <p:ext uri="{BB962C8B-B14F-4D97-AF65-F5344CB8AC3E}">
        <p14:creationId xmlns:p14="http://schemas.microsoft.com/office/powerpoint/2010/main" val="107514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DAG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WordCount example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484555" y="5800944"/>
            <a:ext cx="541773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stage1</a:t>
            </a:r>
            <a:endParaRPr lang="en-GB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243817" y="5800943"/>
            <a:ext cx="232004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stage2</a:t>
            </a:r>
            <a:endParaRPr lang="en-GB" sz="1200" dirty="0"/>
          </a:p>
        </p:txBody>
      </p:sp>
      <p:sp>
        <p:nvSpPr>
          <p:cNvPr id="40" name="Rectangle 39"/>
          <p:cNvSpPr/>
          <p:nvPr/>
        </p:nvSpPr>
        <p:spPr>
          <a:xfrm>
            <a:off x="3177862" y="2572106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3393015" y="2927107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389428" y="3415603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389427" y="3909230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389426" y="4422790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545420" y="2572105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4760573" y="2927106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756986" y="34156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4756985" y="390922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756984" y="442278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944860" y="2572105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6128131" y="2927106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124544" y="34156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6124543" y="390922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124542" y="442278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8243817" y="2572105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8458970" y="2927106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8455383" y="34156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8455382" y="390922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8455381" y="442278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9606432" y="2572105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9821585" y="2927106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9817998" y="34156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9817997" y="390922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9817996" y="442278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2425314" y="2199690"/>
            <a:ext cx="80778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s</a:t>
            </a:r>
            <a:r>
              <a:rPr lang="en-US" sz="1200" dirty="0" err="1" smtClean="0"/>
              <a:t>c.textFile</a:t>
            </a:r>
            <a:endParaRPr lang="en-GB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026927" y="2199690"/>
            <a:ext cx="66736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flatmap</a:t>
            </a:r>
            <a:endParaRPr lang="en-GB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502851" y="2199690"/>
            <a:ext cx="46198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033189" y="2199689"/>
            <a:ext cx="98854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reduceByKey</a:t>
            </a:r>
            <a:endParaRPr lang="en-GB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9090082" y="2209657"/>
            <a:ext cx="59535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collect</a:t>
            </a:r>
            <a:endParaRPr lang="en-GB" sz="1200" dirty="0"/>
          </a:p>
        </p:txBody>
      </p:sp>
      <p:sp>
        <p:nvSpPr>
          <p:cNvPr id="70" name="Rectangle 69"/>
          <p:cNvSpPr/>
          <p:nvPr/>
        </p:nvSpPr>
        <p:spPr>
          <a:xfrm>
            <a:off x="1492049" y="2572105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1707202" y="2927106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1703615" y="34156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1703614" y="390922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1703613" y="442278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1398631" y="3466393"/>
            <a:ext cx="369332" cy="8685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HDFS Blocks</a:t>
            </a:r>
            <a:endParaRPr lang="en-GB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089501" y="3327218"/>
            <a:ext cx="369332" cy="1018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RDD Partitions</a:t>
            </a:r>
            <a:endParaRPr lang="en-GB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353681" y="3088470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349319" y="3563093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340614" y="4068178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349319" y="4568015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6" idx="1"/>
          </p:cNvCxnSpPr>
          <p:nvPr/>
        </p:nvCxnSpPr>
        <p:spPr>
          <a:xfrm flipV="1">
            <a:off x="4033782" y="3088471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023339" y="3581437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022612" y="4061665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019287" y="4590768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410353" y="3083884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399910" y="3576850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399183" y="4057078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395858" y="4586181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9090082" y="3083884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9079639" y="3576850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9078912" y="4057078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9075587" y="4586181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56" idx="1"/>
          </p:cNvCxnSpPr>
          <p:nvPr/>
        </p:nvCxnSpPr>
        <p:spPr>
          <a:xfrm>
            <a:off x="6767952" y="3083884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7" idx="1"/>
          </p:cNvCxnSpPr>
          <p:nvPr/>
        </p:nvCxnSpPr>
        <p:spPr>
          <a:xfrm>
            <a:off x="6765543" y="3096273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58" idx="1"/>
          </p:cNvCxnSpPr>
          <p:nvPr/>
        </p:nvCxnSpPr>
        <p:spPr>
          <a:xfrm>
            <a:off x="6774400" y="3127547"/>
            <a:ext cx="1680982" cy="94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9" idx="1"/>
          </p:cNvCxnSpPr>
          <p:nvPr/>
        </p:nvCxnSpPr>
        <p:spPr>
          <a:xfrm>
            <a:off x="6770813" y="3151912"/>
            <a:ext cx="1684568" cy="143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759666" y="3575987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55140" y="4050669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759666" y="4550440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760611" y="3598522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1233" y="4068090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769445" y="3604097"/>
            <a:ext cx="1680982" cy="94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746786" y="3088471"/>
            <a:ext cx="1720893" cy="489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7" idx="1"/>
          </p:cNvCxnSpPr>
          <p:nvPr/>
        </p:nvCxnSpPr>
        <p:spPr>
          <a:xfrm flipV="1">
            <a:off x="6756318" y="3576967"/>
            <a:ext cx="1699065" cy="486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6" idx="1"/>
          </p:cNvCxnSpPr>
          <p:nvPr/>
        </p:nvCxnSpPr>
        <p:spPr>
          <a:xfrm flipV="1">
            <a:off x="6776205" y="3088471"/>
            <a:ext cx="1682765" cy="97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58" idx="1"/>
          </p:cNvCxnSpPr>
          <p:nvPr/>
        </p:nvCxnSpPr>
        <p:spPr>
          <a:xfrm flipV="1">
            <a:off x="6756318" y="4070594"/>
            <a:ext cx="1699064" cy="473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57" idx="1"/>
          </p:cNvCxnSpPr>
          <p:nvPr/>
        </p:nvCxnSpPr>
        <p:spPr>
          <a:xfrm flipV="1">
            <a:off x="6778448" y="3576967"/>
            <a:ext cx="1676935" cy="971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56" idx="1"/>
          </p:cNvCxnSpPr>
          <p:nvPr/>
        </p:nvCxnSpPr>
        <p:spPr>
          <a:xfrm flipV="1">
            <a:off x="6802677" y="3088471"/>
            <a:ext cx="1656293" cy="1441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hape 193"/>
          <p:cNvCxnSpPr/>
          <p:nvPr/>
        </p:nvCxnSpPr>
        <p:spPr>
          <a:xfrm>
            <a:off x="4866689" y="3708426"/>
            <a:ext cx="692365" cy="11008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" name="Shape 194"/>
          <p:cNvCxnSpPr/>
          <p:nvPr/>
        </p:nvCxnSpPr>
        <p:spPr>
          <a:xfrm>
            <a:off x="3875169" y="2398785"/>
            <a:ext cx="630783" cy="444641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95"/>
          <p:cNvCxnSpPr/>
          <p:nvPr/>
        </p:nvCxnSpPr>
        <p:spPr>
          <a:xfrm>
            <a:off x="3850571" y="2440599"/>
            <a:ext cx="663164" cy="811814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96"/>
          <p:cNvCxnSpPr/>
          <p:nvPr/>
        </p:nvCxnSpPr>
        <p:spPr>
          <a:xfrm>
            <a:off x="3858369" y="2488549"/>
            <a:ext cx="646900" cy="1214730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" name="Shape 197"/>
          <p:cNvCxnSpPr/>
          <p:nvPr/>
        </p:nvCxnSpPr>
        <p:spPr>
          <a:xfrm>
            <a:off x="4883112" y="2909175"/>
            <a:ext cx="692365" cy="11008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" name="Shape 198"/>
          <p:cNvCxnSpPr/>
          <p:nvPr/>
        </p:nvCxnSpPr>
        <p:spPr>
          <a:xfrm>
            <a:off x="4884646" y="3313044"/>
            <a:ext cx="692365" cy="11008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" name="Shape 199"/>
          <p:cNvCxnSpPr/>
          <p:nvPr/>
        </p:nvCxnSpPr>
        <p:spPr>
          <a:xfrm rot="10800000" flipH="1">
            <a:off x="3806087" y="3335210"/>
            <a:ext cx="715646" cy="329663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" name="Shape 200"/>
          <p:cNvSpPr txBox="1"/>
          <p:nvPr/>
        </p:nvSpPr>
        <p:spPr>
          <a:xfrm>
            <a:off x="3451510" y="409735"/>
            <a:ext cx="5187164" cy="5731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200" b="0" i="0" u="none" strike="noStrike" cap="none" baseline="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SCHEDULING PROCESS</a:t>
            </a:r>
          </a:p>
        </p:txBody>
      </p:sp>
      <p:sp>
        <p:nvSpPr>
          <p:cNvPr id="15" name="Shape 201"/>
          <p:cNvSpPr/>
          <p:nvPr/>
        </p:nvSpPr>
        <p:spPr>
          <a:xfrm>
            <a:off x="466860" y="2185901"/>
            <a:ext cx="988959" cy="400886"/>
          </a:xfrm>
          <a:prstGeom prst="rect">
            <a:avLst/>
          </a:prstGeom>
          <a:solidFill>
            <a:srgbClr val="304CAF"/>
          </a:solidFill>
          <a:ln w="19050" cap="rnd" cmpd="sng">
            <a:solidFill>
              <a:srgbClr val="D3D3D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Shape 202"/>
          <p:cNvSpPr/>
          <p:nvPr/>
        </p:nvSpPr>
        <p:spPr>
          <a:xfrm>
            <a:off x="1641944" y="2185901"/>
            <a:ext cx="988959" cy="400886"/>
          </a:xfrm>
          <a:prstGeom prst="rect">
            <a:avLst/>
          </a:prstGeom>
          <a:solidFill>
            <a:srgbClr val="304CAF"/>
          </a:solidFill>
          <a:ln w="19050" cap="rnd" cmpd="sng">
            <a:solidFill>
              <a:srgbClr val="D3D3D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" name="Shape 203"/>
          <p:cNvSpPr/>
          <p:nvPr/>
        </p:nvSpPr>
        <p:spPr>
          <a:xfrm>
            <a:off x="1042004" y="2945896"/>
            <a:ext cx="988959" cy="400886"/>
          </a:xfrm>
          <a:prstGeom prst="rect">
            <a:avLst/>
          </a:prstGeom>
          <a:solidFill>
            <a:srgbClr val="304CAF"/>
          </a:solidFill>
          <a:ln w="19050" cap="rnd" cmpd="sng">
            <a:solidFill>
              <a:srgbClr val="D3D3D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Shape 204"/>
          <p:cNvSpPr/>
          <p:nvPr/>
        </p:nvSpPr>
        <p:spPr>
          <a:xfrm>
            <a:off x="1042004" y="3705891"/>
            <a:ext cx="988959" cy="400886"/>
          </a:xfrm>
          <a:prstGeom prst="rect">
            <a:avLst/>
          </a:prstGeom>
          <a:solidFill>
            <a:srgbClr val="304CAF"/>
          </a:solidFill>
          <a:ln w="19050" cap="rnd" cmpd="sng">
            <a:solidFill>
              <a:srgbClr val="D3D3D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9" name="Shape 205"/>
          <p:cNvCxnSpPr>
            <a:stCxn id="15" idx="2"/>
            <a:endCxn id="17" idx="0"/>
          </p:cNvCxnSpPr>
          <p:nvPr/>
        </p:nvCxnSpPr>
        <p:spPr>
          <a:xfrm>
            <a:off x="961340" y="2586788"/>
            <a:ext cx="575100" cy="359100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206"/>
          <p:cNvCxnSpPr>
            <a:endCxn id="17" idx="0"/>
          </p:cNvCxnSpPr>
          <p:nvPr/>
        </p:nvCxnSpPr>
        <p:spPr>
          <a:xfrm flipH="1">
            <a:off x="1536484" y="2586796"/>
            <a:ext cx="560400" cy="359100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207"/>
          <p:cNvCxnSpPr>
            <a:stCxn id="17" idx="2"/>
            <a:endCxn id="18" idx="0"/>
          </p:cNvCxnSpPr>
          <p:nvPr/>
        </p:nvCxnSpPr>
        <p:spPr>
          <a:xfrm>
            <a:off x="1536484" y="3346783"/>
            <a:ext cx="0" cy="359100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208"/>
          <p:cNvSpPr/>
          <p:nvPr/>
        </p:nvSpPr>
        <p:spPr>
          <a:xfrm>
            <a:off x="3280419" y="2185901"/>
            <a:ext cx="721895" cy="1027560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" name="Shape 209"/>
          <p:cNvSpPr/>
          <p:nvPr/>
        </p:nvSpPr>
        <p:spPr>
          <a:xfrm>
            <a:off x="3410096" y="2325189"/>
            <a:ext cx="470262" cy="261598"/>
          </a:xfrm>
          <a:prstGeom prst="roundRect">
            <a:avLst>
              <a:gd name="adj" fmla="val 16667"/>
            </a:avLst>
          </a:prstGeom>
          <a:solidFill>
            <a:srgbClr val="72A42D"/>
          </a:solidFill>
          <a:ln w="19050" cap="rnd" cmpd="sng">
            <a:solidFill>
              <a:srgbClr val="7575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" name="Shape 210"/>
          <p:cNvSpPr/>
          <p:nvPr/>
        </p:nvSpPr>
        <p:spPr>
          <a:xfrm>
            <a:off x="3406235" y="2766341"/>
            <a:ext cx="470262" cy="261598"/>
          </a:xfrm>
          <a:prstGeom prst="roundRect">
            <a:avLst>
              <a:gd name="adj" fmla="val 16667"/>
            </a:avLst>
          </a:prstGeom>
          <a:solidFill>
            <a:srgbClr val="72A42D"/>
          </a:solidFill>
          <a:ln w="19050" cap="rnd" cmpd="sng">
            <a:solidFill>
              <a:srgbClr val="7575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" name="Shape 211"/>
          <p:cNvSpPr/>
          <p:nvPr/>
        </p:nvSpPr>
        <p:spPr>
          <a:xfrm>
            <a:off x="3280419" y="3346782"/>
            <a:ext cx="721895" cy="1027560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" name="Shape 212"/>
          <p:cNvSpPr/>
          <p:nvPr/>
        </p:nvSpPr>
        <p:spPr>
          <a:xfrm>
            <a:off x="3410096" y="3486069"/>
            <a:ext cx="470262" cy="261598"/>
          </a:xfrm>
          <a:prstGeom prst="roundRect">
            <a:avLst>
              <a:gd name="adj" fmla="val 16667"/>
            </a:avLst>
          </a:prstGeom>
          <a:solidFill>
            <a:srgbClr val="72A42D"/>
          </a:solidFill>
          <a:ln w="19050" cap="rnd" cmpd="sng">
            <a:solidFill>
              <a:srgbClr val="7575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" name="Shape 213"/>
          <p:cNvSpPr/>
          <p:nvPr/>
        </p:nvSpPr>
        <p:spPr>
          <a:xfrm>
            <a:off x="3406235" y="3927223"/>
            <a:ext cx="470262" cy="261598"/>
          </a:xfrm>
          <a:prstGeom prst="roundRect">
            <a:avLst>
              <a:gd name="adj" fmla="val 16667"/>
            </a:avLst>
          </a:prstGeom>
          <a:solidFill>
            <a:srgbClr val="72A42D"/>
          </a:solidFill>
          <a:ln w="19050" cap="rnd" cmpd="sng">
            <a:solidFill>
              <a:srgbClr val="7575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" name="Shape 214"/>
          <p:cNvSpPr/>
          <p:nvPr/>
        </p:nvSpPr>
        <p:spPr>
          <a:xfrm>
            <a:off x="4439462" y="2650098"/>
            <a:ext cx="721895" cy="1376412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" name="Shape 215"/>
          <p:cNvSpPr/>
          <p:nvPr/>
        </p:nvSpPr>
        <p:spPr>
          <a:xfrm>
            <a:off x="4569141" y="2789383"/>
            <a:ext cx="470262" cy="261598"/>
          </a:xfrm>
          <a:prstGeom prst="roundRect">
            <a:avLst>
              <a:gd name="adj" fmla="val 16667"/>
            </a:avLst>
          </a:prstGeom>
          <a:solidFill>
            <a:srgbClr val="72A42D"/>
          </a:solidFill>
          <a:ln w="19050" cap="rnd" cmpd="sng">
            <a:solidFill>
              <a:srgbClr val="7575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" name="Shape 216"/>
          <p:cNvSpPr/>
          <p:nvPr/>
        </p:nvSpPr>
        <p:spPr>
          <a:xfrm>
            <a:off x="4565278" y="3195700"/>
            <a:ext cx="470262" cy="261598"/>
          </a:xfrm>
          <a:prstGeom prst="roundRect">
            <a:avLst>
              <a:gd name="adj" fmla="val 16667"/>
            </a:avLst>
          </a:prstGeom>
          <a:solidFill>
            <a:srgbClr val="72A42D"/>
          </a:solidFill>
          <a:ln w="19050" cap="rnd" cmpd="sng">
            <a:solidFill>
              <a:srgbClr val="7575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" name="Shape 217"/>
          <p:cNvSpPr/>
          <p:nvPr/>
        </p:nvSpPr>
        <p:spPr>
          <a:xfrm>
            <a:off x="4565278" y="3596587"/>
            <a:ext cx="470262" cy="261598"/>
          </a:xfrm>
          <a:prstGeom prst="roundRect">
            <a:avLst>
              <a:gd name="adj" fmla="val 16667"/>
            </a:avLst>
          </a:prstGeom>
          <a:solidFill>
            <a:srgbClr val="72A42D"/>
          </a:solidFill>
          <a:ln w="19050" cap="rnd" cmpd="sng">
            <a:solidFill>
              <a:srgbClr val="7575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" name="Shape 218"/>
          <p:cNvSpPr/>
          <p:nvPr/>
        </p:nvSpPr>
        <p:spPr>
          <a:xfrm>
            <a:off x="5506762" y="2650097"/>
            <a:ext cx="721895" cy="137641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" name="Shape 219"/>
          <p:cNvSpPr/>
          <p:nvPr/>
        </p:nvSpPr>
        <p:spPr>
          <a:xfrm>
            <a:off x="5636439" y="2789383"/>
            <a:ext cx="470262" cy="261598"/>
          </a:xfrm>
          <a:prstGeom prst="roundRect">
            <a:avLst>
              <a:gd name="adj" fmla="val 16667"/>
            </a:avLst>
          </a:prstGeom>
          <a:solidFill>
            <a:srgbClr val="72A42D"/>
          </a:solidFill>
          <a:ln w="19050" cap="rnd" cmpd="sng">
            <a:solidFill>
              <a:srgbClr val="7575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" name="Shape 220"/>
          <p:cNvSpPr/>
          <p:nvPr/>
        </p:nvSpPr>
        <p:spPr>
          <a:xfrm>
            <a:off x="5632578" y="3195700"/>
            <a:ext cx="470262" cy="261598"/>
          </a:xfrm>
          <a:prstGeom prst="roundRect">
            <a:avLst>
              <a:gd name="adj" fmla="val 16667"/>
            </a:avLst>
          </a:prstGeom>
          <a:solidFill>
            <a:srgbClr val="72A42D"/>
          </a:solidFill>
          <a:ln w="19050" cap="rnd" cmpd="sng">
            <a:solidFill>
              <a:srgbClr val="7575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" name="Shape 221"/>
          <p:cNvSpPr/>
          <p:nvPr/>
        </p:nvSpPr>
        <p:spPr>
          <a:xfrm>
            <a:off x="5632578" y="3596587"/>
            <a:ext cx="470262" cy="261598"/>
          </a:xfrm>
          <a:prstGeom prst="roundRect">
            <a:avLst>
              <a:gd name="adj" fmla="val 16667"/>
            </a:avLst>
          </a:prstGeom>
          <a:solidFill>
            <a:srgbClr val="72A42D"/>
          </a:solidFill>
          <a:ln w="19050" cap="rnd" cmpd="sng">
            <a:solidFill>
              <a:srgbClr val="7575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6" name="Shape 222"/>
          <p:cNvCxnSpPr/>
          <p:nvPr/>
        </p:nvCxnSpPr>
        <p:spPr>
          <a:xfrm rot="10800000" flipH="1">
            <a:off x="3875169" y="3789482"/>
            <a:ext cx="630783" cy="292146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" name="Shape 223"/>
          <p:cNvCxnSpPr/>
          <p:nvPr/>
        </p:nvCxnSpPr>
        <p:spPr>
          <a:xfrm>
            <a:off x="3875169" y="2864598"/>
            <a:ext cx="646596" cy="52630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" name="Shape 224"/>
          <p:cNvCxnSpPr/>
          <p:nvPr/>
        </p:nvCxnSpPr>
        <p:spPr>
          <a:xfrm>
            <a:off x="3876092" y="2894815"/>
            <a:ext cx="580788" cy="417362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" name="Shape 225"/>
          <p:cNvCxnSpPr/>
          <p:nvPr/>
        </p:nvCxnSpPr>
        <p:spPr>
          <a:xfrm>
            <a:off x="3863805" y="2958838"/>
            <a:ext cx="578981" cy="811863"/>
          </a:xfrm>
          <a:prstGeom prst="straightConnector1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" name="Shape 226"/>
          <p:cNvSpPr/>
          <p:nvPr/>
        </p:nvSpPr>
        <p:spPr>
          <a:xfrm>
            <a:off x="7035385" y="2637721"/>
            <a:ext cx="1504569" cy="1509437"/>
          </a:xfrm>
          <a:prstGeom prst="roundRect">
            <a:avLst>
              <a:gd name="adj" fmla="val 16667"/>
            </a:avLst>
          </a:prstGeom>
          <a:solidFill>
            <a:srgbClr val="E96C4A"/>
          </a:solidFill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Scheduler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1" name="Shape 227"/>
          <p:cNvCxnSpPr/>
          <p:nvPr/>
        </p:nvCxnSpPr>
        <p:spPr>
          <a:xfrm>
            <a:off x="6711436" y="3499271"/>
            <a:ext cx="2020655" cy="7217"/>
          </a:xfrm>
          <a:prstGeom prst="straightConnector1">
            <a:avLst/>
          </a:prstGeom>
          <a:noFill/>
          <a:ln w="9525" cap="rnd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" name="Shape 228"/>
          <p:cNvCxnSpPr/>
          <p:nvPr/>
        </p:nvCxnSpPr>
        <p:spPr>
          <a:xfrm rot="10800000">
            <a:off x="6658271" y="3770701"/>
            <a:ext cx="2054193" cy="9187"/>
          </a:xfrm>
          <a:prstGeom prst="straightConnector1">
            <a:avLst/>
          </a:prstGeom>
          <a:noFill/>
          <a:ln w="9525" cap="rnd" cmpd="sng">
            <a:solidFill>
              <a:srgbClr val="F2F2F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" name="Shape 229"/>
          <p:cNvSpPr/>
          <p:nvPr/>
        </p:nvSpPr>
        <p:spPr>
          <a:xfrm>
            <a:off x="9292553" y="2554483"/>
            <a:ext cx="2372497" cy="1732511"/>
          </a:xfrm>
          <a:prstGeom prst="rect">
            <a:avLst/>
          </a:prstGeom>
          <a:solidFill>
            <a:schemeClr val="accent5"/>
          </a:solidFill>
          <a:ln w="19050" cap="rnd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" name="Shape 230"/>
          <p:cNvSpPr/>
          <p:nvPr/>
        </p:nvSpPr>
        <p:spPr>
          <a:xfrm>
            <a:off x="9498500" y="2702765"/>
            <a:ext cx="1952367" cy="617837"/>
          </a:xfrm>
          <a:prstGeom prst="rect">
            <a:avLst/>
          </a:prstGeom>
          <a:solidFill>
            <a:srgbClr val="F2F2F2"/>
          </a:solidFill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Task threads</a:t>
            </a:r>
          </a:p>
        </p:txBody>
      </p:sp>
      <p:sp>
        <p:nvSpPr>
          <p:cNvPr id="45" name="Shape 231"/>
          <p:cNvSpPr/>
          <p:nvPr/>
        </p:nvSpPr>
        <p:spPr>
          <a:xfrm>
            <a:off x="9498500" y="3499271"/>
            <a:ext cx="1952367" cy="617837"/>
          </a:xfrm>
          <a:prstGeom prst="rect">
            <a:avLst/>
          </a:prstGeom>
          <a:solidFill>
            <a:srgbClr val="F2F2F2"/>
          </a:solidFill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Block manager</a:t>
            </a:r>
          </a:p>
        </p:txBody>
      </p:sp>
      <p:sp>
        <p:nvSpPr>
          <p:cNvPr id="46" name="Shape 232"/>
          <p:cNvSpPr txBox="1"/>
          <p:nvPr/>
        </p:nvSpPr>
        <p:spPr>
          <a:xfrm>
            <a:off x="614210" y="1225851"/>
            <a:ext cx="184454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RDD Objects</a:t>
            </a:r>
          </a:p>
        </p:txBody>
      </p:sp>
      <p:sp>
        <p:nvSpPr>
          <p:cNvPr id="47" name="Shape 233"/>
          <p:cNvSpPr txBox="1"/>
          <p:nvPr/>
        </p:nvSpPr>
        <p:spPr>
          <a:xfrm>
            <a:off x="3858369" y="1241954"/>
            <a:ext cx="2098785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DAG Scheduler</a:t>
            </a:r>
          </a:p>
        </p:txBody>
      </p:sp>
      <p:sp>
        <p:nvSpPr>
          <p:cNvPr id="48" name="Shape 234"/>
          <p:cNvSpPr txBox="1"/>
          <p:nvPr/>
        </p:nvSpPr>
        <p:spPr>
          <a:xfrm>
            <a:off x="6785867" y="1241954"/>
            <a:ext cx="2098785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Task Scheduler</a:t>
            </a:r>
          </a:p>
        </p:txBody>
      </p:sp>
      <p:sp>
        <p:nvSpPr>
          <p:cNvPr id="49" name="Shape 235"/>
          <p:cNvSpPr txBox="1"/>
          <p:nvPr/>
        </p:nvSpPr>
        <p:spPr>
          <a:xfrm>
            <a:off x="9923404" y="1241954"/>
            <a:ext cx="1527462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Executor</a:t>
            </a:r>
          </a:p>
        </p:txBody>
      </p:sp>
      <p:cxnSp>
        <p:nvCxnSpPr>
          <p:cNvPr id="50" name="Shape 236"/>
          <p:cNvCxnSpPr/>
          <p:nvPr/>
        </p:nvCxnSpPr>
        <p:spPr>
          <a:xfrm>
            <a:off x="2965859" y="1642065"/>
            <a:ext cx="0" cy="3844335"/>
          </a:xfrm>
          <a:prstGeom prst="straightConnector1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237"/>
          <p:cNvCxnSpPr/>
          <p:nvPr/>
        </p:nvCxnSpPr>
        <p:spPr>
          <a:xfrm>
            <a:off x="6488780" y="1642065"/>
            <a:ext cx="0" cy="3844335"/>
          </a:xfrm>
          <a:prstGeom prst="straightConnector1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hape 238"/>
          <p:cNvCxnSpPr/>
          <p:nvPr/>
        </p:nvCxnSpPr>
        <p:spPr>
          <a:xfrm>
            <a:off x="9001609" y="1625962"/>
            <a:ext cx="0" cy="3844335"/>
          </a:xfrm>
          <a:prstGeom prst="straightConnector1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239"/>
          <p:cNvSpPr/>
          <p:nvPr/>
        </p:nvSpPr>
        <p:spPr>
          <a:xfrm>
            <a:off x="2689767" y="3195700"/>
            <a:ext cx="542260" cy="29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4197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" name="Shape 240"/>
          <p:cNvSpPr/>
          <p:nvPr/>
        </p:nvSpPr>
        <p:spPr>
          <a:xfrm>
            <a:off x="6331151" y="3162748"/>
            <a:ext cx="542260" cy="29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4197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Shape 241"/>
          <p:cNvSpPr/>
          <p:nvPr/>
        </p:nvSpPr>
        <p:spPr>
          <a:xfrm>
            <a:off x="8684278" y="3112552"/>
            <a:ext cx="542260" cy="29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4197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" name="Shape 242"/>
          <p:cNvSpPr/>
          <p:nvPr/>
        </p:nvSpPr>
        <p:spPr>
          <a:xfrm rot="18848812">
            <a:off x="289113" y="4208430"/>
            <a:ext cx="542260" cy="29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4197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7" name="Shape 2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408" y="4747432"/>
            <a:ext cx="939595" cy="2936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244"/>
          <p:cNvSpPr txBox="1"/>
          <p:nvPr/>
        </p:nvSpPr>
        <p:spPr>
          <a:xfrm>
            <a:off x="890329" y="4394182"/>
            <a:ext cx="2126721" cy="861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Rdd1.</a:t>
            </a:r>
            <a:r>
              <a:rPr lang="en-US" sz="1600" b="0" i="0" u="none" strike="noStrike" cap="none" baseline="0">
                <a:solidFill>
                  <a:schemeClr val="accent4"/>
                </a:solidFill>
                <a:latin typeface="Anonymous Pro"/>
                <a:ea typeface="Anonymous Pro"/>
                <a:cs typeface="Anonymous Pro"/>
                <a:sym typeface="Anonymous Pro"/>
              </a:rPr>
              <a:t>join(</a:t>
            </a:r>
            <a:r>
              <a:rPr lang="en-US" sz="1600" b="0" i="0" u="none" strike="noStrike" cap="none" baseline="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rdd2</a:t>
            </a:r>
            <a:r>
              <a:rPr lang="en-US" sz="1600" b="0" i="0" u="none" strike="noStrike" cap="none" baseline="0">
                <a:solidFill>
                  <a:schemeClr val="accent4"/>
                </a:solidFill>
                <a:latin typeface="Anonymous Pro"/>
                <a:ea typeface="Anonymous Pro"/>
                <a:cs typeface="Anonymous Pro"/>
                <a:sym typeface="Anonymous Pro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	.</a:t>
            </a:r>
            <a:r>
              <a:rPr lang="en-US" sz="1600" b="0" i="0" u="none" strike="noStrike" cap="none" baseline="0">
                <a:solidFill>
                  <a:schemeClr val="accent4"/>
                </a:solidFill>
                <a:latin typeface="Anonymous Pro"/>
                <a:ea typeface="Anonymous Pro"/>
                <a:cs typeface="Anonymous Pro"/>
                <a:sym typeface="Anonymous Pro"/>
              </a:rPr>
              <a:t>groupBy(</a:t>
            </a:r>
            <a:r>
              <a:rPr lang="en-US" sz="1600" b="0" i="0" u="none" strike="noStrike" cap="none" baseline="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…</a:t>
            </a:r>
            <a:r>
              <a:rPr lang="en-US" sz="1600" b="0" i="0" u="none" strike="noStrike" cap="none" baseline="0">
                <a:solidFill>
                  <a:schemeClr val="accent4"/>
                </a:solidFill>
                <a:latin typeface="Anonymous Pro"/>
                <a:ea typeface="Anonymous Pro"/>
                <a:cs typeface="Anonymous Pro"/>
                <a:sym typeface="Anonymous Pro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	.</a:t>
            </a:r>
            <a:r>
              <a:rPr lang="en-US" sz="1600" b="0" i="0" u="none" strike="noStrike" cap="none" baseline="0">
                <a:solidFill>
                  <a:schemeClr val="accent4"/>
                </a:solidFill>
                <a:latin typeface="Anonymous Pro"/>
                <a:ea typeface="Anonymous Pro"/>
                <a:cs typeface="Anonymous Pro"/>
                <a:sym typeface="Anonymous Pro"/>
              </a:rPr>
              <a:t>filter(</a:t>
            </a:r>
            <a:r>
              <a:rPr lang="en-US" sz="1600" b="0" i="0" u="none" strike="noStrike" cap="none" baseline="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…</a:t>
            </a:r>
            <a:r>
              <a:rPr lang="en-US" sz="1600" b="0" i="0" u="none" strike="noStrike" cap="none" baseline="0">
                <a:solidFill>
                  <a:schemeClr val="accent4"/>
                </a:solidFill>
                <a:latin typeface="Anonymous Pro"/>
                <a:ea typeface="Anonymous Pro"/>
                <a:cs typeface="Anonymous Pro"/>
                <a:sym typeface="Anonymous Pro"/>
              </a:rPr>
              <a:t>)</a:t>
            </a:r>
          </a:p>
        </p:txBody>
      </p:sp>
      <p:sp>
        <p:nvSpPr>
          <p:cNvPr id="59" name="Shape 245"/>
          <p:cNvSpPr txBox="1"/>
          <p:nvPr/>
        </p:nvSpPr>
        <p:spPr>
          <a:xfrm>
            <a:off x="267038" y="5507426"/>
            <a:ext cx="261781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- Build operator DAG</a:t>
            </a:r>
          </a:p>
        </p:txBody>
      </p:sp>
      <p:sp>
        <p:nvSpPr>
          <p:cNvPr id="60" name="Shape 246"/>
          <p:cNvSpPr txBox="1"/>
          <p:nvPr/>
        </p:nvSpPr>
        <p:spPr>
          <a:xfrm>
            <a:off x="3499803" y="4606950"/>
            <a:ext cx="2617819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-"/>
            </a:pPr>
            <a:r>
              <a:rPr lang="en-US" sz="1600" b="0" i="0" u="none" strike="noStrike" cap="none" baseline="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Split graph into </a:t>
            </a:r>
            <a:r>
              <a:rPr lang="en-US" sz="1600" b="0" i="1" u="none" strike="noStrike" cap="none" baseline="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stages</a:t>
            </a:r>
            <a:r>
              <a:rPr lang="en-US" sz="1600" b="0" i="0" u="none" strike="noStrike" cap="none" baseline="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of </a:t>
            </a:r>
            <a:r>
              <a:rPr lang="en-US" sz="1600" b="0" i="0" u="none" strike="noStrike" cap="none" baseline="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tasks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-"/>
            </a:pPr>
            <a:endParaRPr lang="en-US" sz="1600" dirty="0" smtClean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-"/>
            </a:pPr>
            <a:r>
              <a:rPr lang="en-US" sz="160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Stage boundaries are at wide transformations (shuffle)</a:t>
            </a:r>
            <a:endParaRPr sz="1600" b="0" i="0" u="none" strike="noStrike" cap="none" baseline="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-"/>
            </a:pPr>
            <a:endParaRPr lang="en-US" sz="1600" b="0" i="0" u="none" strike="noStrike" cap="none" baseline="0" dirty="0" smtClean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-"/>
            </a:pPr>
            <a:r>
              <a:rPr lang="en-US" sz="1600" b="0" i="0" u="none" strike="noStrike" cap="none" baseline="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Submit </a:t>
            </a:r>
            <a:r>
              <a:rPr lang="en-US" sz="1600" b="0" i="0" u="none" strike="noStrike" cap="none" baseline="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stage as ready</a:t>
            </a:r>
          </a:p>
        </p:txBody>
      </p:sp>
      <p:sp>
        <p:nvSpPr>
          <p:cNvPr id="61" name="Shape 247"/>
          <p:cNvSpPr txBox="1"/>
          <p:nvPr/>
        </p:nvSpPr>
        <p:spPr>
          <a:xfrm>
            <a:off x="9410906" y="4537694"/>
            <a:ext cx="2238241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-"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Execute tasks</a:t>
            </a:r>
          </a:p>
          <a:p>
            <a:pPr marL="285750" marR="0" lvl="0" indent="-18415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</a:pPr>
            <a:endParaRPr sz="16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-"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Store and serve blocks</a:t>
            </a:r>
          </a:p>
        </p:txBody>
      </p:sp>
      <p:sp>
        <p:nvSpPr>
          <p:cNvPr id="62" name="Shape 248"/>
          <p:cNvSpPr txBox="1"/>
          <p:nvPr/>
        </p:nvSpPr>
        <p:spPr>
          <a:xfrm>
            <a:off x="2593919" y="2872760"/>
            <a:ext cx="7334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DAG</a:t>
            </a:r>
          </a:p>
        </p:txBody>
      </p:sp>
      <p:sp>
        <p:nvSpPr>
          <p:cNvPr id="63" name="Shape 249"/>
          <p:cNvSpPr txBox="1"/>
          <p:nvPr/>
        </p:nvSpPr>
        <p:spPr>
          <a:xfrm>
            <a:off x="6196917" y="2803739"/>
            <a:ext cx="1098035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TaskSet</a:t>
            </a:r>
          </a:p>
        </p:txBody>
      </p:sp>
      <p:sp>
        <p:nvSpPr>
          <p:cNvPr id="64" name="Shape 250"/>
          <p:cNvSpPr txBox="1"/>
          <p:nvPr/>
        </p:nvSpPr>
        <p:spPr>
          <a:xfrm>
            <a:off x="8605971" y="2790398"/>
            <a:ext cx="7334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Task</a:t>
            </a:r>
          </a:p>
        </p:txBody>
      </p:sp>
      <p:sp>
        <p:nvSpPr>
          <p:cNvPr id="65" name="Shape 251"/>
          <p:cNvSpPr txBox="1"/>
          <p:nvPr/>
        </p:nvSpPr>
        <p:spPr>
          <a:xfrm>
            <a:off x="6658271" y="4464232"/>
            <a:ext cx="2238241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-"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Launches individual tasks</a:t>
            </a:r>
          </a:p>
          <a:p>
            <a:pPr marL="285750" marR="0" lvl="0" indent="-18415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</a:pPr>
            <a:endParaRPr sz="16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-"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Retry failed or straggling tasks</a:t>
            </a:r>
          </a:p>
        </p:txBody>
      </p:sp>
    </p:spTree>
    <p:extLst>
      <p:ext uri="{BB962C8B-B14F-4D97-AF65-F5344CB8AC3E}">
        <p14:creationId xmlns:p14="http://schemas.microsoft.com/office/powerpoint/2010/main" val="9810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5150106"/>
          </a:xfrm>
        </p:spPr>
        <p:txBody>
          <a:bodyPr>
            <a:no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What is Apache Spark?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12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Spark Abstractions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12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Spark Architecture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12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Spark Data APIs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/>
              <a:t>	</a:t>
            </a:r>
            <a:r>
              <a:rPr lang="de-CH" sz="2400" dirty="0" smtClean="0"/>
              <a:t>RDD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/>
              <a:t>	</a:t>
            </a:r>
            <a:r>
              <a:rPr lang="de-CH" sz="2400" dirty="0" smtClean="0"/>
              <a:t>Dataframe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/>
              <a:t>	</a:t>
            </a:r>
            <a:r>
              <a:rPr lang="de-CH" sz="2400" dirty="0" smtClean="0"/>
              <a:t>SQL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12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Spark Mlib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521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9"/>
          <p:cNvSpPr txBox="1"/>
          <p:nvPr/>
        </p:nvSpPr>
        <p:spPr>
          <a:xfrm>
            <a:off x="1511016" y="1566525"/>
            <a:ext cx="2386796" cy="23081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map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filter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flatMap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mapPartitions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groupBy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sortBy</a:t>
            </a:r>
            <a:endParaRPr lang="en-US" sz="1200" b="0" i="0" u="none" strike="noStrike" cap="none" baseline="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flatMapValues</a:t>
            </a:r>
            <a:endParaRPr lang="en-US" sz="120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groupByKey</a:t>
            </a:r>
            <a:endParaRPr lang="en-US" sz="1200" b="0" i="0" u="none" strike="noStrike" cap="none" baseline="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reduceByKey</a:t>
            </a:r>
            <a:endParaRPr lang="en-US" sz="120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foldByKey</a:t>
            </a:r>
            <a:endParaRPr lang="en-US" sz="1200" b="0" i="0" u="none" strike="noStrike" cap="none" baseline="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sortByKey</a:t>
            </a:r>
            <a:endParaRPr lang="en-US" sz="120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combineByKey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7" name="Shape 177"/>
          <p:cNvSpPr txBox="1"/>
          <p:nvPr/>
        </p:nvSpPr>
        <p:spPr>
          <a:xfrm>
            <a:off x="1849261" y="141481"/>
            <a:ext cx="92426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Essential Spark </a:t>
            </a:r>
            <a:r>
              <a:rPr lang="en-US" sz="36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Operations</a:t>
            </a:r>
          </a:p>
        </p:txBody>
      </p:sp>
      <p:sp>
        <p:nvSpPr>
          <p:cNvPr id="18" name="Shape 178"/>
          <p:cNvSpPr txBox="1"/>
          <p:nvPr/>
        </p:nvSpPr>
        <p:spPr>
          <a:xfrm rot="-5400000">
            <a:off x="-422843" y="2223538"/>
            <a:ext cx="3131539" cy="73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rgbClr val="0C0C0C"/>
                </a:solidFill>
                <a:ea typeface="Arial"/>
                <a:cs typeface="Arial"/>
                <a:sym typeface="Arial"/>
              </a:rPr>
              <a:t>TRANSFORMATIONS</a:t>
            </a:r>
          </a:p>
        </p:txBody>
      </p:sp>
      <p:sp>
        <p:nvSpPr>
          <p:cNvPr id="19" name="Shape 181"/>
          <p:cNvSpPr txBox="1"/>
          <p:nvPr/>
        </p:nvSpPr>
        <p:spPr>
          <a:xfrm rot="-5400000">
            <a:off x="11816" y="5125253"/>
            <a:ext cx="1970399" cy="4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rgbClr val="0C0C0C"/>
                </a:solidFill>
                <a:ea typeface="Arial"/>
                <a:cs typeface="Arial"/>
                <a:sym typeface="Arial"/>
              </a:rPr>
              <a:t>ACTIONS</a:t>
            </a:r>
          </a:p>
        </p:txBody>
      </p:sp>
      <p:sp>
        <p:nvSpPr>
          <p:cNvPr id="20" name="Shape 183"/>
          <p:cNvSpPr txBox="1"/>
          <p:nvPr/>
        </p:nvSpPr>
        <p:spPr>
          <a:xfrm>
            <a:off x="1902060" y="1164678"/>
            <a:ext cx="10634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General</a:t>
            </a:r>
          </a:p>
        </p:txBody>
      </p:sp>
      <p:sp>
        <p:nvSpPr>
          <p:cNvPr id="22" name="Shape 185"/>
          <p:cNvSpPr txBox="1"/>
          <p:nvPr/>
        </p:nvSpPr>
        <p:spPr>
          <a:xfrm>
            <a:off x="3551603" y="1546100"/>
            <a:ext cx="157284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sample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sampleByKey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randomSplit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23" name="Shape 186"/>
          <p:cNvSpPr txBox="1"/>
          <p:nvPr/>
        </p:nvSpPr>
        <p:spPr>
          <a:xfrm>
            <a:off x="3551603" y="1149973"/>
            <a:ext cx="1826367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Math / </a:t>
            </a:r>
            <a:r>
              <a:rPr lang="en-US" sz="16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Stats</a:t>
            </a:r>
            <a:endParaRPr lang="en-US" sz="16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Shape 189"/>
          <p:cNvSpPr txBox="1"/>
          <p:nvPr/>
        </p:nvSpPr>
        <p:spPr>
          <a:xfrm>
            <a:off x="5545772" y="1143075"/>
            <a:ext cx="25971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Set </a:t>
            </a:r>
            <a:r>
              <a:rPr lang="en-US" sz="16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Theory</a:t>
            </a:r>
            <a:endParaRPr lang="en-US" sz="16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Shape 190"/>
          <p:cNvSpPr txBox="1"/>
          <p:nvPr/>
        </p:nvSpPr>
        <p:spPr>
          <a:xfrm>
            <a:off x="5592189" y="1546100"/>
            <a:ext cx="2651515" cy="20160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union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intersection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subtract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distinct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cartesian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zip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join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fullOuterJoin</a:t>
            </a:r>
            <a:endParaRPr lang="en-US" sz="1200" b="0" i="0" u="none" strike="noStrike" cap="none" baseline="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leftOuterJoin</a:t>
            </a:r>
            <a:endParaRPr lang="en-US" sz="120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rightOuterJoin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27" name="Shape 191"/>
          <p:cNvSpPr txBox="1"/>
          <p:nvPr/>
        </p:nvSpPr>
        <p:spPr>
          <a:xfrm>
            <a:off x="5592189" y="4201746"/>
            <a:ext cx="157284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takeOrdered</a:t>
            </a: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28" name="Shape 192"/>
          <p:cNvSpPr txBox="1"/>
          <p:nvPr/>
        </p:nvSpPr>
        <p:spPr>
          <a:xfrm>
            <a:off x="8050463" y="1149423"/>
            <a:ext cx="21302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Data Structure / I/O</a:t>
            </a:r>
          </a:p>
        </p:txBody>
      </p:sp>
      <p:sp>
        <p:nvSpPr>
          <p:cNvPr id="29" name="Shape 193"/>
          <p:cNvSpPr txBox="1"/>
          <p:nvPr/>
        </p:nvSpPr>
        <p:spPr>
          <a:xfrm>
            <a:off x="8033507" y="4157258"/>
            <a:ext cx="3167891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saveAsTextFile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saveAsSequenceFile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saveAsObjectFile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saveAsHadoopDataset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saveAsHadoopFile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saveAsNewAPIHadoopDataset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saveAsNewAPIHadoopFile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30" name="Shape 194"/>
          <p:cNvSpPr txBox="1"/>
          <p:nvPr/>
        </p:nvSpPr>
        <p:spPr>
          <a:xfrm>
            <a:off x="8057050" y="1566359"/>
            <a:ext cx="3261492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keyBy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zipWithIndex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zipWithUniqueID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zipPartitions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coalesce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repartition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repartitionAndSortWithinPartitions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pipe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partitionBy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34" name="Shape 198"/>
          <p:cNvSpPr txBox="1"/>
          <p:nvPr/>
        </p:nvSpPr>
        <p:spPr>
          <a:xfrm>
            <a:off x="3551603" y="4173442"/>
            <a:ext cx="1994183" cy="268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count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takeSample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max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min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sum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histogram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mean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variance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stdev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sampleVariance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countApprox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countApproxDistinct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35" name="Shape 199"/>
          <p:cNvSpPr txBox="1"/>
          <p:nvPr/>
        </p:nvSpPr>
        <p:spPr>
          <a:xfrm>
            <a:off x="1511016" y="4178885"/>
            <a:ext cx="1994183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reduce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collect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aggregate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fold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first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take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forEach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top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treeAggregate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treeReduce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forEachPartition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collectAsMap</a:t>
            </a:r>
            <a:endParaRPr lang="en-US" sz="1200" b="0" i="0" u="none" strike="noStrike" cap="none" baseline="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keys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values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413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782"/>
            <a:ext cx="10515600" cy="803716"/>
          </a:xfrm>
        </p:spPr>
        <p:txBody>
          <a:bodyPr/>
          <a:lstStyle/>
          <a:p>
            <a:r>
              <a:rPr lang="en-US" dirty="0" smtClean="0"/>
              <a:t>Transformations: </a:t>
            </a:r>
            <a:r>
              <a:rPr lang="en-US" b="1" dirty="0" smtClean="0"/>
              <a:t>map</a:t>
            </a:r>
            <a:r>
              <a:rPr lang="en-US" dirty="0" smtClean="0"/>
              <a:t> and </a:t>
            </a:r>
            <a:r>
              <a:rPr lang="en-US" b="1" dirty="0" smtClean="0"/>
              <a:t>filter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268466" y="2337692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sourceRDD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[1,2,3,4,5]</a:t>
            </a:r>
          </a:p>
        </p:txBody>
      </p:sp>
      <p:sp>
        <p:nvSpPr>
          <p:cNvPr id="5" name="Shape 539"/>
          <p:cNvSpPr txBox="1"/>
          <p:nvPr/>
        </p:nvSpPr>
        <p:spPr>
          <a:xfrm>
            <a:off x="838200" y="3123695"/>
            <a:ext cx="370190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([1,2,3,4,5]) 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z: 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* 2)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6" name="Shape 539"/>
          <p:cNvSpPr txBox="1"/>
          <p:nvPr/>
        </p:nvSpPr>
        <p:spPr>
          <a:xfrm>
            <a:off x="8108461" y="3123695"/>
            <a:ext cx="370190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([1,2,3,4,5]) 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1" i="0" u="none" strike="noStrike" cap="none" baseline="0" dirty="0" err="1" smtClean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.filter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z: 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% 2 != 0)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9426" y="4679638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mapRDD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[2,4,6,8,10]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7225" y="4679638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filterRDD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[1,3,5]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3623144" y="3381183"/>
            <a:ext cx="2479040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6102184" y="3381183"/>
            <a:ext cx="2358759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547"/>
          <p:cNvSpPr txBox="1"/>
          <p:nvPr/>
        </p:nvSpPr>
        <p:spPr>
          <a:xfrm>
            <a:off x="998549" y="1500335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MAP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Shape 547"/>
          <p:cNvSpPr txBox="1"/>
          <p:nvPr/>
        </p:nvSpPr>
        <p:spPr>
          <a:xfrm>
            <a:off x="8108461" y="2186199"/>
            <a:ext cx="3811950" cy="6268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that only has elements that pass the filter()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function</a:t>
            </a: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Shape 547"/>
          <p:cNvSpPr txBox="1"/>
          <p:nvPr/>
        </p:nvSpPr>
        <p:spPr>
          <a:xfrm>
            <a:off x="838200" y="2340323"/>
            <a:ext cx="3729813" cy="6268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by applying a function to each element of this RDD</a:t>
            </a:r>
          </a:p>
        </p:txBody>
      </p:sp>
      <p:sp>
        <p:nvSpPr>
          <p:cNvPr id="19" name="Shape 547"/>
          <p:cNvSpPr txBox="1"/>
          <p:nvPr/>
        </p:nvSpPr>
        <p:spPr>
          <a:xfrm>
            <a:off x="8275318" y="1500335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FILTER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21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782"/>
            <a:ext cx="10515600" cy="803716"/>
          </a:xfrm>
        </p:spPr>
        <p:txBody>
          <a:bodyPr/>
          <a:lstStyle/>
          <a:p>
            <a:r>
              <a:rPr lang="en-US" dirty="0" smtClean="0"/>
              <a:t>Transformations: </a:t>
            </a:r>
            <a:r>
              <a:rPr lang="en-US" b="1" dirty="0" smtClean="0"/>
              <a:t>map</a:t>
            </a:r>
            <a:r>
              <a:rPr lang="en-US" dirty="0" smtClean="0"/>
              <a:t> and </a:t>
            </a:r>
            <a:r>
              <a:rPr lang="en-US" b="1" dirty="0" err="1" smtClean="0"/>
              <a:t>flatmap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268466" y="2337692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sourceRDD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[3,4,5]</a:t>
            </a:r>
          </a:p>
        </p:txBody>
      </p:sp>
      <p:sp>
        <p:nvSpPr>
          <p:cNvPr id="5" name="Shape 539"/>
          <p:cNvSpPr txBox="1"/>
          <p:nvPr/>
        </p:nvSpPr>
        <p:spPr>
          <a:xfrm>
            <a:off x="838200" y="3387967"/>
            <a:ext cx="370190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([3,4,5]) 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z: 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z,z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*2])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6" name="Shape 539"/>
          <p:cNvSpPr txBox="1"/>
          <p:nvPr/>
        </p:nvSpPr>
        <p:spPr>
          <a:xfrm>
            <a:off x="8108461" y="3389846"/>
            <a:ext cx="370190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([3,4,5]) 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1" i="0" u="none" strike="noStrike" cap="none" baseline="0" dirty="0" err="1" smtClean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.flatmap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z: 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z,z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*2])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5735" y="4679638"/>
            <a:ext cx="1884367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mapRDD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[[3,6],[4,8],[5,10]]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7225" y="4679638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flatMapRDD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[3,6,4,8,5,10]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3597919" y="3381183"/>
            <a:ext cx="2504265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6102184" y="3381183"/>
            <a:ext cx="2358759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547"/>
          <p:cNvSpPr txBox="1"/>
          <p:nvPr/>
        </p:nvSpPr>
        <p:spPr>
          <a:xfrm>
            <a:off x="1189380" y="1062276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MAP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Shape 547"/>
          <p:cNvSpPr txBox="1"/>
          <p:nvPr/>
        </p:nvSpPr>
        <p:spPr>
          <a:xfrm>
            <a:off x="8108461" y="1763547"/>
            <a:ext cx="3811950" cy="1448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by applying a function to each element of the RDD, and then flattening the results.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Also, function in </a:t>
            </a:r>
            <a:r>
              <a:rPr lang="en-US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flapMap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can return a list of elements (0 or more)</a:t>
            </a: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Shape 547"/>
          <p:cNvSpPr txBox="1"/>
          <p:nvPr/>
        </p:nvSpPr>
        <p:spPr>
          <a:xfrm>
            <a:off x="838200" y="2340323"/>
            <a:ext cx="3729813" cy="6268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by applying a function to each element of this RDD</a:t>
            </a:r>
          </a:p>
        </p:txBody>
      </p:sp>
      <p:sp>
        <p:nvSpPr>
          <p:cNvPr id="19" name="Shape 547"/>
          <p:cNvSpPr txBox="1"/>
          <p:nvPr/>
        </p:nvSpPr>
        <p:spPr>
          <a:xfrm>
            <a:off x="8243513" y="1062276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FLATMAP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57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782"/>
            <a:ext cx="10515600" cy="8037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Transformations: </a:t>
            </a:r>
            <a:r>
              <a:rPr lang="en-US" b="1" dirty="0" err="1" smtClean="0"/>
              <a:t>reduceByKey</a:t>
            </a:r>
            <a:r>
              <a:rPr lang="en-US" dirty="0" smtClean="0"/>
              <a:t> and </a:t>
            </a:r>
            <a:r>
              <a:rPr lang="en-US" b="1" dirty="0" err="1" smtClean="0"/>
              <a:t>groupByKey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268466" y="1956027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sourceRDD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Shape 539"/>
          <p:cNvSpPr txBox="1"/>
          <p:nvPr/>
        </p:nvSpPr>
        <p:spPr>
          <a:xfrm>
            <a:off x="135170" y="5590477"/>
            <a:ext cx="607038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([('a',3),('b',4), ('c',5),('a',4),('b',-6)]) 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 dirty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1" i="0" u="none" strike="noStrike" cap="none" baseline="0" dirty="0" err="1" smtClean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.reduceByKey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(add)</a:t>
            </a:r>
            <a:endParaRPr lang="en-US" sz="12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2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200" b="1" i="0" u="none" strike="noStrike" cap="none" baseline="0" dirty="0" err="1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5735" y="4297973"/>
            <a:ext cx="1884367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reduceRDD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7225" y="4297973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groupRDD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3597919" y="2999518"/>
            <a:ext cx="2504265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6102184" y="2999518"/>
            <a:ext cx="2358759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547"/>
          <p:cNvSpPr txBox="1"/>
          <p:nvPr/>
        </p:nvSpPr>
        <p:spPr>
          <a:xfrm>
            <a:off x="1189380" y="1062276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REDUCEBYKEY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Shape 547"/>
          <p:cNvSpPr txBox="1"/>
          <p:nvPr/>
        </p:nvSpPr>
        <p:spPr>
          <a:xfrm>
            <a:off x="8108461" y="2031414"/>
            <a:ext cx="3811950" cy="1012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by 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grouping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the values with the same 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key</a:t>
            </a: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Shape 547"/>
          <p:cNvSpPr txBox="1"/>
          <p:nvPr/>
        </p:nvSpPr>
        <p:spPr>
          <a:xfrm>
            <a:off x="838200" y="2101477"/>
            <a:ext cx="3729813" cy="8720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by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combining the values with the same key with a given function</a:t>
            </a: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9" name="Shape 547"/>
          <p:cNvSpPr txBox="1"/>
          <p:nvPr/>
        </p:nvSpPr>
        <p:spPr>
          <a:xfrm>
            <a:off x="8243513" y="1062276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GROUPBYKEY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Shape 539"/>
          <p:cNvSpPr txBox="1"/>
          <p:nvPr/>
        </p:nvSpPr>
        <p:spPr>
          <a:xfrm>
            <a:off x="6674681" y="5550722"/>
            <a:ext cx="549877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([('a',3),('b',4), ('c',5),('a',4),('b',-6)]) 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 dirty="0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b="1" i="0" u="none" strike="noStrike" cap="none" baseline="0" dirty="0" err="1" smtClean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.groupByKey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>
              <a:buSzPct val="25000"/>
            </a:pPr>
            <a:r>
              <a:rPr lang="en-US" sz="1200" b="1" i="0" u="none" strike="noStrike" cap="none" baseline="0" dirty="0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1" i="0" u="none" strike="noStrike" cap="none" baseline="0" dirty="0" err="1" smtClean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z: (z[0],sum(z[1])))</a:t>
            </a:r>
            <a:endParaRPr lang="en-US" sz="12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2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200" b="1" i="0" u="none" strike="noStrike" cap="none" baseline="0" dirty="0" err="1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6414" y="2706459"/>
            <a:ext cx="4458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[('a',3),('b',4), ('c',5),('a',4),('b',-6)]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4390" y="5004305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[('a', 7), ('c', 5), ('b', -2)]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28124" y="5008842"/>
            <a:ext cx="4458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[('a', [3, 4]), ('c', [5]), ('b', [-6, 4])]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782"/>
            <a:ext cx="10515600" cy="803716"/>
          </a:xfrm>
        </p:spPr>
        <p:txBody>
          <a:bodyPr/>
          <a:lstStyle/>
          <a:p>
            <a:r>
              <a:rPr lang="en-US" dirty="0" smtClean="0"/>
              <a:t>Actions</a:t>
            </a:r>
            <a:endParaRPr lang="en-GB" b="1" dirty="0"/>
          </a:p>
        </p:txBody>
      </p:sp>
      <p:sp>
        <p:nvSpPr>
          <p:cNvPr id="15" name="Shape 547"/>
          <p:cNvSpPr txBox="1"/>
          <p:nvPr/>
        </p:nvSpPr>
        <p:spPr>
          <a:xfrm>
            <a:off x="838200" y="1098244"/>
            <a:ext cx="9481270" cy="969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Actions trigger the computations and resulting result must fit in the driver</a:t>
            </a:r>
            <a:r>
              <a:rPr lang="en-US" sz="280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JVM</a:t>
            </a:r>
            <a:endParaRPr lang="en-US" sz="280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Shape 547"/>
          <p:cNvSpPr txBox="1"/>
          <p:nvPr/>
        </p:nvSpPr>
        <p:spPr>
          <a:xfrm>
            <a:off x="2997642" y="2267086"/>
            <a:ext cx="8713967" cy="41734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returns all the elements of the RDD as an array to the driver, should be done after a filter or other operation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returns the number of elements in the RDD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for pair RDDs returns (K, </a:t>
            </a:r>
            <a:r>
              <a:rPr lang="en-US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) pairs with the count of each key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returns the first element of the RDD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returns an array with first n elements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writes the elements of the RDD as a text file to HDFS or local filesystem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returns the number of partitions of the RDD</a:t>
            </a: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" name="Shape 547"/>
          <p:cNvSpPr txBox="1"/>
          <p:nvPr/>
        </p:nvSpPr>
        <p:spPr>
          <a:xfrm>
            <a:off x="838201" y="2267086"/>
            <a:ext cx="2008366" cy="41734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collect():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count()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countByKey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first()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take(n)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saveAsTextFile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getNumPartitions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4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RDD: Demo</a:t>
            </a:r>
            <a:endParaRPr lang="en-GB" b="1" dirty="0"/>
          </a:p>
        </p:txBody>
      </p:sp>
      <p:sp>
        <p:nvSpPr>
          <p:cNvPr id="18" name="Shape 547"/>
          <p:cNvSpPr txBox="1"/>
          <p:nvPr/>
        </p:nvSpPr>
        <p:spPr>
          <a:xfrm>
            <a:off x="838201" y="842841"/>
            <a:ext cx="10515600" cy="51573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to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lxplus</a:t>
            </a:r>
            <a:endParaRPr lang="en-US" sz="3200" b="0" i="0" u="none" strike="noStrike" cap="none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cd 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eos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/user/p/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pkothuri</a:t>
            </a: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git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clone https://github.com/prasanthkothuri/sparkTraining.git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 to SWAN</a:t>
            </a:r>
          </a:p>
          <a:p>
            <a:pPr lvl="0">
              <a:buSzPct val="25000"/>
            </a:pP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https://swan.cern.ch</a:t>
            </a:r>
            <a:r>
              <a:rPr lang="en-GB" sz="2800" dirty="0" smtClean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/</a:t>
            </a:r>
            <a:endParaRPr lang="en-GB" sz="28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open </a:t>
            </a:r>
            <a:r>
              <a:rPr lang="en-GB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sparkTraining</a:t>
            </a: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-&gt;notebooks-&gt;</a:t>
            </a:r>
            <a:r>
              <a:rPr lang="en-GB" sz="2800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Tutorial_RDD_Final.ipynb</a:t>
            </a:r>
            <a:endParaRPr lang="en-GB" sz="28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36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Lifecycle of a Spark progra</a:t>
            </a:r>
            <a:r>
              <a:rPr lang="en-US" dirty="0"/>
              <a:t>m</a:t>
            </a:r>
            <a:endParaRPr lang="en-GB" b="1" dirty="0"/>
          </a:p>
        </p:txBody>
      </p:sp>
      <p:sp>
        <p:nvSpPr>
          <p:cNvPr id="18" name="Shape 547"/>
          <p:cNvSpPr txBox="1"/>
          <p:nvPr/>
        </p:nvSpPr>
        <p:spPr>
          <a:xfrm>
            <a:off x="838200" y="957141"/>
            <a:ext cx="10515600" cy="55122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3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Create </a:t>
            </a:r>
            <a:r>
              <a:rPr lang="en-GB" sz="3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some input RDDs from external data or parallelize a collection in your driver program</a:t>
            </a:r>
          </a:p>
          <a:p>
            <a:pPr lvl="0">
              <a:buSzPct val="25000"/>
            </a:pPr>
            <a:endParaRPr lang="en-GB" sz="30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3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Lazily </a:t>
            </a:r>
            <a:r>
              <a:rPr lang="en-GB" sz="3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transform them to define new RDDs using transformations like filter() or map()</a:t>
            </a:r>
          </a:p>
          <a:p>
            <a:pPr lvl="0">
              <a:buSzPct val="25000"/>
            </a:pPr>
            <a:endParaRPr lang="en-GB" sz="30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3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Ask </a:t>
            </a:r>
            <a:r>
              <a:rPr lang="en-GB" sz="3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Spark to cache() any intermediate RDDs that will need to be reused</a:t>
            </a:r>
          </a:p>
          <a:p>
            <a:pPr lvl="0">
              <a:buSzPct val="25000"/>
            </a:pPr>
            <a:endParaRPr lang="en-GB" sz="30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3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Launch </a:t>
            </a:r>
            <a:r>
              <a:rPr lang="en-GB" sz="3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actions such as count() and collect() to kick off a parallel computation, which is then optimized and executed by </a:t>
            </a:r>
            <a:r>
              <a:rPr lang="en-GB" sz="3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Spark</a:t>
            </a:r>
            <a:endParaRPr lang="en-GB" sz="3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98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Persistence and Cache</a:t>
            </a:r>
            <a:endParaRPr lang="en-GB" b="1" dirty="0"/>
          </a:p>
        </p:txBody>
      </p:sp>
      <p:sp>
        <p:nvSpPr>
          <p:cNvPr id="18" name="Shape 547"/>
          <p:cNvSpPr txBox="1"/>
          <p:nvPr/>
        </p:nvSpPr>
        <p:spPr>
          <a:xfrm>
            <a:off x="838200" y="842841"/>
            <a:ext cx="7671021" cy="5955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persist() is an action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which triggers computation and persists a dataset in memory across operations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You can persist with different storage level options (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e.g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MEMORY_ONLY or MEMORY_AND_DISK)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persist() or cache() is key for iterative algorithms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cache() is same as persist() with MEMORY_ONLY storage option</a:t>
            </a:r>
            <a:endParaRPr lang="en-US" sz="2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375250" y="842841"/>
            <a:ext cx="1978550" cy="3892969"/>
            <a:chOff x="8874981" y="747423"/>
            <a:chExt cx="1978550" cy="3892969"/>
          </a:xfrm>
        </p:grpSpPr>
        <p:sp>
          <p:nvSpPr>
            <p:cNvPr id="3" name="Rounded Rectangle 2"/>
            <p:cNvSpPr/>
            <p:nvPr/>
          </p:nvSpPr>
          <p:spPr>
            <a:xfrm>
              <a:off x="9422296" y="747423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 Data</a:t>
              </a:r>
              <a:endParaRPr lang="en-GB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422296" y="1360308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RDD1</a:t>
              </a:r>
              <a:endParaRPr lang="en-GB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22296" y="1973193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RDD2</a:t>
              </a:r>
              <a:endParaRPr lang="en-GB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874981" y="2776909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RDD3</a:t>
              </a:r>
              <a:endParaRPr lang="en-GB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122011" y="2776909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RDD4</a:t>
              </a:r>
              <a:endParaRPr lang="en-GB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874981" y="3586994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Output Data</a:t>
              </a:r>
              <a:endParaRPr lang="en-GB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122011" y="3580625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Output Data</a:t>
              </a:r>
              <a:endParaRPr lang="en-GB" sz="1200" dirty="0"/>
            </a:p>
          </p:txBody>
        </p:sp>
        <p:cxnSp>
          <p:nvCxnSpPr>
            <p:cNvPr id="11" name="Straight Arrow Connector 10"/>
            <p:cNvCxnSpPr>
              <a:stCxn id="3" idx="2"/>
              <a:endCxn id="5" idx="0"/>
            </p:cNvCxnSpPr>
            <p:nvPr/>
          </p:nvCxnSpPr>
          <p:spPr>
            <a:xfrm>
              <a:off x="9788056" y="1129085"/>
              <a:ext cx="0" cy="231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788056" y="1741970"/>
              <a:ext cx="0" cy="231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0"/>
            </p:cNvCxnSpPr>
            <p:nvPr/>
          </p:nvCxnSpPr>
          <p:spPr>
            <a:xfrm>
              <a:off x="9240741" y="3158571"/>
              <a:ext cx="0" cy="42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514275" y="3152202"/>
              <a:ext cx="0" cy="42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9240741" y="2354855"/>
              <a:ext cx="547315" cy="42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8" idx="0"/>
            </p:cNvCxnSpPr>
            <p:nvPr/>
          </p:nvCxnSpPr>
          <p:spPr>
            <a:xfrm>
              <a:off x="9788056" y="2354855"/>
              <a:ext cx="699715" cy="42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882933" y="4178727"/>
              <a:ext cx="73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Job 1</a:t>
              </a:r>
            </a:p>
            <a:p>
              <a:pPr algn="ctr"/>
              <a:r>
                <a:rPr lang="en-US" sz="1200" dirty="0" smtClean="0"/>
                <a:t>Action 1</a:t>
              </a:r>
              <a:endParaRPr lang="en-GB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122011" y="4178727"/>
              <a:ext cx="73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Job 2</a:t>
              </a:r>
            </a:p>
            <a:p>
              <a:pPr algn="ctr"/>
              <a:r>
                <a:rPr lang="en-US" sz="1200" dirty="0" smtClean="0"/>
                <a:t>Action 2</a:t>
              </a:r>
              <a:endParaRPr lang="en-GB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676737" y="420787"/>
            <a:ext cx="154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 DAG</a:t>
            </a:r>
            <a:endParaRPr lang="en-GB" sz="1600" dirty="0"/>
          </a:p>
        </p:txBody>
      </p:sp>
      <p:cxnSp>
        <p:nvCxnSpPr>
          <p:cNvPr id="26" name="Straight Arrow Connector 25"/>
          <p:cNvCxnSpPr>
            <a:stCxn id="6" idx="1"/>
          </p:cNvCxnSpPr>
          <p:nvPr/>
        </p:nvCxnSpPr>
        <p:spPr>
          <a:xfrm flipH="1">
            <a:off x="9401755" y="2259442"/>
            <a:ext cx="52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571506" y="2053828"/>
            <a:ext cx="824285" cy="3816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persist this RDD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4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DataFrames</a:t>
            </a:r>
            <a:endParaRPr lang="en-GB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957430"/>
            <a:ext cx="10515600" cy="5766099"/>
          </a:xfrm>
        </p:spPr>
        <p:txBody>
          <a:bodyPr>
            <a:norm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GB" dirty="0" smtClean="0"/>
              <a:t>An extension to the existing RDD API</a:t>
            </a:r>
          </a:p>
          <a:p>
            <a:pPr marL="48767" indent="0">
              <a:buClr>
                <a:schemeClr val="tx2"/>
              </a:buClr>
              <a:buNone/>
            </a:pP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DataFrame is an RDD with schema</a:t>
            </a:r>
          </a:p>
          <a:p>
            <a:pPr marL="48767" indent="0">
              <a:buClr>
                <a:schemeClr val="tx2"/>
              </a:buClr>
              <a:buNone/>
            </a:pP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DataFrames have numerous optimizations that make them much faster than RDD (predicate pushdown, bloom-filter)</a:t>
            </a:r>
          </a:p>
          <a:p>
            <a:pPr marL="505967" indent="-457200">
              <a:buClr>
                <a:schemeClr val="tx2"/>
              </a:buClr>
            </a:pPr>
            <a:endParaRPr lang="en-US" dirty="0" smtClean="0"/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Write less code – solve problems concisely using dataframe functions</a:t>
            </a:r>
          </a:p>
          <a:p>
            <a:pPr marL="505967" indent="-457200">
              <a:buClr>
                <a:schemeClr val="tx2"/>
              </a:buClr>
            </a:pPr>
            <a:endParaRPr lang="en-US" dirty="0" smtClean="0"/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Inspired by data frames in Python (pandas) and 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4544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81" y="0"/>
            <a:ext cx="10515600" cy="803716"/>
          </a:xfrm>
        </p:spPr>
        <p:txBody>
          <a:bodyPr/>
          <a:lstStyle/>
          <a:p>
            <a:r>
              <a:rPr lang="en-US" dirty="0" smtClean="0"/>
              <a:t>Write Less Code: DataFrame vs RDD</a:t>
            </a:r>
            <a:endParaRPr lang="en-GB" b="1" dirty="0"/>
          </a:p>
        </p:txBody>
      </p:sp>
      <p:sp>
        <p:nvSpPr>
          <p:cNvPr id="6" name="Shape 217"/>
          <p:cNvSpPr txBox="1"/>
          <p:nvPr/>
        </p:nvSpPr>
        <p:spPr>
          <a:xfrm>
            <a:off x="583162" y="1252808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RDDs</a:t>
            </a:r>
          </a:p>
        </p:txBody>
      </p:sp>
      <p:sp>
        <p:nvSpPr>
          <p:cNvPr id="7" name="Shape 218"/>
          <p:cNvSpPr txBox="1"/>
          <p:nvPr/>
        </p:nvSpPr>
        <p:spPr>
          <a:xfrm>
            <a:off x="583162" y="3593875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DataFrames</a:t>
            </a:r>
          </a:p>
        </p:txBody>
      </p:sp>
      <p:sp>
        <p:nvSpPr>
          <p:cNvPr id="15" name="Shape 539"/>
          <p:cNvSpPr txBox="1"/>
          <p:nvPr/>
        </p:nvSpPr>
        <p:spPr>
          <a:xfrm>
            <a:off x="583162" y="2004627"/>
            <a:ext cx="10382018" cy="12414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w_rdd.map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record: 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record.NAMELAST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1) ) \</a:t>
            </a:r>
          </a:p>
          <a:p>
            <a:pPr lvl="0">
              <a:buSzPct val="25000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.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reduceByKey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(add) \</a:t>
            </a:r>
          </a:p>
          <a:p>
            <a:pPr lvl="0">
              <a:buSzPct val="25000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.map(lambda 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y,x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\</a:t>
            </a:r>
          </a:p>
          <a:p>
            <a:pPr lvl="0">
              <a:buSzPct val="25000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.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sortByKey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(False) \</a:t>
            </a:r>
          </a:p>
          <a:p>
            <a:pPr lvl="0">
              <a:buSzPct val="25000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.collect()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" name="Shape 539"/>
          <p:cNvSpPr txBox="1"/>
          <p:nvPr/>
        </p:nvSpPr>
        <p:spPr>
          <a:xfrm>
            <a:off x="583162" y="4447031"/>
            <a:ext cx="10382018" cy="11231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w_df.groupBy</a:t>
            </a:r>
            <a:r>
              <a:rPr lang="en-GB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("NAMELAST") \</a:t>
            </a:r>
          </a:p>
          <a:p>
            <a:pPr lvl="0">
              <a:buSzPct val="25000"/>
            </a:pPr>
            <a:r>
              <a:rPr lang="en-GB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.count() \</a:t>
            </a:r>
          </a:p>
          <a:p>
            <a:pPr lvl="0">
              <a:buSzPct val="25000"/>
            </a:pPr>
            <a:r>
              <a:rPr lang="en-GB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GB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orderBy</a:t>
            </a:r>
            <a:r>
              <a:rPr lang="en-GB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("count")</a:t>
            </a:r>
          </a:p>
          <a:p>
            <a:pPr lvl="0">
              <a:buSzPct val="25000"/>
            </a:pPr>
            <a:r>
              <a:rPr lang="en-GB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.show()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719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What is Apache Spark?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GB" dirty="0"/>
              <a:t>Apache Spark is </a:t>
            </a:r>
            <a:r>
              <a:rPr lang="en-GB" dirty="0" smtClean="0"/>
              <a:t>an open-source parallel processing framework with </a:t>
            </a:r>
            <a:r>
              <a:rPr lang="en-GB" dirty="0"/>
              <a:t>expressive development APIs (in multiple languages) that allows for sophisticated analytics, </a:t>
            </a:r>
            <a:r>
              <a:rPr lang="en-GB" dirty="0" smtClean="0"/>
              <a:t>real-time </a:t>
            </a:r>
            <a:r>
              <a:rPr lang="en-GB" dirty="0"/>
              <a:t>streaming and machine learning on large </a:t>
            </a:r>
            <a:r>
              <a:rPr lang="en-GB" dirty="0" smtClean="0"/>
              <a:t>datasets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Spark ecosystem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776" y="4226074"/>
            <a:ext cx="5712447" cy="1950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426" y="-11651"/>
            <a:ext cx="1744574" cy="9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7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uble Wave 13"/>
          <p:cNvSpPr/>
          <p:nvPr/>
        </p:nvSpPr>
        <p:spPr>
          <a:xfrm>
            <a:off x="510540" y="3707498"/>
            <a:ext cx="10907534" cy="1421093"/>
          </a:xfrm>
          <a:prstGeom prst="double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uble Wave 12"/>
          <p:cNvSpPr/>
          <p:nvPr/>
        </p:nvSpPr>
        <p:spPr>
          <a:xfrm>
            <a:off x="510539" y="5237890"/>
            <a:ext cx="6606541" cy="1119046"/>
          </a:xfrm>
          <a:prstGeom prst="double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uble Wave 11"/>
          <p:cNvSpPr/>
          <p:nvPr/>
        </p:nvSpPr>
        <p:spPr>
          <a:xfrm>
            <a:off x="510540" y="2410130"/>
            <a:ext cx="7273788" cy="993026"/>
          </a:xfrm>
          <a:prstGeom prst="double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uble Wave 3"/>
          <p:cNvSpPr/>
          <p:nvPr/>
        </p:nvSpPr>
        <p:spPr>
          <a:xfrm>
            <a:off x="510540" y="1105560"/>
            <a:ext cx="6498335" cy="993582"/>
          </a:xfrm>
          <a:prstGeom prst="double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" y="200320"/>
            <a:ext cx="10515600" cy="803716"/>
          </a:xfrm>
        </p:spPr>
        <p:txBody>
          <a:bodyPr/>
          <a:lstStyle/>
          <a:p>
            <a:r>
              <a:rPr lang="en-US" dirty="0" smtClean="0"/>
              <a:t>Construct a DataFrame</a:t>
            </a:r>
            <a:endParaRPr lang="en-GB" b="1" dirty="0"/>
          </a:p>
        </p:txBody>
      </p:sp>
      <p:sp>
        <p:nvSpPr>
          <p:cNvPr id="5" name="Shape 216"/>
          <p:cNvSpPr txBox="1"/>
          <p:nvPr/>
        </p:nvSpPr>
        <p:spPr>
          <a:xfrm>
            <a:off x="618743" y="1310540"/>
            <a:ext cx="6259441" cy="5505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# Create</a:t>
            </a:r>
            <a:r>
              <a:rPr lang="en-US" sz="1600" b="0" i="0" u="none" strike="noStrike" cap="none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a DataFrame from </a:t>
            </a:r>
            <a:r>
              <a:rPr lang="en-US" sz="1600" b="0" i="0" u="none" strike="noStrike" cap="none" baseline="0" dirty="0" err="1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 file</a:t>
            </a:r>
          </a:p>
          <a:p>
            <a:pPr lvl="0">
              <a:buSzPct val="25000"/>
            </a:pP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sqlContext.read.json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("/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read_my_shiny.json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6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hape 220"/>
          <p:cNvSpPr txBox="1"/>
          <p:nvPr/>
        </p:nvSpPr>
        <p:spPr>
          <a:xfrm>
            <a:off x="583162" y="3909565"/>
            <a:ext cx="10719320" cy="10122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sqlContext.read.format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jdbc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') \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.options(driver='oracle.jdbc.driver.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OracleDriver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jdbc:oracle:thin:username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password@host:port:servicename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dbtable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en-US" sz="1600" b="0" i="1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')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\ </a:t>
            </a:r>
          </a:p>
          <a:p>
            <a:pPr lvl="0">
              <a:buSzPct val="25000"/>
            </a:pP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.load()</a:t>
            </a:r>
            <a:endParaRPr lang="en-US" sz="16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Shape 216"/>
          <p:cNvSpPr txBox="1"/>
          <p:nvPr/>
        </p:nvSpPr>
        <p:spPr>
          <a:xfrm>
            <a:off x="618743" y="2580274"/>
            <a:ext cx="7046314" cy="6320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# Create</a:t>
            </a:r>
            <a:r>
              <a:rPr lang="en-US" sz="1600" b="0" i="0" u="none" strike="noStrike" cap="none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a DataFrame by loading a parquet file</a:t>
            </a:r>
          </a:p>
          <a:p>
            <a:pPr lvl="0">
              <a:buSzPct val="25000"/>
            </a:pP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sqlContext.read.parquet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("/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path_to_the_parquet_file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6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Shape 220"/>
          <p:cNvSpPr txBox="1"/>
          <p:nvPr/>
        </p:nvSpPr>
        <p:spPr>
          <a:xfrm>
            <a:off x="618743" y="5474345"/>
            <a:ext cx="6390132" cy="6461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# Convert a DataFrame</a:t>
            </a:r>
          </a:p>
          <a:p>
            <a:pPr lvl="0">
              <a:buSzPct val="25000"/>
            </a:pP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rdd.toDF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sz="16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76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4" y="152245"/>
            <a:ext cx="10515600" cy="803716"/>
          </a:xfrm>
        </p:spPr>
        <p:txBody>
          <a:bodyPr/>
          <a:lstStyle/>
          <a:p>
            <a:r>
              <a:rPr lang="en-US" dirty="0" smtClean="0"/>
              <a:t>Schema Inference</a:t>
            </a:r>
            <a:endParaRPr lang="en-GB" b="1" dirty="0"/>
          </a:p>
        </p:txBody>
      </p:sp>
      <p:sp>
        <p:nvSpPr>
          <p:cNvPr id="5" name="Shape 216"/>
          <p:cNvSpPr txBox="1"/>
          <p:nvPr/>
        </p:nvSpPr>
        <p:spPr>
          <a:xfrm>
            <a:off x="7969385" y="1113283"/>
            <a:ext cx="3886200" cy="263037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df.printSchema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LocID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Location: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VarID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Variant: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Time: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MidPeriod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SexID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Sex: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AgeGrp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AgeGrpStart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AgeGrpSpan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Value: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  <a:endParaRPr lang="en-US" sz="12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hape 217"/>
          <p:cNvSpPr txBox="1"/>
          <p:nvPr/>
        </p:nvSpPr>
        <p:spPr>
          <a:xfrm>
            <a:off x="583162" y="1252808"/>
            <a:ext cx="7386224" cy="2490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DataFrames have schemas and can infer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the schema from the type of the data being read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lvl="0">
              <a:buSzPct val="25000"/>
            </a:pPr>
            <a:r>
              <a:rPr lang="en-GB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A Parquet file has a schema (column names and types) that DataFrames can use.</a:t>
            </a:r>
          </a:p>
          <a:p>
            <a:pPr lvl="0">
              <a:buSzPct val="25000"/>
            </a:pPr>
            <a:endParaRPr lang="en-GB" sz="280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lvl="0">
              <a:buSzPct val="25000"/>
            </a:pPr>
            <a:endParaRPr lang="en-GB" sz="2800" b="0" i="0" u="none" strike="noStrike" cap="none" baseline="0" dirty="0" smtClean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Shape 217"/>
          <p:cNvSpPr txBox="1"/>
          <p:nvPr/>
        </p:nvSpPr>
        <p:spPr>
          <a:xfrm>
            <a:off x="583161" y="3900983"/>
            <a:ext cx="11272424" cy="2490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What if the data doesn’t have schema (</a:t>
            </a:r>
            <a:r>
              <a:rPr lang="en-GB" sz="2800" b="0" i="0" u="none" strike="noStrike" cap="none" baseline="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e.g</a:t>
            </a:r>
            <a:r>
              <a:rPr lang="en-GB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csv)</a:t>
            </a:r>
          </a:p>
          <a:p>
            <a:pPr lvl="0">
              <a:buSzPct val="25000"/>
            </a:pPr>
            <a:r>
              <a:rPr lang="en-GB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	create an RDD of particular type using python</a:t>
            </a:r>
            <a:r>
              <a:rPr lang="en-GB" sz="28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800" b="0" i="0" u="none" strike="noStrike" cap="none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namedtuple</a:t>
            </a:r>
            <a:r>
              <a:rPr lang="en-GB" sz="28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, </a:t>
            </a:r>
            <a:r>
              <a:rPr lang="en-GB" sz="2800" b="0" i="0" u="none" strike="noStrike" cap="none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dict</a:t>
            </a:r>
            <a:r>
              <a:rPr lang="en-GB" sz="28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and convert RDD to DataFrame</a:t>
            </a:r>
          </a:p>
          <a:p>
            <a:pPr lvl="0">
              <a:buSzPct val="25000"/>
            </a:pPr>
            <a:r>
              <a:rPr lang="en-US" sz="2800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2800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You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can also specify the column names in .</a:t>
            </a:r>
            <a:r>
              <a:rPr lang="en-US" sz="280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toDF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() function</a:t>
            </a:r>
            <a:endParaRPr lang="en-GB" sz="2800" b="0" i="0" u="none" strike="noStrike" cap="none" baseline="0" dirty="0" smtClean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4430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97" y="173412"/>
            <a:ext cx="10515600" cy="803716"/>
          </a:xfrm>
        </p:spPr>
        <p:txBody>
          <a:bodyPr/>
          <a:lstStyle/>
          <a:p>
            <a:r>
              <a:rPr lang="en-US" dirty="0" smtClean="0"/>
              <a:t>DataFrame: Transformations and Actions</a:t>
            </a:r>
            <a:endParaRPr lang="en-GB" b="1" dirty="0"/>
          </a:p>
        </p:txBody>
      </p:sp>
      <p:sp>
        <p:nvSpPr>
          <p:cNvPr id="9" name="Shape 321"/>
          <p:cNvSpPr txBox="1">
            <a:spLocks/>
          </p:cNvSpPr>
          <p:nvPr/>
        </p:nvSpPr>
        <p:spPr>
          <a:xfrm>
            <a:off x="788407" y="2878542"/>
            <a:ext cx="3882056" cy="63976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Transformation examples</a:t>
            </a:r>
            <a:endParaRPr lang="en-US" sz="2400" dirty="0"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Shape 322"/>
          <p:cNvSpPr txBox="1">
            <a:spLocks/>
          </p:cNvSpPr>
          <p:nvPr/>
        </p:nvSpPr>
        <p:spPr>
          <a:xfrm>
            <a:off x="4949383" y="2878542"/>
            <a:ext cx="3895780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Action examples</a:t>
            </a:r>
            <a:endParaRPr lang="en-US" sz="2400" dirty="0"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324"/>
          <p:cNvSpPr txBox="1">
            <a:spLocks/>
          </p:cNvSpPr>
          <p:nvPr/>
        </p:nvSpPr>
        <p:spPr>
          <a:xfrm>
            <a:off x="4959544" y="3674948"/>
            <a:ext cx="3885619" cy="2877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indent="-168275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count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collect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show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head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take</a:t>
            </a:r>
            <a:endParaRPr lang="en-US" sz="2400" dirty="0"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Shape 325"/>
          <p:cNvSpPr txBox="1">
            <a:spLocks/>
          </p:cNvSpPr>
          <p:nvPr/>
        </p:nvSpPr>
        <p:spPr>
          <a:xfrm>
            <a:off x="798567" y="3680407"/>
            <a:ext cx="3882056" cy="2877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indent="-168275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filter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select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drop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intersect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join</a:t>
            </a:r>
            <a:endParaRPr lang="en-US" sz="2400" dirty="0"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Shape 327"/>
          <p:cNvSpPr txBox="1"/>
          <p:nvPr/>
        </p:nvSpPr>
        <p:spPr>
          <a:xfrm>
            <a:off x="739897" y="1084890"/>
            <a:ext cx="8056757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DataFrames are 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lazy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Transformations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contribute to the query plan, but they don't execute anything. </a:t>
            </a:r>
          </a:p>
        </p:txBody>
      </p:sp>
      <p:sp>
        <p:nvSpPr>
          <p:cNvPr id="14" name="Shape 328"/>
          <p:cNvSpPr txBox="1"/>
          <p:nvPr/>
        </p:nvSpPr>
        <p:spPr>
          <a:xfrm>
            <a:off x="788407" y="2209800"/>
            <a:ext cx="7624071" cy="8002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1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Actions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cause the execution of the query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.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335"/>
          <p:cNvSpPr txBox="1">
            <a:spLocks/>
          </p:cNvSpPr>
          <p:nvPr/>
        </p:nvSpPr>
        <p:spPr>
          <a:xfrm>
            <a:off x="8066465" y="2146758"/>
            <a:ext cx="3703506" cy="252430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GB" sz="2000" dirty="0" smtClean="0">
                <a:ea typeface="Source Sans Pro"/>
                <a:cs typeface="Source Sans Pro"/>
                <a:sym typeface="Source Sans Pro"/>
              </a:rPr>
              <a:t>Execution of the query means:</a:t>
            </a:r>
          </a:p>
          <a:p>
            <a:pPr marL="168275" indent="-168275">
              <a:lnSpc>
                <a:spcPct val="100000"/>
              </a:lnSpc>
              <a:spcBef>
                <a:spcPts val="56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GB" sz="2000" dirty="0" smtClean="0">
                <a:ea typeface="Source Sans Pro"/>
                <a:cs typeface="Source Sans Pro"/>
                <a:sym typeface="Source Sans Pro"/>
              </a:rPr>
              <a:t>Spark initiates a distributed read of the data source</a:t>
            </a:r>
          </a:p>
          <a:p>
            <a:pPr marL="168275" indent="-168275">
              <a:lnSpc>
                <a:spcPct val="100000"/>
              </a:lnSpc>
              <a:spcBef>
                <a:spcPts val="56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GB" sz="2000" dirty="0" smtClean="0">
                <a:ea typeface="Source Sans Pro"/>
                <a:cs typeface="Source Sans Pro"/>
                <a:sym typeface="Source Sans Pro"/>
              </a:rPr>
              <a:t>The data flows through the transformations</a:t>
            </a:r>
          </a:p>
          <a:p>
            <a:pPr marL="168275" indent="-168275">
              <a:lnSpc>
                <a:spcPct val="100000"/>
              </a:lnSpc>
              <a:spcBef>
                <a:spcPts val="56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GB" sz="2000" dirty="0" smtClean="0">
                <a:ea typeface="Source Sans Pro"/>
                <a:cs typeface="Source Sans Pro"/>
                <a:sym typeface="Source Sans Pro"/>
              </a:rPr>
              <a:t>The result of the action is pulled back into the driver JVM.</a:t>
            </a:r>
            <a:endParaRPr lang="en-GB" sz="2000" dirty="0"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0745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81" y="18271"/>
            <a:ext cx="10515600" cy="803716"/>
          </a:xfrm>
        </p:spPr>
        <p:txBody>
          <a:bodyPr/>
          <a:lstStyle/>
          <a:p>
            <a:r>
              <a:rPr lang="en-US" dirty="0" smtClean="0"/>
              <a:t>Transformations: select(), filter() and show()</a:t>
            </a:r>
            <a:endParaRPr lang="en-GB" b="1" dirty="0"/>
          </a:p>
        </p:txBody>
      </p:sp>
      <p:sp>
        <p:nvSpPr>
          <p:cNvPr id="6" name="Shape 217"/>
          <p:cNvSpPr txBox="1"/>
          <p:nvPr/>
        </p:nvSpPr>
        <p:spPr>
          <a:xfrm>
            <a:off x="634481" y="902695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filter()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Shape 217"/>
          <p:cNvSpPr txBox="1"/>
          <p:nvPr/>
        </p:nvSpPr>
        <p:spPr>
          <a:xfrm>
            <a:off x="634481" y="1466269"/>
            <a:ext cx="4989080" cy="873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The filter() method allows you to filter out rows from you results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Shape 217"/>
          <p:cNvSpPr txBox="1"/>
          <p:nvPr/>
        </p:nvSpPr>
        <p:spPr>
          <a:xfrm>
            <a:off x="6187441" y="821987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select()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217"/>
          <p:cNvSpPr txBox="1"/>
          <p:nvPr/>
        </p:nvSpPr>
        <p:spPr>
          <a:xfrm>
            <a:off x="6187440" y="1385561"/>
            <a:ext cx="5356859" cy="873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similar to SQL SELECT, allows you to limit the results to specific columns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Shape 217"/>
          <p:cNvSpPr txBox="1"/>
          <p:nvPr/>
        </p:nvSpPr>
        <p:spPr>
          <a:xfrm>
            <a:off x="634481" y="2586715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show()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Shape 217"/>
          <p:cNvSpPr txBox="1"/>
          <p:nvPr/>
        </p:nvSpPr>
        <p:spPr>
          <a:xfrm>
            <a:off x="634481" y="3150289"/>
            <a:ext cx="4989080" cy="873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displays the first n elements in the DataFrame (n defaults to 20)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220"/>
          <p:cNvSpPr txBox="1"/>
          <p:nvPr/>
        </p:nvSpPr>
        <p:spPr>
          <a:xfrm>
            <a:off x="634480" y="4345694"/>
            <a:ext cx="9195320" cy="22141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lang="en-US" sz="1400" i="0" u="none" strike="noStrike" cap="none" baseline="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40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w_df.filter</a:t>
            </a: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w_df.NAMELAST</a:t>
            </a: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'KOTHURI').select(</a:t>
            </a:r>
            <a:r>
              <a:rPr lang="en-US" sz="140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w_df.NAMELAST,w_df.NAMEFIRST,w_df.APPT_START_DATE</a:t>
            </a: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).show()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+--------+----------------+---------------+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|NAMELAST|       NAMEFIRST|APPT_START_DATE|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+--------+----------------+---------------+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KOTHURI|         KRISHNA|  9/27/14 11:30|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KOTHURI|           SARYU|  9/27/14 11:30|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KOTHURI|VENKATAGOPALARAO|  9/27/14 11:30|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+--------+----------------+---------------+</a:t>
            </a:r>
            <a:endParaRPr lang="en-US" sz="140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924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162" y="44952"/>
            <a:ext cx="10515600" cy="803716"/>
          </a:xfrm>
        </p:spPr>
        <p:txBody>
          <a:bodyPr/>
          <a:lstStyle/>
          <a:p>
            <a:r>
              <a:rPr lang="en-US" dirty="0" smtClean="0"/>
              <a:t>Transformations: </a:t>
            </a:r>
            <a:r>
              <a:rPr lang="en-US" dirty="0" err="1" smtClean="0"/>
              <a:t>orderBy</a:t>
            </a:r>
            <a:r>
              <a:rPr lang="en-US" dirty="0" smtClean="0"/>
              <a:t>(), </a:t>
            </a:r>
            <a:r>
              <a:rPr lang="en-US" dirty="0" err="1" smtClean="0"/>
              <a:t>groupBy</a:t>
            </a:r>
            <a:r>
              <a:rPr lang="en-US" dirty="0" smtClean="0"/>
              <a:t>()</a:t>
            </a:r>
            <a:endParaRPr lang="en-GB" b="1" dirty="0"/>
          </a:p>
        </p:txBody>
      </p:sp>
      <p:sp>
        <p:nvSpPr>
          <p:cNvPr id="9" name="Shape 217"/>
          <p:cNvSpPr txBox="1"/>
          <p:nvPr/>
        </p:nvSpPr>
        <p:spPr>
          <a:xfrm>
            <a:off x="634481" y="902695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orderBy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()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Shape 217"/>
          <p:cNvSpPr txBox="1"/>
          <p:nvPr/>
        </p:nvSpPr>
        <p:spPr>
          <a:xfrm>
            <a:off x="634481" y="1466269"/>
            <a:ext cx="4989080" cy="873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The </a:t>
            </a:r>
            <a:r>
              <a:rPr lang="en-US" sz="280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orderBy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() method allows you sort the results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217"/>
          <p:cNvSpPr txBox="1"/>
          <p:nvPr/>
        </p:nvSpPr>
        <p:spPr>
          <a:xfrm>
            <a:off x="6187441" y="821987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groupBy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()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Shape 217"/>
          <p:cNvSpPr txBox="1"/>
          <p:nvPr/>
        </p:nvSpPr>
        <p:spPr>
          <a:xfrm>
            <a:off x="6187440" y="1385561"/>
            <a:ext cx="5356859" cy="873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groupBy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() groups the elements by a specific column value, often used with count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220"/>
          <p:cNvSpPr txBox="1"/>
          <p:nvPr/>
        </p:nvSpPr>
        <p:spPr>
          <a:xfrm>
            <a:off x="634480" y="3169920"/>
            <a:ext cx="9195320" cy="34061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w_df.groupBy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w_df.NAMELAST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.count()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orderBy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count",ascending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=False)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.show(10)</a:t>
            </a:r>
          </a:p>
          <a:p>
            <a:pPr lvl="0">
              <a:buSzPct val="25000"/>
            </a:pPr>
            <a:endParaRPr lang="en-US" sz="1100" b="0" i="0" u="none" strike="noStrike" cap="none" baseline="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NAMELAST|count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Smith|25908|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Johnson|21491|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|Williams|18228|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Brown|16804|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Jones|16023|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SMITH|14565|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Miller|12942|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Davis|12263|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JOHNSON|12157|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Lee|10151|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only showing top 10 rows</a:t>
            </a:r>
            <a:endParaRPr lang="en-US" sz="11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638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162" y="121152"/>
            <a:ext cx="10515600" cy="803716"/>
          </a:xfrm>
        </p:spPr>
        <p:txBody>
          <a:bodyPr/>
          <a:lstStyle/>
          <a:p>
            <a:r>
              <a:rPr lang="en-US" dirty="0" smtClean="0"/>
              <a:t>Transformations: Joins</a:t>
            </a:r>
            <a:endParaRPr lang="en-GB" b="1" dirty="0"/>
          </a:p>
        </p:txBody>
      </p:sp>
      <p:sp>
        <p:nvSpPr>
          <p:cNvPr id="5" name="Shape 216"/>
          <p:cNvSpPr txBox="1"/>
          <p:nvPr/>
        </p:nvSpPr>
        <p:spPr>
          <a:xfrm>
            <a:off x="583162" y="3553462"/>
            <a:ext cx="5421398" cy="293877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r_DF.join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m_DF,r_DF.movieId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m_DF.movieId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m_DF.genres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.count()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orderBy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count",ascending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=False)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.show(5)</a:t>
            </a:r>
          </a:p>
          <a:p>
            <a:pPr lvl="0">
              <a:buSzPct val="25000"/>
            </a:pPr>
            <a:endParaRPr lang="en-US" sz="1100" b="0" i="0" u="none" strike="noStrike" cap="none" baseline="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      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genres|count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        Drama| 5832|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       Comedy| 5648|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Comedy|Romance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3194|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Drama|Romance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2649|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Comedy|Drama|Romance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2486|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only showing top 5 rows</a:t>
            </a:r>
            <a:endParaRPr lang="en-US" sz="11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hape 217"/>
          <p:cNvSpPr txBox="1"/>
          <p:nvPr/>
        </p:nvSpPr>
        <p:spPr>
          <a:xfrm>
            <a:off x="583162" y="1252808"/>
            <a:ext cx="10001018" cy="2526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r_DF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– is a DataFrame holding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movie ratings [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userId,movieId,rating,timestamp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]</a:t>
            </a:r>
            <a:endParaRPr lang="en-US" sz="2400" b="0" i="0" u="none" strike="noStrike" cap="none" baseline="0" dirty="0" smtClean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lvl="0">
              <a:buSzPct val="25000"/>
            </a:pP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m_DF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– is a DataFrame holding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movie information [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movieId,title,genres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400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These DataFrames can be joined as below to obtain number of reviews per genre</a:t>
            </a:r>
            <a:endParaRPr lang="en-US" sz="24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2268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Spark SQL and DataFrames</a:t>
            </a:r>
            <a:endParaRPr lang="en-GB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1040" y="1331258"/>
            <a:ext cx="10637520" cy="5092401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DataFrames and Spark SQL are essentially tied to each other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The DataFrames API provides a programmatic interface for interacting with data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Spark SQL provides a SQL-like interface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Whatever you can do in DataFrames, you can do in Spark SQL and vice versa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162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Spark SQL contd.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Spark SQL allows you to manipulate distributed data with SQL queries. Currently, two SQL dialects are supported.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If you're using a Spark </a:t>
            </a:r>
            <a:r>
              <a:rPr lang="en-GB" dirty="0" err="1" smtClean="0"/>
              <a:t>SQLContext</a:t>
            </a:r>
            <a:r>
              <a:rPr lang="en-GB" dirty="0" smtClean="0"/>
              <a:t>, the only supported dialect is "</a:t>
            </a:r>
            <a:r>
              <a:rPr lang="en-GB" dirty="0" err="1" smtClean="0"/>
              <a:t>sql</a:t>
            </a:r>
            <a:r>
              <a:rPr lang="en-GB" dirty="0" smtClean="0"/>
              <a:t>", a rich subset of SQL 92.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If you're using a </a:t>
            </a:r>
            <a:r>
              <a:rPr lang="en-GB" dirty="0" err="1" smtClean="0"/>
              <a:t>HiveContext</a:t>
            </a:r>
            <a:r>
              <a:rPr lang="en-GB" dirty="0" smtClean="0"/>
              <a:t>, the default dialect is "</a:t>
            </a:r>
            <a:r>
              <a:rPr lang="en-GB" dirty="0" err="1" smtClean="0"/>
              <a:t>hiveql</a:t>
            </a:r>
            <a:r>
              <a:rPr lang="en-GB" dirty="0" smtClean="0"/>
              <a:t>", corresponding to Hive's SQL dialect. "</a:t>
            </a:r>
            <a:r>
              <a:rPr lang="en-GB" dirty="0" err="1" smtClean="0"/>
              <a:t>sql</a:t>
            </a:r>
            <a:r>
              <a:rPr lang="en-GB" dirty="0" smtClean="0"/>
              <a:t>" is also available, but "</a:t>
            </a:r>
            <a:r>
              <a:rPr lang="en-GB" dirty="0" err="1" smtClean="0"/>
              <a:t>hiveql</a:t>
            </a:r>
            <a:r>
              <a:rPr lang="en-GB" dirty="0" smtClean="0"/>
              <a:t>" is a richer dialect.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0370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Spark SQL contd.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4"/>
          </a:xfrm>
        </p:spPr>
        <p:txBody>
          <a:bodyPr>
            <a:norm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GB" dirty="0" smtClean="0"/>
              <a:t>You issue SQL queries through a </a:t>
            </a:r>
            <a:r>
              <a:rPr lang="en-GB" dirty="0" err="1" smtClean="0"/>
              <a:t>SQLContext</a:t>
            </a:r>
            <a:r>
              <a:rPr lang="en-GB" dirty="0" smtClean="0"/>
              <a:t> or </a:t>
            </a:r>
            <a:r>
              <a:rPr lang="en-GB" dirty="0" err="1" smtClean="0"/>
              <a:t>HiveContext</a:t>
            </a:r>
            <a:r>
              <a:rPr lang="en-GB" dirty="0" smtClean="0"/>
              <a:t>, using the </a:t>
            </a:r>
            <a:r>
              <a:rPr lang="en-GB" dirty="0" err="1" smtClean="0"/>
              <a:t>sql</a:t>
            </a:r>
            <a:r>
              <a:rPr lang="en-GB" dirty="0" smtClean="0"/>
              <a:t>() method.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The </a:t>
            </a:r>
            <a:r>
              <a:rPr lang="en-GB" dirty="0" err="1" smtClean="0"/>
              <a:t>sql</a:t>
            </a:r>
            <a:r>
              <a:rPr lang="en-GB" dirty="0" smtClean="0"/>
              <a:t>() method returns a DataFrame.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You can mix DataFrame methods and SQL queries in the same code.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To use SQL, you must either:</a:t>
            </a:r>
          </a:p>
          <a:p>
            <a:pPr marL="848867" lvl="1" indent="-342900">
              <a:buClr>
                <a:schemeClr val="tx2"/>
              </a:buClr>
            </a:pPr>
            <a:r>
              <a:rPr lang="en-GB" dirty="0" smtClean="0"/>
              <a:t>query a persisted Impala or Hive table, or</a:t>
            </a:r>
          </a:p>
          <a:p>
            <a:pPr marL="848867" lvl="1" indent="-342900">
              <a:buClr>
                <a:schemeClr val="tx2"/>
              </a:buClr>
            </a:pPr>
            <a:r>
              <a:rPr lang="en-GB" dirty="0" smtClean="0"/>
              <a:t>make a table alias for a DataFrame, using </a:t>
            </a:r>
            <a:r>
              <a:rPr lang="en-GB" dirty="0" err="1" smtClean="0"/>
              <a:t>registerTempTable</a:t>
            </a:r>
            <a:r>
              <a:rPr lang="en-GB" dirty="0" smtClean="0"/>
              <a:t>()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0626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Spark SQL  - Example</a:t>
            </a:r>
            <a:endParaRPr lang="en-GB" b="1" dirty="0"/>
          </a:p>
        </p:txBody>
      </p:sp>
      <p:sp>
        <p:nvSpPr>
          <p:cNvPr id="6" name="Shape 1399"/>
          <p:cNvSpPr txBox="1">
            <a:spLocks/>
          </p:cNvSpPr>
          <p:nvPr/>
        </p:nvSpPr>
        <p:spPr>
          <a:xfrm>
            <a:off x="1004792" y="1116105"/>
            <a:ext cx="8635919" cy="93652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170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issue SQL against an existing DataFrame, create a temporary table, which essentially gives the DataFrame a </a:t>
            </a:r>
            <a:r>
              <a:rPr lang="en-US" sz="217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r>
              <a:rPr lang="en-US" sz="2170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that's usable within a query.</a:t>
            </a:r>
            <a:endParaRPr lang="en-US" sz="2170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1402"/>
          <p:cNvSpPr/>
          <p:nvPr/>
        </p:nvSpPr>
        <p:spPr>
          <a:xfrm>
            <a:off x="838200" y="2140094"/>
            <a:ext cx="10515600" cy="4578756"/>
          </a:xfrm>
          <a:prstGeom prst="rect">
            <a:avLst/>
          </a:prstGeom>
          <a:solidFill>
            <a:schemeClr val="lt1"/>
          </a:solidFill>
          <a:ln w="9525" cap="rnd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sqlContext.read.parquet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("/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WH_VRecord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/part-r-00000-5396c70a-ff5b-4dda-9306-3a5e8bd9167a.gz.parquet")</a:t>
            </a:r>
            <a:endParaRPr lang="en-US" sz="160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endParaRPr lang="en-US" sz="1600" i="0" u="none" strike="noStrike" cap="none" baseline="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df.registerTempTable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VistorRecords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60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endParaRPr lang="en-US" sz="1600" i="0" u="none" strike="noStrike" cap="none" baseline="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sql_df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sqlContext.sql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("SELECT NAMELAST,NAMEFIRST,APPT_START_DATE,APPT_END_DATE FROM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VistorRecords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60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600" i="0" u="none" strike="noStrike" cap="none" baseline="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sql_df.show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(5) 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+-----------+---------+---------------+-------------+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NAMELAST|NAMEFIRST|APPT_START_DATE|APPT_END_DATE|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+-----------+---------+---------------+-------------+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Adamopoulos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Stella|         5/1/15|       5/1/15|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Brosman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Muriel|         5/1/15|       5/1/15|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Brumfield|    Avery|         5/1/15|       5/1/15|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Chipman|Catherine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     5/1/15|       5/1/15|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  Chubb|   Steven|         5/1/15|       5/1/15|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+-----------+---------+---------------+-------------+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only showing top 5 rows</a:t>
            </a:r>
          </a:p>
        </p:txBody>
      </p:sp>
    </p:spTree>
    <p:extLst>
      <p:ext uri="{BB962C8B-B14F-4D97-AF65-F5344CB8AC3E}">
        <p14:creationId xmlns:p14="http://schemas.microsoft.com/office/powerpoint/2010/main" val="218039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Abstractions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Two main abstractions of Spark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RDD – Resilient Distributed Dataset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DAG – Direct Acyclic Graph</a:t>
            </a:r>
          </a:p>
        </p:txBody>
      </p:sp>
    </p:spTree>
    <p:extLst>
      <p:ext uri="{BB962C8B-B14F-4D97-AF65-F5344CB8AC3E}">
        <p14:creationId xmlns:p14="http://schemas.microsoft.com/office/powerpoint/2010/main" val="217703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/>
              <a:t>Catalyst </a:t>
            </a:r>
            <a:r>
              <a:rPr lang="en-US" dirty="0" smtClean="0"/>
              <a:t>: Spark’s </a:t>
            </a:r>
            <a:r>
              <a:rPr lang="en-US" dirty="0"/>
              <a:t>Optimizer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25723"/>
            <a:ext cx="10515600" cy="5334122"/>
          </a:xfrm>
        </p:spPr>
        <p:txBody>
          <a:bodyPr>
            <a:norm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GB" dirty="0" smtClean="0"/>
              <a:t>Spark SQL uses catalyst to optimize all the queries written both in spark </a:t>
            </a:r>
            <a:r>
              <a:rPr lang="en-GB" dirty="0" err="1" smtClean="0"/>
              <a:t>sql</a:t>
            </a:r>
            <a:r>
              <a:rPr lang="en-GB" dirty="0" smtClean="0"/>
              <a:t> and dataframe </a:t>
            </a:r>
            <a:r>
              <a:rPr lang="en-GB" dirty="0" err="1" smtClean="0"/>
              <a:t>dsl</a:t>
            </a:r>
            <a:endParaRPr lang="en-GB" dirty="0" smtClean="0"/>
          </a:p>
          <a:p>
            <a:pPr marL="48767" indent="0">
              <a:buClr>
                <a:schemeClr val="tx2"/>
              </a:buClr>
              <a:buNone/>
            </a:pPr>
            <a:endParaRPr lang="en-US" dirty="0" smtClean="0"/>
          </a:p>
          <a:p>
            <a:pPr marL="48767" indent="0">
              <a:buClr>
                <a:schemeClr val="tx2"/>
              </a:buClr>
              <a:buNone/>
            </a:pPr>
            <a:endParaRPr lang="en-GB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Analysis</a:t>
            </a:r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phase where attribute references or relations are resolved</a:t>
            </a:r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e.g: column validity, column type</a:t>
            </a:r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catalog object tracks the tables in all data sources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86000" y="2217629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DataFrame DSL</a:t>
            </a:r>
            <a:endParaRPr lang="en-GB" sz="800" dirty="0"/>
          </a:p>
        </p:txBody>
      </p:sp>
      <p:sp>
        <p:nvSpPr>
          <p:cNvPr id="8" name="Rectangle 7"/>
          <p:cNvSpPr/>
          <p:nvPr/>
        </p:nvSpPr>
        <p:spPr>
          <a:xfrm>
            <a:off x="2286000" y="277686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SQL Query</a:t>
            </a:r>
            <a:endParaRPr lang="en-GB" sz="8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516707" y="1815137"/>
            <a:ext cx="7620" cy="1938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387169" y="1815137"/>
            <a:ext cx="7620" cy="1938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749321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RDDs</a:t>
            </a:r>
            <a:endParaRPr lang="en-GB" sz="800" dirty="0"/>
          </a:p>
        </p:txBody>
      </p:sp>
      <p:sp>
        <p:nvSpPr>
          <p:cNvPr id="12" name="Rectangle 11"/>
          <p:cNvSpPr/>
          <p:nvPr/>
        </p:nvSpPr>
        <p:spPr>
          <a:xfrm>
            <a:off x="3541939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Unresolved Logical Plan</a:t>
            </a:r>
            <a:endParaRPr lang="en-GB" sz="800" dirty="0"/>
          </a:p>
        </p:txBody>
      </p:sp>
      <p:sp>
        <p:nvSpPr>
          <p:cNvPr id="13" name="Rectangle 12"/>
          <p:cNvSpPr/>
          <p:nvPr/>
        </p:nvSpPr>
        <p:spPr>
          <a:xfrm>
            <a:off x="4405721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Logical Plan</a:t>
            </a:r>
            <a:endParaRPr lang="en-GB" sz="800" dirty="0"/>
          </a:p>
        </p:txBody>
      </p:sp>
      <p:sp>
        <p:nvSpPr>
          <p:cNvPr id="14" name="Rectangle 13"/>
          <p:cNvSpPr/>
          <p:nvPr/>
        </p:nvSpPr>
        <p:spPr>
          <a:xfrm>
            <a:off x="5267871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Optimized Logical Plan</a:t>
            </a:r>
            <a:endParaRPr lang="en-GB" sz="800" dirty="0"/>
          </a:p>
        </p:txBody>
      </p:sp>
      <p:sp>
        <p:nvSpPr>
          <p:cNvPr id="15" name="Rectangle 14"/>
          <p:cNvSpPr/>
          <p:nvPr/>
        </p:nvSpPr>
        <p:spPr>
          <a:xfrm>
            <a:off x="6130021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52779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Selected Physical Plan</a:t>
            </a:r>
            <a:endParaRPr lang="en-GB" sz="800" dirty="0"/>
          </a:p>
        </p:txBody>
      </p:sp>
      <p:sp>
        <p:nvSpPr>
          <p:cNvPr id="17" name="Rectangle 16"/>
          <p:cNvSpPr/>
          <p:nvPr/>
        </p:nvSpPr>
        <p:spPr>
          <a:xfrm>
            <a:off x="7108711" y="2140541"/>
            <a:ext cx="204518" cy="108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/>
              <a:t>Cost Model</a:t>
            </a:r>
            <a:endParaRPr lang="en-GB" sz="800" dirty="0"/>
          </a:p>
        </p:txBody>
      </p:sp>
      <p:sp>
        <p:nvSpPr>
          <p:cNvPr id="18" name="Rectangle 17"/>
          <p:cNvSpPr/>
          <p:nvPr/>
        </p:nvSpPr>
        <p:spPr>
          <a:xfrm>
            <a:off x="6162164" y="2548553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4143" y="2583389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Physical Plans</a:t>
            </a:r>
            <a:endParaRPr lang="en-GB" sz="800" dirty="0"/>
          </a:p>
        </p:txBody>
      </p:sp>
      <p:cxnSp>
        <p:nvCxnSpPr>
          <p:cNvPr id="21" name="Straight Arrow Connector 20"/>
          <p:cNvCxnSpPr>
            <a:endCxn id="12" idx="1"/>
          </p:cNvCxnSpPr>
          <p:nvPr/>
        </p:nvCxnSpPr>
        <p:spPr>
          <a:xfrm>
            <a:off x="3025140" y="2400509"/>
            <a:ext cx="516799" cy="28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2" idx="1"/>
          </p:cNvCxnSpPr>
          <p:nvPr/>
        </p:nvCxnSpPr>
        <p:spPr>
          <a:xfrm flipV="1">
            <a:off x="3025140" y="2683538"/>
            <a:ext cx="516799" cy="27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42320" y="2705384"/>
            <a:ext cx="187457" cy="1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03031" y="2691158"/>
            <a:ext cx="187457" cy="1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967749" y="2692450"/>
            <a:ext cx="187457" cy="1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930585" y="2694580"/>
            <a:ext cx="187457" cy="1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</p:cNvCxnSpPr>
          <p:nvPr/>
        </p:nvCxnSpPr>
        <p:spPr>
          <a:xfrm>
            <a:off x="7313229" y="2683538"/>
            <a:ext cx="234669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1"/>
          </p:cNvCxnSpPr>
          <p:nvPr/>
        </p:nvCxnSpPr>
        <p:spPr>
          <a:xfrm flipV="1">
            <a:off x="8291919" y="2683538"/>
            <a:ext cx="457402" cy="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50140" y="2140541"/>
            <a:ext cx="77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Logical Plan Optimization</a:t>
            </a:r>
            <a:endParaRPr lang="en-GB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837237" y="2137902"/>
            <a:ext cx="77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Physical Planning</a:t>
            </a:r>
            <a:endParaRPr lang="en-GB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8303690" y="2137902"/>
            <a:ext cx="77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Code Generation</a:t>
            </a:r>
            <a:endParaRPr lang="en-GB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946678" y="2199457"/>
            <a:ext cx="778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Analysis</a:t>
            </a:r>
            <a:endParaRPr lang="en-GB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948648" y="2941457"/>
            <a:ext cx="778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Catalog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20622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/>
              <a:t>Catalyst : Spark’s Optimizer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408023"/>
          </a:xfrm>
        </p:spPr>
        <p:txBody>
          <a:bodyPr>
            <a:normAutofit fontScale="92500" lnSpcReduction="10000"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Logical Optimizations</a:t>
            </a:r>
            <a:endParaRPr lang="de-CH" dirty="0"/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Standard rule-based optimizations</a:t>
            </a:r>
            <a:endParaRPr lang="de-CH" dirty="0"/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/>
              <a:t>e.g: </a:t>
            </a:r>
            <a:r>
              <a:rPr lang="de-CH" dirty="0" smtClean="0"/>
              <a:t>predicate pushdown, project prunning, null propagation etc</a:t>
            </a:r>
            <a:endParaRPr lang="de-CH" dirty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Physical Planning</a:t>
            </a:r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generated one or more physical plans</a:t>
            </a:r>
            <a:endParaRPr lang="de-CH" dirty="0"/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cost model is used to select a plan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Code Generation</a:t>
            </a:r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generate java bytecode to speed up execution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Further Reading</a:t>
            </a:r>
          </a:p>
          <a:p>
            <a:pPr marL="848867" lvl="1" indent="-342900">
              <a:buClr>
                <a:schemeClr val="tx2"/>
              </a:buClr>
              <a:buFont typeface="Calibri" panose="020F0502020204030204" pitchFamily="34" charset="0"/>
              <a:buChar char="₋"/>
            </a:pPr>
            <a:r>
              <a:rPr lang="de-CH" sz="2000" dirty="0" smtClean="0"/>
              <a:t>https</a:t>
            </a:r>
            <a:r>
              <a:rPr lang="de-CH" sz="2000" dirty="0"/>
              <a:t>://databricks.com/blog/2015/04/13/deep-dive-into-spark-sqls-catalyst-optimizer.html</a:t>
            </a:r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endParaRPr lang="de-CH" dirty="0"/>
          </a:p>
          <a:p>
            <a:pPr marL="505967" lvl="1" indent="0">
              <a:buClr>
                <a:schemeClr val="tx2"/>
              </a:buClr>
              <a:buNone/>
            </a:pPr>
            <a:endParaRPr lang="de-CH" dirty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50920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Dataframe and SPARK SQL: Demo</a:t>
            </a:r>
            <a:endParaRPr lang="en-GB" b="1" dirty="0"/>
          </a:p>
        </p:txBody>
      </p:sp>
      <p:sp>
        <p:nvSpPr>
          <p:cNvPr id="18" name="Shape 547"/>
          <p:cNvSpPr txBox="1"/>
          <p:nvPr/>
        </p:nvSpPr>
        <p:spPr>
          <a:xfrm>
            <a:off x="838200" y="842841"/>
            <a:ext cx="10873409" cy="5955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 to </a:t>
            </a:r>
            <a:r>
              <a:rPr lang="en-US" sz="32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lxplus</a:t>
            </a:r>
            <a:endParaRPr lang="en-US" sz="3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cd 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eos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/user/p/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pkothuri</a:t>
            </a: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git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clone https://github.com/prasanthkothuri/sparkTraining.git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 to SWAN</a:t>
            </a:r>
          </a:p>
          <a:p>
            <a:pPr lvl="0">
              <a:buSzPct val="25000"/>
            </a:pP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https://swan.cern.ch/</a:t>
            </a: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open </a:t>
            </a:r>
            <a:r>
              <a:rPr lang="en-GB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sparkTraining</a:t>
            </a: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-&gt;notebooks-&gt;</a:t>
            </a:r>
            <a:r>
              <a:rPr lang="en-GB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Tutorial_DataFrame_Final.ipynb</a:t>
            </a: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85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GB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1040" y="1331258"/>
            <a:ext cx="10637520" cy="5092401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Why Apache Spark for Machine Learning?</a:t>
            </a:r>
          </a:p>
          <a:p>
            <a:pPr marL="48767" indent="0">
              <a:buClr>
                <a:schemeClr val="tx2"/>
              </a:buClr>
              <a:buNone/>
            </a:pP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Bigger than memory datasets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Able to train a model on large scale dataset</a:t>
            </a: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General Purpose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Apart from the libraries for commonly used algorithms, libs for advanced data preparation, feature engineering </a:t>
            </a:r>
            <a:r>
              <a:rPr lang="en-US" dirty="0" err="1" smtClean="0"/>
              <a:t>etc</a:t>
            </a: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Compatibility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Support for multiple languages and integrate well with python libs like pandas,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 err="1" smtClean="0"/>
              <a:t>etc</a:t>
            </a:r>
            <a:endParaRPr lang="en-GB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566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Dataframe and RDD based API</a:t>
            </a:r>
            <a:endParaRPr lang="en-GB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1040" y="1331258"/>
            <a:ext cx="10637520" cy="5092401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DataFrame-based API (spark.ml)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Easier to construct a machine learning pipeline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Flexible and versatile API compared to </a:t>
            </a:r>
            <a:r>
              <a:rPr lang="en-US" dirty="0" err="1" smtClean="0"/>
              <a:t>spark.mllib</a:t>
            </a:r>
            <a:endParaRPr lang="en-US" dirty="0" smtClean="0"/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Will reach feature parity with </a:t>
            </a:r>
            <a:r>
              <a:rPr lang="en-US" dirty="0" err="1" smtClean="0"/>
              <a:t>spark.mllib</a:t>
            </a:r>
            <a:r>
              <a:rPr lang="en-US" dirty="0" smtClean="0"/>
              <a:t> in the next releases</a:t>
            </a:r>
            <a:endParaRPr lang="en-GB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RDD-based (spark.mllib)</a:t>
            </a:r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Original Machine Learning API</a:t>
            </a:r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No new features, only bugfixes</a:t>
            </a:r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Will be removed in Spark 3.0</a:t>
            </a:r>
          </a:p>
          <a:p>
            <a:pPr marL="505967" indent="-457200">
              <a:buClr>
                <a:schemeClr val="tx2"/>
              </a:buClr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7995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– Main Concepts</a:t>
            </a:r>
            <a:endParaRPr lang="en-GB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1040" y="1018903"/>
            <a:ext cx="10820400" cy="5634446"/>
          </a:xfrm>
        </p:spPr>
        <p:txBody>
          <a:bodyPr>
            <a:normAutofit fontScale="70000" lnSpcReduction="20000"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DataFrame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Same as the Dataframe from Spark SQL / Dataframe API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Used to hold ML dataset</a:t>
            </a:r>
          </a:p>
          <a:p>
            <a:pPr marL="48767" indent="0">
              <a:buClr>
                <a:schemeClr val="tx2"/>
              </a:buClr>
              <a:buNone/>
            </a:pPr>
            <a:endParaRPr lang="en-GB" sz="16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en-US" dirty="0" smtClean="0"/>
              <a:t>Transformer</a:t>
            </a: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Transforms one DataFrame into another DataFrame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Examples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Feature transformer appends new column (features) to DataFrame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Learning model transforms a DataFrame with features into a DataFrame with predictions</a:t>
            </a:r>
            <a:endParaRPr lang="en-GB" dirty="0" smtClean="0"/>
          </a:p>
          <a:p>
            <a:pPr marL="48767" indent="0">
              <a:buClr>
                <a:schemeClr val="tx2"/>
              </a:buClr>
              <a:buNone/>
            </a:pPr>
            <a:endParaRPr lang="en-US" sz="16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en-US" dirty="0" smtClean="0"/>
              <a:t>Estimator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Abstracts the learning algorithm; accepts a DataFrame and produces a Model</a:t>
            </a:r>
          </a:p>
          <a:p>
            <a:pPr marL="48767" indent="0">
              <a:buClr>
                <a:schemeClr val="tx2"/>
              </a:buClr>
              <a:buNone/>
            </a:pPr>
            <a:endParaRPr lang="en-US" sz="16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en-US" dirty="0" smtClean="0"/>
              <a:t>Pipeline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A sequence of transformers and estimators to process and learn from data</a:t>
            </a:r>
          </a:p>
          <a:p>
            <a:pPr marL="48767" indent="0">
              <a:buClr>
                <a:schemeClr val="tx2"/>
              </a:buClr>
              <a:buNone/>
            </a:pPr>
            <a:endParaRPr lang="en-US" sz="14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en-US" dirty="0" smtClean="0"/>
              <a:t>Parameter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Specifying parameters for transformers and estimators</a:t>
            </a:r>
          </a:p>
        </p:txBody>
      </p:sp>
    </p:spTree>
    <p:extLst>
      <p:ext uri="{BB962C8B-B14F-4D97-AF65-F5344CB8AC3E}">
        <p14:creationId xmlns:p14="http://schemas.microsoft.com/office/powerpoint/2010/main" val="399087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utilities and algorithms</a:t>
            </a:r>
            <a:endParaRPr lang="en-GB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1040" y="1105990"/>
            <a:ext cx="10820400" cy="5381896"/>
          </a:xfrm>
        </p:spPr>
        <p:txBody>
          <a:bodyPr>
            <a:normAutofit fontScale="77500" lnSpcReduction="20000"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Distributed pre-processing workflow utilities</a:t>
            </a:r>
          </a:p>
          <a:p>
            <a:pPr marL="48767" indent="0">
              <a:buClr>
                <a:schemeClr val="tx2"/>
              </a:buClr>
              <a:buNone/>
            </a:pP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Feature Engineering</a:t>
            </a:r>
          </a:p>
          <a:p>
            <a:pPr marL="963167" lvl="1" indent="-457200">
              <a:buClr>
                <a:schemeClr val="tx2"/>
              </a:buClr>
            </a:pPr>
            <a:endParaRPr lang="en-US" dirty="0" smtClean="0"/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Extraction:- Extracting features from raw data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smtClean="0"/>
              <a:t>Word2vec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err="1" smtClean="0"/>
              <a:t>countvectorizer</a:t>
            </a:r>
            <a:endParaRPr lang="en-US" dirty="0" smtClean="0"/>
          </a:p>
          <a:p>
            <a:pPr marL="963167" lvl="1" indent="-457200">
              <a:buClr>
                <a:schemeClr val="tx2"/>
              </a:buClr>
            </a:pPr>
            <a:endParaRPr lang="en-US" dirty="0" smtClean="0"/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Transformations:- modifying, converting or scaling features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smtClean="0"/>
              <a:t>Tokenizer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err="1" smtClean="0"/>
              <a:t>StringIndexer</a:t>
            </a:r>
            <a:endParaRPr lang="en-US" dirty="0" smtClean="0"/>
          </a:p>
          <a:p>
            <a:pPr marL="1420367" lvl="2" indent="-457200">
              <a:buClr>
                <a:schemeClr val="tx2"/>
              </a:buClr>
            </a:pPr>
            <a:r>
              <a:rPr lang="en-US" dirty="0" smtClean="0"/>
              <a:t>Standardization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smtClean="0"/>
              <a:t>Normalization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err="1"/>
              <a:t>VectorAssembler</a:t>
            </a:r>
            <a:endParaRPr lang="en-US" dirty="0" smtClean="0"/>
          </a:p>
          <a:p>
            <a:pPr marL="963167" lvl="1" indent="-457200">
              <a:buClr>
                <a:schemeClr val="tx2"/>
              </a:buClr>
            </a:pPr>
            <a:endParaRPr lang="en-US" dirty="0" smtClean="0"/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Selectors:- selecting a subset from a larger set of features</a:t>
            </a:r>
          </a:p>
          <a:p>
            <a:pPr marL="48767" indent="0">
              <a:buClr>
                <a:schemeClr val="tx2"/>
              </a:buClr>
              <a:buNone/>
            </a:pPr>
            <a:endParaRPr lang="en-US" dirty="0"/>
          </a:p>
          <a:p>
            <a:pPr marL="48767" indent="0">
              <a:buClr>
                <a:schemeClr val="tx2"/>
              </a:buClr>
              <a:buNone/>
            </a:pPr>
            <a:r>
              <a:rPr lang="en-US" dirty="0" smtClean="0"/>
              <a:t>High performant ML algorithms (classification, regression, clustering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/>
              <a:t>Full list - http://spark.apache.org/mllib</a:t>
            </a:r>
            <a:r>
              <a:rPr lang="en-US" dirty="0" smtClean="0"/>
              <a:t>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0665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Model Lifecycle</a:t>
            </a:r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1600200" y="2377440"/>
            <a:ext cx="876300" cy="2110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1600200" y="3432810"/>
            <a:ext cx="8763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727270" y="2499360"/>
            <a:ext cx="1314994" cy="635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Feature Extraction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62451" y="2499360"/>
            <a:ext cx="992777" cy="635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Train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27270" y="3825783"/>
            <a:ext cx="1314993" cy="635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Feature Extraction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62451" y="3825783"/>
            <a:ext cx="992777" cy="635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Score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87540" y="3825783"/>
            <a:ext cx="992777" cy="635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Evaluation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58839" y="3135086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710644" y="3377292"/>
            <a:ext cx="496389" cy="2307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Model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58838" y="3608069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68235" y="2674293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Training Data</a:t>
            </a:r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8234" y="3703863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Testing Data</a:t>
            </a:r>
            <a:endParaRPr lang="en-GB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80362" y="2817223"/>
            <a:ext cx="373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67299" y="4153982"/>
            <a:ext cx="373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27270" y="2194560"/>
            <a:ext cx="2727958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Pipeline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7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: Demo</a:t>
            </a:r>
            <a:endParaRPr lang="en-GB" b="1" dirty="0"/>
          </a:p>
        </p:txBody>
      </p:sp>
      <p:sp>
        <p:nvSpPr>
          <p:cNvPr id="18" name="Shape 547"/>
          <p:cNvSpPr txBox="1"/>
          <p:nvPr/>
        </p:nvSpPr>
        <p:spPr>
          <a:xfrm>
            <a:off x="838200" y="842841"/>
            <a:ext cx="10873409" cy="5955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 to </a:t>
            </a:r>
            <a:r>
              <a:rPr lang="en-US" sz="32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lxplus</a:t>
            </a:r>
            <a:endParaRPr lang="en-US" sz="3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cd 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eos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/user/p/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pkothuri</a:t>
            </a: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git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clone https://github.com/prasanthkothuri/sparkTraining.git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 to SWAN</a:t>
            </a:r>
          </a:p>
          <a:p>
            <a:pPr lvl="0">
              <a:buSzPct val="25000"/>
            </a:pP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https://swan.cern.ch/</a:t>
            </a: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open </a:t>
            </a:r>
            <a:r>
              <a:rPr lang="en-GB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sparkTraining</a:t>
            </a: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-&gt;notebooks-&gt;Tutorial-ML-</a:t>
            </a:r>
            <a:r>
              <a:rPr lang="en-GB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Final.ipynb</a:t>
            </a: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6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89329"/>
            <a:ext cx="10515600" cy="5087634"/>
          </a:xfrm>
        </p:spPr>
        <p:txBody>
          <a:bodyPr>
            <a:no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GB" sz="3000" dirty="0" smtClean="0"/>
              <a:t>We have covered the spark concepts; abstraction and architecture</a:t>
            </a:r>
          </a:p>
          <a:p>
            <a:pPr marL="505967" indent="-457200">
              <a:buClr>
                <a:schemeClr val="tx2"/>
              </a:buClr>
            </a:pPr>
            <a:r>
              <a:rPr lang="en-US" sz="3000" dirty="0" smtClean="0"/>
              <a:t>Introduced to Spark data APIs – RDD, DataFrame and Spark SQL</a:t>
            </a:r>
          </a:p>
          <a:p>
            <a:pPr marL="505967" indent="-457200">
              <a:buClr>
                <a:schemeClr val="tx2"/>
              </a:buClr>
            </a:pPr>
            <a:r>
              <a:rPr lang="en-US" sz="3000" dirty="0" smtClean="0"/>
              <a:t>Demonstration of using Spark data APIs for exploratory data analysis and data analytics</a:t>
            </a:r>
          </a:p>
          <a:p>
            <a:pPr marL="505967" indent="-457200">
              <a:buClr>
                <a:schemeClr val="tx2"/>
              </a:buClr>
            </a:pPr>
            <a:r>
              <a:rPr lang="en-US" sz="3000" dirty="0" smtClean="0"/>
              <a:t>Introduced to Spark </a:t>
            </a:r>
            <a:r>
              <a:rPr lang="en-US" sz="3000" dirty="0" err="1" smtClean="0"/>
              <a:t>Mllib</a:t>
            </a:r>
            <a:r>
              <a:rPr lang="en-US" sz="3000" dirty="0" smtClean="0"/>
              <a:t> for scalable machine learning</a:t>
            </a:r>
            <a:endParaRPr lang="en-GB" sz="3000" dirty="0" smtClean="0"/>
          </a:p>
          <a:p>
            <a:pPr marL="505967" indent="-457200">
              <a:buClr>
                <a:schemeClr val="tx2"/>
              </a:buClr>
            </a:pPr>
            <a:r>
              <a:rPr lang="en-GB" sz="3000" dirty="0" smtClean="0"/>
              <a:t>Understood how spark can aid in distributed computing of VERY large datasets</a:t>
            </a:r>
          </a:p>
          <a:p>
            <a:pPr marL="505967" indent="-457200">
              <a:buClr>
                <a:schemeClr val="tx2"/>
              </a:buClr>
            </a:pPr>
            <a:r>
              <a:rPr lang="en-GB" sz="3000" dirty="0" smtClean="0"/>
              <a:t>Several ways to interact with spark – spark-shell, </a:t>
            </a:r>
            <a:r>
              <a:rPr lang="en-GB" sz="3000" dirty="0" err="1" smtClean="0"/>
              <a:t>pyspark</a:t>
            </a:r>
            <a:r>
              <a:rPr lang="en-GB" sz="3000" dirty="0" smtClean="0"/>
              <a:t>, spark-submit and </a:t>
            </a:r>
            <a:r>
              <a:rPr lang="en-GB" sz="3000" dirty="0" err="1" smtClean="0"/>
              <a:t>jupyter</a:t>
            </a:r>
            <a:r>
              <a:rPr lang="en-GB" sz="3000" dirty="0" smtClean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411754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RDD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Resilient Distributed Datasets (RDDs) are the primary abstraction in Spark – a immutable distributed collection of records that can be operated on in parallel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There are currently two ways to create them: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b="1" dirty="0" smtClean="0"/>
              <a:t>parallelized collections</a:t>
            </a:r>
            <a:r>
              <a:rPr lang="de-CH" dirty="0" smtClean="0"/>
              <a:t> – take an existing python/scala collection and run functions on it in parallel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b="1" dirty="0" smtClean="0"/>
              <a:t>Hadoop datasets</a:t>
            </a:r>
            <a:r>
              <a:rPr lang="de-CH" dirty="0" smtClean="0"/>
              <a:t> – run functions on each record of a file(s) in Hadoop distributed file system</a:t>
            </a:r>
          </a:p>
        </p:txBody>
      </p:sp>
    </p:spTree>
    <p:extLst>
      <p:ext uri="{BB962C8B-B14F-4D97-AF65-F5344CB8AC3E}">
        <p14:creationId xmlns:p14="http://schemas.microsoft.com/office/powerpoint/2010/main" val="9329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Further study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89329"/>
            <a:ext cx="10515600" cy="5087634"/>
          </a:xfrm>
        </p:spPr>
        <p:txBody>
          <a:bodyPr>
            <a:no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US" sz="3000" dirty="0" smtClean="0"/>
              <a:t>Slides and Notebooks for Hands On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sz="2600" dirty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github.com/prasanthkothuri/sparkTraining</a:t>
            </a:r>
            <a:endParaRPr lang="en-US" sz="2600" dirty="0" smtClean="0"/>
          </a:p>
          <a:p>
            <a:pPr marL="505967" indent="-457200">
              <a:buClr>
                <a:schemeClr val="tx2"/>
              </a:buClr>
            </a:pPr>
            <a:endParaRPr lang="en-US" sz="3000" dirty="0"/>
          </a:p>
          <a:p>
            <a:pPr marL="505967" indent="-457200">
              <a:buClr>
                <a:schemeClr val="tx2"/>
              </a:buClr>
            </a:pPr>
            <a:r>
              <a:rPr lang="en-US" sz="3000" dirty="0"/>
              <a:t>2016 IT DB Hadoop tutorials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sz="2600" dirty="0">
                <a:hlinkClick r:id="rId3"/>
              </a:rPr>
              <a:t>https://github.com/prasanthkothuri/hadoop-tutorials-2016</a:t>
            </a:r>
            <a:endParaRPr lang="en-US" sz="2600" dirty="0"/>
          </a:p>
          <a:p>
            <a:pPr marL="505967" indent="-457200">
              <a:buClr>
                <a:schemeClr val="tx2"/>
              </a:buClr>
            </a:pPr>
            <a:endParaRPr lang="en-US" sz="3000" dirty="0" smtClean="0"/>
          </a:p>
          <a:p>
            <a:pPr marL="505967" indent="-457200">
              <a:buClr>
                <a:schemeClr val="tx2"/>
              </a:buClr>
            </a:pPr>
            <a:r>
              <a:rPr lang="en-GB" sz="3000" dirty="0"/>
              <a:t>Coursera course – Big Data Analysis with Scala and Spark</a:t>
            </a:r>
          </a:p>
          <a:p>
            <a:pPr marL="963167" lvl="1" indent="-457200">
              <a:buClr>
                <a:schemeClr val="tx2"/>
              </a:buClr>
            </a:pPr>
            <a:r>
              <a:rPr lang="en-GB" sz="2600" dirty="0"/>
              <a:t>https://www.coursera.org/learn/scala-spark-big-data</a:t>
            </a:r>
          </a:p>
          <a:p>
            <a:pPr marL="505967" indent="-457200">
              <a:buClr>
                <a:schemeClr val="tx2"/>
              </a:buClr>
            </a:pPr>
            <a:endParaRPr lang="en-GB" sz="3000" dirty="0" smtClean="0"/>
          </a:p>
          <a:p>
            <a:pPr marL="505967" indent="-457200">
              <a:buClr>
                <a:schemeClr val="tx2"/>
              </a:buClr>
            </a:pPr>
            <a:r>
              <a:rPr lang="en-GB" sz="3000" dirty="0" smtClean="0"/>
              <a:t>CERN Technical Training on Apache Spark in June</a:t>
            </a:r>
          </a:p>
        </p:txBody>
      </p:sp>
    </p:spTree>
    <p:extLst>
      <p:ext uri="{BB962C8B-B14F-4D97-AF65-F5344CB8AC3E}">
        <p14:creationId xmlns:p14="http://schemas.microsoft.com/office/powerpoint/2010/main" val="107154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1"/>
            <a:ext cx="10515600" cy="935651"/>
          </a:xfrm>
        </p:spPr>
        <p:txBody>
          <a:bodyPr/>
          <a:lstStyle/>
          <a:p>
            <a:r>
              <a:rPr lang="en-GB" dirty="0" smtClean="0"/>
              <a:t>RDD: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264" y="1075766"/>
            <a:ext cx="3597536" cy="5690790"/>
          </a:xfrm>
        </p:spPr>
        <p:txBody>
          <a:bodyPr>
            <a:normAutofit lnSpcReduction="10000"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b="1" dirty="0" smtClean="0"/>
              <a:t>Partitioned</a:t>
            </a:r>
            <a:r>
              <a:rPr lang="de-CH" sz="2400" dirty="0" smtClean="0"/>
              <a:t>: RDD is partitioned and distributed across worker nodes of the cluster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b="1" dirty="0" smtClean="0"/>
              <a:t>In-Memory</a:t>
            </a:r>
            <a:r>
              <a:rPr lang="de-CH" sz="2400" dirty="0" smtClean="0"/>
              <a:t> : RDD is stored in memory as much (size) and long (time) as possible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b="1" dirty="0" smtClean="0"/>
              <a:t>Immutable</a:t>
            </a:r>
            <a:r>
              <a:rPr lang="de-CH" sz="2400" dirty="0" smtClean="0"/>
              <a:t>: does not change once created, can only be transformed into new RDDs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b="1" dirty="0" smtClean="0"/>
              <a:t>Typed</a:t>
            </a:r>
            <a:r>
              <a:rPr lang="de-CH" sz="2400" dirty="0" smtClean="0"/>
              <a:t>: RDDs have types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b="1" dirty="0" smtClean="0"/>
              <a:t>Cacheable</a:t>
            </a:r>
            <a:r>
              <a:rPr lang="de-CH" sz="2400" dirty="0" smtClean="0"/>
              <a:t>: hold all the data in a persistent storage like memory (preferrable) or disk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075765"/>
            <a:ext cx="6810487" cy="591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rdd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= </a:t>
            </a:r>
            <a:r>
              <a:rPr lang="en-US" sz="2000" b="1" dirty="0" err="1" smtClean="0">
                <a:solidFill>
                  <a:schemeClr val="tx1"/>
                </a:solidFill>
              </a:rPr>
              <a:t>sc.parallelize</a:t>
            </a:r>
            <a:r>
              <a:rPr lang="en-US" sz="2000" b="1" dirty="0" smtClean="0">
                <a:solidFill>
                  <a:schemeClr val="tx1"/>
                </a:solidFill>
              </a:rPr>
              <a:t>(range(1,25),5)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6523" y="2299448"/>
            <a:ext cx="2119256" cy="446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063266" y="2303034"/>
            <a:ext cx="2065468" cy="1224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/>
          <p:cNvSpPr/>
          <p:nvPr/>
        </p:nvSpPr>
        <p:spPr>
          <a:xfrm>
            <a:off x="3348766" y="4171273"/>
            <a:ext cx="505610" cy="6481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/>
          <p:cNvSpPr/>
          <p:nvPr/>
        </p:nvSpPr>
        <p:spPr>
          <a:xfrm>
            <a:off x="3348766" y="3235360"/>
            <a:ext cx="505610" cy="6158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Brace 18"/>
          <p:cNvSpPr/>
          <p:nvPr/>
        </p:nvSpPr>
        <p:spPr>
          <a:xfrm>
            <a:off x="3348766" y="6150679"/>
            <a:ext cx="505610" cy="6158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/>
          <p:cNvSpPr/>
          <p:nvPr/>
        </p:nvSpPr>
        <p:spPr>
          <a:xfrm>
            <a:off x="3348766" y="2299447"/>
            <a:ext cx="505610" cy="6158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/>
          <p:cNvSpPr/>
          <p:nvPr/>
        </p:nvSpPr>
        <p:spPr>
          <a:xfrm>
            <a:off x="3348766" y="5139460"/>
            <a:ext cx="505610" cy="6911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190564" y="2400746"/>
            <a:ext cx="801445" cy="460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/>
          <p:cNvSpPr/>
          <p:nvPr/>
        </p:nvSpPr>
        <p:spPr>
          <a:xfrm>
            <a:off x="5190564" y="2959247"/>
            <a:ext cx="801445" cy="50874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400352" y="2323363"/>
            <a:ext cx="728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</a:t>
            </a:r>
            <a:endParaRPr lang="en-GB" sz="1400" dirty="0"/>
          </a:p>
        </p:txBody>
      </p:sp>
      <p:sp>
        <p:nvSpPr>
          <p:cNvPr id="28" name="Rectangle 27"/>
          <p:cNvSpPr/>
          <p:nvPr/>
        </p:nvSpPr>
        <p:spPr>
          <a:xfrm>
            <a:off x="5255111" y="2454535"/>
            <a:ext cx="166744" cy="25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5486402" y="2451252"/>
            <a:ext cx="166744" cy="25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063266" y="3818966"/>
            <a:ext cx="2065468" cy="1224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190564" y="3916678"/>
            <a:ext cx="801445" cy="460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Magnetic Disk 31"/>
          <p:cNvSpPr/>
          <p:nvPr/>
        </p:nvSpPr>
        <p:spPr>
          <a:xfrm>
            <a:off x="5190564" y="4475179"/>
            <a:ext cx="801445" cy="50874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400352" y="3839295"/>
            <a:ext cx="728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</a:t>
            </a:r>
            <a:endParaRPr lang="en-GB" sz="1400" dirty="0"/>
          </a:p>
        </p:txBody>
      </p:sp>
      <p:sp>
        <p:nvSpPr>
          <p:cNvPr id="34" name="Rectangle 33"/>
          <p:cNvSpPr/>
          <p:nvPr/>
        </p:nvSpPr>
        <p:spPr>
          <a:xfrm>
            <a:off x="5255111" y="3970467"/>
            <a:ext cx="166744" cy="25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486402" y="3967184"/>
            <a:ext cx="166744" cy="25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063266" y="5334898"/>
            <a:ext cx="2065468" cy="1224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190564" y="5432610"/>
            <a:ext cx="801445" cy="460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Magnetic Disk 37"/>
          <p:cNvSpPr/>
          <p:nvPr/>
        </p:nvSpPr>
        <p:spPr>
          <a:xfrm>
            <a:off x="5190564" y="5991111"/>
            <a:ext cx="801445" cy="50874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400352" y="5355227"/>
            <a:ext cx="728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</a:t>
            </a:r>
            <a:endParaRPr lang="en-GB" sz="1400" dirty="0"/>
          </a:p>
        </p:txBody>
      </p:sp>
      <p:sp>
        <p:nvSpPr>
          <p:cNvPr id="40" name="Rectangle 39"/>
          <p:cNvSpPr/>
          <p:nvPr/>
        </p:nvSpPr>
        <p:spPr>
          <a:xfrm>
            <a:off x="5255111" y="5486399"/>
            <a:ext cx="166744" cy="25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>
            <a:stCxn id="20" idx="1"/>
            <a:endCxn id="28" idx="1"/>
          </p:cNvCxnSpPr>
          <p:nvPr/>
        </p:nvCxnSpPr>
        <p:spPr>
          <a:xfrm flipV="1">
            <a:off x="3854376" y="2582731"/>
            <a:ext cx="1400735" cy="2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886646" y="2696886"/>
            <a:ext cx="1693886" cy="8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885752" y="4087905"/>
            <a:ext cx="1369359" cy="41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897404" y="4212818"/>
            <a:ext cx="1693886" cy="127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90907" y="5603837"/>
            <a:ext cx="1353446" cy="85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86523" y="3120615"/>
            <a:ext cx="21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88314" y="3993778"/>
            <a:ext cx="21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88312" y="5908631"/>
            <a:ext cx="21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88316" y="4918938"/>
            <a:ext cx="21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614992" y="2553755"/>
            <a:ext cx="104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[1,2,3,4,5]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614992" y="3403308"/>
            <a:ext cx="104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[6,7,8,9,10]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398493" y="4276472"/>
            <a:ext cx="144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[11,12,13,14,15]</a:t>
            </a:r>
            <a:endParaRPr lang="en-GB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464385" y="6225396"/>
            <a:ext cx="119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[21,22,23,24]</a:t>
            </a:r>
            <a:endParaRPr lang="en-GB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253262" y="1648341"/>
            <a:ext cx="178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dd</a:t>
            </a:r>
            <a:r>
              <a:rPr lang="en-US" dirty="0" smtClean="0"/>
              <a:t> is split into partitions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5023371" y="1648341"/>
            <a:ext cx="216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Partitions on stored in worker’s memory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1400287" y="5235697"/>
            <a:ext cx="144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[16,17,18,19,20]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6836952" y="2780458"/>
            <a:ext cx="769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DataNode</a:t>
            </a:r>
            <a:endParaRPr lang="en-GB" sz="10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6836952" y="4228934"/>
            <a:ext cx="769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DataNode</a:t>
            </a:r>
            <a:endParaRPr lang="en-GB" sz="10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6836952" y="5770288"/>
            <a:ext cx="769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DataNode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75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968"/>
            <a:ext cx="10515600" cy="755465"/>
          </a:xfrm>
        </p:spPr>
        <p:txBody>
          <a:bodyPr/>
          <a:lstStyle/>
          <a:p>
            <a:r>
              <a:rPr lang="en-US" dirty="0" smtClean="0"/>
              <a:t>RDD: Actions and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797910"/>
          </a:xfrm>
        </p:spPr>
        <p:txBody>
          <a:bodyPr>
            <a:normAutofit/>
          </a:bodyPr>
          <a:lstStyle/>
          <a:p>
            <a:pPr marL="505967" indent="-457200">
              <a:buClr>
                <a:schemeClr val="tx2"/>
              </a:buClr>
            </a:pPr>
            <a:r>
              <a:rPr lang="de-CH" dirty="0" smtClean="0"/>
              <a:t>Two types of operations on RDDs: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	transformations and actions</a:t>
            </a:r>
          </a:p>
          <a:p>
            <a:pPr marL="505967" indent="-457200">
              <a:buClr>
                <a:schemeClr val="tx2"/>
              </a:buClr>
            </a:pPr>
            <a:r>
              <a:rPr lang="de-CH" dirty="0"/>
              <a:t>t</a:t>
            </a:r>
            <a:r>
              <a:rPr lang="de-CH" dirty="0" smtClean="0"/>
              <a:t>ransformations – lazy operations that return another RDD</a:t>
            </a:r>
          </a:p>
          <a:p>
            <a:pPr marL="505967" indent="-457200">
              <a:buClr>
                <a:schemeClr val="tx2"/>
              </a:buClr>
            </a:pPr>
            <a:r>
              <a:rPr lang="de-CH" dirty="0"/>
              <a:t>a</a:t>
            </a:r>
            <a:r>
              <a:rPr lang="de-CH" dirty="0" smtClean="0"/>
              <a:t>ctions – operations that trigger computation and return value</a:t>
            </a:r>
          </a:p>
          <a:p>
            <a:pPr marL="505967" indent="-457200">
              <a:buClr>
                <a:schemeClr val="tx2"/>
              </a:buClr>
            </a:pPr>
            <a:endParaRPr lang="de-CH" dirty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00922" y="4389120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transformations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593515" y="4410635"/>
            <a:ext cx="753036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745915" y="4563035"/>
            <a:ext cx="753036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898315" y="4715435"/>
            <a:ext cx="753036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050715" y="4867835"/>
            <a:ext cx="753036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674663" y="4389120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9040904" y="4683162"/>
            <a:ext cx="753036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GB" dirty="0"/>
          </a:p>
        </p:txBody>
      </p:sp>
      <p:sp>
        <p:nvSpPr>
          <p:cNvPr id="12" name="Curved Down Arrow 11"/>
          <p:cNvSpPr/>
          <p:nvPr/>
        </p:nvSpPr>
        <p:spPr>
          <a:xfrm>
            <a:off x="3270329" y="3711388"/>
            <a:ext cx="1828800" cy="5970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10800000">
            <a:off x="3270329" y="5509706"/>
            <a:ext cx="1828800" cy="5970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803751" y="4765639"/>
            <a:ext cx="870912" cy="14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8363842" y="4765638"/>
            <a:ext cx="666304" cy="147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2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DAG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Direct Acyclic Graph</a:t>
            </a:r>
            <a:r>
              <a:rPr lang="de-CH" dirty="0" smtClean="0"/>
              <a:t> – sequence of computations performed on data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endParaRPr lang="de-CH" dirty="0" smtClean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Node – RDD partition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Edge – transformation on top of data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Acyclic – graph cannot return to the older partition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Direct – transformation is an action that transistions data partition state (from X to Y)</a:t>
            </a:r>
          </a:p>
        </p:txBody>
      </p:sp>
    </p:spTree>
    <p:extLst>
      <p:ext uri="{BB962C8B-B14F-4D97-AF65-F5344CB8AC3E}">
        <p14:creationId xmlns:p14="http://schemas.microsoft.com/office/powerpoint/2010/main" val="364106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83" y="253808"/>
            <a:ext cx="10761617" cy="827570"/>
          </a:xfrm>
        </p:spPr>
        <p:txBody>
          <a:bodyPr/>
          <a:lstStyle/>
          <a:p>
            <a:r>
              <a:rPr lang="en-GB" dirty="0" smtClean="0"/>
              <a:t>DAG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83" y="1272209"/>
            <a:ext cx="11504023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WordCount example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text_file = sc.textFile("hdfs:///user/pkothuri/sparkTraining/LICENSE.txt")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counts = text_file.flatMap(lambda line: line.split(" ")) \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.map(lambda word: (word, 1)) \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.reduceByKey(lambda a, b: a + </a:t>
            </a: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counts.collect():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301014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16459</TotalTime>
  <Words>4192</Words>
  <Application>Microsoft Macintosh PowerPoint</Application>
  <PresentationFormat>Custom</PresentationFormat>
  <Paragraphs>731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Introduction to Apache Spark Architecture, RDD, DataFrames, SQL &amp; MLlib</vt:lpstr>
      <vt:lpstr>Outline</vt:lpstr>
      <vt:lpstr>What is Apache Spark?</vt:lpstr>
      <vt:lpstr>Spark Abstractions</vt:lpstr>
      <vt:lpstr>RDD</vt:lpstr>
      <vt:lpstr>RDD: Example</vt:lpstr>
      <vt:lpstr>RDD: Actions and Transformations</vt:lpstr>
      <vt:lpstr>DAG</vt:lpstr>
      <vt:lpstr>DAG</vt:lpstr>
      <vt:lpstr>DAG</vt:lpstr>
      <vt:lpstr>Spark WEB UI</vt:lpstr>
      <vt:lpstr>Spark Architecture</vt:lpstr>
      <vt:lpstr>Spark Architecture</vt:lpstr>
      <vt:lpstr>Spark Architecture</vt:lpstr>
      <vt:lpstr>Spark Architecture</vt:lpstr>
      <vt:lpstr>Spark Architecture</vt:lpstr>
      <vt:lpstr>DAG scheduler</vt:lpstr>
      <vt:lpstr>DAG</vt:lpstr>
      <vt:lpstr>PowerPoint Presentation</vt:lpstr>
      <vt:lpstr>PowerPoint Presentation</vt:lpstr>
      <vt:lpstr>Transformations: map and filter</vt:lpstr>
      <vt:lpstr>Transformations: map and flatmap</vt:lpstr>
      <vt:lpstr>Transformations: reduceByKey and groupByKey</vt:lpstr>
      <vt:lpstr>Actions</vt:lpstr>
      <vt:lpstr>RDD: Demo</vt:lpstr>
      <vt:lpstr>Lifecycle of a Spark program</vt:lpstr>
      <vt:lpstr>Persistence and Cache</vt:lpstr>
      <vt:lpstr>DataFrames</vt:lpstr>
      <vt:lpstr>Write Less Code: DataFrame vs RDD</vt:lpstr>
      <vt:lpstr>Construct a DataFrame</vt:lpstr>
      <vt:lpstr>Schema Inference</vt:lpstr>
      <vt:lpstr>DataFrame: Transformations and Actions</vt:lpstr>
      <vt:lpstr>Transformations: select(), filter() and show()</vt:lpstr>
      <vt:lpstr>Transformations: orderBy(), groupBy()</vt:lpstr>
      <vt:lpstr>Transformations: Joins</vt:lpstr>
      <vt:lpstr>Spark SQL and DataFrames</vt:lpstr>
      <vt:lpstr>Spark SQL contd.</vt:lpstr>
      <vt:lpstr>Spark SQL contd.</vt:lpstr>
      <vt:lpstr>Spark SQL  - Example</vt:lpstr>
      <vt:lpstr>Catalyst : Spark’s Optimizer</vt:lpstr>
      <vt:lpstr>Catalyst : Spark’s Optimizer</vt:lpstr>
      <vt:lpstr>Dataframe and SPARK SQL: Demo</vt:lpstr>
      <vt:lpstr>Spark MLlib</vt:lpstr>
      <vt:lpstr>Dataframe and RDD based API</vt:lpstr>
      <vt:lpstr>Spark MLlib – Main Concepts</vt:lpstr>
      <vt:lpstr>Spark MLlib utilities and algorithms</vt:lpstr>
      <vt:lpstr>Model Lifecycle</vt:lpstr>
      <vt:lpstr>SPARK MLlib: Demo</vt:lpstr>
      <vt:lpstr>Conclusion</vt:lpstr>
      <vt:lpstr>Further study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Prasanth Kothuri</dc:creator>
  <cp:lastModifiedBy>Prasanth Kothuri</cp:lastModifiedBy>
  <cp:revision>471</cp:revision>
  <dcterms:created xsi:type="dcterms:W3CDTF">2016-07-27T18:35:34Z</dcterms:created>
  <dcterms:modified xsi:type="dcterms:W3CDTF">2017-04-06T08:12:25Z</dcterms:modified>
</cp:coreProperties>
</file>