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6" r:id="rId4"/>
    <p:sldId id="288" r:id="rId5"/>
    <p:sldId id="289" r:id="rId6"/>
    <p:sldId id="259" r:id="rId7"/>
    <p:sldId id="258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305" r:id="rId17"/>
    <p:sldId id="298" r:id="rId18"/>
    <p:sldId id="260" r:id="rId19"/>
    <p:sldId id="261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3" r:id="rId29"/>
    <p:sldId id="271" r:id="rId30"/>
    <p:sldId id="274" r:id="rId31"/>
    <p:sldId id="275" r:id="rId32"/>
    <p:sldId id="276" r:id="rId33"/>
    <p:sldId id="278" r:id="rId34"/>
    <p:sldId id="279" r:id="rId35"/>
    <p:sldId id="280" r:id="rId36"/>
    <p:sldId id="281" r:id="rId37"/>
    <p:sldId id="306" r:id="rId38"/>
    <p:sldId id="307" r:id="rId39"/>
    <p:sldId id="285" r:id="rId40"/>
    <p:sldId id="299" r:id="rId41"/>
    <p:sldId id="301" r:id="rId42"/>
    <p:sldId id="304" r:id="rId43"/>
    <p:sldId id="302" r:id="rId44"/>
    <p:sldId id="303" r:id="rId45"/>
    <p:sldId id="300" r:id="rId46"/>
    <p:sldId id="28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3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1DDA-6C51-41AE-8B0A-E46D7E297553}" type="datetimeFigureOut">
              <a:rPr lang="en-GB" smtClean="0"/>
              <a:t>31/03/2017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EDDF-DE51-46A7-A09D-9556CB28E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51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1DDA-6C51-41AE-8B0A-E46D7E297553}" type="datetimeFigureOut">
              <a:rPr lang="en-GB" smtClean="0"/>
              <a:t>31/03/2017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EDDF-DE51-46A7-A09D-9556CB28E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63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1DDA-6C51-41AE-8B0A-E46D7E297553}" type="datetimeFigureOut">
              <a:rPr lang="en-GB" smtClean="0"/>
              <a:t>31/03/2017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EDDF-DE51-46A7-A09D-9556CB28E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53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1DDA-6C51-41AE-8B0A-E46D7E297553}" type="datetimeFigureOut">
              <a:rPr lang="en-GB" smtClean="0"/>
              <a:t>31/03/2017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EDDF-DE51-46A7-A09D-9556CB28E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8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1DDA-6C51-41AE-8B0A-E46D7E297553}" type="datetimeFigureOut">
              <a:rPr lang="en-GB" smtClean="0"/>
              <a:t>31/03/2017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EDDF-DE51-46A7-A09D-9556CB28E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39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1DDA-6C51-41AE-8B0A-E46D7E297553}" type="datetimeFigureOut">
              <a:rPr lang="en-GB" smtClean="0"/>
              <a:t>31/03/2017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EDDF-DE51-46A7-A09D-9556CB28E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13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1DDA-6C51-41AE-8B0A-E46D7E297553}" type="datetimeFigureOut">
              <a:rPr lang="en-GB" smtClean="0"/>
              <a:t>31/03/2017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EDDF-DE51-46A7-A09D-9556CB28E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823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1DDA-6C51-41AE-8B0A-E46D7E297553}" type="datetimeFigureOut">
              <a:rPr lang="en-GB" smtClean="0"/>
              <a:t>31/03/2017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EDDF-DE51-46A7-A09D-9556CB28E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08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1DDA-6C51-41AE-8B0A-E46D7E297553}" type="datetimeFigureOut">
              <a:rPr lang="en-GB" smtClean="0"/>
              <a:t>31/03/2017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EDDF-DE51-46A7-A09D-9556CB28E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10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1DDA-6C51-41AE-8B0A-E46D7E297553}" type="datetimeFigureOut">
              <a:rPr lang="en-GB" smtClean="0"/>
              <a:t>31/03/2017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EDDF-DE51-46A7-A09D-9556CB28E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63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1DDA-6C51-41AE-8B0A-E46D7E297553}" type="datetimeFigureOut">
              <a:rPr lang="en-GB" smtClean="0"/>
              <a:t>31/03/2017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EDDF-DE51-46A7-A09D-9556CB28E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55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41DDA-6C51-41AE-8B0A-E46D7E297553}" type="datetimeFigureOut">
              <a:rPr lang="en-GB" smtClean="0"/>
              <a:t>31/03/2017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3EDDF-DE51-46A7-A09D-9556CB28E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059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swan.cern.ch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swan.cern.ch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swan.cern.ch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7633" y="1068574"/>
            <a:ext cx="9144000" cy="2387600"/>
          </a:xfrm>
        </p:spPr>
        <p:txBody>
          <a:bodyPr/>
          <a:lstStyle/>
          <a:p>
            <a:pPr algn="l"/>
            <a:r>
              <a:rPr lang="en-US" dirty="0" smtClean="0"/>
              <a:t>Introduction to Apache Spark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Architecture, RDD</a:t>
            </a:r>
            <a:r>
              <a:rPr lang="en-US" sz="3600" dirty="0" smtClean="0"/>
              <a:t>, </a:t>
            </a:r>
            <a:r>
              <a:rPr lang="en-US" sz="3600" dirty="0" smtClean="0"/>
              <a:t>DataFrames, SQL &amp; </a:t>
            </a:r>
            <a:r>
              <a:rPr lang="en-US" sz="3600" dirty="0" err="1" smtClean="0"/>
              <a:t>MLlib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633" y="407537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Prasanth Kothuri, CERN</a:t>
            </a:r>
          </a:p>
          <a:p>
            <a:pPr algn="l"/>
            <a:r>
              <a:rPr lang="en-US" sz="3200" dirty="0" smtClean="0"/>
              <a:t>IT-Database Group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265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808"/>
            <a:ext cx="10515600" cy="827570"/>
          </a:xfrm>
        </p:spPr>
        <p:txBody>
          <a:bodyPr/>
          <a:lstStyle/>
          <a:p>
            <a:r>
              <a:rPr lang="en-GB" dirty="0" smtClean="0"/>
              <a:t>DAG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2209"/>
            <a:ext cx="10855362" cy="4904754"/>
          </a:xfrm>
        </p:spPr>
        <p:txBody>
          <a:bodyPr>
            <a:normAutofit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de-CH" b="1" dirty="0" smtClean="0"/>
              <a:t>WordCount example</a:t>
            </a:r>
            <a:endParaRPr lang="de-CH" dirty="0" smtClean="0"/>
          </a:p>
          <a:p>
            <a:pPr marL="0" indent="0">
              <a:buClr>
                <a:schemeClr val="tx2"/>
              </a:buClr>
              <a:buNone/>
            </a:pPr>
            <a:endParaRPr lang="de-CH" dirty="0" smtClean="0"/>
          </a:p>
        </p:txBody>
      </p:sp>
      <p:sp>
        <p:nvSpPr>
          <p:cNvPr id="7" name="Rectangle 6"/>
          <p:cNvSpPr/>
          <p:nvPr/>
        </p:nvSpPr>
        <p:spPr>
          <a:xfrm>
            <a:off x="2777266" y="2850778"/>
            <a:ext cx="957431" cy="2657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992419" y="3205779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988832" y="3694275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988831" y="4187902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988830" y="4701462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4144824" y="2850777"/>
            <a:ext cx="957431" cy="2657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359977" y="3205778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4356390" y="3694274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4356389" y="4187901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356388" y="4701461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5544264" y="2850777"/>
            <a:ext cx="957431" cy="2657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5727535" y="3205778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5723948" y="3694274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5723947" y="4187901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5723946" y="4701461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7843221" y="2850777"/>
            <a:ext cx="957431" cy="2657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8058374" y="3205778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8054787" y="3694274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8054786" y="4187901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8054785" y="4701461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9205836" y="2850777"/>
            <a:ext cx="957431" cy="2657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9420989" y="3205778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9417402" y="3694274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9417401" y="4187901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9417400" y="4701461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2024718" y="2478362"/>
            <a:ext cx="807785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s</a:t>
            </a:r>
            <a:r>
              <a:rPr lang="en-US" sz="1200" dirty="0" err="1" smtClean="0"/>
              <a:t>c.textFile</a:t>
            </a:r>
            <a:endParaRPr lang="en-GB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626331" y="2478362"/>
            <a:ext cx="667362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flatmap</a:t>
            </a:r>
            <a:endParaRPr lang="en-GB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5102255" y="2478362"/>
            <a:ext cx="461986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map</a:t>
            </a:r>
            <a:endParaRPr lang="en-GB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6632593" y="2478361"/>
            <a:ext cx="988540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reduceByKey</a:t>
            </a:r>
            <a:endParaRPr lang="en-GB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8689486" y="2488329"/>
            <a:ext cx="595356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collect</a:t>
            </a:r>
            <a:endParaRPr lang="en-GB" sz="1200" dirty="0"/>
          </a:p>
        </p:txBody>
      </p:sp>
      <p:sp>
        <p:nvSpPr>
          <p:cNvPr id="38" name="Rectangle 37"/>
          <p:cNvSpPr/>
          <p:nvPr/>
        </p:nvSpPr>
        <p:spPr>
          <a:xfrm>
            <a:off x="1091453" y="2850777"/>
            <a:ext cx="957431" cy="2657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1306606" y="3205778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1303019" y="3694274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1303018" y="4187901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1303017" y="4701461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/>
          <p:cNvSpPr txBox="1"/>
          <p:nvPr/>
        </p:nvSpPr>
        <p:spPr>
          <a:xfrm>
            <a:off x="998035" y="3745065"/>
            <a:ext cx="369332" cy="86856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200" dirty="0" smtClean="0"/>
              <a:t>HDFS Blocks</a:t>
            </a:r>
            <a:endParaRPr lang="en-GB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2688905" y="3605890"/>
            <a:ext cx="369332" cy="101819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200" dirty="0" smtClean="0"/>
              <a:t>RDD Partitions</a:t>
            </a:r>
            <a:endParaRPr lang="en-GB" sz="1200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953085" y="3367142"/>
            <a:ext cx="10332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948723" y="3841765"/>
            <a:ext cx="10332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940018" y="4346850"/>
            <a:ext cx="10332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948723" y="4846687"/>
            <a:ext cx="10332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13" idx="1"/>
          </p:cNvCxnSpPr>
          <p:nvPr/>
        </p:nvCxnSpPr>
        <p:spPr>
          <a:xfrm flipV="1">
            <a:off x="3633186" y="3367143"/>
            <a:ext cx="726791" cy="1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3622743" y="3860109"/>
            <a:ext cx="726791" cy="1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3622016" y="4340337"/>
            <a:ext cx="726791" cy="1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3618691" y="4869440"/>
            <a:ext cx="726791" cy="1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5009757" y="3362556"/>
            <a:ext cx="726791" cy="1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4999314" y="3855522"/>
            <a:ext cx="726791" cy="1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4998587" y="4335750"/>
            <a:ext cx="726791" cy="1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4995262" y="4864853"/>
            <a:ext cx="726791" cy="1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8689486" y="3362556"/>
            <a:ext cx="726791" cy="1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8679043" y="3855522"/>
            <a:ext cx="726791" cy="1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8678316" y="4335750"/>
            <a:ext cx="726791" cy="1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8674991" y="4864853"/>
            <a:ext cx="726791" cy="1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23" idx="1"/>
          </p:cNvCxnSpPr>
          <p:nvPr/>
        </p:nvCxnSpPr>
        <p:spPr>
          <a:xfrm>
            <a:off x="6367356" y="3362556"/>
            <a:ext cx="1691018" cy="4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24" idx="1"/>
          </p:cNvCxnSpPr>
          <p:nvPr/>
        </p:nvCxnSpPr>
        <p:spPr>
          <a:xfrm>
            <a:off x="6364947" y="3374945"/>
            <a:ext cx="1689840" cy="480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25" idx="1"/>
          </p:cNvCxnSpPr>
          <p:nvPr/>
        </p:nvCxnSpPr>
        <p:spPr>
          <a:xfrm>
            <a:off x="6373804" y="3406219"/>
            <a:ext cx="1680982" cy="943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26" idx="1"/>
          </p:cNvCxnSpPr>
          <p:nvPr/>
        </p:nvCxnSpPr>
        <p:spPr>
          <a:xfrm>
            <a:off x="6370217" y="3430584"/>
            <a:ext cx="1684568" cy="1432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359070" y="3854659"/>
            <a:ext cx="1691018" cy="4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6354544" y="4329341"/>
            <a:ext cx="1691018" cy="4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6359070" y="4829112"/>
            <a:ext cx="1691018" cy="4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6360015" y="3877194"/>
            <a:ext cx="1689840" cy="480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6360637" y="4346762"/>
            <a:ext cx="1689840" cy="480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368849" y="3882769"/>
            <a:ext cx="1680982" cy="943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6346190" y="3367143"/>
            <a:ext cx="1720893" cy="489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24" idx="1"/>
          </p:cNvCxnSpPr>
          <p:nvPr/>
        </p:nvCxnSpPr>
        <p:spPr>
          <a:xfrm flipV="1">
            <a:off x="6355722" y="3855639"/>
            <a:ext cx="1699065" cy="486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endCxn id="23" idx="1"/>
          </p:cNvCxnSpPr>
          <p:nvPr/>
        </p:nvCxnSpPr>
        <p:spPr>
          <a:xfrm flipV="1">
            <a:off x="6375609" y="3367143"/>
            <a:ext cx="1682765" cy="975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endCxn id="25" idx="1"/>
          </p:cNvCxnSpPr>
          <p:nvPr/>
        </p:nvCxnSpPr>
        <p:spPr>
          <a:xfrm flipV="1">
            <a:off x="6355722" y="4349266"/>
            <a:ext cx="1699064" cy="473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endCxn id="24" idx="1"/>
          </p:cNvCxnSpPr>
          <p:nvPr/>
        </p:nvCxnSpPr>
        <p:spPr>
          <a:xfrm flipV="1">
            <a:off x="6377852" y="3855639"/>
            <a:ext cx="1676935" cy="971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23" idx="1"/>
          </p:cNvCxnSpPr>
          <p:nvPr/>
        </p:nvCxnSpPr>
        <p:spPr>
          <a:xfrm flipV="1">
            <a:off x="6402081" y="3367143"/>
            <a:ext cx="1656293" cy="1441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29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808"/>
            <a:ext cx="10515600" cy="827570"/>
          </a:xfrm>
        </p:spPr>
        <p:txBody>
          <a:bodyPr/>
          <a:lstStyle/>
          <a:p>
            <a:r>
              <a:rPr lang="en-GB" dirty="0" smtClean="0"/>
              <a:t>Spark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2209"/>
            <a:ext cx="10855362" cy="4904754"/>
          </a:xfrm>
        </p:spPr>
        <p:txBody>
          <a:bodyPr>
            <a:normAutofit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de-CH" b="1" dirty="0" smtClean="0"/>
              <a:t>Spark Cluster</a:t>
            </a:r>
            <a:endParaRPr lang="de-CH" dirty="0" smtClean="0"/>
          </a:p>
          <a:p>
            <a:pPr marL="0" indent="0">
              <a:buClr>
                <a:schemeClr val="tx2"/>
              </a:buClr>
              <a:buNone/>
            </a:pPr>
            <a:endParaRPr lang="de-CH" dirty="0" smtClean="0"/>
          </a:p>
        </p:txBody>
      </p:sp>
      <p:sp>
        <p:nvSpPr>
          <p:cNvPr id="4" name="Rectangle 3"/>
          <p:cNvSpPr/>
          <p:nvPr/>
        </p:nvSpPr>
        <p:spPr>
          <a:xfrm>
            <a:off x="4615031" y="1979407"/>
            <a:ext cx="2130014" cy="1420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DriverNode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600201" y="4035910"/>
            <a:ext cx="2085190" cy="1420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WorkerNode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524487" y="4035910"/>
            <a:ext cx="2080708" cy="1420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WorkerNode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7455049" y="4035910"/>
            <a:ext cx="2097742" cy="1420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WorkerNode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5099125" y="2377440"/>
            <a:ext cx="1172583" cy="8068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d</a:t>
            </a:r>
            <a:r>
              <a:rPr lang="en-US" sz="1200" dirty="0" smtClean="0"/>
              <a:t>river</a:t>
            </a:r>
            <a:endParaRPr lang="en-GB" sz="1200" dirty="0"/>
          </a:p>
        </p:txBody>
      </p:sp>
      <p:sp>
        <p:nvSpPr>
          <p:cNvPr id="9" name="Rectangle 8"/>
          <p:cNvSpPr/>
          <p:nvPr/>
        </p:nvSpPr>
        <p:spPr>
          <a:xfrm>
            <a:off x="1807959" y="4455458"/>
            <a:ext cx="811305" cy="8157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e</a:t>
            </a:r>
            <a:r>
              <a:rPr lang="en-US" sz="1200" dirty="0" smtClean="0"/>
              <a:t>xecutor</a:t>
            </a:r>
            <a:endParaRPr lang="en-GB" sz="1200" dirty="0"/>
          </a:p>
        </p:txBody>
      </p:sp>
      <p:sp>
        <p:nvSpPr>
          <p:cNvPr id="12" name="Rectangle 11"/>
          <p:cNvSpPr/>
          <p:nvPr/>
        </p:nvSpPr>
        <p:spPr>
          <a:xfrm>
            <a:off x="2676190" y="4455458"/>
            <a:ext cx="792928" cy="8157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e</a:t>
            </a:r>
            <a:r>
              <a:rPr lang="en-US" sz="1200" dirty="0" smtClean="0"/>
              <a:t>xecutor</a:t>
            </a:r>
            <a:endParaRPr lang="en-GB" sz="1200" dirty="0"/>
          </a:p>
        </p:txBody>
      </p:sp>
      <p:sp>
        <p:nvSpPr>
          <p:cNvPr id="13" name="Rectangle 12"/>
          <p:cNvSpPr/>
          <p:nvPr/>
        </p:nvSpPr>
        <p:spPr>
          <a:xfrm>
            <a:off x="4807771" y="4455458"/>
            <a:ext cx="811305" cy="8157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e</a:t>
            </a:r>
            <a:r>
              <a:rPr lang="en-US" sz="1200" dirty="0" smtClean="0"/>
              <a:t>xecutor</a:t>
            </a:r>
            <a:endParaRPr lang="en-GB" sz="1200" dirty="0"/>
          </a:p>
        </p:txBody>
      </p:sp>
      <p:sp>
        <p:nvSpPr>
          <p:cNvPr id="14" name="Rectangle 13"/>
          <p:cNvSpPr/>
          <p:nvPr/>
        </p:nvSpPr>
        <p:spPr>
          <a:xfrm>
            <a:off x="5676001" y="4455458"/>
            <a:ext cx="792929" cy="8157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e</a:t>
            </a:r>
            <a:r>
              <a:rPr lang="en-US" sz="1200" dirty="0" smtClean="0"/>
              <a:t>xecutor</a:t>
            </a:r>
            <a:endParaRPr lang="en-GB" sz="1200" dirty="0"/>
          </a:p>
        </p:txBody>
      </p:sp>
      <p:sp>
        <p:nvSpPr>
          <p:cNvPr id="15" name="Rectangle 14"/>
          <p:cNvSpPr/>
          <p:nvPr/>
        </p:nvSpPr>
        <p:spPr>
          <a:xfrm>
            <a:off x="7692615" y="4455458"/>
            <a:ext cx="784412" cy="8157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e</a:t>
            </a:r>
            <a:r>
              <a:rPr lang="en-US" sz="1200" dirty="0" smtClean="0"/>
              <a:t>xecutor</a:t>
            </a:r>
            <a:endParaRPr lang="en-GB" sz="1200" dirty="0"/>
          </a:p>
        </p:txBody>
      </p:sp>
      <p:sp>
        <p:nvSpPr>
          <p:cNvPr id="16" name="Rectangle 15"/>
          <p:cNvSpPr/>
          <p:nvPr/>
        </p:nvSpPr>
        <p:spPr>
          <a:xfrm>
            <a:off x="8560844" y="4455458"/>
            <a:ext cx="766037" cy="8157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e</a:t>
            </a:r>
            <a:r>
              <a:rPr lang="en-US" sz="1200" dirty="0" smtClean="0"/>
              <a:t>xecutor</a:t>
            </a:r>
            <a:endParaRPr lang="en-GB" sz="1200" dirty="0"/>
          </a:p>
        </p:txBody>
      </p:sp>
      <p:sp>
        <p:nvSpPr>
          <p:cNvPr id="17" name="Rectangle 16"/>
          <p:cNvSpPr/>
          <p:nvPr/>
        </p:nvSpPr>
        <p:spPr>
          <a:xfrm>
            <a:off x="5299483" y="2689412"/>
            <a:ext cx="753035" cy="365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Spark Context</a:t>
            </a:r>
            <a:endParaRPr lang="en-GB" sz="1200" dirty="0"/>
          </a:p>
        </p:txBody>
      </p:sp>
      <p:sp>
        <p:nvSpPr>
          <p:cNvPr id="18" name="Rectangle 17"/>
          <p:cNvSpPr/>
          <p:nvPr/>
        </p:nvSpPr>
        <p:spPr>
          <a:xfrm>
            <a:off x="1875954" y="4774602"/>
            <a:ext cx="308720" cy="1775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/>
              <a:t>Task</a:t>
            </a:r>
            <a:endParaRPr lang="en-GB" sz="1200" dirty="0"/>
          </a:p>
        </p:txBody>
      </p:sp>
      <p:sp>
        <p:nvSpPr>
          <p:cNvPr id="19" name="Rectangle 18"/>
          <p:cNvSpPr/>
          <p:nvPr/>
        </p:nvSpPr>
        <p:spPr>
          <a:xfrm>
            <a:off x="2266982" y="4779981"/>
            <a:ext cx="308720" cy="1775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/>
              <a:t>Task</a:t>
            </a:r>
            <a:endParaRPr lang="en-GB" sz="1200" dirty="0"/>
          </a:p>
        </p:txBody>
      </p:sp>
      <p:sp>
        <p:nvSpPr>
          <p:cNvPr id="20" name="Rectangle 19"/>
          <p:cNvSpPr/>
          <p:nvPr/>
        </p:nvSpPr>
        <p:spPr>
          <a:xfrm>
            <a:off x="1875954" y="5000513"/>
            <a:ext cx="308720" cy="1775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/>
              <a:t>Task</a:t>
            </a:r>
            <a:endParaRPr lang="en-GB" sz="1200" dirty="0"/>
          </a:p>
        </p:txBody>
      </p:sp>
      <p:sp>
        <p:nvSpPr>
          <p:cNvPr id="21" name="Rectangle 20"/>
          <p:cNvSpPr/>
          <p:nvPr/>
        </p:nvSpPr>
        <p:spPr>
          <a:xfrm>
            <a:off x="2725808" y="4769223"/>
            <a:ext cx="308720" cy="1775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/>
              <a:t>Task</a:t>
            </a:r>
            <a:endParaRPr lang="en-GB" sz="1200" dirty="0"/>
          </a:p>
        </p:txBody>
      </p:sp>
      <p:sp>
        <p:nvSpPr>
          <p:cNvPr id="22" name="Rectangle 21"/>
          <p:cNvSpPr/>
          <p:nvPr/>
        </p:nvSpPr>
        <p:spPr>
          <a:xfrm>
            <a:off x="3116836" y="4774602"/>
            <a:ext cx="308720" cy="1775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/>
              <a:t>Task</a:t>
            </a:r>
            <a:endParaRPr lang="en-GB" sz="1200" dirty="0"/>
          </a:p>
        </p:txBody>
      </p:sp>
      <p:sp>
        <p:nvSpPr>
          <p:cNvPr id="23" name="Rectangle 22"/>
          <p:cNvSpPr/>
          <p:nvPr/>
        </p:nvSpPr>
        <p:spPr>
          <a:xfrm>
            <a:off x="2725808" y="4995134"/>
            <a:ext cx="308720" cy="1775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/>
              <a:t>Task</a:t>
            </a:r>
            <a:endParaRPr lang="en-GB" sz="1200" dirty="0"/>
          </a:p>
        </p:txBody>
      </p:sp>
      <p:sp>
        <p:nvSpPr>
          <p:cNvPr id="24" name="Rectangle 23"/>
          <p:cNvSpPr/>
          <p:nvPr/>
        </p:nvSpPr>
        <p:spPr>
          <a:xfrm>
            <a:off x="4850362" y="4769223"/>
            <a:ext cx="308720" cy="1775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/>
              <a:t>Task</a:t>
            </a:r>
            <a:endParaRPr lang="en-GB" sz="1200" dirty="0"/>
          </a:p>
        </p:txBody>
      </p:sp>
      <p:sp>
        <p:nvSpPr>
          <p:cNvPr id="25" name="Rectangle 24"/>
          <p:cNvSpPr/>
          <p:nvPr/>
        </p:nvSpPr>
        <p:spPr>
          <a:xfrm>
            <a:off x="5241390" y="4774602"/>
            <a:ext cx="308720" cy="1775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/>
              <a:t>Task</a:t>
            </a:r>
            <a:endParaRPr lang="en-GB" sz="1200" dirty="0"/>
          </a:p>
        </p:txBody>
      </p:sp>
      <p:sp>
        <p:nvSpPr>
          <p:cNvPr id="26" name="Rectangle 25"/>
          <p:cNvSpPr/>
          <p:nvPr/>
        </p:nvSpPr>
        <p:spPr>
          <a:xfrm>
            <a:off x="4850362" y="4995134"/>
            <a:ext cx="308720" cy="1775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/>
              <a:t>Task</a:t>
            </a:r>
            <a:endParaRPr lang="en-GB" sz="1200" dirty="0"/>
          </a:p>
        </p:txBody>
      </p:sp>
      <p:sp>
        <p:nvSpPr>
          <p:cNvPr id="27" name="Rectangle 26"/>
          <p:cNvSpPr/>
          <p:nvPr/>
        </p:nvSpPr>
        <p:spPr>
          <a:xfrm>
            <a:off x="5725233" y="4769223"/>
            <a:ext cx="308720" cy="1775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/>
              <a:t>Task</a:t>
            </a:r>
            <a:endParaRPr lang="en-GB" sz="1200" dirty="0"/>
          </a:p>
        </p:txBody>
      </p:sp>
      <p:sp>
        <p:nvSpPr>
          <p:cNvPr id="28" name="Rectangle 27"/>
          <p:cNvSpPr/>
          <p:nvPr/>
        </p:nvSpPr>
        <p:spPr>
          <a:xfrm>
            <a:off x="6116261" y="4774602"/>
            <a:ext cx="308720" cy="1775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/>
              <a:t>Task</a:t>
            </a:r>
            <a:endParaRPr lang="en-GB" sz="1200" dirty="0"/>
          </a:p>
        </p:txBody>
      </p:sp>
      <p:sp>
        <p:nvSpPr>
          <p:cNvPr id="29" name="Rectangle 28"/>
          <p:cNvSpPr/>
          <p:nvPr/>
        </p:nvSpPr>
        <p:spPr>
          <a:xfrm>
            <a:off x="5725233" y="4995134"/>
            <a:ext cx="308720" cy="1775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/>
              <a:t>Task</a:t>
            </a:r>
            <a:endParaRPr lang="en-GB" sz="1200" dirty="0"/>
          </a:p>
        </p:txBody>
      </p:sp>
      <p:sp>
        <p:nvSpPr>
          <p:cNvPr id="30" name="Rectangle 29"/>
          <p:cNvSpPr/>
          <p:nvPr/>
        </p:nvSpPr>
        <p:spPr>
          <a:xfrm>
            <a:off x="7751714" y="4779981"/>
            <a:ext cx="308720" cy="1775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/>
              <a:t>Task</a:t>
            </a:r>
            <a:endParaRPr lang="en-GB" sz="1200" dirty="0"/>
          </a:p>
        </p:txBody>
      </p:sp>
      <p:sp>
        <p:nvSpPr>
          <p:cNvPr id="31" name="Rectangle 30"/>
          <p:cNvSpPr/>
          <p:nvPr/>
        </p:nvSpPr>
        <p:spPr>
          <a:xfrm>
            <a:off x="8142742" y="4785360"/>
            <a:ext cx="308720" cy="1775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/>
              <a:t>Task</a:t>
            </a:r>
            <a:endParaRPr lang="en-GB" sz="1200" dirty="0"/>
          </a:p>
        </p:txBody>
      </p:sp>
      <p:sp>
        <p:nvSpPr>
          <p:cNvPr id="32" name="Rectangle 31"/>
          <p:cNvSpPr/>
          <p:nvPr/>
        </p:nvSpPr>
        <p:spPr>
          <a:xfrm>
            <a:off x="7751714" y="5005892"/>
            <a:ext cx="308720" cy="1775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/>
              <a:t>Task</a:t>
            </a:r>
            <a:endParaRPr lang="en-GB" sz="1200" dirty="0"/>
          </a:p>
        </p:txBody>
      </p:sp>
      <p:sp>
        <p:nvSpPr>
          <p:cNvPr id="33" name="Rectangle 32"/>
          <p:cNvSpPr/>
          <p:nvPr/>
        </p:nvSpPr>
        <p:spPr>
          <a:xfrm>
            <a:off x="8619260" y="4769223"/>
            <a:ext cx="308720" cy="1775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/>
              <a:t>Task</a:t>
            </a:r>
            <a:endParaRPr lang="en-GB" sz="1200" dirty="0"/>
          </a:p>
        </p:txBody>
      </p:sp>
      <p:sp>
        <p:nvSpPr>
          <p:cNvPr id="34" name="Rectangle 33"/>
          <p:cNvSpPr/>
          <p:nvPr/>
        </p:nvSpPr>
        <p:spPr>
          <a:xfrm>
            <a:off x="8988772" y="4774602"/>
            <a:ext cx="308720" cy="1775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/>
              <a:t>Task</a:t>
            </a:r>
            <a:endParaRPr lang="en-GB" sz="1200" dirty="0"/>
          </a:p>
        </p:txBody>
      </p:sp>
      <p:sp>
        <p:nvSpPr>
          <p:cNvPr id="35" name="Rectangle 34"/>
          <p:cNvSpPr/>
          <p:nvPr/>
        </p:nvSpPr>
        <p:spPr>
          <a:xfrm>
            <a:off x="8619260" y="4995134"/>
            <a:ext cx="308720" cy="1775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/>
              <a:t>Task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39471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808"/>
            <a:ext cx="10515600" cy="827570"/>
          </a:xfrm>
        </p:spPr>
        <p:txBody>
          <a:bodyPr/>
          <a:lstStyle/>
          <a:p>
            <a:r>
              <a:rPr lang="en-GB" dirty="0" smtClean="0"/>
              <a:t>Spark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2209"/>
            <a:ext cx="10855362" cy="4904754"/>
          </a:xfrm>
        </p:spPr>
        <p:txBody>
          <a:bodyPr>
            <a:normAutofit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de-CH" b="1" dirty="0" smtClean="0"/>
              <a:t>Driver</a:t>
            </a:r>
            <a:endParaRPr lang="de-CH" dirty="0" smtClean="0"/>
          </a:p>
          <a:p>
            <a:pPr marL="0" indent="0">
              <a:buClr>
                <a:schemeClr val="tx2"/>
              </a:buClr>
              <a:buNone/>
            </a:pPr>
            <a:endParaRPr lang="de-CH" dirty="0" smtClean="0"/>
          </a:p>
          <a:p>
            <a:pPr>
              <a:buClr>
                <a:schemeClr val="tx2"/>
              </a:buClr>
              <a:buFontTx/>
              <a:buChar char="-"/>
            </a:pPr>
            <a:r>
              <a:rPr lang="de-CH" dirty="0" smtClean="0"/>
              <a:t>Entry point for Spark Shell (Scala, Python)</a:t>
            </a:r>
          </a:p>
          <a:p>
            <a:pPr>
              <a:buClr>
                <a:schemeClr val="tx2"/>
              </a:buClr>
              <a:buFontTx/>
              <a:buChar char="-"/>
            </a:pPr>
            <a:r>
              <a:rPr lang="de-CH" dirty="0" smtClean="0"/>
              <a:t>SparkContext is created here and resides here</a:t>
            </a:r>
          </a:p>
          <a:p>
            <a:pPr>
              <a:buClr>
                <a:schemeClr val="tx2"/>
              </a:buClr>
              <a:buFontTx/>
              <a:buChar char="-"/>
            </a:pPr>
            <a:r>
              <a:rPr lang="de-CH" dirty="0" smtClean="0"/>
              <a:t>Graph is built and submitted to DAGScheduler</a:t>
            </a:r>
          </a:p>
          <a:p>
            <a:pPr>
              <a:buClr>
                <a:schemeClr val="tx2"/>
              </a:buClr>
              <a:buFontTx/>
              <a:buChar char="-"/>
            </a:pPr>
            <a:r>
              <a:rPr lang="de-CH" dirty="0" smtClean="0"/>
              <a:t>DAGScheduler divides it into stages and tasks</a:t>
            </a:r>
          </a:p>
          <a:p>
            <a:pPr>
              <a:buClr>
                <a:schemeClr val="tx2"/>
              </a:buClr>
              <a:buFontTx/>
              <a:buChar char="-"/>
            </a:pPr>
            <a:r>
              <a:rPr lang="de-CH" dirty="0" smtClean="0"/>
              <a:t>Schedules tasks and controls their execution</a:t>
            </a:r>
          </a:p>
        </p:txBody>
      </p:sp>
    </p:spTree>
    <p:extLst>
      <p:ext uri="{BB962C8B-B14F-4D97-AF65-F5344CB8AC3E}">
        <p14:creationId xmlns:p14="http://schemas.microsoft.com/office/powerpoint/2010/main" val="425334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808"/>
            <a:ext cx="10515600" cy="827570"/>
          </a:xfrm>
        </p:spPr>
        <p:txBody>
          <a:bodyPr/>
          <a:lstStyle/>
          <a:p>
            <a:r>
              <a:rPr lang="en-GB" dirty="0" smtClean="0"/>
              <a:t>Spark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2209"/>
            <a:ext cx="10855362" cy="4904754"/>
          </a:xfrm>
        </p:spPr>
        <p:txBody>
          <a:bodyPr>
            <a:normAutofit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de-CH" b="1" dirty="0" smtClean="0"/>
              <a:t>Executor</a:t>
            </a:r>
            <a:endParaRPr lang="de-CH" dirty="0" smtClean="0"/>
          </a:p>
          <a:p>
            <a:pPr marL="0" indent="0">
              <a:buClr>
                <a:schemeClr val="tx2"/>
              </a:buClr>
              <a:buNone/>
            </a:pPr>
            <a:endParaRPr lang="de-CH" dirty="0" smtClean="0"/>
          </a:p>
          <a:p>
            <a:pPr>
              <a:buClr>
                <a:schemeClr val="tx2"/>
              </a:buClr>
              <a:buFontTx/>
              <a:buChar char="-"/>
            </a:pPr>
            <a:r>
              <a:rPr lang="de-CH" dirty="0" smtClean="0"/>
              <a:t>Reads data from HDFS (or external sources)</a:t>
            </a:r>
          </a:p>
          <a:p>
            <a:pPr>
              <a:buClr>
                <a:schemeClr val="tx2"/>
              </a:buClr>
              <a:buFontTx/>
              <a:buChar char="-"/>
            </a:pPr>
            <a:r>
              <a:rPr lang="de-CH" dirty="0" smtClean="0"/>
              <a:t>Stores the data in cache in JVM heap or on HDDs</a:t>
            </a:r>
          </a:p>
          <a:p>
            <a:pPr>
              <a:buClr>
                <a:schemeClr val="tx2"/>
              </a:buClr>
              <a:buFontTx/>
              <a:buChar char="-"/>
            </a:pPr>
            <a:r>
              <a:rPr lang="de-CH" dirty="0" smtClean="0"/>
              <a:t>Performs all data processing</a:t>
            </a:r>
          </a:p>
          <a:p>
            <a:pPr>
              <a:buClr>
                <a:schemeClr val="tx2"/>
              </a:buClr>
              <a:buFontTx/>
              <a:buChar char="-"/>
            </a:pPr>
            <a:r>
              <a:rPr lang="de-CH" dirty="0" smtClean="0"/>
              <a:t>Writes data to HDFS (or external sources)</a:t>
            </a:r>
          </a:p>
        </p:txBody>
      </p:sp>
    </p:spTree>
    <p:extLst>
      <p:ext uri="{BB962C8B-B14F-4D97-AF65-F5344CB8AC3E}">
        <p14:creationId xmlns:p14="http://schemas.microsoft.com/office/powerpoint/2010/main" val="398920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808"/>
            <a:ext cx="10515600" cy="827570"/>
          </a:xfrm>
        </p:spPr>
        <p:txBody>
          <a:bodyPr/>
          <a:lstStyle/>
          <a:p>
            <a:r>
              <a:rPr lang="en-GB" dirty="0" smtClean="0"/>
              <a:t>Spark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2209"/>
            <a:ext cx="10855362" cy="4904754"/>
          </a:xfrm>
        </p:spPr>
        <p:txBody>
          <a:bodyPr>
            <a:normAutofit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de-CH" b="1" dirty="0" smtClean="0"/>
              <a:t>Application Decomposition</a:t>
            </a:r>
            <a:endParaRPr lang="de-CH" dirty="0" smtClean="0"/>
          </a:p>
          <a:p>
            <a:pPr marL="0" indent="0">
              <a:buClr>
                <a:schemeClr val="tx2"/>
              </a:buClr>
              <a:buNone/>
            </a:pPr>
            <a:endParaRPr lang="de-CH" dirty="0" smtClean="0"/>
          </a:p>
          <a:p>
            <a:pPr>
              <a:buClr>
                <a:schemeClr val="tx2"/>
              </a:buClr>
            </a:pPr>
            <a:r>
              <a:rPr lang="de-CH" dirty="0" smtClean="0"/>
              <a:t>Application</a:t>
            </a:r>
            <a:endParaRPr lang="de-CH" dirty="0"/>
          </a:p>
          <a:p>
            <a:pPr lvl="1">
              <a:buClr>
                <a:schemeClr val="tx2"/>
              </a:buClr>
              <a:buFontTx/>
              <a:buChar char="-"/>
            </a:pPr>
            <a:r>
              <a:rPr lang="de-CH" dirty="0" smtClean="0"/>
              <a:t>Single instance of SparkContext that stores some data processing logic and can schedule series of jobs, sequentially or in parallel</a:t>
            </a:r>
          </a:p>
          <a:p>
            <a:pPr>
              <a:buClr>
                <a:schemeClr val="tx2"/>
              </a:buClr>
            </a:pPr>
            <a:endParaRPr lang="de-CH" dirty="0"/>
          </a:p>
          <a:p>
            <a:pPr>
              <a:buClr>
                <a:schemeClr val="tx2"/>
              </a:buClr>
            </a:pPr>
            <a:r>
              <a:rPr lang="de-CH" dirty="0" smtClean="0"/>
              <a:t>Job</a:t>
            </a:r>
            <a:endParaRPr lang="de-CH" dirty="0"/>
          </a:p>
          <a:p>
            <a:pPr lvl="1">
              <a:buClr>
                <a:schemeClr val="tx2"/>
              </a:buClr>
              <a:buFontTx/>
              <a:buChar char="-"/>
            </a:pPr>
            <a:r>
              <a:rPr lang="de-CH" dirty="0" smtClean="0"/>
              <a:t>Complete set of transformations on RDD that finishes with action or data saving, triggered by the driver application</a:t>
            </a:r>
          </a:p>
          <a:p>
            <a:pPr marL="457200" lvl="1" indent="0">
              <a:buClr>
                <a:schemeClr val="tx2"/>
              </a:buClr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26749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808"/>
            <a:ext cx="10515600" cy="827570"/>
          </a:xfrm>
        </p:spPr>
        <p:txBody>
          <a:bodyPr/>
          <a:lstStyle/>
          <a:p>
            <a:r>
              <a:rPr lang="en-GB" dirty="0" smtClean="0"/>
              <a:t>Spark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2209"/>
            <a:ext cx="10855362" cy="4904754"/>
          </a:xfrm>
        </p:spPr>
        <p:txBody>
          <a:bodyPr>
            <a:normAutofit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de-CH" b="1" dirty="0" smtClean="0"/>
              <a:t>Application Decomposition</a:t>
            </a:r>
            <a:endParaRPr lang="de-CH" dirty="0" smtClean="0"/>
          </a:p>
          <a:p>
            <a:pPr marL="0" indent="0">
              <a:buClr>
                <a:schemeClr val="tx2"/>
              </a:buClr>
              <a:buNone/>
            </a:pPr>
            <a:endParaRPr lang="de-CH" dirty="0" smtClean="0"/>
          </a:p>
          <a:p>
            <a:pPr>
              <a:buClr>
                <a:schemeClr val="tx2"/>
              </a:buClr>
            </a:pPr>
            <a:r>
              <a:rPr lang="de-CH" dirty="0" smtClean="0"/>
              <a:t>Stage</a:t>
            </a:r>
            <a:endParaRPr lang="de-CH" dirty="0"/>
          </a:p>
          <a:p>
            <a:pPr lvl="1">
              <a:buClr>
                <a:schemeClr val="tx2"/>
              </a:buClr>
              <a:buFontTx/>
              <a:buChar char="-"/>
            </a:pPr>
            <a:r>
              <a:rPr lang="de-CH" dirty="0" smtClean="0"/>
              <a:t>Set of transformations that can be pipelined and executed by a single independent worker. Usually it is app the transformations between «read», «shuffle», «action» and «save»</a:t>
            </a:r>
          </a:p>
          <a:p>
            <a:pPr>
              <a:buClr>
                <a:schemeClr val="tx2"/>
              </a:buClr>
            </a:pPr>
            <a:r>
              <a:rPr lang="de-CH" dirty="0" smtClean="0"/>
              <a:t>Task</a:t>
            </a:r>
          </a:p>
          <a:p>
            <a:pPr marL="457200" lvl="1" indent="0">
              <a:buClr>
                <a:schemeClr val="tx2"/>
              </a:buClr>
              <a:buNone/>
            </a:pPr>
            <a:r>
              <a:rPr lang="de-CH" dirty="0" smtClean="0"/>
              <a:t>- Execution of the stage on a single data partition. Basic unit of scheduling</a:t>
            </a:r>
          </a:p>
        </p:txBody>
      </p:sp>
    </p:spTree>
    <p:extLst>
      <p:ext uri="{BB962C8B-B14F-4D97-AF65-F5344CB8AC3E}">
        <p14:creationId xmlns:p14="http://schemas.microsoft.com/office/powerpoint/2010/main" val="104201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808"/>
            <a:ext cx="10515600" cy="827570"/>
          </a:xfrm>
        </p:spPr>
        <p:txBody>
          <a:bodyPr/>
          <a:lstStyle/>
          <a:p>
            <a:r>
              <a:rPr lang="en-GB" dirty="0" smtClean="0"/>
              <a:t>DAG scheduler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2209"/>
            <a:ext cx="10515600" cy="5085048"/>
          </a:xfrm>
        </p:spPr>
        <p:txBody>
          <a:bodyPr>
            <a:normAutofit lnSpcReduction="10000"/>
          </a:bodyPr>
          <a:lstStyle/>
          <a:p>
            <a:pPr>
              <a:buClr>
                <a:schemeClr val="tx2"/>
              </a:buClr>
              <a:buFont typeface="Arial" panose="020B0604020202020204" pitchFamily="34" charset="0"/>
              <a:buChar char="-"/>
            </a:pPr>
            <a:r>
              <a:rPr lang="de-CH" dirty="0" smtClean="0"/>
              <a:t>When an action is called on the RDD, Spark creates DAG and submits to the DAG scheduler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-"/>
            </a:pPr>
            <a:endParaRPr lang="de-CH" dirty="0" smtClean="0"/>
          </a:p>
          <a:p>
            <a:pPr>
              <a:buClr>
                <a:schemeClr val="tx2"/>
              </a:buClr>
              <a:buFont typeface="Arial" panose="020B0604020202020204" pitchFamily="34" charset="0"/>
              <a:buChar char="-"/>
            </a:pPr>
            <a:r>
              <a:rPr lang="de-CH" dirty="0" smtClean="0"/>
              <a:t>The DAG scheduler divides operators into stages of tasks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-"/>
            </a:pPr>
            <a:endParaRPr lang="de-CH" dirty="0" smtClean="0"/>
          </a:p>
          <a:p>
            <a:pPr>
              <a:buClr>
                <a:schemeClr val="tx2"/>
              </a:buClr>
              <a:buFont typeface="Arial" panose="020B0604020202020204" pitchFamily="34" charset="0"/>
              <a:buChar char="-"/>
            </a:pPr>
            <a:r>
              <a:rPr lang="de-CH" dirty="0" smtClean="0"/>
              <a:t>The stages are created based on the transformations, the narrow transformations are grouped (pipelined) into a single stage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-"/>
            </a:pPr>
            <a:endParaRPr lang="de-CH" dirty="0" smtClean="0"/>
          </a:p>
          <a:p>
            <a:pPr>
              <a:buClr>
                <a:schemeClr val="tx2"/>
              </a:buClr>
              <a:buFont typeface="Arial" panose="020B0604020202020204" pitchFamily="34" charset="0"/>
              <a:buChar char="-"/>
            </a:pPr>
            <a:r>
              <a:rPr lang="de-CH" dirty="0" smtClean="0"/>
              <a:t>The DAG scheduler submits the stages to the task scheduler</a:t>
            </a:r>
          </a:p>
          <a:p>
            <a:pPr lvl="1">
              <a:buClr>
                <a:schemeClr val="tx2"/>
              </a:buClr>
              <a:buFont typeface="Arial" panose="020B0604020202020204" pitchFamily="34" charset="0"/>
              <a:buChar char="-"/>
            </a:pPr>
            <a:r>
              <a:rPr lang="de-CH" dirty="0" smtClean="0"/>
              <a:t>The number of tasks depend on number of partitions</a:t>
            </a:r>
          </a:p>
          <a:p>
            <a:pPr lvl="1">
              <a:buClr>
                <a:schemeClr val="tx2"/>
              </a:buClr>
              <a:buFont typeface="Arial" panose="020B0604020202020204" pitchFamily="34" charset="0"/>
              <a:buChar char="-"/>
            </a:pPr>
            <a:r>
              <a:rPr lang="de-CH" dirty="0" smtClean="0"/>
              <a:t>The number of tasks submitted depends on number of available executors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07514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808"/>
            <a:ext cx="10515600" cy="827570"/>
          </a:xfrm>
        </p:spPr>
        <p:txBody>
          <a:bodyPr/>
          <a:lstStyle/>
          <a:p>
            <a:r>
              <a:rPr lang="en-GB" dirty="0" smtClean="0"/>
              <a:t>DAG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2209"/>
            <a:ext cx="10855362" cy="4904754"/>
          </a:xfrm>
        </p:spPr>
        <p:txBody>
          <a:bodyPr>
            <a:normAutofit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de-CH" b="1" dirty="0" smtClean="0"/>
              <a:t>WordCount example</a:t>
            </a:r>
            <a:endParaRPr lang="de-CH" dirty="0" smtClean="0"/>
          </a:p>
          <a:p>
            <a:pPr marL="0" indent="0">
              <a:buClr>
                <a:schemeClr val="tx2"/>
              </a:buClr>
              <a:buNone/>
            </a:pPr>
            <a:endParaRPr lang="de-CH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1484555" y="5800944"/>
            <a:ext cx="5417736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stage1</a:t>
            </a:r>
            <a:endParaRPr lang="en-GB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8243817" y="5800943"/>
            <a:ext cx="2320046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stage2</a:t>
            </a:r>
            <a:endParaRPr lang="en-GB" sz="1200" dirty="0"/>
          </a:p>
        </p:txBody>
      </p:sp>
      <p:sp>
        <p:nvSpPr>
          <p:cNvPr id="40" name="Rectangle 39"/>
          <p:cNvSpPr/>
          <p:nvPr/>
        </p:nvSpPr>
        <p:spPr>
          <a:xfrm>
            <a:off x="3177862" y="2572106"/>
            <a:ext cx="957431" cy="2657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3393015" y="2927107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3389428" y="3415603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3389427" y="3909230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3389426" y="4422790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4545420" y="2572105"/>
            <a:ext cx="957431" cy="2657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4760573" y="2927106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4756986" y="3415602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4756985" y="3909229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4756984" y="4422789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5944860" y="2572105"/>
            <a:ext cx="957431" cy="2657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6128131" y="2927106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6124544" y="3415602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6124543" y="3909229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6124542" y="4422789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8243817" y="2572105"/>
            <a:ext cx="957431" cy="2657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>
            <a:off x="8458970" y="2927106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/>
          <p:cNvSpPr/>
          <p:nvPr/>
        </p:nvSpPr>
        <p:spPr>
          <a:xfrm>
            <a:off x="8455383" y="3415602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/>
          <p:cNvSpPr/>
          <p:nvPr/>
        </p:nvSpPr>
        <p:spPr>
          <a:xfrm>
            <a:off x="8455382" y="3909229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/>
          <p:cNvSpPr/>
          <p:nvPr/>
        </p:nvSpPr>
        <p:spPr>
          <a:xfrm>
            <a:off x="8455381" y="4422789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/>
          <p:cNvSpPr/>
          <p:nvPr/>
        </p:nvSpPr>
        <p:spPr>
          <a:xfrm>
            <a:off x="9606432" y="2572105"/>
            <a:ext cx="957431" cy="2657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/>
          <p:cNvSpPr/>
          <p:nvPr/>
        </p:nvSpPr>
        <p:spPr>
          <a:xfrm>
            <a:off x="9821585" y="2927106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/>
          <p:cNvSpPr/>
          <p:nvPr/>
        </p:nvSpPr>
        <p:spPr>
          <a:xfrm>
            <a:off x="9817998" y="3415602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9817997" y="3909229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/>
          <p:cNvSpPr/>
          <p:nvPr/>
        </p:nvSpPr>
        <p:spPr>
          <a:xfrm>
            <a:off x="9817996" y="4422789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/>
          <p:cNvSpPr txBox="1"/>
          <p:nvPr/>
        </p:nvSpPr>
        <p:spPr>
          <a:xfrm>
            <a:off x="2425314" y="2199690"/>
            <a:ext cx="807785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s</a:t>
            </a:r>
            <a:r>
              <a:rPr lang="en-US" sz="1200" dirty="0" err="1" smtClean="0"/>
              <a:t>c.textFile</a:t>
            </a:r>
            <a:endParaRPr lang="en-GB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4026927" y="2199690"/>
            <a:ext cx="667362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flatmap</a:t>
            </a:r>
            <a:endParaRPr lang="en-GB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5502851" y="2199690"/>
            <a:ext cx="461986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map</a:t>
            </a:r>
            <a:endParaRPr lang="en-GB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7033189" y="2199689"/>
            <a:ext cx="988540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reduceByKey</a:t>
            </a:r>
            <a:endParaRPr lang="en-GB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9090082" y="2209657"/>
            <a:ext cx="595356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collect</a:t>
            </a:r>
            <a:endParaRPr lang="en-GB" sz="1200" dirty="0"/>
          </a:p>
        </p:txBody>
      </p:sp>
      <p:sp>
        <p:nvSpPr>
          <p:cNvPr id="70" name="Rectangle 69"/>
          <p:cNvSpPr/>
          <p:nvPr/>
        </p:nvSpPr>
        <p:spPr>
          <a:xfrm>
            <a:off x="1492049" y="2572105"/>
            <a:ext cx="957431" cy="2657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/>
          <p:cNvSpPr/>
          <p:nvPr/>
        </p:nvSpPr>
        <p:spPr>
          <a:xfrm>
            <a:off x="1707202" y="2927106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/>
          <p:cNvSpPr/>
          <p:nvPr/>
        </p:nvSpPr>
        <p:spPr>
          <a:xfrm>
            <a:off x="1703615" y="3415602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/>
          <p:cNvSpPr/>
          <p:nvPr/>
        </p:nvSpPr>
        <p:spPr>
          <a:xfrm>
            <a:off x="1703614" y="3909229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/>
          <p:cNvSpPr/>
          <p:nvPr/>
        </p:nvSpPr>
        <p:spPr>
          <a:xfrm>
            <a:off x="1703613" y="4422789"/>
            <a:ext cx="634701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TextBox 74"/>
          <p:cNvSpPr txBox="1"/>
          <p:nvPr/>
        </p:nvSpPr>
        <p:spPr>
          <a:xfrm>
            <a:off x="1398631" y="3466393"/>
            <a:ext cx="369332" cy="86856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200" dirty="0" smtClean="0"/>
              <a:t>HDFS Blocks</a:t>
            </a:r>
            <a:endParaRPr lang="en-GB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3089501" y="3327218"/>
            <a:ext cx="369332" cy="101819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200" dirty="0" smtClean="0"/>
              <a:t>RDD Partitions</a:t>
            </a:r>
            <a:endParaRPr lang="en-GB" sz="1200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2353681" y="3088470"/>
            <a:ext cx="10332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349319" y="3563093"/>
            <a:ext cx="10332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2340614" y="4068178"/>
            <a:ext cx="10332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2349319" y="4568015"/>
            <a:ext cx="10332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46" idx="1"/>
          </p:cNvCxnSpPr>
          <p:nvPr/>
        </p:nvCxnSpPr>
        <p:spPr>
          <a:xfrm flipV="1">
            <a:off x="4033782" y="3088471"/>
            <a:ext cx="726791" cy="1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4023339" y="3581437"/>
            <a:ext cx="726791" cy="1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4022612" y="4061665"/>
            <a:ext cx="726791" cy="1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4019287" y="4590768"/>
            <a:ext cx="726791" cy="1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5410353" y="3083884"/>
            <a:ext cx="726791" cy="1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5399910" y="3576850"/>
            <a:ext cx="726791" cy="1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5399183" y="4057078"/>
            <a:ext cx="726791" cy="1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5395858" y="4586181"/>
            <a:ext cx="726791" cy="1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9090082" y="3083884"/>
            <a:ext cx="726791" cy="1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9079639" y="3576850"/>
            <a:ext cx="726791" cy="1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9078912" y="4057078"/>
            <a:ext cx="726791" cy="1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9075587" y="4586181"/>
            <a:ext cx="726791" cy="1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56" idx="1"/>
          </p:cNvCxnSpPr>
          <p:nvPr/>
        </p:nvCxnSpPr>
        <p:spPr>
          <a:xfrm>
            <a:off x="6767952" y="3083884"/>
            <a:ext cx="1691018" cy="4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57" idx="1"/>
          </p:cNvCxnSpPr>
          <p:nvPr/>
        </p:nvCxnSpPr>
        <p:spPr>
          <a:xfrm>
            <a:off x="6765543" y="3096273"/>
            <a:ext cx="1689840" cy="480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58" idx="1"/>
          </p:cNvCxnSpPr>
          <p:nvPr/>
        </p:nvCxnSpPr>
        <p:spPr>
          <a:xfrm>
            <a:off x="6774400" y="3127547"/>
            <a:ext cx="1680982" cy="943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59" idx="1"/>
          </p:cNvCxnSpPr>
          <p:nvPr/>
        </p:nvCxnSpPr>
        <p:spPr>
          <a:xfrm>
            <a:off x="6770813" y="3151912"/>
            <a:ext cx="1684568" cy="1432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6759666" y="3575987"/>
            <a:ext cx="1691018" cy="4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755140" y="4050669"/>
            <a:ext cx="1691018" cy="4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6759666" y="4550440"/>
            <a:ext cx="1691018" cy="4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6760611" y="3598522"/>
            <a:ext cx="1689840" cy="480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6761233" y="4068090"/>
            <a:ext cx="1689840" cy="480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6769445" y="3604097"/>
            <a:ext cx="1680982" cy="943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6746786" y="3088471"/>
            <a:ext cx="1720893" cy="489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57" idx="1"/>
          </p:cNvCxnSpPr>
          <p:nvPr/>
        </p:nvCxnSpPr>
        <p:spPr>
          <a:xfrm flipV="1">
            <a:off x="6756318" y="3576967"/>
            <a:ext cx="1699065" cy="486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56" idx="1"/>
          </p:cNvCxnSpPr>
          <p:nvPr/>
        </p:nvCxnSpPr>
        <p:spPr>
          <a:xfrm flipV="1">
            <a:off x="6776205" y="3088471"/>
            <a:ext cx="1682765" cy="975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58" idx="1"/>
          </p:cNvCxnSpPr>
          <p:nvPr/>
        </p:nvCxnSpPr>
        <p:spPr>
          <a:xfrm flipV="1">
            <a:off x="6756318" y="4070594"/>
            <a:ext cx="1699064" cy="473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57" idx="1"/>
          </p:cNvCxnSpPr>
          <p:nvPr/>
        </p:nvCxnSpPr>
        <p:spPr>
          <a:xfrm flipV="1">
            <a:off x="6778448" y="3576967"/>
            <a:ext cx="1676935" cy="971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56" idx="1"/>
          </p:cNvCxnSpPr>
          <p:nvPr/>
        </p:nvCxnSpPr>
        <p:spPr>
          <a:xfrm flipV="1">
            <a:off x="6802677" y="3088471"/>
            <a:ext cx="1656293" cy="1441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8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69"/>
          <p:cNvSpPr txBox="1"/>
          <p:nvPr/>
        </p:nvSpPr>
        <p:spPr>
          <a:xfrm>
            <a:off x="1511016" y="1566525"/>
            <a:ext cx="2386796" cy="23081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map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filter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flatMap</a:t>
            </a:r>
            <a:endParaRPr lang="en-US"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mapPartitions</a:t>
            </a:r>
            <a:endParaRPr lang="en-US"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 smtClean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groupBy</a:t>
            </a:r>
            <a:endParaRPr lang="en-US"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 smtClean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sortBy</a:t>
            </a:r>
            <a:endParaRPr lang="en-US" sz="1200" b="0" i="0" u="none" strike="noStrike" cap="none" baseline="0" dirty="0" smtClean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dirty="0" err="1" smtClean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flatMapValues</a:t>
            </a:r>
            <a:endParaRPr lang="en-US" sz="1200" dirty="0" smtClean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 smtClean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groupByKey</a:t>
            </a:r>
            <a:endParaRPr lang="en-US" sz="1200" b="0" i="0" u="none" strike="noStrike" cap="none" baseline="0" dirty="0" smtClean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dirty="0" err="1" smtClean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reduceByKey</a:t>
            </a:r>
            <a:endParaRPr lang="en-US" sz="1200" dirty="0" smtClean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 smtClean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foldByKey</a:t>
            </a:r>
            <a:endParaRPr lang="en-US" sz="1200" b="0" i="0" u="none" strike="noStrike" cap="none" baseline="0" dirty="0" smtClean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dirty="0" err="1" smtClean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sortByKey</a:t>
            </a:r>
            <a:endParaRPr lang="en-US" sz="1200" dirty="0" smtClean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 smtClean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combineByKey</a:t>
            </a:r>
            <a:endParaRPr lang="en-US"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952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</p:txBody>
      </p:sp>
      <p:sp>
        <p:nvSpPr>
          <p:cNvPr id="17" name="Shape 177"/>
          <p:cNvSpPr txBox="1"/>
          <p:nvPr/>
        </p:nvSpPr>
        <p:spPr>
          <a:xfrm>
            <a:off x="1849261" y="141481"/>
            <a:ext cx="9242699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0" i="0" u="none" strike="noStrike" cap="none" baseline="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Essential Spark </a:t>
            </a:r>
            <a:r>
              <a:rPr lang="en-US" sz="3600" b="0" i="0" u="none" strike="noStrike" cap="none" baseline="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Operations</a:t>
            </a:r>
          </a:p>
        </p:txBody>
      </p:sp>
      <p:sp>
        <p:nvSpPr>
          <p:cNvPr id="18" name="Shape 178"/>
          <p:cNvSpPr txBox="1"/>
          <p:nvPr/>
        </p:nvSpPr>
        <p:spPr>
          <a:xfrm rot="-5400000">
            <a:off x="-422843" y="2223538"/>
            <a:ext cx="3131539" cy="735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 dirty="0">
                <a:solidFill>
                  <a:srgbClr val="0C0C0C"/>
                </a:solidFill>
                <a:ea typeface="Arial"/>
                <a:cs typeface="Arial"/>
                <a:sym typeface="Arial"/>
              </a:rPr>
              <a:t>TRANSFORMATIONS</a:t>
            </a:r>
          </a:p>
        </p:txBody>
      </p:sp>
      <p:sp>
        <p:nvSpPr>
          <p:cNvPr id="19" name="Shape 181"/>
          <p:cNvSpPr txBox="1"/>
          <p:nvPr/>
        </p:nvSpPr>
        <p:spPr>
          <a:xfrm rot="-5400000">
            <a:off x="11816" y="5125253"/>
            <a:ext cx="1970399" cy="490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 dirty="0">
                <a:solidFill>
                  <a:srgbClr val="0C0C0C"/>
                </a:solidFill>
                <a:ea typeface="Arial"/>
                <a:cs typeface="Arial"/>
                <a:sym typeface="Arial"/>
              </a:rPr>
              <a:t>ACTIONS</a:t>
            </a:r>
          </a:p>
        </p:txBody>
      </p:sp>
      <p:sp>
        <p:nvSpPr>
          <p:cNvPr id="20" name="Shape 183"/>
          <p:cNvSpPr txBox="1"/>
          <p:nvPr/>
        </p:nvSpPr>
        <p:spPr>
          <a:xfrm>
            <a:off x="1902060" y="1164678"/>
            <a:ext cx="1063499" cy="33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 baseline="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General</a:t>
            </a:r>
          </a:p>
        </p:txBody>
      </p:sp>
      <p:sp>
        <p:nvSpPr>
          <p:cNvPr id="22" name="Shape 185"/>
          <p:cNvSpPr txBox="1"/>
          <p:nvPr/>
        </p:nvSpPr>
        <p:spPr>
          <a:xfrm>
            <a:off x="3551603" y="1546100"/>
            <a:ext cx="1572847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sample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dirty="0" err="1" smtClean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sampleByKey</a:t>
            </a:r>
            <a:endParaRPr lang="en-US"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randomSplit</a:t>
            </a:r>
            <a:endParaRPr lang="en-US"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952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</p:txBody>
      </p:sp>
      <p:sp>
        <p:nvSpPr>
          <p:cNvPr id="23" name="Shape 186"/>
          <p:cNvSpPr txBox="1"/>
          <p:nvPr/>
        </p:nvSpPr>
        <p:spPr>
          <a:xfrm>
            <a:off x="3551603" y="1149973"/>
            <a:ext cx="1826367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 baseline="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Math / </a:t>
            </a:r>
            <a:r>
              <a:rPr lang="en-US" sz="1600" b="1" i="0" u="none" strike="noStrike" cap="none" baseline="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Stats</a:t>
            </a:r>
            <a:endParaRPr lang="en-US" sz="1600" b="1" i="0" u="none" strike="noStrike" cap="none" baseline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5" name="Shape 189"/>
          <p:cNvSpPr txBox="1"/>
          <p:nvPr/>
        </p:nvSpPr>
        <p:spPr>
          <a:xfrm>
            <a:off x="5545772" y="1143075"/>
            <a:ext cx="2597100" cy="33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 baseline="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Set </a:t>
            </a:r>
            <a:r>
              <a:rPr lang="en-US" sz="1600" b="1" i="0" u="none" strike="noStrike" cap="none" baseline="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Theory</a:t>
            </a:r>
            <a:endParaRPr lang="en-US" sz="1600" b="1" i="0" u="none" strike="noStrike" cap="none" baseline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6" name="Shape 190"/>
          <p:cNvSpPr txBox="1"/>
          <p:nvPr/>
        </p:nvSpPr>
        <p:spPr>
          <a:xfrm>
            <a:off x="5592189" y="1546100"/>
            <a:ext cx="2651515" cy="20160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union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intersection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subtract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distinct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cartesian</a:t>
            </a:r>
            <a:endParaRPr lang="en-US"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zip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join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 smtClean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fullOuterJoin</a:t>
            </a:r>
            <a:endParaRPr lang="en-US" sz="1200" b="0" i="0" u="none" strike="noStrike" cap="none" baseline="0" dirty="0" smtClean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dirty="0" err="1" smtClean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leftOuterJoin</a:t>
            </a:r>
            <a:endParaRPr lang="en-US" sz="1200" dirty="0" smtClean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 smtClean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rightOuterJoin</a:t>
            </a:r>
            <a:endParaRPr lang="en-US"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</p:txBody>
      </p:sp>
      <p:sp>
        <p:nvSpPr>
          <p:cNvPr id="27" name="Shape 191"/>
          <p:cNvSpPr txBox="1"/>
          <p:nvPr/>
        </p:nvSpPr>
        <p:spPr>
          <a:xfrm>
            <a:off x="5592189" y="4201746"/>
            <a:ext cx="1572847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takeOrdered</a:t>
            </a:r>
          </a:p>
          <a:p>
            <a:pPr marL="171450" marR="0" lvl="0" indent="-952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</p:txBody>
      </p:sp>
      <p:sp>
        <p:nvSpPr>
          <p:cNvPr id="28" name="Shape 192"/>
          <p:cNvSpPr txBox="1"/>
          <p:nvPr/>
        </p:nvSpPr>
        <p:spPr>
          <a:xfrm>
            <a:off x="8050463" y="1149423"/>
            <a:ext cx="2130299" cy="33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 baseline="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Data Structure / I/O</a:t>
            </a:r>
          </a:p>
        </p:txBody>
      </p:sp>
      <p:sp>
        <p:nvSpPr>
          <p:cNvPr id="29" name="Shape 193"/>
          <p:cNvSpPr txBox="1"/>
          <p:nvPr/>
        </p:nvSpPr>
        <p:spPr>
          <a:xfrm>
            <a:off x="8033507" y="4157258"/>
            <a:ext cx="3167891" cy="19389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saveAsTextFile</a:t>
            </a:r>
            <a:endParaRPr lang="en-US"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saveAsSequenceFile</a:t>
            </a:r>
            <a:endParaRPr lang="en-US"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saveAsObjectFile</a:t>
            </a:r>
            <a:endParaRPr lang="en-US"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saveAsHadoopDataset</a:t>
            </a:r>
            <a:endParaRPr lang="en-US"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saveAsHadoopFile</a:t>
            </a:r>
            <a:endParaRPr lang="en-US"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saveAsNewAPIHadoopDataset</a:t>
            </a:r>
            <a:endParaRPr lang="en-US"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saveAsNewAPIHadoopFile</a:t>
            </a:r>
            <a:endParaRPr lang="en-US"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952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952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</p:txBody>
      </p:sp>
      <p:sp>
        <p:nvSpPr>
          <p:cNvPr id="30" name="Shape 194"/>
          <p:cNvSpPr txBox="1"/>
          <p:nvPr/>
        </p:nvSpPr>
        <p:spPr>
          <a:xfrm>
            <a:off x="8057050" y="1566359"/>
            <a:ext cx="3261492" cy="23083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keyBy</a:t>
            </a:r>
            <a:endParaRPr lang="en-US"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zipWithIndex</a:t>
            </a:r>
            <a:endParaRPr lang="en-US"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zipWithUniqueID</a:t>
            </a:r>
            <a:endParaRPr lang="en-US"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zipPartitions</a:t>
            </a:r>
            <a:endParaRPr lang="en-US"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coalesce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repartition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repartitionAndSortWithinPartitions</a:t>
            </a:r>
            <a:endParaRPr lang="en-US"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pipe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 smtClean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partitionBy</a:t>
            </a:r>
            <a:endParaRPr lang="en-US"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952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952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</p:txBody>
      </p:sp>
      <p:sp>
        <p:nvSpPr>
          <p:cNvPr id="34" name="Shape 198"/>
          <p:cNvSpPr txBox="1"/>
          <p:nvPr/>
        </p:nvSpPr>
        <p:spPr>
          <a:xfrm>
            <a:off x="3551603" y="4173442"/>
            <a:ext cx="1994183" cy="2683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count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takeSample</a:t>
            </a:r>
            <a:endParaRPr lang="en-US"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max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min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sum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histogram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mean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variance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stdev</a:t>
            </a:r>
            <a:endParaRPr lang="en-US"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sampleVariance</a:t>
            </a:r>
            <a:endParaRPr lang="en-US"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countApprox</a:t>
            </a:r>
            <a:endParaRPr lang="en-US"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countApproxDistinct</a:t>
            </a:r>
            <a:endParaRPr lang="en-US"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952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952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952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</p:txBody>
      </p:sp>
      <p:sp>
        <p:nvSpPr>
          <p:cNvPr id="35" name="Shape 199"/>
          <p:cNvSpPr txBox="1"/>
          <p:nvPr/>
        </p:nvSpPr>
        <p:spPr>
          <a:xfrm>
            <a:off x="1511016" y="4178885"/>
            <a:ext cx="1994183" cy="26776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reduce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collect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aggregate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fold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first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take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forEach</a:t>
            </a:r>
            <a:endParaRPr lang="en-US"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top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treeAggregate</a:t>
            </a:r>
            <a:endParaRPr lang="en-US"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treeReduce</a:t>
            </a:r>
            <a:endParaRPr lang="en-US"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forEachPartition</a:t>
            </a:r>
            <a:endParaRPr lang="en-US"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 smtClean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collectAsMap</a:t>
            </a:r>
            <a:endParaRPr lang="en-US" sz="1200" b="0" i="0" u="none" strike="noStrike" cap="none" baseline="0" dirty="0" smtClean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dirty="0" smtClean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keys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values</a:t>
            </a:r>
            <a:endParaRPr lang="en-US"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171450" marR="0" lvl="0" indent="-952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 dirty="0">
              <a:solidFill>
                <a:schemeClr val="dk1"/>
              </a:solidFill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2413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782"/>
            <a:ext cx="10515600" cy="803716"/>
          </a:xfrm>
        </p:spPr>
        <p:txBody>
          <a:bodyPr/>
          <a:lstStyle/>
          <a:p>
            <a:r>
              <a:rPr lang="en-US" dirty="0" smtClean="0"/>
              <a:t>Transformations: </a:t>
            </a:r>
            <a:r>
              <a:rPr lang="en-US" b="1" dirty="0" smtClean="0"/>
              <a:t>map</a:t>
            </a:r>
            <a:r>
              <a:rPr lang="en-US" dirty="0" smtClean="0"/>
              <a:t> and </a:t>
            </a:r>
            <a:r>
              <a:rPr lang="en-US" b="1" dirty="0" smtClean="0"/>
              <a:t>filter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5268466" y="2337692"/>
            <a:ext cx="1667436" cy="1043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sourceRDD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[1,2,3,4,5]</a:t>
            </a:r>
          </a:p>
        </p:txBody>
      </p:sp>
      <p:sp>
        <p:nvSpPr>
          <p:cNvPr id="5" name="Shape 539"/>
          <p:cNvSpPr txBox="1"/>
          <p:nvPr/>
        </p:nvSpPr>
        <p:spPr>
          <a:xfrm>
            <a:off x="838200" y="3123695"/>
            <a:ext cx="3701903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 baseline="0" dirty="0">
                <a:solidFill>
                  <a:srgbClr val="1482A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 b="0" i="0" u="none" strike="noStrike" cap="none" baseline="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sc.parallelize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([1,2,3,4,5]) </a:t>
            </a:r>
            <a:endParaRPr lang="en-US" sz="1400" b="0" i="0" u="none" strike="noStrike" cap="none" baseline="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 baseline="0" dirty="0">
                <a:solidFill>
                  <a:srgbClr val="E68042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1400" b="1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 b="1" i="0" u="none" strike="noStrike" cap="none" baseline="0" dirty="0" err="1">
                <a:solidFill>
                  <a:srgbClr val="1482A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400" b="1" i="0" u="none" strike="noStrike" cap="none" baseline="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.map</a:t>
            </a:r>
            <a:r>
              <a:rPr lang="en-US" sz="1400" b="1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(lambda z: </a:t>
            </a:r>
            <a:r>
              <a:rPr lang="en-US" sz="1400" b="1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 * 2)</a:t>
            </a:r>
            <a:endParaRPr lang="en-US" sz="1400" b="1" i="0" u="none" strike="noStrike" cap="none" baseline="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1400" b="1" i="0" u="none" strike="noStrike" cap="none" baseline="0" dirty="0" err="1">
                <a:solidFill>
                  <a:srgbClr val="1482A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400" b="0" i="0" u="none" strike="noStrike" cap="none" baseline="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.collect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1400" b="1" i="0" u="none" strike="noStrike" cap="none" baseline="0" dirty="0" err="1">
                <a:solidFill>
                  <a:srgbClr val="E68042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1400" b="0" i="0" u="none" strike="noStrike" cap="none" baseline="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.collect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</a:p>
        </p:txBody>
      </p:sp>
      <p:sp>
        <p:nvSpPr>
          <p:cNvPr id="6" name="Shape 539"/>
          <p:cNvSpPr txBox="1"/>
          <p:nvPr/>
        </p:nvSpPr>
        <p:spPr>
          <a:xfrm>
            <a:off x="8108461" y="3123695"/>
            <a:ext cx="3701903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 baseline="0" dirty="0">
                <a:solidFill>
                  <a:srgbClr val="1482A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 b="0" i="0" u="none" strike="noStrike" cap="none" baseline="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sc.parallelize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([1,2,3,4,5]) </a:t>
            </a:r>
            <a:endParaRPr lang="en-US" sz="1400" b="0" i="0" u="none" strike="noStrike" cap="none" baseline="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 baseline="0" dirty="0" smtClean="0">
                <a:solidFill>
                  <a:srgbClr val="E68042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lang="en-US" sz="1400" b="1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1400" b="1" i="0" u="none" strike="noStrike" cap="none" baseline="0" dirty="0" err="1" smtClean="0">
                <a:solidFill>
                  <a:srgbClr val="1482A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400" b="1" i="0" u="none" strike="noStrike" cap="none" baseline="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.filter</a:t>
            </a:r>
            <a:r>
              <a:rPr lang="en-US" sz="1400" b="1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(lambda </a:t>
            </a:r>
            <a:r>
              <a:rPr lang="en-US" sz="1400" b="1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z: </a:t>
            </a:r>
            <a:r>
              <a:rPr lang="en-US" sz="1400" b="1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 % 2 != 0)</a:t>
            </a:r>
            <a:endParaRPr lang="en-US" sz="1400" b="1" i="0" u="none" strike="noStrike" cap="none" baseline="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1400" b="1" i="0" u="none" strike="noStrike" cap="none" baseline="0" dirty="0" err="1">
                <a:solidFill>
                  <a:srgbClr val="1482A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400" b="0" i="0" u="none" strike="noStrike" cap="none" baseline="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.collect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1400" b="1" i="0" u="none" strike="noStrike" cap="none" baseline="0" dirty="0" err="1" smtClean="0">
                <a:solidFill>
                  <a:srgbClr val="E68042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.collect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</a:p>
        </p:txBody>
      </p:sp>
      <p:sp>
        <p:nvSpPr>
          <p:cNvPr id="7" name="Rectangle 6"/>
          <p:cNvSpPr/>
          <p:nvPr/>
        </p:nvSpPr>
        <p:spPr>
          <a:xfrm>
            <a:off x="2789426" y="4679638"/>
            <a:ext cx="1667436" cy="1043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mapRDD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[2,4,6,8,10]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7225" y="4679638"/>
            <a:ext cx="1667436" cy="1043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filterRDD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[1,3,5]</a:t>
            </a:r>
          </a:p>
        </p:txBody>
      </p:sp>
      <p:cxnSp>
        <p:nvCxnSpPr>
          <p:cNvPr id="10" name="Straight Arrow Connector 9"/>
          <p:cNvCxnSpPr>
            <a:stCxn id="4" idx="2"/>
            <a:endCxn id="7" idx="0"/>
          </p:cNvCxnSpPr>
          <p:nvPr/>
        </p:nvCxnSpPr>
        <p:spPr>
          <a:xfrm flipH="1">
            <a:off x="3623144" y="3381183"/>
            <a:ext cx="2479040" cy="1298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8" idx="0"/>
          </p:cNvCxnSpPr>
          <p:nvPr/>
        </p:nvCxnSpPr>
        <p:spPr>
          <a:xfrm>
            <a:off x="6102184" y="3381183"/>
            <a:ext cx="2358759" cy="1298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hape 547"/>
          <p:cNvSpPr txBox="1"/>
          <p:nvPr/>
        </p:nvSpPr>
        <p:spPr>
          <a:xfrm>
            <a:off x="998549" y="1500335"/>
            <a:ext cx="2690855" cy="4416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1" i="0" u="none" strike="noStrike" cap="none" baseline="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MAP</a:t>
            </a:r>
            <a:endParaRPr lang="en-US" sz="2800" b="1" i="0" u="none" strike="noStrike" cap="none" baseline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6" name="Shape 547"/>
          <p:cNvSpPr txBox="1"/>
          <p:nvPr/>
        </p:nvSpPr>
        <p:spPr>
          <a:xfrm>
            <a:off x="8108461" y="2186199"/>
            <a:ext cx="3811950" cy="6268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Return a new RDD 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that only has elements that pass the filter()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 function</a:t>
            </a:r>
            <a:endParaRPr lang="en-US" sz="1800" b="0" i="0" u="none" strike="noStrike" cap="none" baseline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8" name="Shape 547"/>
          <p:cNvSpPr txBox="1"/>
          <p:nvPr/>
        </p:nvSpPr>
        <p:spPr>
          <a:xfrm>
            <a:off x="838200" y="2340323"/>
            <a:ext cx="3729813" cy="6268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Return a new RDD by applying a function to each element of this RDD</a:t>
            </a:r>
          </a:p>
        </p:txBody>
      </p:sp>
      <p:sp>
        <p:nvSpPr>
          <p:cNvPr id="19" name="Shape 547"/>
          <p:cNvSpPr txBox="1"/>
          <p:nvPr/>
        </p:nvSpPr>
        <p:spPr>
          <a:xfrm>
            <a:off x="8275318" y="1500335"/>
            <a:ext cx="2690855" cy="4416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1" i="0" u="none" strike="noStrike" cap="none" baseline="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FILTER</a:t>
            </a:r>
            <a:endParaRPr lang="en-US" sz="2800" b="1" i="0" u="none" strike="noStrike" cap="none" baseline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321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808"/>
            <a:ext cx="10515600" cy="827570"/>
          </a:xfrm>
        </p:spPr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2209"/>
            <a:ext cx="10515600" cy="5150106"/>
          </a:xfrm>
        </p:spPr>
        <p:txBody>
          <a:bodyPr>
            <a:noAutofit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de-CH" dirty="0" smtClean="0"/>
              <a:t>What is Apache Spark?</a:t>
            </a:r>
          </a:p>
          <a:p>
            <a:pPr marL="48767" indent="0">
              <a:buClr>
                <a:schemeClr val="tx2"/>
              </a:buClr>
              <a:buNone/>
            </a:pPr>
            <a:endParaRPr lang="de-CH" sz="1200" dirty="0" smtClean="0"/>
          </a:p>
          <a:p>
            <a:pPr marL="48767" indent="0">
              <a:buClr>
                <a:schemeClr val="tx2"/>
              </a:buClr>
              <a:buNone/>
            </a:pPr>
            <a:r>
              <a:rPr lang="de-CH" dirty="0" smtClean="0"/>
              <a:t>Spark Abstractions</a:t>
            </a:r>
          </a:p>
          <a:p>
            <a:pPr marL="48767" indent="0">
              <a:buClr>
                <a:schemeClr val="tx2"/>
              </a:buClr>
              <a:buNone/>
            </a:pPr>
            <a:endParaRPr lang="de-CH" sz="1200" dirty="0" smtClean="0"/>
          </a:p>
          <a:p>
            <a:pPr marL="48767" indent="0">
              <a:buClr>
                <a:schemeClr val="tx2"/>
              </a:buClr>
              <a:buNone/>
            </a:pPr>
            <a:r>
              <a:rPr lang="de-CH" dirty="0" smtClean="0"/>
              <a:t>Spark Architecture</a:t>
            </a:r>
          </a:p>
          <a:p>
            <a:pPr marL="48767" indent="0">
              <a:buClr>
                <a:schemeClr val="tx2"/>
              </a:buClr>
              <a:buNone/>
            </a:pPr>
            <a:endParaRPr lang="de-CH" sz="1200" dirty="0" smtClean="0"/>
          </a:p>
          <a:p>
            <a:pPr marL="48767" indent="0">
              <a:buClr>
                <a:schemeClr val="tx2"/>
              </a:buClr>
              <a:buNone/>
            </a:pPr>
            <a:r>
              <a:rPr lang="de-CH" dirty="0" smtClean="0"/>
              <a:t>Spark Data APIs</a:t>
            </a:r>
          </a:p>
          <a:p>
            <a:pPr marL="48767" indent="0">
              <a:buClr>
                <a:schemeClr val="tx2"/>
              </a:buClr>
              <a:buNone/>
            </a:pPr>
            <a:r>
              <a:rPr lang="de-CH" sz="2400" dirty="0"/>
              <a:t>	</a:t>
            </a:r>
            <a:r>
              <a:rPr lang="de-CH" sz="2400" dirty="0" smtClean="0"/>
              <a:t>RDD</a:t>
            </a:r>
          </a:p>
          <a:p>
            <a:pPr marL="48767" indent="0">
              <a:buClr>
                <a:schemeClr val="tx2"/>
              </a:buClr>
              <a:buNone/>
            </a:pPr>
            <a:r>
              <a:rPr lang="de-CH" sz="2400" dirty="0"/>
              <a:t>	</a:t>
            </a:r>
            <a:r>
              <a:rPr lang="de-CH" sz="2400" dirty="0" smtClean="0"/>
              <a:t>Dataframe</a:t>
            </a:r>
          </a:p>
          <a:p>
            <a:pPr marL="48767" indent="0">
              <a:buClr>
                <a:schemeClr val="tx2"/>
              </a:buClr>
              <a:buNone/>
            </a:pPr>
            <a:r>
              <a:rPr lang="de-CH" sz="2400" dirty="0"/>
              <a:t>	</a:t>
            </a:r>
            <a:r>
              <a:rPr lang="de-CH" sz="2400" dirty="0" smtClean="0"/>
              <a:t>SQL</a:t>
            </a:r>
          </a:p>
          <a:p>
            <a:pPr marL="48767" indent="0">
              <a:buClr>
                <a:schemeClr val="tx2"/>
              </a:buClr>
              <a:buNone/>
            </a:pPr>
            <a:endParaRPr lang="de-CH" sz="1200" dirty="0" smtClean="0"/>
          </a:p>
          <a:p>
            <a:pPr marL="48767" indent="0">
              <a:buClr>
                <a:schemeClr val="tx2"/>
              </a:buClr>
              <a:buNone/>
            </a:pPr>
            <a:r>
              <a:rPr lang="de-CH" dirty="0" smtClean="0"/>
              <a:t>Spark Mlib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9521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782"/>
            <a:ext cx="10515600" cy="803716"/>
          </a:xfrm>
        </p:spPr>
        <p:txBody>
          <a:bodyPr/>
          <a:lstStyle/>
          <a:p>
            <a:r>
              <a:rPr lang="en-US" dirty="0" smtClean="0"/>
              <a:t>Transformations: </a:t>
            </a:r>
            <a:r>
              <a:rPr lang="en-US" b="1" dirty="0" smtClean="0"/>
              <a:t>map</a:t>
            </a:r>
            <a:r>
              <a:rPr lang="en-US" dirty="0" smtClean="0"/>
              <a:t> and </a:t>
            </a:r>
            <a:r>
              <a:rPr lang="en-US" b="1" dirty="0" err="1" smtClean="0"/>
              <a:t>flatmap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5268466" y="2337692"/>
            <a:ext cx="1667436" cy="1043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sourceRDD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[3,4,5]</a:t>
            </a:r>
          </a:p>
        </p:txBody>
      </p:sp>
      <p:sp>
        <p:nvSpPr>
          <p:cNvPr id="5" name="Shape 539"/>
          <p:cNvSpPr txBox="1"/>
          <p:nvPr/>
        </p:nvSpPr>
        <p:spPr>
          <a:xfrm>
            <a:off x="838200" y="3387967"/>
            <a:ext cx="3701903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 baseline="0" dirty="0">
                <a:solidFill>
                  <a:srgbClr val="1482A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 b="0" i="0" u="none" strike="noStrike" cap="none" baseline="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sc.parallelize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([3,4,5]) </a:t>
            </a:r>
            <a:endParaRPr lang="en-US" sz="1400" b="0" i="0" u="none" strike="noStrike" cap="none" baseline="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 baseline="0" dirty="0">
                <a:solidFill>
                  <a:srgbClr val="E68042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1400" b="1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 b="1" i="0" u="none" strike="noStrike" cap="none" baseline="0" dirty="0" err="1">
                <a:solidFill>
                  <a:srgbClr val="1482A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400" b="1" i="0" u="none" strike="noStrike" cap="none" baseline="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.map</a:t>
            </a:r>
            <a:r>
              <a:rPr lang="en-US" sz="1400" b="1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(lambda z: </a:t>
            </a:r>
            <a:r>
              <a:rPr lang="en-US" sz="1400" b="1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400" b="1" i="0" u="none" strike="noStrike" cap="none" baseline="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z,z</a:t>
            </a:r>
            <a:r>
              <a:rPr lang="en-US" sz="1400" b="1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*2])</a:t>
            </a:r>
            <a:endParaRPr lang="en-US" sz="1400" b="1" i="0" u="none" strike="noStrike" cap="none" baseline="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1400" b="1" i="0" u="none" strike="noStrike" cap="none" baseline="0" dirty="0" err="1">
                <a:solidFill>
                  <a:srgbClr val="1482A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400" b="0" i="0" u="none" strike="noStrike" cap="none" baseline="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.collect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1400" b="1" i="0" u="none" strike="noStrike" cap="none" baseline="0" dirty="0" err="1">
                <a:solidFill>
                  <a:srgbClr val="E68042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1400" b="0" i="0" u="none" strike="noStrike" cap="none" baseline="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.collect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</a:p>
        </p:txBody>
      </p:sp>
      <p:sp>
        <p:nvSpPr>
          <p:cNvPr id="6" name="Shape 539"/>
          <p:cNvSpPr txBox="1"/>
          <p:nvPr/>
        </p:nvSpPr>
        <p:spPr>
          <a:xfrm>
            <a:off x="8108461" y="3389846"/>
            <a:ext cx="3701903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 baseline="0" dirty="0">
                <a:solidFill>
                  <a:srgbClr val="1482A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 b="0" i="0" u="none" strike="noStrike" cap="none" baseline="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sc.parallelize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([3,4,5]) </a:t>
            </a:r>
            <a:endParaRPr lang="en-US" sz="1400" b="0" i="0" u="none" strike="noStrike" cap="none" baseline="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 baseline="0" dirty="0" smtClean="0">
                <a:solidFill>
                  <a:srgbClr val="E68042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lang="en-US" sz="1400" b="1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1400" b="1" i="0" u="none" strike="noStrike" cap="none" baseline="0" dirty="0" err="1" smtClean="0">
                <a:solidFill>
                  <a:srgbClr val="1482A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400" b="1" i="0" u="none" strike="noStrike" cap="none" baseline="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.flatmap</a:t>
            </a:r>
            <a:r>
              <a:rPr lang="en-US" sz="1400" b="1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(lambda </a:t>
            </a:r>
            <a:r>
              <a:rPr lang="en-US" sz="1400" b="1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z: </a:t>
            </a:r>
            <a:r>
              <a:rPr lang="en-US" sz="1400" b="1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400" b="1" i="0" u="none" strike="noStrike" cap="none" baseline="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z,z</a:t>
            </a:r>
            <a:r>
              <a:rPr lang="en-US" sz="1400" b="1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*2])</a:t>
            </a:r>
            <a:endParaRPr lang="en-US" sz="1400" b="1" i="0" u="none" strike="noStrike" cap="none" baseline="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1400" b="1" i="0" u="none" strike="noStrike" cap="none" baseline="0" dirty="0" err="1">
                <a:solidFill>
                  <a:srgbClr val="1482A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400" b="0" i="0" u="none" strike="noStrike" cap="none" baseline="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.collect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1400" b="1" i="0" u="none" strike="noStrike" cap="none" baseline="0" dirty="0" err="1" smtClean="0">
                <a:solidFill>
                  <a:srgbClr val="E68042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.collect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</a:p>
        </p:txBody>
      </p:sp>
      <p:sp>
        <p:nvSpPr>
          <p:cNvPr id="7" name="Rectangle 6"/>
          <p:cNvSpPr/>
          <p:nvPr/>
        </p:nvSpPr>
        <p:spPr>
          <a:xfrm>
            <a:off x="2655735" y="4679638"/>
            <a:ext cx="1884367" cy="1043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mapRDD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[[3,6],[4,8],[5,10]]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7225" y="4679638"/>
            <a:ext cx="1667436" cy="1043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flatMapRDD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[3,6,4,8,5,10]</a:t>
            </a:r>
          </a:p>
        </p:txBody>
      </p:sp>
      <p:cxnSp>
        <p:nvCxnSpPr>
          <p:cNvPr id="10" name="Straight Arrow Connector 9"/>
          <p:cNvCxnSpPr>
            <a:stCxn id="4" idx="2"/>
            <a:endCxn id="7" idx="0"/>
          </p:cNvCxnSpPr>
          <p:nvPr/>
        </p:nvCxnSpPr>
        <p:spPr>
          <a:xfrm flipH="1">
            <a:off x="3597919" y="3381183"/>
            <a:ext cx="2504265" cy="1298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8" idx="0"/>
          </p:cNvCxnSpPr>
          <p:nvPr/>
        </p:nvCxnSpPr>
        <p:spPr>
          <a:xfrm>
            <a:off x="6102184" y="3381183"/>
            <a:ext cx="2358759" cy="1298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hape 547"/>
          <p:cNvSpPr txBox="1"/>
          <p:nvPr/>
        </p:nvSpPr>
        <p:spPr>
          <a:xfrm>
            <a:off x="1189380" y="1062276"/>
            <a:ext cx="2690855" cy="4416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1" i="0" u="none" strike="noStrike" cap="none" baseline="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MAP</a:t>
            </a:r>
            <a:endParaRPr lang="en-US" sz="2800" b="1" i="0" u="none" strike="noStrike" cap="none" baseline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6" name="Shape 547"/>
          <p:cNvSpPr txBox="1"/>
          <p:nvPr/>
        </p:nvSpPr>
        <p:spPr>
          <a:xfrm>
            <a:off x="8108461" y="1763547"/>
            <a:ext cx="3811950" cy="1448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Return a new RDD 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by applying a function to each element of the RDD, and then flattening the results.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Also, function in </a:t>
            </a:r>
            <a:r>
              <a:rPr lang="en-US" dirty="0" err="1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flapMap</a:t>
            </a:r>
            <a:r>
              <a:rPr lang="en-US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 can return a list of elements (0 or more)</a:t>
            </a:r>
            <a:endParaRPr lang="en-US" sz="1800" b="0" i="0" u="none" strike="noStrike" cap="none" baseline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8" name="Shape 547"/>
          <p:cNvSpPr txBox="1"/>
          <p:nvPr/>
        </p:nvSpPr>
        <p:spPr>
          <a:xfrm>
            <a:off x="838200" y="2340323"/>
            <a:ext cx="3729813" cy="6268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Return a new RDD by applying a function to each element of this RDD</a:t>
            </a:r>
          </a:p>
        </p:txBody>
      </p:sp>
      <p:sp>
        <p:nvSpPr>
          <p:cNvPr id="19" name="Shape 547"/>
          <p:cNvSpPr txBox="1"/>
          <p:nvPr/>
        </p:nvSpPr>
        <p:spPr>
          <a:xfrm>
            <a:off x="8243513" y="1062276"/>
            <a:ext cx="2690855" cy="4416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1" i="0" u="none" strike="noStrike" cap="none" baseline="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FLATMAP</a:t>
            </a:r>
            <a:endParaRPr lang="en-US" sz="2800" b="1" i="0" u="none" strike="noStrike" cap="none" baseline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457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782"/>
            <a:ext cx="10515600" cy="8037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Transformations: </a:t>
            </a:r>
            <a:r>
              <a:rPr lang="en-US" b="1" dirty="0" err="1" smtClean="0"/>
              <a:t>reduceByKey</a:t>
            </a:r>
            <a:r>
              <a:rPr lang="en-US" dirty="0" smtClean="0"/>
              <a:t> and </a:t>
            </a:r>
            <a:r>
              <a:rPr lang="en-US" b="1" dirty="0" err="1" smtClean="0"/>
              <a:t>groupByKey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5268466" y="1956027"/>
            <a:ext cx="1667436" cy="1043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sourceRDD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" name="Shape 539"/>
          <p:cNvSpPr txBox="1"/>
          <p:nvPr/>
        </p:nvSpPr>
        <p:spPr>
          <a:xfrm>
            <a:off x="135170" y="5590477"/>
            <a:ext cx="6070380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1200" b="1" i="0" u="none" strike="noStrike" cap="none" baseline="0" dirty="0">
                <a:solidFill>
                  <a:srgbClr val="1482A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sc.parallelize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([('a',3),('b',4), ('c',5),('a',4),('b',-6)]) </a:t>
            </a:r>
            <a:endParaRPr lang="en-US" sz="1200" b="0" i="0" u="none" strike="noStrike" cap="none" baseline="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 baseline="0" dirty="0">
                <a:solidFill>
                  <a:srgbClr val="E68042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1200" b="1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200" b="1" i="0" u="none" strike="noStrike" cap="none" baseline="0" dirty="0" err="1" smtClean="0">
                <a:solidFill>
                  <a:srgbClr val="1482A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200" b="1" i="0" u="none" strike="noStrike" cap="none" baseline="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.reduceByKey</a:t>
            </a:r>
            <a:r>
              <a:rPr lang="en-US" sz="1200" b="1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(add)</a:t>
            </a:r>
            <a:endParaRPr lang="en-US" sz="1200" b="1" i="0" u="none" strike="noStrike" cap="none" baseline="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1200" b="1" i="0" u="none" strike="noStrike" cap="none" baseline="0" dirty="0" err="1">
                <a:solidFill>
                  <a:srgbClr val="1482A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.collect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1200" b="1" i="0" u="none" strike="noStrike" cap="none" baseline="0" dirty="0" err="1">
                <a:solidFill>
                  <a:srgbClr val="E68042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.collect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</a:p>
        </p:txBody>
      </p:sp>
      <p:sp>
        <p:nvSpPr>
          <p:cNvPr id="7" name="Rectangle 6"/>
          <p:cNvSpPr/>
          <p:nvPr/>
        </p:nvSpPr>
        <p:spPr>
          <a:xfrm>
            <a:off x="2655735" y="4297973"/>
            <a:ext cx="1884367" cy="1043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reduceRDD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7225" y="4297973"/>
            <a:ext cx="1667436" cy="1043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groupRDD</a:t>
            </a:r>
            <a:endParaRPr lang="en-US" dirty="0" smtClean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4" idx="2"/>
            <a:endCxn id="7" idx="0"/>
          </p:cNvCxnSpPr>
          <p:nvPr/>
        </p:nvCxnSpPr>
        <p:spPr>
          <a:xfrm flipH="1">
            <a:off x="3597919" y="2999518"/>
            <a:ext cx="2504265" cy="1298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8" idx="0"/>
          </p:cNvCxnSpPr>
          <p:nvPr/>
        </p:nvCxnSpPr>
        <p:spPr>
          <a:xfrm>
            <a:off x="6102184" y="2999518"/>
            <a:ext cx="2358759" cy="1298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hape 547"/>
          <p:cNvSpPr txBox="1"/>
          <p:nvPr/>
        </p:nvSpPr>
        <p:spPr>
          <a:xfrm>
            <a:off x="1189380" y="1062276"/>
            <a:ext cx="2690855" cy="4416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1" i="0" u="none" strike="noStrike" cap="none" baseline="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REDUCEBYKEY</a:t>
            </a:r>
            <a:endParaRPr lang="en-US" sz="2800" b="1" i="0" u="none" strike="noStrike" cap="none" baseline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6" name="Shape 547"/>
          <p:cNvSpPr txBox="1"/>
          <p:nvPr/>
        </p:nvSpPr>
        <p:spPr>
          <a:xfrm>
            <a:off x="8108461" y="2031414"/>
            <a:ext cx="3811950" cy="10122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Return a new RDD by </a:t>
            </a:r>
            <a:r>
              <a:rPr lang="en-US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grouping </a:t>
            </a:r>
            <a:r>
              <a:rPr lang="en-US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the values with the same </a:t>
            </a:r>
            <a:r>
              <a:rPr lang="en-US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key</a:t>
            </a:r>
            <a:endParaRPr lang="en-US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800" b="0" i="0" u="none" strike="noStrike" cap="none" baseline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8" name="Shape 547"/>
          <p:cNvSpPr txBox="1"/>
          <p:nvPr/>
        </p:nvSpPr>
        <p:spPr>
          <a:xfrm>
            <a:off x="838200" y="2101477"/>
            <a:ext cx="3729813" cy="8720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Return a new RDD by 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combining the values with the same key with a given function</a:t>
            </a:r>
            <a:endParaRPr lang="en-US" sz="1800" b="0" i="0" u="none" strike="noStrike" cap="none" baseline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9" name="Shape 547"/>
          <p:cNvSpPr txBox="1"/>
          <p:nvPr/>
        </p:nvSpPr>
        <p:spPr>
          <a:xfrm>
            <a:off x="8243513" y="1062276"/>
            <a:ext cx="2690855" cy="4416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1" i="0" u="none" strike="noStrike" cap="none" baseline="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GROUPBYKEY</a:t>
            </a:r>
            <a:endParaRPr lang="en-US" sz="2800" b="1" i="0" u="none" strike="noStrike" cap="none" baseline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4" name="Shape 539"/>
          <p:cNvSpPr txBox="1"/>
          <p:nvPr/>
        </p:nvSpPr>
        <p:spPr>
          <a:xfrm>
            <a:off x="6674681" y="5550722"/>
            <a:ext cx="5498770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1200" b="1" i="0" u="none" strike="noStrike" cap="none" baseline="0" dirty="0">
                <a:solidFill>
                  <a:srgbClr val="1482A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sc.parallelize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([('a',3),('b',4), ('c',5),('a',4),('b',-6)]) </a:t>
            </a:r>
            <a:endParaRPr lang="en-US" sz="1200" b="0" i="0" u="none" strike="noStrike" cap="none" baseline="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 baseline="0" dirty="0" smtClean="0">
                <a:solidFill>
                  <a:srgbClr val="E68042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200" b="1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b="1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1200" b="1" i="0" u="none" strike="noStrike" cap="none" baseline="0" dirty="0" err="1" smtClean="0">
                <a:solidFill>
                  <a:srgbClr val="1482A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200" b="1" i="0" u="none" strike="noStrike" cap="none" baseline="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.groupByKey</a:t>
            </a:r>
            <a:r>
              <a:rPr lang="en-US" sz="1200" b="1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>
              <a:buSzPct val="25000"/>
            </a:pPr>
            <a:r>
              <a:rPr lang="en-US" sz="1200" b="1" i="0" u="none" strike="noStrike" cap="none" baseline="0" dirty="0" smtClean="0">
                <a:solidFill>
                  <a:srgbClr val="E68042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1200" b="1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200" b="1" i="0" u="none" strike="noStrike" cap="none" baseline="0" dirty="0" err="1" smtClean="0">
                <a:solidFill>
                  <a:srgbClr val="1482AC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200" b="1" i="0" u="none" strike="noStrike" cap="none" baseline="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.map</a:t>
            </a:r>
            <a:r>
              <a:rPr lang="en-US" sz="1200" b="1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(lambda z: (z[0],sum(z[1])))</a:t>
            </a:r>
            <a:endParaRPr lang="en-US" sz="1200" b="1" i="0" u="none" strike="noStrike" cap="none" baseline="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1200" b="1" i="0" u="none" strike="noStrike" cap="none" baseline="0" dirty="0" err="1">
                <a:solidFill>
                  <a:srgbClr val="1482A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.collect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1200" b="1" i="0" u="none" strike="noStrike" cap="none" baseline="0" dirty="0" err="1">
                <a:solidFill>
                  <a:srgbClr val="E68042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.collect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76414" y="2706459"/>
            <a:ext cx="4458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[('a',3),('b',4), ('c',5),('a',4),('b',-6)]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74390" y="5004305"/>
            <a:ext cx="3265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[('a', 7), ('c', 5), ('b', -2)]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28124" y="5008842"/>
            <a:ext cx="4458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[('a', [3, 4]), ('c', [5]), ('b', [-6, 4])]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74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782"/>
            <a:ext cx="10515600" cy="803716"/>
          </a:xfrm>
        </p:spPr>
        <p:txBody>
          <a:bodyPr/>
          <a:lstStyle/>
          <a:p>
            <a:r>
              <a:rPr lang="en-US" dirty="0" smtClean="0"/>
              <a:t>Actions</a:t>
            </a:r>
            <a:endParaRPr lang="en-GB" b="1" dirty="0"/>
          </a:p>
        </p:txBody>
      </p:sp>
      <p:sp>
        <p:nvSpPr>
          <p:cNvPr id="15" name="Shape 547"/>
          <p:cNvSpPr txBox="1"/>
          <p:nvPr/>
        </p:nvSpPr>
        <p:spPr>
          <a:xfrm>
            <a:off x="838200" y="1098244"/>
            <a:ext cx="9481270" cy="9690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US" sz="2800" i="0" u="none" strike="noStrike" cap="none" baseline="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Actions trigger the computations and resulting result must fit in the driver</a:t>
            </a:r>
            <a:r>
              <a:rPr lang="en-US" sz="2800" i="0" u="none" strike="noStrike" cap="none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 JVM</a:t>
            </a:r>
            <a:endParaRPr lang="en-US" sz="2800" i="0" u="none" strike="noStrike" cap="none" baseline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8" name="Shape 547"/>
          <p:cNvSpPr txBox="1"/>
          <p:nvPr/>
        </p:nvSpPr>
        <p:spPr>
          <a:xfrm>
            <a:off x="2997642" y="2267086"/>
            <a:ext cx="8713967" cy="41734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returns all the elements of the RDD as an array to the driver, should be done after a filter or other operation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800" b="0" i="0" u="none" strike="noStrike" cap="none" baseline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returns the number of elements in the RDD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800" b="0" i="0" u="none" strike="noStrike" cap="none" baseline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for pair RDDs returns (K, </a:t>
            </a:r>
            <a:r>
              <a:rPr lang="en-US" dirty="0" err="1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Int</a:t>
            </a:r>
            <a:r>
              <a:rPr lang="en-US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) pairs with the count of each key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returns the first element of the RDD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returns an array with first n elements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800" b="0" i="0" u="none" strike="noStrike" cap="none" baseline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writes the elements of the RDD as a text file to HDFS or local filesystem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800" b="0" i="0" u="none" strike="noStrike" cap="none" baseline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returns the number of partitions of the RDD</a:t>
            </a:r>
            <a:endParaRPr lang="en-US" sz="1800" b="0" i="0" u="none" strike="noStrike" cap="none" baseline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7" name="Shape 547"/>
          <p:cNvSpPr txBox="1"/>
          <p:nvPr/>
        </p:nvSpPr>
        <p:spPr>
          <a:xfrm>
            <a:off x="838201" y="2267086"/>
            <a:ext cx="2008366" cy="41734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collect():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800" b="0" i="0" u="none" strike="noStrike" cap="none" baseline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dirty="0" smtClean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count()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 err="1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countByKey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()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800" b="0" i="0" u="none" strike="noStrike" cap="none" baseline="0" dirty="0" smtClean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first()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take(n)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 err="1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saveAsTextFile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()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 err="1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getNumPartitions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()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800" b="0" i="0" u="none" strike="noStrike" cap="none" baseline="0" dirty="0" smtClean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800" b="0" i="0" u="none" strike="noStrike" cap="none" baseline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84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125"/>
            <a:ext cx="10515600" cy="803716"/>
          </a:xfrm>
        </p:spPr>
        <p:txBody>
          <a:bodyPr/>
          <a:lstStyle/>
          <a:p>
            <a:r>
              <a:rPr lang="en-US" dirty="0" smtClean="0"/>
              <a:t>RDD: </a:t>
            </a:r>
            <a:r>
              <a:rPr lang="en-US" dirty="0" smtClean="0"/>
              <a:t>Demo</a:t>
            </a:r>
            <a:endParaRPr lang="en-GB" b="1" dirty="0"/>
          </a:p>
        </p:txBody>
      </p:sp>
      <p:sp>
        <p:nvSpPr>
          <p:cNvPr id="18" name="Shape 547"/>
          <p:cNvSpPr txBox="1"/>
          <p:nvPr/>
        </p:nvSpPr>
        <p:spPr>
          <a:xfrm>
            <a:off x="838201" y="842841"/>
            <a:ext cx="10515600" cy="51573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Login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 to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lxplus</a:t>
            </a:r>
            <a:endParaRPr lang="en-US" sz="3200" b="0" i="0" u="none" strike="noStrike" cap="none" dirty="0" smtClean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800" baseline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US" sz="2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cd /</a:t>
            </a:r>
            <a:r>
              <a:rPr lang="en-US" sz="2800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eos</a:t>
            </a:r>
            <a:r>
              <a:rPr lang="en-US" sz="2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/user/p/</a:t>
            </a:r>
            <a:r>
              <a:rPr lang="en-US" sz="2800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pkothuri</a:t>
            </a:r>
            <a:endParaRPr lang="en-US" sz="28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US" sz="2800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git</a:t>
            </a:r>
            <a:r>
              <a:rPr lang="en-US" sz="2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clone https://github.com/prasanthkothuri/sparkTraining.git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800" baseline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GB" sz="32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Login to SWAN</a:t>
            </a:r>
          </a:p>
          <a:p>
            <a:pPr lvl="0">
              <a:buSzPct val="25000"/>
            </a:pPr>
            <a:endParaRPr lang="en-GB" sz="28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GB" sz="2800" dirty="0">
                <a:solidFill>
                  <a:schemeClr val="dk1"/>
                </a:solidFill>
                <a:ea typeface="Arial"/>
                <a:cs typeface="Arial"/>
                <a:sym typeface="Arial"/>
                <a:hlinkClick r:id="rId2"/>
              </a:rPr>
              <a:t>https://swan.cern.ch</a:t>
            </a:r>
            <a:r>
              <a:rPr lang="en-GB" sz="2800" dirty="0" smtClean="0">
                <a:solidFill>
                  <a:schemeClr val="dk1"/>
                </a:solidFill>
                <a:ea typeface="Arial"/>
                <a:cs typeface="Arial"/>
                <a:sym typeface="Arial"/>
                <a:hlinkClick r:id="rId2"/>
              </a:rPr>
              <a:t>/</a:t>
            </a:r>
            <a:endParaRPr lang="en-GB" sz="2800" dirty="0" smtClean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GB" sz="280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open </a:t>
            </a:r>
            <a:r>
              <a:rPr lang="en-GB" sz="2800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sparkTraining</a:t>
            </a:r>
            <a:r>
              <a:rPr lang="en-GB" sz="2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-&gt;notebooks-&gt;</a:t>
            </a:r>
            <a:r>
              <a:rPr lang="en-GB" sz="2800" dirty="0" err="1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Tutorial_RDD_Final.ipynb</a:t>
            </a:r>
            <a:endParaRPr lang="en-GB" sz="2800" dirty="0" smtClean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336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125"/>
            <a:ext cx="10515600" cy="803716"/>
          </a:xfrm>
        </p:spPr>
        <p:txBody>
          <a:bodyPr/>
          <a:lstStyle/>
          <a:p>
            <a:r>
              <a:rPr lang="en-US" dirty="0" smtClean="0"/>
              <a:t>Persistence and Cache</a:t>
            </a:r>
            <a:endParaRPr lang="en-GB" b="1" dirty="0"/>
          </a:p>
        </p:txBody>
      </p:sp>
      <p:sp>
        <p:nvSpPr>
          <p:cNvPr id="18" name="Shape 547"/>
          <p:cNvSpPr txBox="1"/>
          <p:nvPr/>
        </p:nvSpPr>
        <p:spPr>
          <a:xfrm>
            <a:off x="838200" y="842841"/>
            <a:ext cx="7671021" cy="59555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 baseline="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persist() is an action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 which triggers computation and persists a dataset in memory across operations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800" baseline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You can persist with different storage level options (</a:t>
            </a:r>
            <a:r>
              <a:rPr lang="en-US" sz="2800" b="0" i="0" u="none" strike="noStrike" cap="none" dirty="0" err="1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e.g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 MEMORY_ONLY or MEMORY_AND_DISK)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800" baseline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persist() or cache() is key for iterative algorithms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800" baseline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cache() is same as persist() with MEMORY_ONLY storage option</a:t>
            </a:r>
            <a:endParaRPr lang="en-US" sz="2800" b="0" i="0" u="none" strike="noStrike" cap="none" baseline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9375250" y="842841"/>
            <a:ext cx="1978550" cy="3892969"/>
            <a:chOff x="8874981" y="747423"/>
            <a:chExt cx="1978550" cy="3892969"/>
          </a:xfrm>
        </p:grpSpPr>
        <p:sp>
          <p:nvSpPr>
            <p:cNvPr id="3" name="Rounded Rectangle 2"/>
            <p:cNvSpPr/>
            <p:nvPr/>
          </p:nvSpPr>
          <p:spPr>
            <a:xfrm>
              <a:off x="9422296" y="747423"/>
              <a:ext cx="731520" cy="3816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Input Data</a:t>
              </a:r>
              <a:endParaRPr lang="en-GB" sz="1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9422296" y="1360308"/>
              <a:ext cx="731520" cy="3816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RDD1</a:t>
              </a:r>
              <a:endParaRPr lang="en-GB" sz="12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422296" y="1973193"/>
              <a:ext cx="731520" cy="3816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RDD2</a:t>
              </a:r>
              <a:endParaRPr lang="en-GB" sz="12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874981" y="2776909"/>
              <a:ext cx="731520" cy="3816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RDD3</a:t>
              </a:r>
              <a:endParaRPr lang="en-GB" sz="12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122011" y="2776909"/>
              <a:ext cx="731520" cy="3816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RDD4</a:t>
              </a:r>
              <a:endParaRPr lang="en-GB" sz="12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8874981" y="3586994"/>
              <a:ext cx="731520" cy="3816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Output Data</a:t>
              </a:r>
              <a:endParaRPr lang="en-GB" sz="12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0122011" y="3580625"/>
              <a:ext cx="731520" cy="3816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Output Data</a:t>
              </a:r>
              <a:endParaRPr lang="en-GB" sz="1200" dirty="0"/>
            </a:p>
          </p:txBody>
        </p:sp>
        <p:cxnSp>
          <p:nvCxnSpPr>
            <p:cNvPr id="11" name="Straight Arrow Connector 10"/>
            <p:cNvCxnSpPr>
              <a:stCxn id="3" idx="2"/>
              <a:endCxn id="5" idx="0"/>
            </p:cNvCxnSpPr>
            <p:nvPr/>
          </p:nvCxnSpPr>
          <p:spPr>
            <a:xfrm>
              <a:off x="9788056" y="1129085"/>
              <a:ext cx="0" cy="231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9788056" y="1741970"/>
              <a:ext cx="0" cy="231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9" idx="0"/>
            </p:cNvCxnSpPr>
            <p:nvPr/>
          </p:nvCxnSpPr>
          <p:spPr>
            <a:xfrm>
              <a:off x="9240741" y="3158571"/>
              <a:ext cx="0" cy="428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0514275" y="3152202"/>
              <a:ext cx="0" cy="428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9240741" y="2354855"/>
              <a:ext cx="547315" cy="4220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8" idx="0"/>
            </p:cNvCxnSpPr>
            <p:nvPr/>
          </p:nvCxnSpPr>
          <p:spPr>
            <a:xfrm>
              <a:off x="9788056" y="2354855"/>
              <a:ext cx="699715" cy="4220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8882933" y="4178727"/>
              <a:ext cx="7315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Job 1</a:t>
              </a:r>
            </a:p>
            <a:p>
              <a:pPr algn="ctr"/>
              <a:r>
                <a:rPr lang="en-US" sz="1200" dirty="0" smtClean="0"/>
                <a:t>Action 1</a:t>
              </a:r>
              <a:endParaRPr lang="en-GB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122011" y="4178727"/>
              <a:ext cx="7315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Job 2</a:t>
              </a:r>
            </a:p>
            <a:p>
              <a:pPr algn="ctr"/>
              <a:r>
                <a:rPr lang="en-US" sz="1200" dirty="0" smtClean="0"/>
                <a:t>Action 2</a:t>
              </a:r>
              <a:endParaRPr lang="en-GB" sz="1200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676737" y="420787"/>
            <a:ext cx="154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Example DAG</a:t>
            </a:r>
            <a:endParaRPr lang="en-GB" sz="1600" dirty="0"/>
          </a:p>
        </p:txBody>
      </p:sp>
      <p:cxnSp>
        <p:nvCxnSpPr>
          <p:cNvPr id="26" name="Straight Arrow Connector 25"/>
          <p:cNvCxnSpPr>
            <a:stCxn id="6" idx="1"/>
          </p:cNvCxnSpPr>
          <p:nvPr/>
        </p:nvCxnSpPr>
        <p:spPr>
          <a:xfrm flipH="1">
            <a:off x="9401755" y="2259442"/>
            <a:ext cx="520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8571506" y="2053828"/>
            <a:ext cx="824285" cy="38166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persist this RDD</a:t>
            </a:r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34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125"/>
            <a:ext cx="10515600" cy="803716"/>
          </a:xfrm>
        </p:spPr>
        <p:txBody>
          <a:bodyPr/>
          <a:lstStyle/>
          <a:p>
            <a:r>
              <a:rPr lang="en-US" dirty="0" smtClean="0"/>
              <a:t>DataFrames</a:t>
            </a:r>
            <a:endParaRPr lang="en-GB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957430"/>
            <a:ext cx="10515600" cy="5766099"/>
          </a:xfrm>
        </p:spPr>
        <p:txBody>
          <a:bodyPr>
            <a:normAutofit/>
          </a:bodyPr>
          <a:lstStyle/>
          <a:p>
            <a:pPr marL="505967" indent="-457200">
              <a:buClr>
                <a:schemeClr val="tx2"/>
              </a:buClr>
            </a:pPr>
            <a:r>
              <a:rPr lang="en-GB" dirty="0" smtClean="0"/>
              <a:t>An extension to the existing RDD API</a:t>
            </a:r>
          </a:p>
          <a:p>
            <a:pPr marL="48767" indent="0">
              <a:buClr>
                <a:schemeClr val="tx2"/>
              </a:buClr>
              <a:buNone/>
            </a:pPr>
            <a:endParaRPr lang="en-GB" dirty="0" smtClean="0"/>
          </a:p>
          <a:p>
            <a:pPr marL="505967" indent="-457200">
              <a:buClr>
                <a:schemeClr val="tx2"/>
              </a:buClr>
            </a:pPr>
            <a:r>
              <a:rPr lang="en-GB" dirty="0" smtClean="0"/>
              <a:t>DataFrame is an RDD with schema</a:t>
            </a:r>
          </a:p>
          <a:p>
            <a:pPr marL="48767" indent="0">
              <a:buClr>
                <a:schemeClr val="tx2"/>
              </a:buClr>
              <a:buNone/>
            </a:pPr>
            <a:endParaRPr lang="en-GB" dirty="0" smtClean="0"/>
          </a:p>
          <a:p>
            <a:pPr marL="505967" indent="-457200">
              <a:buClr>
                <a:schemeClr val="tx2"/>
              </a:buClr>
            </a:pPr>
            <a:r>
              <a:rPr lang="en-GB" dirty="0" smtClean="0"/>
              <a:t>DataFrames have numerous optimizations that make them much faster than RDD (predicate pushdown, bloom-filter)</a:t>
            </a:r>
          </a:p>
          <a:p>
            <a:pPr marL="505967" indent="-457200">
              <a:buClr>
                <a:schemeClr val="tx2"/>
              </a:buClr>
            </a:pPr>
            <a:endParaRPr lang="en-US" dirty="0" smtClean="0"/>
          </a:p>
          <a:p>
            <a:pPr marL="505967" indent="-457200">
              <a:buClr>
                <a:schemeClr val="tx2"/>
              </a:buClr>
            </a:pPr>
            <a:r>
              <a:rPr lang="en-US" dirty="0" smtClean="0"/>
              <a:t>Write less code – solve problems concisely using dataframe functions</a:t>
            </a:r>
          </a:p>
          <a:p>
            <a:pPr marL="505967" indent="-457200">
              <a:buClr>
                <a:schemeClr val="tx2"/>
              </a:buClr>
            </a:pPr>
            <a:endParaRPr lang="en-US" dirty="0" smtClean="0"/>
          </a:p>
          <a:p>
            <a:pPr marL="505967" indent="-457200">
              <a:buClr>
                <a:schemeClr val="tx2"/>
              </a:buClr>
            </a:pPr>
            <a:r>
              <a:rPr lang="en-US" dirty="0" smtClean="0"/>
              <a:t>Inspired by data frames in Python (pandas) and R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24544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481" y="0"/>
            <a:ext cx="10515600" cy="803716"/>
          </a:xfrm>
        </p:spPr>
        <p:txBody>
          <a:bodyPr/>
          <a:lstStyle/>
          <a:p>
            <a:r>
              <a:rPr lang="en-US" dirty="0" smtClean="0"/>
              <a:t>Write Less Code: DataFrame vs RDD</a:t>
            </a:r>
            <a:endParaRPr lang="en-GB" b="1" dirty="0"/>
          </a:p>
        </p:txBody>
      </p:sp>
      <p:sp>
        <p:nvSpPr>
          <p:cNvPr id="6" name="Shape 217"/>
          <p:cNvSpPr txBox="1"/>
          <p:nvPr/>
        </p:nvSpPr>
        <p:spPr>
          <a:xfrm>
            <a:off x="583162" y="1252808"/>
            <a:ext cx="327660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Using RDDs</a:t>
            </a:r>
          </a:p>
        </p:txBody>
      </p:sp>
      <p:sp>
        <p:nvSpPr>
          <p:cNvPr id="7" name="Shape 218"/>
          <p:cNvSpPr txBox="1"/>
          <p:nvPr/>
        </p:nvSpPr>
        <p:spPr>
          <a:xfrm>
            <a:off x="583162" y="3593875"/>
            <a:ext cx="327660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Using DataFrames</a:t>
            </a:r>
          </a:p>
        </p:txBody>
      </p:sp>
      <p:sp>
        <p:nvSpPr>
          <p:cNvPr id="15" name="Shape 539"/>
          <p:cNvSpPr txBox="1"/>
          <p:nvPr/>
        </p:nvSpPr>
        <p:spPr>
          <a:xfrm>
            <a:off x="583162" y="2004627"/>
            <a:ext cx="10382018" cy="12414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w_rdd.map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(lambda record: (</a:t>
            </a: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record.NAMELAST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1) ) \</a:t>
            </a:r>
          </a:p>
          <a:p>
            <a:pPr lvl="0">
              <a:buSzPct val="25000"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.</a:t>
            </a: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reduceByKey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(add) \</a:t>
            </a:r>
          </a:p>
          <a:p>
            <a:pPr lvl="0">
              <a:buSzPct val="25000"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.map(lambda (</a:t>
            </a: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x,y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):(</a:t>
            </a: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y,x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 \</a:t>
            </a:r>
          </a:p>
          <a:p>
            <a:pPr lvl="0">
              <a:buSzPct val="25000"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.</a:t>
            </a: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sortByKey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(False) \</a:t>
            </a:r>
          </a:p>
          <a:p>
            <a:pPr lvl="0">
              <a:buSzPct val="25000"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.collect()</a:t>
            </a:r>
            <a:endParaRPr lang="en-US" sz="1400" b="0" i="0" u="none" strike="noStrike" cap="none" baseline="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" name="Shape 539"/>
          <p:cNvSpPr txBox="1"/>
          <p:nvPr/>
        </p:nvSpPr>
        <p:spPr>
          <a:xfrm>
            <a:off x="583162" y="4447031"/>
            <a:ext cx="10382018" cy="11231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GB" sz="1400" b="0" i="0" u="none" strike="noStrike" cap="none" baseline="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w_df.groupBy</a:t>
            </a:r>
            <a:r>
              <a:rPr lang="en-GB" sz="1400" b="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("NAMELAST") \</a:t>
            </a:r>
          </a:p>
          <a:p>
            <a:pPr lvl="0">
              <a:buSzPct val="25000"/>
            </a:pPr>
            <a:r>
              <a:rPr lang="en-GB" sz="1400" b="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.count() \</a:t>
            </a:r>
          </a:p>
          <a:p>
            <a:pPr lvl="0">
              <a:buSzPct val="25000"/>
            </a:pPr>
            <a:r>
              <a:rPr lang="en-GB" sz="1400" b="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GB" sz="1400" b="0" i="0" u="none" strike="noStrike" cap="none" baseline="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orderBy</a:t>
            </a:r>
            <a:r>
              <a:rPr lang="en-GB" sz="1400" b="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("count")</a:t>
            </a:r>
          </a:p>
          <a:p>
            <a:pPr lvl="0">
              <a:buSzPct val="25000"/>
            </a:pPr>
            <a:r>
              <a:rPr lang="en-GB" sz="1400" b="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.show()</a:t>
            </a:r>
            <a:endParaRPr lang="en-US" sz="1400" b="0" i="0" u="none" strike="noStrike" cap="none" baseline="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6719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uble Wave 13"/>
          <p:cNvSpPr/>
          <p:nvPr/>
        </p:nvSpPr>
        <p:spPr>
          <a:xfrm>
            <a:off x="510540" y="3707498"/>
            <a:ext cx="10907534" cy="1421093"/>
          </a:xfrm>
          <a:prstGeom prst="doubleWav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ouble Wave 12"/>
          <p:cNvSpPr/>
          <p:nvPr/>
        </p:nvSpPr>
        <p:spPr>
          <a:xfrm>
            <a:off x="510539" y="5237890"/>
            <a:ext cx="6606541" cy="1119046"/>
          </a:xfrm>
          <a:prstGeom prst="doubleWav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ouble Wave 11"/>
          <p:cNvSpPr/>
          <p:nvPr/>
        </p:nvSpPr>
        <p:spPr>
          <a:xfrm>
            <a:off x="510540" y="2410130"/>
            <a:ext cx="7273788" cy="993026"/>
          </a:xfrm>
          <a:prstGeom prst="doubleWav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ouble Wave 3"/>
          <p:cNvSpPr/>
          <p:nvPr/>
        </p:nvSpPr>
        <p:spPr>
          <a:xfrm>
            <a:off x="510540" y="1105560"/>
            <a:ext cx="6498335" cy="993582"/>
          </a:xfrm>
          <a:prstGeom prst="doubleWav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40" y="200320"/>
            <a:ext cx="10515600" cy="803716"/>
          </a:xfrm>
        </p:spPr>
        <p:txBody>
          <a:bodyPr/>
          <a:lstStyle/>
          <a:p>
            <a:r>
              <a:rPr lang="en-US" dirty="0" smtClean="0"/>
              <a:t>Construct a DataFrame</a:t>
            </a:r>
            <a:endParaRPr lang="en-GB" b="1" dirty="0"/>
          </a:p>
        </p:txBody>
      </p:sp>
      <p:sp>
        <p:nvSpPr>
          <p:cNvPr id="5" name="Shape 216"/>
          <p:cNvSpPr txBox="1"/>
          <p:nvPr/>
        </p:nvSpPr>
        <p:spPr>
          <a:xfrm>
            <a:off x="618743" y="1310540"/>
            <a:ext cx="6259441" cy="55057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4BFA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1600" b="0" i="0" u="none" strike="noStrike" cap="none" baseline="0" dirty="0" smtClean="0">
                <a:solidFill>
                  <a:srgbClr val="00A019"/>
                </a:solidFill>
                <a:latin typeface="Consolas"/>
                <a:ea typeface="Consolas"/>
                <a:cs typeface="Consolas"/>
                <a:sym typeface="Consolas"/>
              </a:rPr>
              <a:t># Create</a:t>
            </a:r>
            <a:r>
              <a:rPr lang="en-US" sz="1600" b="0" i="0" u="none" strike="noStrike" cap="none" dirty="0" smtClean="0">
                <a:solidFill>
                  <a:srgbClr val="00A01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baseline="0" dirty="0" smtClean="0">
                <a:solidFill>
                  <a:srgbClr val="00A019"/>
                </a:solidFill>
                <a:latin typeface="Consolas"/>
                <a:ea typeface="Consolas"/>
                <a:cs typeface="Consolas"/>
                <a:sym typeface="Consolas"/>
              </a:rPr>
              <a:t>a DataFrame from </a:t>
            </a:r>
            <a:r>
              <a:rPr lang="en-US" sz="1600" b="0" i="0" u="none" strike="noStrike" cap="none" baseline="0" dirty="0" err="1" smtClean="0">
                <a:solidFill>
                  <a:srgbClr val="00A019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lang="en-US" sz="1600" b="0" i="0" u="none" strike="noStrike" cap="none" baseline="0" dirty="0" smtClean="0">
                <a:solidFill>
                  <a:srgbClr val="00A019"/>
                </a:solidFill>
                <a:latin typeface="Consolas"/>
                <a:ea typeface="Consolas"/>
                <a:cs typeface="Consolas"/>
                <a:sym typeface="Consolas"/>
              </a:rPr>
              <a:t> file</a:t>
            </a:r>
          </a:p>
          <a:p>
            <a:pPr lvl="0">
              <a:buSzPct val="25000"/>
            </a:pPr>
            <a:r>
              <a:rPr lang="en-US" sz="16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</a:t>
            </a:r>
            <a:r>
              <a:rPr lang="en-US" sz="16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6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sqlContext.read.json</a:t>
            </a:r>
            <a:r>
              <a:rPr lang="en-US" sz="16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("/</a:t>
            </a:r>
            <a:r>
              <a:rPr lang="en-US" sz="16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tmp</a:t>
            </a:r>
            <a:r>
              <a:rPr lang="en-US" sz="16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6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read_my_shiny.json</a:t>
            </a:r>
            <a:r>
              <a:rPr lang="en-US" sz="16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")</a:t>
            </a:r>
            <a:endParaRPr lang="en-US" sz="1600" b="0" i="0" u="none" strike="noStrike" cap="none" baseline="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" name="Shape 220"/>
          <p:cNvSpPr txBox="1"/>
          <p:nvPr/>
        </p:nvSpPr>
        <p:spPr>
          <a:xfrm>
            <a:off x="583162" y="3909565"/>
            <a:ext cx="10719320" cy="101229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4BFA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16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</a:t>
            </a:r>
            <a:r>
              <a:rPr lang="en-US" sz="16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6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sqlContext.read.format</a:t>
            </a:r>
            <a:r>
              <a:rPr lang="en-US" sz="16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16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jdbc</a:t>
            </a:r>
            <a:r>
              <a:rPr lang="en-US" sz="16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') \</a:t>
            </a:r>
            <a:r>
              <a:rPr lang="en-US" sz="16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.options(driver='oracle.jdbc.driver.</a:t>
            </a:r>
            <a:r>
              <a:rPr lang="en-US" sz="16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OracleDriver</a:t>
            </a:r>
            <a:r>
              <a:rPr lang="en-US" sz="16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',</a:t>
            </a:r>
            <a:r>
              <a:rPr lang="en-US" sz="16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-US" sz="16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='</a:t>
            </a:r>
            <a:r>
              <a:rPr lang="en-US" sz="16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jdbc:oracle:thin:username</a:t>
            </a:r>
            <a:r>
              <a:rPr lang="en-US" sz="16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6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password@host:port:servicename</a:t>
            </a:r>
            <a:r>
              <a:rPr lang="en-US" sz="16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',</a:t>
            </a:r>
            <a:r>
              <a:rPr lang="en-US" sz="16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dbtable</a:t>
            </a:r>
            <a:r>
              <a:rPr lang="en-US" sz="16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='</a:t>
            </a:r>
            <a:r>
              <a:rPr lang="en-US" sz="1600" b="0" i="1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table_name</a:t>
            </a:r>
            <a:r>
              <a:rPr lang="en-US" sz="16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') 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\ </a:t>
            </a:r>
          </a:p>
          <a:p>
            <a:pPr lvl="0">
              <a:buSzPct val="25000"/>
            </a:pPr>
            <a:r>
              <a:rPr lang="en-US" sz="16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.load()</a:t>
            </a:r>
            <a:endParaRPr lang="en-US" sz="1600" b="0" i="0" u="none" strike="noStrike" cap="none" baseline="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" name="Shape 216"/>
          <p:cNvSpPr txBox="1"/>
          <p:nvPr/>
        </p:nvSpPr>
        <p:spPr>
          <a:xfrm>
            <a:off x="618743" y="2580274"/>
            <a:ext cx="7046314" cy="63204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4BFA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1600" b="0" i="0" u="none" strike="noStrike" cap="none" baseline="0" dirty="0" smtClean="0">
                <a:solidFill>
                  <a:srgbClr val="00A019"/>
                </a:solidFill>
                <a:latin typeface="Consolas"/>
                <a:ea typeface="Consolas"/>
                <a:cs typeface="Consolas"/>
                <a:sym typeface="Consolas"/>
              </a:rPr>
              <a:t># Create</a:t>
            </a:r>
            <a:r>
              <a:rPr lang="en-US" sz="1600" b="0" i="0" u="none" strike="noStrike" cap="none" dirty="0" smtClean="0">
                <a:solidFill>
                  <a:srgbClr val="00A01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baseline="0" dirty="0" smtClean="0">
                <a:solidFill>
                  <a:srgbClr val="00A019"/>
                </a:solidFill>
                <a:latin typeface="Consolas"/>
                <a:ea typeface="Consolas"/>
                <a:cs typeface="Consolas"/>
                <a:sym typeface="Consolas"/>
              </a:rPr>
              <a:t>a DataFrame by loading a parquet file</a:t>
            </a:r>
          </a:p>
          <a:p>
            <a:pPr lvl="0">
              <a:buSzPct val="25000"/>
            </a:pPr>
            <a:r>
              <a:rPr lang="en-US" sz="16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</a:t>
            </a:r>
            <a:r>
              <a:rPr lang="en-US" sz="16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6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sqlContext.read.parquet</a:t>
            </a:r>
            <a:r>
              <a:rPr lang="en-US" sz="16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("/</a:t>
            </a:r>
            <a:r>
              <a:rPr lang="en-US" sz="16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tmp</a:t>
            </a:r>
            <a:r>
              <a:rPr lang="en-US" sz="16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6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path_to_the_parquet_file</a:t>
            </a:r>
            <a:r>
              <a:rPr lang="en-US" sz="16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")</a:t>
            </a:r>
            <a:endParaRPr lang="en-US" sz="1600" b="0" i="0" u="none" strike="noStrike" cap="none" baseline="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Shape 220"/>
          <p:cNvSpPr txBox="1"/>
          <p:nvPr/>
        </p:nvSpPr>
        <p:spPr>
          <a:xfrm>
            <a:off x="618743" y="5474345"/>
            <a:ext cx="6390132" cy="64613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4BFA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1600" b="0" i="0" u="none" strike="noStrike" cap="none" baseline="0" dirty="0" smtClean="0">
                <a:solidFill>
                  <a:srgbClr val="00A019"/>
                </a:solidFill>
                <a:latin typeface="Consolas"/>
                <a:ea typeface="Consolas"/>
                <a:cs typeface="Consolas"/>
                <a:sym typeface="Consolas"/>
              </a:rPr>
              <a:t># Convert a DataFrame</a:t>
            </a:r>
          </a:p>
          <a:p>
            <a:pPr lvl="0">
              <a:buSzPct val="25000"/>
            </a:pPr>
            <a:r>
              <a:rPr lang="en-US" sz="16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</a:t>
            </a:r>
            <a:r>
              <a:rPr lang="en-US" sz="16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6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rdd.toDF</a:t>
            </a:r>
            <a:r>
              <a:rPr lang="en-US" sz="16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lang="en-US" sz="1600" b="0" i="0" u="none" strike="noStrike" cap="none" baseline="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476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54" y="152245"/>
            <a:ext cx="10515600" cy="803716"/>
          </a:xfrm>
        </p:spPr>
        <p:txBody>
          <a:bodyPr/>
          <a:lstStyle/>
          <a:p>
            <a:r>
              <a:rPr lang="en-US" dirty="0" smtClean="0"/>
              <a:t>Schema Inference</a:t>
            </a:r>
            <a:endParaRPr lang="en-GB" b="1" dirty="0"/>
          </a:p>
        </p:txBody>
      </p:sp>
      <p:sp>
        <p:nvSpPr>
          <p:cNvPr id="5" name="Shape 216"/>
          <p:cNvSpPr txBox="1"/>
          <p:nvPr/>
        </p:nvSpPr>
        <p:spPr>
          <a:xfrm>
            <a:off x="7969385" y="1113283"/>
            <a:ext cx="3886200" cy="263037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4BFA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12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-US" sz="12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df.printSchema</a:t>
            </a:r>
            <a:r>
              <a:rPr lang="en-US" sz="12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lvl="0">
              <a:buSzPct val="25000"/>
            </a:pPr>
            <a:r>
              <a:rPr lang="en-US" sz="12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root</a:t>
            </a:r>
          </a:p>
          <a:p>
            <a:pPr lvl="0">
              <a:buSzPct val="25000"/>
            </a:pPr>
            <a:r>
              <a:rPr lang="en-US" sz="12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|-- </a:t>
            </a:r>
            <a:r>
              <a:rPr lang="en-US" sz="12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LocID</a:t>
            </a:r>
            <a:r>
              <a:rPr lang="en-US" sz="12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string (</a:t>
            </a:r>
            <a:r>
              <a:rPr lang="en-US" sz="12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nullable</a:t>
            </a:r>
            <a:r>
              <a:rPr lang="en-US" sz="12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true)</a:t>
            </a:r>
          </a:p>
          <a:p>
            <a:pPr lvl="0">
              <a:buSzPct val="25000"/>
            </a:pPr>
            <a:r>
              <a:rPr lang="en-US" sz="12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|-- Location: string (</a:t>
            </a:r>
            <a:r>
              <a:rPr lang="en-US" sz="12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nullable</a:t>
            </a:r>
            <a:r>
              <a:rPr lang="en-US" sz="12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true)</a:t>
            </a:r>
          </a:p>
          <a:p>
            <a:pPr lvl="0">
              <a:buSzPct val="25000"/>
            </a:pPr>
            <a:r>
              <a:rPr lang="en-US" sz="12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|-- </a:t>
            </a:r>
            <a:r>
              <a:rPr lang="en-US" sz="12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VarID</a:t>
            </a:r>
            <a:r>
              <a:rPr lang="en-US" sz="12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string (</a:t>
            </a:r>
            <a:r>
              <a:rPr lang="en-US" sz="12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nullable</a:t>
            </a:r>
            <a:r>
              <a:rPr lang="en-US" sz="12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true)</a:t>
            </a:r>
          </a:p>
          <a:p>
            <a:pPr lvl="0">
              <a:buSzPct val="25000"/>
            </a:pPr>
            <a:r>
              <a:rPr lang="en-US" sz="12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|-- Variant: string (</a:t>
            </a:r>
            <a:r>
              <a:rPr lang="en-US" sz="12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nullable</a:t>
            </a:r>
            <a:r>
              <a:rPr lang="en-US" sz="12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true)</a:t>
            </a:r>
          </a:p>
          <a:p>
            <a:pPr lvl="0">
              <a:buSzPct val="25000"/>
            </a:pPr>
            <a:r>
              <a:rPr lang="en-US" sz="12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|-- Time: string (</a:t>
            </a:r>
            <a:r>
              <a:rPr lang="en-US" sz="12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nullable</a:t>
            </a:r>
            <a:r>
              <a:rPr lang="en-US" sz="12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true)</a:t>
            </a:r>
          </a:p>
          <a:p>
            <a:pPr lvl="0">
              <a:buSzPct val="25000"/>
            </a:pPr>
            <a:r>
              <a:rPr lang="en-US" sz="12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|-- </a:t>
            </a:r>
            <a:r>
              <a:rPr lang="en-US" sz="12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MidPeriod</a:t>
            </a:r>
            <a:r>
              <a:rPr lang="en-US" sz="12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string (</a:t>
            </a:r>
            <a:r>
              <a:rPr lang="en-US" sz="12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nullable</a:t>
            </a:r>
            <a:r>
              <a:rPr lang="en-US" sz="12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true)</a:t>
            </a:r>
          </a:p>
          <a:p>
            <a:pPr lvl="0">
              <a:buSzPct val="25000"/>
            </a:pPr>
            <a:r>
              <a:rPr lang="en-US" sz="12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|-- </a:t>
            </a:r>
            <a:r>
              <a:rPr lang="en-US" sz="12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SexID</a:t>
            </a:r>
            <a:r>
              <a:rPr lang="en-US" sz="12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string (</a:t>
            </a:r>
            <a:r>
              <a:rPr lang="en-US" sz="12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nullable</a:t>
            </a:r>
            <a:r>
              <a:rPr lang="en-US" sz="12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true)</a:t>
            </a:r>
          </a:p>
          <a:p>
            <a:pPr lvl="0">
              <a:buSzPct val="25000"/>
            </a:pPr>
            <a:r>
              <a:rPr lang="en-US" sz="12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|-- Sex: string (</a:t>
            </a:r>
            <a:r>
              <a:rPr lang="en-US" sz="12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nullable</a:t>
            </a:r>
            <a:r>
              <a:rPr lang="en-US" sz="12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true)</a:t>
            </a:r>
          </a:p>
          <a:p>
            <a:pPr lvl="0">
              <a:buSzPct val="25000"/>
            </a:pPr>
            <a:r>
              <a:rPr lang="en-US" sz="12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|-- </a:t>
            </a:r>
            <a:r>
              <a:rPr lang="en-US" sz="12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AgeGrp</a:t>
            </a:r>
            <a:r>
              <a:rPr lang="en-US" sz="12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string (</a:t>
            </a:r>
            <a:r>
              <a:rPr lang="en-US" sz="12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nullable</a:t>
            </a:r>
            <a:r>
              <a:rPr lang="en-US" sz="12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true)</a:t>
            </a:r>
          </a:p>
          <a:p>
            <a:pPr lvl="0">
              <a:buSzPct val="25000"/>
            </a:pPr>
            <a:r>
              <a:rPr lang="en-US" sz="12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|-- </a:t>
            </a:r>
            <a:r>
              <a:rPr lang="en-US" sz="12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AgeGrpStart</a:t>
            </a:r>
            <a:r>
              <a:rPr lang="en-US" sz="12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string (</a:t>
            </a:r>
            <a:r>
              <a:rPr lang="en-US" sz="12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nullable</a:t>
            </a:r>
            <a:r>
              <a:rPr lang="en-US" sz="12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true)</a:t>
            </a:r>
          </a:p>
          <a:p>
            <a:pPr lvl="0">
              <a:buSzPct val="25000"/>
            </a:pPr>
            <a:r>
              <a:rPr lang="en-US" sz="12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|-- </a:t>
            </a:r>
            <a:r>
              <a:rPr lang="en-US" sz="12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AgeGrpSpan</a:t>
            </a:r>
            <a:r>
              <a:rPr lang="en-US" sz="12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string (</a:t>
            </a:r>
            <a:r>
              <a:rPr lang="en-US" sz="12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nullable</a:t>
            </a:r>
            <a:r>
              <a:rPr lang="en-US" sz="12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true)</a:t>
            </a:r>
          </a:p>
          <a:p>
            <a:pPr lvl="0">
              <a:buSzPct val="25000"/>
            </a:pPr>
            <a:r>
              <a:rPr lang="en-US" sz="12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|-- Value: string (</a:t>
            </a:r>
            <a:r>
              <a:rPr lang="en-US" sz="12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nullable</a:t>
            </a:r>
            <a:r>
              <a:rPr lang="en-US" sz="12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true)</a:t>
            </a:r>
            <a:endParaRPr lang="en-US" sz="1200" b="0" i="0" u="none" strike="noStrike" cap="none" baseline="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Shape 217"/>
          <p:cNvSpPr txBox="1"/>
          <p:nvPr/>
        </p:nvSpPr>
        <p:spPr>
          <a:xfrm>
            <a:off x="583162" y="1252808"/>
            <a:ext cx="7386224" cy="2490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 baseline="0" dirty="0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DataFrames have schemas and can infer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 the schema from the type of the data being read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2800" baseline="0" dirty="0">
              <a:solidFill>
                <a:schemeClr val="dk1"/>
              </a:solidFill>
              <a:ea typeface="Source Sans Pro"/>
              <a:cs typeface="Source Sans Pro"/>
              <a:sym typeface="Source Sans Pro"/>
            </a:endParaRPr>
          </a:p>
          <a:p>
            <a:pPr lvl="0">
              <a:buSzPct val="25000"/>
            </a:pPr>
            <a:r>
              <a:rPr lang="en-GB" sz="2800" b="0" i="0" u="none" strike="noStrike" cap="none" baseline="0" dirty="0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A Parquet file has a schema (column names and types) that DataFrames can use.</a:t>
            </a:r>
          </a:p>
          <a:p>
            <a:pPr lvl="0">
              <a:buSzPct val="25000"/>
            </a:pPr>
            <a:endParaRPr lang="en-GB" sz="2800" dirty="0">
              <a:solidFill>
                <a:schemeClr val="dk1"/>
              </a:solidFill>
              <a:ea typeface="Source Sans Pro"/>
              <a:cs typeface="Source Sans Pro"/>
              <a:sym typeface="Source Sans Pro"/>
            </a:endParaRPr>
          </a:p>
          <a:p>
            <a:pPr lvl="0">
              <a:buSzPct val="25000"/>
            </a:pPr>
            <a:endParaRPr lang="en-US" sz="2800" dirty="0">
              <a:solidFill>
                <a:schemeClr val="dk1"/>
              </a:solidFill>
              <a:ea typeface="Source Sans Pro"/>
              <a:cs typeface="Source Sans Pro"/>
              <a:sym typeface="Source Sans Pro"/>
            </a:endParaRPr>
          </a:p>
          <a:p>
            <a:pPr lvl="0">
              <a:buSzPct val="25000"/>
            </a:pPr>
            <a:endParaRPr lang="en-GB" sz="2800" b="0" i="0" u="none" strike="noStrike" cap="none" baseline="0" dirty="0" smtClean="0">
              <a:solidFill>
                <a:schemeClr val="dk1"/>
              </a:solidFill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2800" b="0" i="0" u="none" strike="noStrike" cap="none" baseline="0" dirty="0">
              <a:solidFill>
                <a:schemeClr val="dk1"/>
              </a:solidFill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" name="Shape 217"/>
          <p:cNvSpPr txBox="1"/>
          <p:nvPr/>
        </p:nvSpPr>
        <p:spPr>
          <a:xfrm>
            <a:off x="583161" y="3900983"/>
            <a:ext cx="11272424" cy="2490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GB" sz="2800" b="0" i="0" u="none" strike="noStrike" cap="none" baseline="0" dirty="0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What if the data doesn’t have schema (</a:t>
            </a:r>
            <a:r>
              <a:rPr lang="en-GB" sz="2800" b="0" i="0" u="none" strike="noStrike" cap="none" baseline="0" dirty="0" err="1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e.g</a:t>
            </a:r>
            <a:r>
              <a:rPr lang="en-GB" sz="2800" b="0" i="0" u="none" strike="noStrike" cap="none" baseline="0" dirty="0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 csv)</a:t>
            </a:r>
          </a:p>
          <a:p>
            <a:pPr lvl="0">
              <a:buSzPct val="25000"/>
            </a:pPr>
            <a:r>
              <a:rPr lang="en-GB" sz="2800" b="0" i="0" u="none" strike="noStrike" cap="none" baseline="0" dirty="0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	create an RDD of particular type using python</a:t>
            </a:r>
            <a:r>
              <a:rPr lang="en-GB" sz="2800" b="0" i="0" u="none" strike="noStrike" cap="none" dirty="0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 </a:t>
            </a:r>
            <a:r>
              <a:rPr lang="en-GB" sz="2800" b="0" i="0" u="none" strike="noStrike" cap="none" dirty="0" err="1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namedtuple</a:t>
            </a:r>
            <a:r>
              <a:rPr lang="en-GB" sz="2800" b="0" i="0" u="none" strike="noStrike" cap="none" dirty="0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, </a:t>
            </a:r>
            <a:r>
              <a:rPr lang="en-GB" sz="2800" b="0" i="0" u="none" strike="noStrike" cap="none" dirty="0" err="1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dict</a:t>
            </a:r>
            <a:r>
              <a:rPr lang="en-GB" sz="2800" b="0" i="0" u="none" strike="noStrike" cap="none" dirty="0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 and convert RDD to DataFrame</a:t>
            </a:r>
          </a:p>
          <a:p>
            <a:pPr lvl="0">
              <a:buSzPct val="25000"/>
            </a:pPr>
            <a:r>
              <a:rPr lang="en-US" sz="2800" baseline="0" dirty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	</a:t>
            </a:r>
            <a:r>
              <a:rPr lang="en-US" sz="2800" baseline="0" dirty="0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You</a:t>
            </a:r>
            <a:r>
              <a:rPr lang="en-US" sz="2800" dirty="0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 can also specify the column names in .</a:t>
            </a:r>
            <a:r>
              <a:rPr lang="en-US" sz="2800" dirty="0" err="1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toDF</a:t>
            </a:r>
            <a:r>
              <a:rPr lang="en-US" sz="2800" dirty="0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() function</a:t>
            </a:r>
            <a:endParaRPr lang="en-GB" sz="2800" b="0" i="0" u="none" strike="noStrike" cap="none" baseline="0" dirty="0" smtClean="0">
              <a:solidFill>
                <a:schemeClr val="dk1"/>
              </a:solidFill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2800" b="0" i="0" u="none" strike="noStrike" cap="none" baseline="0" dirty="0">
              <a:solidFill>
                <a:schemeClr val="dk1"/>
              </a:solidFill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24430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897" y="173412"/>
            <a:ext cx="10515600" cy="803716"/>
          </a:xfrm>
        </p:spPr>
        <p:txBody>
          <a:bodyPr/>
          <a:lstStyle/>
          <a:p>
            <a:r>
              <a:rPr lang="en-US" dirty="0" smtClean="0"/>
              <a:t>DataFrame: Transformations and Actions</a:t>
            </a:r>
            <a:endParaRPr lang="en-GB" b="1" dirty="0"/>
          </a:p>
        </p:txBody>
      </p:sp>
      <p:sp>
        <p:nvSpPr>
          <p:cNvPr id="9" name="Shape 321"/>
          <p:cNvSpPr txBox="1">
            <a:spLocks/>
          </p:cNvSpPr>
          <p:nvPr/>
        </p:nvSpPr>
        <p:spPr>
          <a:xfrm>
            <a:off x="788407" y="2878542"/>
            <a:ext cx="3882056" cy="639762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ct val="25000"/>
              <a:buFont typeface="Arial"/>
              <a:buNone/>
            </a:pPr>
            <a:r>
              <a:rPr lang="en-US" sz="2400" dirty="0" smtClean="0">
                <a:ea typeface="Source Sans Pro"/>
                <a:cs typeface="Source Sans Pro"/>
                <a:sym typeface="Source Sans Pro"/>
              </a:rPr>
              <a:t>Transformation examples</a:t>
            </a:r>
            <a:endParaRPr lang="en-US" sz="2400" dirty="0"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" name="Shape 322"/>
          <p:cNvSpPr txBox="1">
            <a:spLocks/>
          </p:cNvSpPr>
          <p:nvPr/>
        </p:nvSpPr>
        <p:spPr>
          <a:xfrm>
            <a:off x="4949383" y="2878542"/>
            <a:ext cx="3895780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ct val="25000"/>
              <a:buFont typeface="Arial"/>
              <a:buNone/>
            </a:pPr>
            <a:r>
              <a:rPr lang="en-US" sz="2400" dirty="0" smtClean="0">
                <a:ea typeface="Source Sans Pro"/>
                <a:cs typeface="Source Sans Pro"/>
                <a:sym typeface="Source Sans Pro"/>
              </a:rPr>
              <a:t>Action examples</a:t>
            </a:r>
            <a:endParaRPr lang="en-US" sz="2400" dirty="0"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" name="Shape 324"/>
          <p:cNvSpPr txBox="1">
            <a:spLocks/>
          </p:cNvSpPr>
          <p:nvPr/>
        </p:nvSpPr>
        <p:spPr>
          <a:xfrm>
            <a:off x="4959544" y="3674948"/>
            <a:ext cx="3885619" cy="28777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8275" indent="-168275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SzPct val="90000"/>
              <a:buFont typeface="Arial"/>
              <a:buChar char="•"/>
            </a:pPr>
            <a:r>
              <a:rPr lang="en-US" sz="2400" dirty="0" smtClean="0">
                <a:ea typeface="Source Sans Pro"/>
                <a:cs typeface="Source Sans Pro"/>
                <a:sym typeface="Source Sans Pro"/>
              </a:rPr>
              <a:t>count</a:t>
            </a:r>
          </a:p>
          <a:p>
            <a:pPr marL="168275" indent="-168275">
              <a:lnSpc>
                <a:spcPct val="100000"/>
              </a:lnSpc>
              <a:spcBef>
                <a:spcPts val="480"/>
              </a:spcBef>
              <a:buClr>
                <a:srgbClr val="3F3F3F"/>
              </a:buClr>
              <a:buSzPct val="90000"/>
              <a:buFont typeface="Arial"/>
              <a:buChar char="•"/>
            </a:pPr>
            <a:r>
              <a:rPr lang="en-US" sz="2400" dirty="0" smtClean="0">
                <a:ea typeface="Source Sans Pro"/>
                <a:cs typeface="Source Sans Pro"/>
                <a:sym typeface="Source Sans Pro"/>
              </a:rPr>
              <a:t>collect</a:t>
            </a:r>
          </a:p>
          <a:p>
            <a:pPr marL="168275" indent="-168275">
              <a:lnSpc>
                <a:spcPct val="100000"/>
              </a:lnSpc>
              <a:spcBef>
                <a:spcPts val="480"/>
              </a:spcBef>
              <a:buClr>
                <a:srgbClr val="3F3F3F"/>
              </a:buClr>
              <a:buSzPct val="90000"/>
              <a:buFont typeface="Arial"/>
              <a:buChar char="•"/>
            </a:pPr>
            <a:r>
              <a:rPr lang="en-US" sz="2400" dirty="0" smtClean="0">
                <a:ea typeface="Source Sans Pro"/>
                <a:cs typeface="Source Sans Pro"/>
                <a:sym typeface="Source Sans Pro"/>
              </a:rPr>
              <a:t>show</a:t>
            </a:r>
          </a:p>
          <a:p>
            <a:pPr marL="168275" indent="-168275">
              <a:lnSpc>
                <a:spcPct val="100000"/>
              </a:lnSpc>
              <a:spcBef>
                <a:spcPts val="480"/>
              </a:spcBef>
              <a:buClr>
                <a:srgbClr val="3F3F3F"/>
              </a:buClr>
              <a:buSzPct val="90000"/>
              <a:buFont typeface="Arial"/>
              <a:buChar char="•"/>
            </a:pPr>
            <a:r>
              <a:rPr lang="en-US" sz="2400" dirty="0" smtClean="0">
                <a:ea typeface="Source Sans Pro"/>
                <a:cs typeface="Source Sans Pro"/>
                <a:sym typeface="Source Sans Pro"/>
              </a:rPr>
              <a:t>head</a:t>
            </a:r>
          </a:p>
          <a:p>
            <a:pPr marL="168275" indent="-168275">
              <a:lnSpc>
                <a:spcPct val="100000"/>
              </a:lnSpc>
              <a:spcBef>
                <a:spcPts val="480"/>
              </a:spcBef>
              <a:buClr>
                <a:srgbClr val="3F3F3F"/>
              </a:buClr>
              <a:buSzPct val="90000"/>
              <a:buFont typeface="Arial"/>
              <a:buChar char="•"/>
            </a:pPr>
            <a:r>
              <a:rPr lang="en-US" sz="2400" dirty="0" smtClean="0">
                <a:ea typeface="Source Sans Pro"/>
                <a:cs typeface="Source Sans Pro"/>
                <a:sym typeface="Source Sans Pro"/>
              </a:rPr>
              <a:t>take</a:t>
            </a:r>
            <a:endParaRPr lang="en-US" sz="2400" dirty="0"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" name="Shape 325"/>
          <p:cNvSpPr txBox="1">
            <a:spLocks/>
          </p:cNvSpPr>
          <p:nvPr/>
        </p:nvSpPr>
        <p:spPr>
          <a:xfrm>
            <a:off x="798567" y="3680407"/>
            <a:ext cx="3882056" cy="28777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8275" indent="-168275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SzPct val="90000"/>
              <a:buFont typeface="Arial"/>
              <a:buChar char="•"/>
            </a:pPr>
            <a:r>
              <a:rPr lang="en-US" sz="2400" dirty="0" smtClean="0">
                <a:ea typeface="Source Sans Pro"/>
                <a:cs typeface="Source Sans Pro"/>
                <a:sym typeface="Source Sans Pro"/>
              </a:rPr>
              <a:t>filter</a:t>
            </a:r>
          </a:p>
          <a:p>
            <a:pPr marL="168275" indent="-168275">
              <a:lnSpc>
                <a:spcPct val="100000"/>
              </a:lnSpc>
              <a:spcBef>
                <a:spcPts val="480"/>
              </a:spcBef>
              <a:buClr>
                <a:srgbClr val="3F3F3F"/>
              </a:buClr>
              <a:buSzPct val="90000"/>
              <a:buFont typeface="Arial"/>
              <a:buChar char="•"/>
            </a:pPr>
            <a:r>
              <a:rPr lang="en-US" sz="2400" dirty="0" smtClean="0">
                <a:ea typeface="Source Sans Pro"/>
                <a:cs typeface="Source Sans Pro"/>
                <a:sym typeface="Source Sans Pro"/>
              </a:rPr>
              <a:t>select</a:t>
            </a:r>
          </a:p>
          <a:p>
            <a:pPr marL="168275" indent="-168275">
              <a:lnSpc>
                <a:spcPct val="100000"/>
              </a:lnSpc>
              <a:spcBef>
                <a:spcPts val="480"/>
              </a:spcBef>
              <a:buClr>
                <a:srgbClr val="3F3F3F"/>
              </a:buClr>
              <a:buSzPct val="90000"/>
              <a:buFont typeface="Arial"/>
              <a:buChar char="•"/>
            </a:pPr>
            <a:r>
              <a:rPr lang="en-US" sz="2400" dirty="0" smtClean="0">
                <a:ea typeface="Source Sans Pro"/>
                <a:cs typeface="Source Sans Pro"/>
                <a:sym typeface="Source Sans Pro"/>
              </a:rPr>
              <a:t>drop</a:t>
            </a:r>
          </a:p>
          <a:p>
            <a:pPr marL="168275" indent="-168275">
              <a:lnSpc>
                <a:spcPct val="100000"/>
              </a:lnSpc>
              <a:spcBef>
                <a:spcPts val="480"/>
              </a:spcBef>
              <a:buClr>
                <a:srgbClr val="3F3F3F"/>
              </a:buClr>
              <a:buSzPct val="90000"/>
              <a:buFont typeface="Arial"/>
              <a:buChar char="•"/>
            </a:pPr>
            <a:r>
              <a:rPr lang="en-US" sz="2400" dirty="0" smtClean="0">
                <a:ea typeface="Source Sans Pro"/>
                <a:cs typeface="Source Sans Pro"/>
                <a:sym typeface="Source Sans Pro"/>
              </a:rPr>
              <a:t>intersect</a:t>
            </a:r>
          </a:p>
          <a:p>
            <a:pPr marL="168275" indent="-168275">
              <a:lnSpc>
                <a:spcPct val="100000"/>
              </a:lnSpc>
              <a:spcBef>
                <a:spcPts val="480"/>
              </a:spcBef>
              <a:buClr>
                <a:srgbClr val="3F3F3F"/>
              </a:buClr>
              <a:buSzPct val="90000"/>
              <a:buFont typeface="Arial"/>
              <a:buChar char="•"/>
            </a:pPr>
            <a:r>
              <a:rPr lang="en-US" sz="2400" dirty="0" smtClean="0">
                <a:ea typeface="Source Sans Pro"/>
                <a:cs typeface="Source Sans Pro"/>
                <a:sym typeface="Source Sans Pro"/>
              </a:rPr>
              <a:t>join</a:t>
            </a:r>
            <a:endParaRPr lang="en-US" sz="2400" dirty="0"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" name="Shape 327"/>
          <p:cNvSpPr txBox="1"/>
          <p:nvPr/>
        </p:nvSpPr>
        <p:spPr>
          <a:xfrm>
            <a:off x="739897" y="1084890"/>
            <a:ext cx="8056757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DataFrames are </a:t>
            </a:r>
            <a:r>
              <a:rPr lang="en-US" sz="2800" b="0" i="1" u="none" strike="noStrike" cap="none" baseline="0" dirty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lazy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. </a:t>
            </a:r>
            <a:r>
              <a:rPr lang="en-US" sz="2800" b="0" i="1" u="none" strike="noStrike" cap="none" baseline="0" dirty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Transformations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 contribute to the query plan, but they don't execute anything. </a:t>
            </a:r>
          </a:p>
        </p:txBody>
      </p:sp>
      <p:sp>
        <p:nvSpPr>
          <p:cNvPr id="14" name="Shape 328"/>
          <p:cNvSpPr txBox="1"/>
          <p:nvPr/>
        </p:nvSpPr>
        <p:spPr>
          <a:xfrm>
            <a:off x="788407" y="2209800"/>
            <a:ext cx="7624071" cy="80021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1" u="none" strike="noStrike" cap="none" baseline="0" dirty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Actions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cause the execution of the query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.</a:t>
            </a:r>
            <a:endParaRPr lang="en-US" sz="2800" b="0" i="0" u="none" strike="noStrike" cap="none" baseline="0" dirty="0">
              <a:solidFill>
                <a:schemeClr val="dk1"/>
              </a:solidFill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" name="Shape 335"/>
          <p:cNvSpPr txBox="1">
            <a:spLocks/>
          </p:cNvSpPr>
          <p:nvPr/>
        </p:nvSpPr>
        <p:spPr>
          <a:xfrm>
            <a:off x="8066465" y="2146758"/>
            <a:ext cx="3703506" cy="2524301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56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lang="en-GB" sz="2000" dirty="0" smtClean="0">
                <a:ea typeface="Source Sans Pro"/>
                <a:cs typeface="Source Sans Pro"/>
                <a:sym typeface="Source Sans Pro"/>
              </a:rPr>
              <a:t>Execution of the query means:</a:t>
            </a:r>
          </a:p>
          <a:p>
            <a:pPr marL="168275" indent="-168275">
              <a:lnSpc>
                <a:spcPct val="100000"/>
              </a:lnSpc>
              <a:spcBef>
                <a:spcPts val="560"/>
              </a:spcBef>
              <a:buClr>
                <a:srgbClr val="3F3F3F"/>
              </a:buClr>
              <a:buSzPct val="90000"/>
              <a:buFont typeface="Arial"/>
              <a:buChar char="•"/>
            </a:pPr>
            <a:r>
              <a:rPr lang="en-GB" sz="2000" dirty="0" smtClean="0">
                <a:ea typeface="Source Sans Pro"/>
                <a:cs typeface="Source Sans Pro"/>
                <a:sym typeface="Source Sans Pro"/>
              </a:rPr>
              <a:t>Spark initiates a distributed read of the data source</a:t>
            </a:r>
          </a:p>
          <a:p>
            <a:pPr marL="168275" indent="-168275">
              <a:lnSpc>
                <a:spcPct val="100000"/>
              </a:lnSpc>
              <a:spcBef>
                <a:spcPts val="560"/>
              </a:spcBef>
              <a:buClr>
                <a:srgbClr val="3F3F3F"/>
              </a:buClr>
              <a:buSzPct val="90000"/>
              <a:buFont typeface="Arial"/>
              <a:buChar char="•"/>
            </a:pPr>
            <a:r>
              <a:rPr lang="en-GB" sz="2000" dirty="0" smtClean="0">
                <a:ea typeface="Source Sans Pro"/>
                <a:cs typeface="Source Sans Pro"/>
                <a:sym typeface="Source Sans Pro"/>
              </a:rPr>
              <a:t>The data flows through the transformations</a:t>
            </a:r>
          </a:p>
          <a:p>
            <a:pPr marL="168275" indent="-168275">
              <a:lnSpc>
                <a:spcPct val="100000"/>
              </a:lnSpc>
              <a:spcBef>
                <a:spcPts val="560"/>
              </a:spcBef>
              <a:buClr>
                <a:srgbClr val="3F3F3F"/>
              </a:buClr>
              <a:buSzPct val="90000"/>
              <a:buFont typeface="Arial"/>
              <a:buChar char="•"/>
            </a:pPr>
            <a:r>
              <a:rPr lang="en-GB" sz="2000" dirty="0" smtClean="0">
                <a:ea typeface="Source Sans Pro"/>
                <a:cs typeface="Source Sans Pro"/>
                <a:sym typeface="Source Sans Pro"/>
              </a:rPr>
              <a:t>The result of the action is pulled back into the driver JVM.</a:t>
            </a:r>
            <a:endParaRPr lang="en-GB" sz="2000" dirty="0"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10745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808"/>
            <a:ext cx="10515600" cy="827570"/>
          </a:xfrm>
        </p:spPr>
        <p:txBody>
          <a:bodyPr/>
          <a:lstStyle/>
          <a:p>
            <a:r>
              <a:rPr lang="en-GB" dirty="0" smtClean="0"/>
              <a:t>What is Apache Spark?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2209"/>
            <a:ext cx="10515600" cy="4904754"/>
          </a:xfrm>
        </p:spPr>
        <p:txBody>
          <a:bodyPr>
            <a:normAutofit/>
          </a:bodyPr>
          <a:lstStyle/>
          <a:p>
            <a:pPr marL="505967" indent="-457200">
              <a:buClr>
                <a:schemeClr val="tx2"/>
              </a:buClr>
            </a:pPr>
            <a:r>
              <a:rPr lang="en-GB" dirty="0"/>
              <a:t>Apache Spark is </a:t>
            </a:r>
            <a:r>
              <a:rPr lang="en-GB" dirty="0" smtClean="0"/>
              <a:t>an open-source parallel processing framework with </a:t>
            </a:r>
            <a:r>
              <a:rPr lang="en-GB" dirty="0"/>
              <a:t>expressive development APIs (in multiple languages) that allows for sophisticated analytics, </a:t>
            </a:r>
            <a:r>
              <a:rPr lang="en-GB" dirty="0" smtClean="0"/>
              <a:t>real-time </a:t>
            </a:r>
            <a:r>
              <a:rPr lang="en-GB" dirty="0"/>
              <a:t>streaming and machine learning on large </a:t>
            </a:r>
            <a:r>
              <a:rPr lang="en-GB" dirty="0" smtClean="0"/>
              <a:t>datasets</a:t>
            </a:r>
          </a:p>
          <a:p>
            <a:pPr marL="48767" indent="0">
              <a:buClr>
                <a:schemeClr val="tx2"/>
              </a:buClr>
              <a:buNone/>
            </a:pPr>
            <a:endParaRPr lang="de-CH" dirty="0" smtClean="0"/>
          </a:p>
          <a:p>
            <a:pPr marL="505967" indent="-457200">
              <a:buClr>
                <a:schemeClr val="tx2"/>
              </a:buClr>
            </a:pPr>
            <a:r>
              <a:rPr lang="de-CH" dirty="0" smtClean="0"/>
              <a:t>Spark ecosystem</a:t>
            </a:r>
          </a:p>
          <a:p>
            <a:pPr marL="48767" indent="0">
              <a:buClr>
                <a:schemeClr val="tx2"/>
              </a:buClr>
              <a:buNone/>
            </a:pPr>
            <a:endParaRPr lang="de-CH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776" y="4226074"/>
            <a:ext cx="5712447" cy="195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7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481" y="18271"/>
            <a:ext cx="10515600" cy="803716"/>
          </a:xfrm>
        </p:spPr>
        <p:txBody>
          <a:bodyPr/>
          <a:lstStyle/>
          <a:p>
            <a:r>
              <a:rPr lang="en-US" dirty="0" smtClean="0"/>
              <a:t>Transformations: select(), filter() and show()</a:t>
            </a:r>
            <a:endParaRPr lang="en-GB" b="1" dirty="0"/>
          </a:p>
        </p:txBody>
      </p:sp>
      <p:sp>
        <p:nvSpPr>
          <p:cNvPr id="6" name="Shape 217"/>
          <p:cNvSpPr txBox="1"/>
          <p:nvPr/>
        </p:nvSpPr>
        <p:spPr>
          <a:xfrm>
            <a:off x="634481" y="902695"/>
            <a:ext cx="327660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dirty="0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filter()</a:t>
            </a:r>
            <a:endParaRPr lang="en-US" sz="2800" b="0" i="0" u="none" strike="noStrike" cap="none" baseline="0" dirty="0">
              <a:solidFill>
                <a:schemeClr val="dk1"/>
              </a:solidFill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" name="Shape 217"/>
          <p:cNvSpPr txBox="1"/>
          <p:nvPr/>
        </p:nvSpPr>
        <p:spPr>
          <a:xfrm>
            <a:off x="634481" y="1466269"/>
            <a:ext cx="4989080" cy="8730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dirty="0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The filter() method allows you to filter out rows from you results</a:t>
            </a:r>
            <a:endParaRPr lang="en-US" sz="2800" b="0" i="0" u="none" strike="noStrike" cap="none" baseline="0" dirty="0">
              <a:solidFill>
                <a:schemeClr val="dk1"/>
              </a:solidFill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" name="Shape 217"/>
          <p:cNvSpPr txBox="1"/>
          <p:nvPr/>
        </p:nvSpPr>
        <p:spPr>
          <a:xfrm>
            <a:off x="6187441" y="821987"/>
            <a:ext cx="327660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dirty="0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select()</a:t>
            </a:r>
            <a:endParaRPr lang="en-US" sz="2800" b="0" i="0" u="none" strike="noStrike" cap="none" baseline="0" dirty="0">
              <a:solidFill>
                <a:schemeClr val="dk1"/>
              </a:solidFill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" name="Shape 217"/>
          <p:cNvSpPr txBox="1"/>
          <p:nvPr/>
        </p:nvSpPr>
        <p:spPr>
          <a:xfrm>
            <a:off x="6187440" y="1385561"/>
            <a:ext cx="5356859" cy="8730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dirty="0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similar to SQL SELECT, allows you to limit the results to specific columns</a:t>
            </a:r>
            <a:endParaRPr lang="en-US" sz="2800" b="0" i="0" u="none" strike="noStrike" cap="none" baseline="0" dirty="0">
              <a:solidFill>
                <a:schemeClr val="dk1"/>
              </a:solidFill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" name="Shape 217"/>
          <p:cNvSpPr txBox="1"/>
          <p:nvPr/>
        </p:nvSpPr>
        <p:spPr>
          <a:xfrm>
            <a:off x="634481" y="2586715"/>
            <a:ext cx="327660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dirty="0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show()</a:t>
            </a:r>
            <a:endParaRPr lang="en-US" sz="2800" b="0" i="0" u="none" strike="noStrike" cap="none" baseline="0" dirty="0">
              <a:solidFill>
                <a:schemeClr val="dk1"/>
              </a:solidFill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" name="Shape 217"/>
          <p:cNvSpPr txBox="1"/>
          <p:nvPr/>
        </p:nvSpPr>
        <p:spPr>
          <a:xfrm>
            <a:off x="634481" y="3150289"/>
            <a:ext cx="4989080" cy="8730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dirty="0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displays the first n elements in the DataFrame (n defaults to 20)</a:t>
            </a:r>
            <a:endParaRPr lang="en-US" sz="2800" b="0" i="0" u="none" strike="noStrike" cap="none" baseline="0" dirty="0">
              <a:solidFill>
                <a:schemeClr val="dk1"/>
              </a:solidFill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" name="Shape 220"/>
          <p:cNvSpPr txBox="1"/>
          <p:nvPr/>
        </p:nvSpPr>
        <p:spPr>
          <a:xfrm>
            <a:off x="634480" y="4345694"/>
            <a:ext cx="9195320" cy="22141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4BFA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endParaRPr lang="en-US" sz="1400" i="0" u="none" strike="noStrike" cap="none" baseline="0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sz="140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-US" sz="140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w_df.filter</a:t>
            </a:r>
            <a:r>
              <a:rPr lang="en-US" sz="140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w_df.NAMELAST</a:t>
            </a:r>
            <a:r>
              <a:rPr lang="en-US" sz="140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'KOTHURI').select(</a:t>
            </a:r>
            <a:r>
              <a:rPr lang="en-US" sz="140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w_df.NAMELAST,w_df.NAMEFIRST,w_df.APPT_START_DATE</a:t>
            </a:r>
            <a:r>
              <a:rPr lang="en-US" sz="140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).show()</a:t>
            </a:r>
          </a:p>
          <a:p>
            <a:pPr lvl="0">
              <a:buSzPct val="25000"/>
            </a:pPr>
            <a:r>
              <a:rPr lang="en-US" sz="140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+--------+----------------+---------------+</a:t>
            </a:r>
          </a:p>
          <a:p>
            <a:pPr lvl="0">
              <a:buSzPct val="25000"/>
            </a:pPr>
            <a:r>
              <a:rPr lang="en-US" sz="140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|NAMELAST|       NAMEFIRST|APPT_START_DATE|</a:t>
            </a:r>
          </a:p>
          <a:p>
            <a:pPr lvl="0">
              <a:buSzPct val="25000"/>
            </a:pPr>
            <a:r>
              <a:rPr lang="en-US" sz="140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+--------+----------------+---------------+</a:t>
            </a:r>
          </a:p>
          <a:p>
            <a:pPr lvl="0">
              <a:buSzPct val="25000"/>
            </a:pPr>
            <a:r>
              <a:rPr lang="en-US" sz="140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KOTHURI|         KRISHNA|  9/27/14 11:30|</a:t>
            </a:r>
          </a:p>
          <a:p>
            <a:pPr lvl="0">
              <a:buSzPct val="25000"/>
            </a:pPr>
            <a:r>
              <a:rPr lang="en-US" sz="140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KOTHURI|           SARYU|  9/27/14 11:30|</a:t>
            </a:r>
          </a:p>
          <a:p>
            <a:pPr lvl="0">
              <a:buSzPct val="25000"/>
            </a:pPr>
            <a:r>
              <a:rPr lang="en-US" sz="140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KOTHURI|VENKATAGOPALARAO|  9/27/14 11:30|</a:t>
            </a:r>
          </a:p>
          <a:p>
            <a:pPr lvl="0">
              <a:buSzPct val="25000"/>
            </a:pPr>
            <a:r>
              <a:rPr lang="en-US" sz="140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+--------+----------------+---------------+</a:t>
            </a:r>
            <a:endParaRPr lang="en-US" sz="1400" i="0" u="none" strike="noStrike" cap="none" baseline="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3924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162" y="44952"/>
            <a:ext cx="10515600" cy="803716"/>
          </a:xfrm>
        </p:spPr>
        <p:txBody>
          <a:bodyPr/>
          <a:lstStyle/>
          <a:p>
            <a:r>
              <a:rPr lang="en-US" dirty="0" smtClean="0"/>
              <a:t>Transformations: </a:t>
            </a:r>
            <a:r>
              <a:rPr lang="en-US" dirty="0" err="1" smtClean="0"/>
              <a:t>orderBy</a:t>
            </a:r>
            <a:r>
              <a:rPr lang="en-US" dirty="0" smtClean="0"/>
              <a:t>(), </a:t>
            </a:r>
            <a:r>
              <a:rPr lang="en-US" dirty="0" err="1" smtClean="0"/>
              <a:t>groupBy</a:t>
            </a:r>
            <a:r>
              <a:rPr lang="en-US" dirty="0" smtClean="0"/>
              <a:t>()</a:t>
            </a:r>
            <a:endParaRPr lang="en-GB" b="1" dirty="0"/>
          </a:p>
        </p:txBody>
      </p:sp>
      <p:sp>
        <p:nvSpPr>
          <p:cNvPr id="9" name="Shape 217"/>
          <p:cNvSpPr txBox="1"/>
          <p:nvPr/>
        </p:nvSpPr>
        <p:spPr>
          <a:xfrm>
            <a:off x="634481" y="902695"/>
            <a:ext cx="327660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dirty="0" err="1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orderBy</a:t>
            </a:r>
            <a:r>
              <a:rPr lang="en-US" sz="2800" dirty="0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()</a:t>
            </a:r>
            <a:endParaRPr lang="en-US" sz="2800" b="0" i="0" u="none" strike="noStrike" cap="none" baseline="0" dirty="0">
              <a:solidFill>
                <a:schemeClr val="dk1"/>
              </a:solidFill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" name="Shape 217"/>
          <p:cNvSpPr txBox="1"/>
          <p:nvPr/>
        </p:nvSpPr>
        <p:spPr>
          <a:xfrm>
            <a:off x="634481" y="1466269"/>
            <a:ext cx="4989080" cy="8730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dirty="0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The </a:t>
            </a:r>
            <a:r>
              <a:rPr lang="en-US" sz="2800" dirty="0" err="1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orderBy</a:t>
            </a:r>
            <a:r>
              <a:rPr lang="en-US" sz="2800" dirty="0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() method allows you sort the results</a:t>
            </a:r>
            <a:endParaRPr lang="en-US" sz="2800" b="0" i="0" u="none" strike="noStrike" cap="none" baseline="0" dirty="0">
              <a:solidFill>
                <a:schemeClr val="dk1"/>
              </a:solidFill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" name="Shape 217"/>
          <p:cNvSpPr txBox="1"/>
          <p:nvPr/>
        </p:nvSpPr>
        <p:spPr>
          <a:xfrm>
            <a:off x="6187441" y="821987"/>
            <a:ext cx="327660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dirty="0" err="1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groupBy</a:t>
            </a:r>
            <a:r>
              <a:rPr lang="en-US" sz="2800" dirty="0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()</a:t>
            </a:r>
            <a:endParaRPr lang="en-US" sz="2800" b="0" i="0" u="none" strike="noStrike" cap="none" baseline="0" dirty="0">
              <a:solidFill>
                <a:schemeClr val="dk1"/>
              </a:solidFill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" name="Shape 217"/>
          <p:cNvSpPr txBox="1"/>
          <p:nvPr/>
        </p:nvSpPr>
        <p:spPr>
          <a:xfrm>
            <a:off x="6187440" y="1385561"/>
            <a:ext cx="5356859" cy="8730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dirty="0" err="1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groupBy</a:t>
            </a:r>
            <a:r>
              <a:rPr lang="en-US" sz="2800" dirty="0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() groups the elements by a specific column value, often used with count</a:t>
            </a:r>
            <a:endParaRPr lang="en-US" sz="2800" b="0" i="0" u="none" strike="noStrike" cap="none" baseline="0" dirty="0">
              <a:solidFill>
                <a:schemeClr val="dk1"/>
              </a:solidFill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" name="Shape 220"/>
          <p:cNvSpPr txBox="1"/>
          <p:nvPr/>
        </p:nvSpPr>
        <p:spPr>
          <a:xfrm>
            <a:off x="634480" y="3169920"/>
            <a:ext cx="9195320" cy="340614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4BFA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w_df.groupBy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w_df.NAMELAST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\</a:t>
            </a:r>
          </a:p>
          <a:p>
            <a:pPr lvl="0">
              <a:buSzPct val="25000"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.count() \</a:t>
            </a:r>
          </a:p>
          <a:p>
            <a:pPr lvl="0">
              <a:buSzPct val="25000"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orderBy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count",ascending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=False) \</a:t>
            </a:r>
          </a:p>
          <a:p>
            <a:pPr lvl="0">
              <a:buSzPct val="25000"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.show(10)</a:t>
            </a:r>
          </a:p>
          <a:p>
            <a:pPr lvl="0">
              <a:buSzPct val="25000"/>
            </a:pPr>
            <a:endParaRPr lang="en-US" sz="1100" b="0" i="0" u="none" strike="noStrike" cap="none" baseline="0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+--------+-----+</a:t>
            </a:r>
          </a:p>
          <a:p>
            <a:pPr lvl="0">
              <a:buSzPct val="25000"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NAMELAST|count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</a:p>
          <a:p>
            <a:pPr lvl="0">
              <a:buSzPct val="25000"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+--------+-----+</a:t>
            </a:r>
          </a:p>
          <a:p>
            <a:pPr lvl="0">
              <a:buSzPct val="25000"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  Smith|25908|</a:t>
            </a:r>
          </a:p>
          <a:p>
            <a:pPr lvl="0">
              <a:buSzPct val="25000"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Johnson|21491|</a:t>
            </a:r>
          </a:p>
          <a:p>
            <a:pPr lvl="0">
              <a:buSzPct val="25000"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|Williams|18228|</a:t>
            </a:r>
          </a:p>
          <a:p>
            <a:pPr lvl="0">
              <a:buSzPct val="25000"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  Brown|16804|</a:t>
            </a:r>
          </a:p>
          <a:p>
            <a:pPr lvl="0">
              <a:buSzPct val="25000"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  Jones|16023|</a:t>
            </a:r>
          </a:p>
          <a:p>
            <a:pPr lvl="0">
              <a:buSzPct val="25000"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  SMITH|14565|</a:t>
            </a:r>
          </a:p>
          <a:p>
            <a:pPr lvl="0">
              <a:buSzPct val="25000"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 Miller|12942|</a:t>
            </a:r>
          </a:p>
          <a:p>
            <a:pPr lvl="0">
              <a:buSzPct val="25000"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  Davis|12263|</a:t>
            </a:r>
          </a:p>
          <a:p>
            <a:pPr lvl="0">
              <a:buSzPct val="25000"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JOHNSON|12157|</a:t>
            </a:r>
          </a:p>
          <a:p>
            <a:pPr lvl="0">
              <a:buSzPct val="25000"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    Lee|10151|</a:t>
            </a:r>
          </a:p>
          <a:p>
            <a:pPr lvl="0">
              <a:buSzPct val="25000"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+--------+-----+</a:t>
            </a:r>
          </a:p>
          <a:p>
            <a:pPr lvl="0">
              <a:buSzPct val="25000"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only showing top 10 rows</a:t>
            </a:r>
            <a:endParaRPr lang="en-US" sz="1100" b="0" i="0" u="none" strike="noStrike" cap="none" baseline="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6638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162" y="121152"/>
            <a:ext cx="10515600" cy="803716"/>
          </a:xfrm>
        </p:spPr>
        <p:txBody>
          <a:bodyPr/>
          <a:lstStyle/>
          <a:p>
            <a:r>
              <a:rPr lang="en-US" dirty="0" smtClean="0"/>
              <a:t>Transformations: Joins</a:t>
            </a:r>
            <a:endParaRPr lang="en-GB" b="1" dirty="0"/>
          </a:p>
        </p:txBody>
      </p:sp>
      <p:sp>
        <p:nvSpPr>
          <p:cNvPr id="5" name="Shape 216"/>
          <p:cNvSpPr txBox="1"/>
          <p:nvPr/>
        </p:nvSpPr>
        <p:spPr>
          <a:xfrm>
            <a:off x="583162" y="3553462"/>
            <a:ext cx="5421398" cy="293877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4BFA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r_DF.join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m_DF,r_DF.movieId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m_DF.movieId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\</a:t>
            </a:r>
          </a:p>
          <a:p>
            <a:pPr lvl="0">
              <a:buSzPct val="25000"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groupBy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m_DF.genres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\</a:t>
            </a:r>
          </a:p>
          <a:p>
            <a:pPr lvl="0">
              <a:buSzPct val="25000"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.count() \</a:t>
            </a:r>
          </a:p>
          <a:p>
            <a:pPr lvl="0">
              <a:buSzPct val="25000"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orderBy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count",ascending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=False) \</a:t>
            </a:r>
          </a:p>
          <a:p>
            <a:pPr lvl="0">
              <a:buSzPct val="25000"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.show(5)</a:t>
            </a:r>
          </a:p>
          <a:p>
            <a:pPr lvl="0">
              <a:buSzPct val="25000"/>
            </a:pPr>
            <a:endParaRPr lang="en-US" sz="1100" b="0" i="0" u="none" strike="noStrike" cap="none" baseline="0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+--------------------+-----+</a:t>
            </a:r>
          </a:p>
          <a:p>
            <a:pPr lvl="0">
              <a:buSzPct val="25000"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            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genres|count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</a:p>
          <a:p>
            <a:pPr lvl="0">
              <a:buSzPct val="25000"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+--------------------+-----+</a:t>
            </a:r>
          </a:p>
          <a:p>
            <a:pPr lvl="0">
              <a:buSzPct val="25000"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              Drama| 5832|</a:t>
            </a:r>
          </a:p>
          <a:p>
            <a:pPr lvl="0">
              <a:buSzPct val="25000"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             Comedy| 5648|</a:t>
            </a:r>
          </a:p>
          <a:p>
            <a:pPr lvl="0">
              <a:buSzPct val="25000"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    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Comedy|Romance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3194|</a:t>
            </a:r>
          </a:p>
          <a:p>
            <a:pPr lvl="0">
              <a:buSzPct val="25000"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     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Drama|Romance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2649|</a:t>
            </a:r>
          </a:p>
          <a:p>
            <a:pPr lvl="0">
              <a:buSzPct val="25000"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Comedy|Drama|Romance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2486|</a:t>
            </a:r>
          </a:p>
          <a:p>
            <a:pPr lvl="0">
              <a:buSzPct val="25000"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+--------------------+-----+</a:t>
            </a:r>
          </a:p>
          <a:p>
            <a:pPr lvl="0">
              <a:buSzPct val="25000"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only showing top 5 rows</a:t>
            </a:r>
            <a:endParaRPr lang="en-US" sz="1100" b="0" i="0" u="none" strike="noStrike" cap="none" baseline="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Shape 217"/>
          <p:cNvSpPr txBox="1"/>
          <p:nvPr/>
        </p:nvSpPr>
        <p:spPr>
          <a:xfrm>
            <a:off x="583162" y="1252808"/>
            <a:ext cx="10001018" cy="25267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2400" b="0" i="0" u="none" strike="noStrike" cap="none" baseline="0" dirty="0" err="1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r_DF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 – is a DataFrame holding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 movie ratings [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userId,movieId,rating,timestamp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]</a:t>
            </a:r>
            <a:endParaRPr lang="en-US" sz="2400" b="0" i="0" u="none" strike="noStrike" cap="none" baseline="0" dirty="0" smtClean="0">
              <a:solidFill>
                <a:schemeClr val="dk1"/>
              </a:solidFill>
              <a:ea typeface="Source Sans Pro"/>
              <a:cs typeface="Source Sans Pro"/>
              <a:sym typeface="Source Sans Pro"/>
            </a:endParaRPr>
          </a:p>
          <a:p>
            <a:pPr lvl="0">
              <a:buSzPct val="25000"/>
            </a:pPr>
            <a:r>
              <a:rPr lang="en-US" sz="2400" b="0" i="0" u="none" strike="noStrike" cap="none" baseline="0" dirty="0" err="1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m_DF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 – is a DataFrame holding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 movie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information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[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movieId,title,genres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]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2400" baseline="0" dirty="0">
              <a:solidFill>
                <a:schemeClr val="dk1"/>
              </a:solidFill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These DataFrames can be joined as below to obtain number of reviews per genre</a:t>
            </a:r>
            <a:endParaRPr lang="en-US" sz="2400" b="0" i="0" u="none" strike="noStrike" cap="none" baseline="0" dirty="0">
              <a:solidFill>
                <a:schemeClr val="dk1"/>
              </a:solidFill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52268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40" y="122945"/>
            <a:ext cx="10515600" cy="803716"/>
          </a:xfrm>
        </p:spPr>
        <p:txBody>
          <a:bodyPr/>
          <a:lstStyle/>
          <a:p>
            <a:r>
              <a:rPr lang="en-US" dirty="0" smtClean="0"/>
              <a:t>Spark SQL and DataFrames</a:t>
            </a:r>
            <a:endParaRPr lang="en-GB" b="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01040" y="1331258"/>
            <a:ext cx="10637520" cy="5092401"/>
          </a:xfrm>
        </p:spPr>
        <p:txBody>
          <a:bodyPr>
            <a:normAutofit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en-GB" dirty="0" smtClean="0"/>
              <a:t>DataFrames and Spark SQL are essentially tied to </a:t>
            </a:r>
            <a:r>
              <a:rPr lang="en-GB" dirty="0" smtClean="0"/>
              <a:t>each other</a:t>
            </a:r>
            <a:endParaRPr lang="en-GB" dirty="0" smtClean="0"/>
          </a:p>
          <a:p>
            <a:pPr marL="505967" indent="-457200">
              <a:buClr>
                <a:schemeClr val="tx2"/>
              </a:buClr>
            </a:pPr>
            <a:r>
              <a:rPr lang="en-GB" dirty="0" smtClean="0"/>
              <a:t>The DataFrames API provides a programmatic interface for interacting with data</a:t>
            </a:r>
          </a:p>
          <a:p>
            <a:pPr marL="505967" indent="-457200">
              <a:buClr>
                <a:schemeClr val="tx2"/>
              </a:buClr>
            </a:pPr>
            <a:r>
              <a:rPr lang="en-GB" dirty="0" smtClean="0"/>
              <a:t>Spark SQL provides a SQL-like interface</a:t>
            </a:r>
          </a:p>
          <a:p>
            <a:pPr marL="505967" indent="-457200">
              <a:buClr>
                <a:schemeClr val="tx2"/>
              </a:buClr>
            </a:pPr>
            <a:r>
              <a:rPr lang="en-GB" dirty="0" smtClean="0"/>
              <a:t>Whatever you can do in DataFrames, you can do in Spark SQL and vice versa</a:t>
            </a:r>
          </a:p>
          <a:p>
            <a:pPr marL="48767" indent="0">
              <a:buClr>
                <a:schemeClr val="tx2"/>
              </a:buClr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88162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125"/>
            <a:ext cx="10515600" cy="803716"/>
          </a:xfrm>
        </p:spPr>
        <p:txBody>
          <a:bodyPr/>
          <a:lstStyle/>
          <a:p>
            <a:r>
              <a:rPr lang="en-US" dirty="0" smtClean="0"/>
              <a:t>Spark SQL contd.</a:t>
            </a:r>
            <a:endParaRPr lang="en-GB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559859"/>
            <a:ext cx="10515600" cy="4617104"/>
          </a:xfrm>
        </p:spPr>
        <p:txBody>
          <a:bodyPr>
            <a:normAutofit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en-GB" dirty="0" smtClean="0"/>
              <a:t>Spark SQL allows you to manipulate distributed data with SQL queries. Currently, two SQL dialects are supported.</a:t>
            </a:r>
          </a:p>
          <a:p>
            <a:pPr marL="505967" indent="-457200">
              <a:buClr>
                <a:schemeClr val="tx2"/>
              </a:buClr>
            </a:pPr>
            <a:r>
              <a:rPr lang="en-GB" dirty="0" smtClean="0"/>
              <a:t>If you're using a Spark </a:t>
            </a:r>
            <a:r>
              <a:rPr lang="en-GB" dirty="0" err="1" smtClean="0"/>
              <a:t>SQLContext</a:t>
            </a:r>
            <a:r>
              <a:rPr lang="en-GB" dirty="0" smtClean="0"/>
              <a:t>, the only supported dialect is "</a:t>
            </a:r>
            <a:r>
              <a:rPr lang="en-GB" dirty="0" err="1" smtClean="0"/>
              <a:t>sql</a:t>
            </a:r>
            <a:r>
              <a:rPr lang="en-GB" dirty="0" smtClean="0"/>
              <a:t>", a rich subset of SQL 92.</a:t>
            </a:r>
          </a:p>
          <a:p>
            <a:pPr marL="505967" indent="-457200">
              <a:buClr>
                <a:schemeClr val="tx2"/>
              </a:buClr>
            </a:pPr>
            <a:r>
              <a:rPr lang="en-GB" dirty="0" smtClean="0"/>
              <a:t>If you're using a </a:t>
            </a:r>
            <a:r>
              <a:rPr lang="en-GB" dirty="0" err="1" smtClean="0"/>
              <a:t>HiveContext</a:t>
            </a:r>
            <a:r>
              <a:rPr lang="en-GB" dirty="0" smtClean="0"/>
              <a:t>, the default dialect is "</a:t>
            </a:r>
            <a:r>
              <a:rPr lang="en-GB" dirty="0" err="1" smtClean="0"/>
              <a:t>hiveql</a:t>
            </a:r>
            <a:r>
              <a:rPr lang="en-GB" dirty="0" smtClean="0"/>
              <a:t>", corresponding to Hive's SQL dialect. "</a:t>
            </a:r>
            <a:r>
              <a:rPr lang="en-GB" dirty="0" err="1" smtClean="0"/>
              <a:t>sql</a:t>
            </a:r>
            <a:r>
              <a:rPr lang="en-GB" dirty="0" smtClean="0"/>
              <a:t>" is also available, but "</a:t>
            </a:r>
            <a:r>
              <a:rPr lang="en-GB" dirty="0" err="1" smtClean="0"/>
              <a:t>hiveql</a:t>
            </a:r>
            <a:r>
              <a:rPr lang="en-GB" dirty="0" smtClean="0"/>
              <a:t>" is a richer dialect.</a:t>
            </a:r>
          </a:p>
          <a:p>
            <a:pPr marL="48767" indent="0">
              <a:buClr>
                <a:schemeClr val="tx2"/>
              </a:buClr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10370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125"/>
            <a:ext cx="10515600" cy="803716"/>
          </a:xfrm>
        </p:spPr>
        <p:txBody>
          <a:bodyPr/>
          <a:lstStyle/>
          <a:p>
            <a:r>
              <a:rPr lang="en-US" dirty="0" smtClean="0"/>
              <a:t>Spark SQL contd.</a:t>
            </a:r>
            <a:endParaRPr lang="en-GB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559859"/>
            <a:ext cx="10515600" cy="4617104"/>
          </a:xfrm>
        </p:spPr>
        <p:txBody>
          <a:bodyPr>
            <a:normAutofit/>
          </a:bodyPr>
          <a:lstStyle/>
          <a:p>
            <a:pPr marL="505967" indent="-457200">
              <a:buClr>
                <a:schemeClr val="tx2"/>
              </a:buClr>
            </a:pPr>
            <a:r>
              <a:rPr lang="en-GB" dirty="0" smtClean="0"/>
              <a:t>You issue SQL queries through a </a:t>
            </a:r>
            <a:r>
              <a:rPr lang="en-GB" dirty="0" err="1" smtClean="0"/>
              <a:t>SQLContext</a:t>
            </a:r>
            <a:r>
              <a:rPr lang="en-GB" dirty="0" smtClean="0"/>
              <a:t> or </a:t>
            </a:r>
            <a:r>
              <a:rPr lang="en-GB" dirty="0" err="1" smtClean="0"/>
              <a:t>HiveContext</a:t>
            </a:r>
            <a:r>
              <a:rPr lang="en-GB" dirty="0" smtClean="0"/>
              <a:t>, using the </a:t>
            </a:r>
            <a:r>
              <a:rPr lang="en-GB" dirty="0" err="1" smtClean="0"/>
              <a:t>sql</a:t>
            </a:r>
            <a:r>
              <a:rPr lang="en-GB" dirty="0" smtClean="0"/>
              <a:t>() method.</a:t>
            </a:r>
          </a:p>
          <a:p>
            <a:pPr marL="505967" indent="-457200">
              <a:buClr>
                <a:schemeClr val="tx2"/>
              </a:buClr>
            </a:pPr>
            <a:r>
              <a:rPr lang="en-GB" dirty="0" smtClean="0"/>
              <a:t>The </a:t>
            </a:r>
            <a:r>
              <a:rPr lang="en-GB" dirty="0" err="1" smtClean="0"/>
              <a:t>sql</a:t>
            </a:r>
            <a:r>
              <a:rPr lang="en-GB" dirty="0" smtClean="0"/>
              <a:t>() method returns a DataFrame.</a:t>
            </a:r>
          </a:p>
          <a:p>
            <a:pPr marL="505967" indent="-457200">
              <a:buClr>
                <a:schemeClr val="tx2"/>
              </a:buClr>
            </a:pPr>
            <a:r>
              <a:rPr lang="en-GB" dirty="0" smtClean="0"/>
              <a:t>You can mix DataFrame methods and SQL queries in the same code.</a:t>
            </a:r>
          </a:p>
          <a:p>
            <a:pPr marL="505967" indent="-457200">
              <a:buClr>
                <a:schemeClr val="tx2"/>
              </a:buClr>
            </a:pPr>
            <a:r>
              <a:rPr lang="en-GB" dirty="0" smtClean="0"/>
              <a:t>To use SQL, you must either:</a:t>
            </a:r>
          </a:p>
          <a:p>
            <a:pPr marL="848867" lvl="1" indent="-342900">
              <a:buClr>
                <a:schemeClr val="tx2"/>
              </a:buClr>
            </a:pPr>
            <a:r>
              <a:rPr lang="en-GB" dirty="0" smtClean="0"/>
              <a:t>query a persisted Impala or Hive table, or</a:t>
            </a:r>
          </a:p>
          <a:p>
            <a:pPr marL="848867" lvl="1" indent="-342900">
              <a:buClr>
                <a:schemeClr val="tx2"/>
              </a:buClr>
            </a:pPr>
            <a:r>
              <a:rPr lang="en-GB" dirty="0" smtClean="0"/>
              <a:t>make a table alias for a DataFrame, using </a:t>
            </a:r>
            <a:r>
              <a:rPr lang="en-GB" dirty="0" err="1" smtClean="0"/>
              <a:t>registerTempTable</a:t>
            </a:r>
            <a:r>
              <a:rPr lang="en-GB" dirty="0" smtClean="0"/>
              <a:t>()</a:t>
            </a:r>
          </a:p>
          <a:p>
            <a:pPr marL="48767" indent="0">
              <a:buClr>
                <a:schemeClr val="tx2"/>
              </a:buClr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50626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125"/>
            <a:ext cx="10515600" cy="803716"/>
          </a:xfrm>
        </p:spPr>
        <p:txBody>
          <a:bodyPr/>
          <a:lstStyle/>
          <a:p>
            <a:r>
              <a:rPr lang="en-US" dirty="0" smtClean="0"/>
              <a:t>Spark SQL  - Example</a:t>
            </a:r>
            <a:endParaRPr lang="en-GB" b="1" dirty="0"/>
          </a:p>
        </p:txBody>
      </p:sp>
      <p:sp>
        <p:nvSpPr>
          <p:cNvPr id="6" name="Shape 1399"/>
          <p:cNvSpPr txBox="1">
            <a:spLocks/>
          </p:cNvSpPr>
          <p:nvPr/>
        </p:nvSpPr>
        <p:spPr>
          <a:xfrm>
            <a:off x="1004792" y="1116105"/>
            <a:ext cx="8635919" cy="936527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lang="en-US" sz="2170" dirty="0" smtClean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issue SQL against an existing DataFrame, create a temporary table, which essentially gives the DataFrame a </a:t>
            </a:r>
            <a:r>
              <a:rPr lang="en-US" sz="2170" i="1" dirty="0" smtClean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name</a:t>
            </a:r>
            <a:r>
              <a:rPr lang="en-US" sz="2170" dirty="0" smtClean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that's usable within a query.</a:t>
            </a:r>
            <a:endParaRPr lang="en-US" sz="2170" dirty="0">
              <a:solidFill>
                <a:srgbClr val="3F3F3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Shape 1402"/>
          <p:cNvSpPr/>
          <p:nvPr/>
        </p:nvSpPr>
        <p:spPr>
          <a:xfrm>
            <a:off x="838200" y="2140094"/>
            <a:ext cx="10515600" cy="4578756"/>
          </a:xfrm>
          <a:prstGeom prst="rect">
            <a:avLst/>
          </a:prstGeom>
          <a:solidFill>
            <a:schemeClr val="lt1"/>
          </a:solidFill>
          <a:ln w="9525" cap="rnd" cmpd="sng">
            <a:solidFill>
              <a:srgbClr val="C4BFA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sz="160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-US" sz="1600" i="0" u="none" strike="noStrike" cap="none" baseline="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</a:t>
            </a:r>
            <a:r>
              <a:rPr lang="en-US" sz="160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600" i="0" u="none" strike="noStrike" cap="none" baseline="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sqlContext.read.parquet</a:t>
            </a:r>
            <a:r>
              <a:rPr lang="en-US" sz="160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("/</a:t>
            </a:r>
            <a:r>
              <a:rPr lang="en-US" sz="1600" i="0" u="none" strike="noStrike" cap="none" baseline="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tmp</a:t>
            </a:r>
            <a:r>
              <a:rPr lang="en-US" sz="160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600" i="0" u="none" strike="noStrike" cap="none" baseline="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WH_VRecord</a:t>
            </a:r>
            <a:r>
              <a:rPr lang="en-US" sz="160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/part-r-00000-5396c70a-ff5b-4dda-9306-3a5e8bd9167a.gz.parquet")</a:t>
            </a:r>
            <a:endParaRPr lang="en-US" sz="1600" i="0" u="none" strike="noStrike" cap="none" baseline="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endParaRPr lang="en-US" sz="1600" i="0" u="none" strike="noStrike" cap="none" baseline="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sz="160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-US" sz="1600" i="0" u="none" strike="noStrike" cap="none" baseline="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df.registerTempTable</a:t>
            </a:r>
            <a:r>
              <a:rPr lang="en-US" sz="160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-US" sz="1600" i="0" u="none" strike="noStrike" cap="none" baseline="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VistorRecords</a:t>
            </a:r>
            <a:r>
              <a:rPr lang="en-US" sz="160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")</a:t>
            </a:r>
            <a:endParaRPr lang="en-US" sz="1600" i="0" u="none" strike="noStrike" cap="none" baseline="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endParaRPr lang="en-US" sz="1600" i="0" u="none" strike="noStrike" cap="none" baseline="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sz="160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-US" sz="1600" i="0" u="none" strike="noStrike" cap="none" baseline="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sql_df</a:t>
            </a:r>
            <a:r>
              <a:rPr lang="en-US" sz="160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600" i="0" u="none" strike="noStrike" cap="none" baseline="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sqlContext.sql</a:t>
            </a:r>
            <a:r>
              <a:rPr lang="en-US" sz="160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("SELECT NAMELAST,NAMEFIRST,APPT_START_DATE,APPT_END_DATE FROM </a:t>
            </a:r>
            <a:r>
              <a:rPr lang="en-US" sz="1600" i="0" u="none" strike="noStrike" cap="none" baseline="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VistorRecords</a:t>
            </a:r>
            <a:r>
              <a:rPr lang="en-US" sz="160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")</a:t>
            </a:r>
            <a:endParaRPr lang="en-US" sz="1600" i="0" u="none" strike="noStrike" cap="none" baseline="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1600" i="0" u="none" strike="noStrike" cap="none" baseline="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-US" sz="1600" i="0" u="none" strike="noStrike" cap="none" baseline="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sql_df.show</a:t>
            </a:r>
            <a:r>
              <a:rPr lang="en-US" sz="160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(5) </a:t>
            </a:r>
          </a:p>
          <a:p>
            <a:pPr lvl="0">
              <a:buSzPct val="25000"/>
            </a:pPr>
            <a:r>
              <a:rPr lang="en-US" sz="160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+-----------+---------+---------------+-------------+</a:t>
            </a:r>
          </a:p>
          <a:p>
            <a:pPr lvl="0">
              <a:buSzPct val="25000"/>
            </a:pPr>
            <a:r>
              <a:rPr lang="en-US" sz="160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  NAMELAST|NAMEFIRST|APPT_START_DATE|APPT_END_DATE|</a:t>
            </a:r>
          </a:p>
          <a:p>
            <a:pPr lvl="0">
              <a:buSzPct val="25000"/>
            </a:pPr>
            <a:r>
              <a:rPr lang="en-US" sz="160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+-----------+---------+---------------+-------------+</a:t>
            </a:r>
          </a:p>
          <a:p>
            <a:pPr lvl="0">
              <a:buSzPct val="25000"/>
            </a:pPr>
            <a:r>
              <a:rPr lang="en-US" sz="160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-US" sz="1600" i="0" u="none" strike="noStrike" cap="none" baseline="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Adamopoulos</a:t>
            </a:r>
            <a:r>
              <a:rPr lang="en-US" sz="160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  Stella|         5/1/15|       5/1/15|</a:t>
            </a:r>
          </a:p>
          <a:p>
            <a:pPr lvl="0">
              <a:buSzPct val="25000"/>
            </a:pPr>
            <a:r>
              <a:rPr lang="en-US" sz="160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   </a:t>
            </a:r>
            <a:r>
              <a:rPr lang="en-US" sz="1600" i="0" u="none" strike="noStrike" cap="none" baseline="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Brosman</a:t>
            </a:r>
            <a:r>
              <a:rPr lang="en-US" sz="160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  Muriel|         5/1/15|       5/1/15|</a:t>
            </a:r>
          </a:p>
          <a:p>
            <a:pPr lvl="0">
              <a:buSzPct val="25000"/>
            </a:pPr>
            <a:r>
              <a:rPr lang="en-US" sz="160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 Brumfield|    Avery|         5/1/15|       5/1/15|</a:t>
            </a:r>
          </a:p>
          <a:p>
            <a:pPr lvl="0">
              <a:buSzPct val="25000"/>
            </a:pPr>
            <a:r>
              <a:rPr lang="en-US" sz="160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   </a:t>
            </a:r>
            <a:r>
              <a:rPr lang="en-US" sz="1600" i="0" u="none" strike="noStrike" cap="none" baseline="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Chipman|Catherine</a:t>
            </a:r>
            <a:r>
              <a:rPr lang="en-US" sz="160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        5/1/15|       5/1/15|</a:t>
            </a:r>
          </a:p>
          <a:p>
            <a:pPr lvl="0">
              <a:buSzPct val="25000"/>
            </a:pPr>
            <a:r>
              <a:rPr lang="en-US" sz="160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     Chubb|   Steven|         5/1/15|       5/1/15|</a:t>
            </a:r>
          </a:p>
          <a:p>
            <a:pPr lvl="0">
              <a:buSzPct val="25000"/>
            </a:pPr>
            <a:r>
              <a:rPr lang="en-US" sz="160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+-----------+---------+---------------+-------------+</a:t>
            </a:r>
          </a:p>
          <a:p>
            <a:pPr lvl="0">
              <a:buSzPct val="25000"/>
            </a:pPr>
            <a:r>
              <a:rPr lang="en-US" sz="1600" i="0" u="none" strike="noStrike" cap="none" baseline="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only showing top 5 rows</a:t>
            </a:r>
          </a:p>
        </p:txBody>
      </p:sp>
    </p:spTree>
    <p:extLst>
      <p:ext uri="{BB962C8B-B14F-4D97-AF65-F5344CB8AC3E}">
        <p14:creationId xmlns:p14="http://schemas.microsoft.com/office/powerpoint/2010/main" val="218039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125"/>
            <a:ext cx="10515600" cy="803716"/>
          </a:xfrm>
        </p:spPr>
        <p:txBody>
          <a:bodyPr/>
          <a:lstStyle/>
          <a:p>
            <a:r>
              <a:rPr lang="en-US" dirty="0"/>
              <a:t>Catalyst </a:t>
            </a:r>
            <a:r>
              <a:rPr lang="en-US" dirty="0" smtClean="0"/>
              <a:t>: Spark’s </a:t>
            </a:r>
            <a:r>
              <a:rPr lang="en-US" dirty="0"/>
              <a:t>Optimizer</a:t>
            </a:r>
            <a:endParaRPr lang="en-GB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025723"/>
            <a:ext cx="10515600" cy="5334122"/>
          </a:xfrm>
        </p:spPr>
        <p:txBody>
          <a:bodyPr>
            <a:normAutofit/>
          </a:bodyPr>
          <a:lstStyle/>
          <a:p>
            <a:pPr marL="505967" indent="-457200">
              <a:buClr>
                <a:schemeClr val="tx2"/>
              </a:buClr>
            </a:pPr>
            <a:r>
              <a:rPr lang="en-GB" dirty="0" smtClean="0"/>
              <a:t>Spark SQL uses catalyst to optimize all the queries written both in spark </a:t>
            </a:r>
            <a:r>
              <a:rPr lang="en-GB" dirty="0" err="1" smtClean="0"/>
              <a:t>sql</a:t>
            </a:r>
            <a:r>
              <a:rPr lang="en-GB" dirty="0" smtClean="0"/>
              <a:t> and dataframe </a:t>
            </a:r>
            <a:r>
              <a:rPr lang="en-GB" dirty="0" err="1" smtClean="0"/>
              <a:t>dsl</a:t>
            </a:r>
            <a:endParaRPr lang="en-GB" dirty="0" smtClean="0"/>
          </a:p>
          <a:p>
            <a:pPr marL="48767" indent="0">
              <a:buClr>
                <a:schemeClr val="tx2"/>
              </a:buClr>
              <a:buNone/>
            </a:pPr>
            <a:endParaRPr lang="en-US" dirty="0" smtClean="0"/>
          </a:p>
          <a:p>
            <a:pPr marL="48767" indent="0">
              <a:buClr>
                <a:schemeClr val="tx2"/>
              </a:buClr>
              <a:buNone/>
            </a:pPr>
            <a:endParaRPr lang="en-GB" dirty="0" smtClean="0"/>
          </a:p>
          <a:p>
            <a:pPr marL="48767" indent="0">
              <a:buClr>
                <a:schemeClr val="tx2"/>
              </a:buClr>
              <a:buNone/>
            </a:pPr>
            <a:endParaRPr lang="de-CH" dirty="0" smtClean="0"/>
          </a:p>
          <a:p>
            <a:pPr marL="48767" indent="0">
              <a:buClr>
                <a:schemeClr val="tx2"/>
              </a:buClr>
              <a:buNone/>
            </a:pPr>
            <a:endParaRPr lang="de-CH" dirty="0"/>
          </a:p>
          <a:p>
            <a:pPr marL="48767" indent="0">
              <a:buClr>
                <a:schemeClr val="tx2"/>
              </a:buClr>
              <a:buNone/>
            </a:pPr>
            <a:endParaRPr lang="de-CH" dirty="0" smtClean="0"/>
          </a:p>
          <a:p>
            <a:pPr marL="48767" indent="0">
              <a:buClr>
                <a:schemeClr val="tx2"/>
              </a:buClr>
              <a:buNone/>
            </a:pPr>
            <a:r>
              <a:rPr lang="de-CH" dirty="0" smtClean="0"/>
              <a:t>Analysis</a:t>
            </a:r>
          </a:p>
          <a:p>
            <a:pPr marL="848867" lvl="1" indent="-342900">
              <a:buClr>
                <a:schemeClr val="tx2"/>
              </a:buClr>
              <a:buFontTx/>
              <a:buChar char="-"/>
            </a:pPr>
            <a:r>
              <a:rPr lang="de-CH" dirty="0" smtClean="0"/>
              <a:t>phase where attribute references or relations are resolved</a:t>
            </a:r>
          </a:p>
          <a:p>
            <a:pPr marL="848867" lvl="1" indent="-342900">
              <a:buClr>
                <a:schemeClr val="tx2"/>
              </a:buClr>
              <a:buFontTx/>
              <a:buChar char="-"/>
            </a:pPr>
            <a:r>
              <a:rPr lang="de-CH" dirty="0" smtClean="0"/>
              <a:t>e.g: column validity, column type</a:t>
            </a:r>
          </a:p>
          <a:p>
            <a:pPr marL="848867" lvl="1" indent="-342900">
              <a:buClr>
                <a:schemeClr val="tx2"/>
              </a:buClr>
              <a:buFontTx/>
              <a:buChar char="-"/>
            </a:pPr>
            <a:r>
              <a:rPr lang="de-CH" dirty="0" smtClean="0"/>
              <a:t>catalog object tracks the tables in all data sources</a:t>
            </a:r>
            <a:endParaRPr lang="de-CH" dirty="0" smtClean="0"/>
          </a:p>
          <a:p>
            <a:pPr marL="48767" indent="0">
              <a:buClr>
                <a:schemeClr val="tx2"/>
              </a:buClr>
              <a:buNone/>
            </a:pPr>
            <a:endParaRPr lang="de-CH" dirty="0" smtClean="0"/>
          </a:p>
          <a:p>
            <a:pPr marL="48767" indent="0">
              <a:buClr>
                <a:schemeClr val="tx2"/>
              </a:buClr>
              <a:buNone/>
            </a:pPr>
            <a:endParaRPr lang="de-CH" dirty="0" smtClean="0"/>
          </a:p>
        </p:txBody>
      </p:sp>
      <p:sp>
        <p:nvSpPr>
          <p:cNvPr id="3" name="Rectangle 2"/>
          <p:cNvSpPr/>
          <p:nvPr/>
        </p:nvSpPr>
        <p:spPr>
          <a:xfrm>
            <a:off x="2286000" y="2217629"/>
            <a:ext cx="7391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DataFrame DSL</a:t>
            </a:r>
            <a:endParaRPr lang="en-GB" sz="800" dirty="0"/>
          </a:p>
        </p:txBody>
      </p:sp>
      <p:sp>
        <p:nvSpPr>
          <p:cNvPr id="8" name="Rectangle 7"/>
          <p:cNvSpPr/>
          <p:nvPr/>
        </p:nvSpPr>
        <p:spPr>
          <a:xfrm>
            <a:off x="2286000" y="2776868"/>
            <a:ext cx="7391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SQL Query</a:t>
            </a:r>
            <a:endParaRPr lang="en-GB" sz="800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516707" y="1815137"/>
            <a:ext cx="7620" cy="193845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8387169" y="1815137"/>
            <a:ext cx="7620" cy="193845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749321" y="2500658"/>
            <a:ext cx="7391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RDDs</a:t>
            </a:r>
            <a:endParaRPr lang="en-GB" sz="800" dirty="0"/>
          </a:p>
        </p:txBody>
      </p:sp>
      <p:sp>
        <p:nvSpPr>
          <p:cNvPr id="12" name="Rectangle 11"/>
          <p:cNvSpPr/>
          <p:nvPr/>
        </p:nvSpPr>
        <p:spPr>
          <a:xfrm>
            <a:off x="3541939" y="2500658"/>
            <a:ext cx="7391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Unresolved Logical Plan</a:t>
            </a:r>
            <a:endParaRPr lang="en-GB" sz="800" dirty="0"/>
          </a:p>
        </p:txBody>
      </p:sp>
      <p:sp>
        <p:nvSpPr>
          <p:cNvPr id="13" name="Rectangle 12"/>
          <p:cNvSpPr/>
          <p:nvPr/>
        </p:nvSpPr>
        <p:spPr>
          <a:xfrm>
            <a:off x="4405721" y="2500658"/>
            <a:ext cx="7391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Logical Plan</a:t>
            </a:r>
            <a:endParaRPr lang="en-GB" sz="800" dirty="0"/>
          </a:p>
        </p:txBody>
      </p:sp>
      <p:sp>
        <p:nvSpPr>
          <p:cNvPr id="14" name="Rectangle 13"/>
          <p:cNvSpPr/>
          <p:nvPr/>
        </p:nvSpPr>
        <p:spPr>
          <a:xfrm>
            <a:off x="5267871" y="2500658"/>
            <a:ext cx="7391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Optimized Logical Plan</a:t>
            </a:r>
            <a:endParaRPr lang="en-GB" sz="800" dirty="0"/>
          </a:p>
        </p:txBody>
      </p:sp>
      <p:sp>
        <p:nvSpPr>
          <p:cNvPr id="15" name="Rectangle 14"/>
          <p:cNvSpPr/>
          <p:nvPr/>
        </p:nvSpPr>
        <p:spPr>
          <a:xfrm>
            <a:off x="6130021" y="2500658"/>
            <a:ext cx="7391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7552779" y="2500658"/>
            <a:ext cx="7391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Selected Physical Plan</a:t>
            </a:r>
            <a:endParaRPr lang="en-GB" sz="800" dirty="0"/>
          </a:p>
        </p:txBody>
      </p:sp>
      <p:sp>
        <p:nvSpPr>
          <p:cNvPr id="17" name="Rectangle 16"/>
          <p:cNvSpPr/>
          <p:nvPr/>
        </p:nvSpPr>
        <p:spPr>
          <a:xfrm>
            <a:off x="7108711" y="2140541"/>
            <a:ext cx="204518" cy="1085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 smtClean="0"/>
              <a:t>Cost Model</a:t>
            </a:r>
            <a:endParaRPr lang="en-GB" sz="800" dirty="0"/>
          </a:p>
        </p:txBody>
      </p:sp>
      <p:sp>
        <p:nvSpPr>
          <p:cNvPr id="18" name="Rectangle 17"/>
          <p:cNvSpPr/>
          <p:nvPr/>
        </p:nvSpPr>
        <p:spPr>
          <a:xfrm>
            <a:off x="6162164" y="2548553"/>
            <a:ext cx="7391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6214143" y="2583389"/>
            <a:ext cx="7391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Physical Plans</a:t>
            </a:r>
            <a:endParaRPr lang="en-GB" sz="800" dirty="0"/>
          </a:p>
        </p:txBody>
      </p:sp>
      <p:cxnSp>
        <p:nvCxnSpPr>
          <p:cNvPr id="21" name="Straight Arrow Connector 20"/>
          <p:cNvCxnSpPr>
            <a:endCxn id="12" idx="1"/>
          </p:cNvCxnSpPr>
          <p:nvPr/>
        </p:nvCxnSpPr>
        <p:spPr>
          <a:xfrm>
            <a:off x="3025140" y="2400509"/>
            <a:ext cx="516799" cy="283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12" idx="1"/>
          </p:cNvCxnSpPr>
          <p:nvPr/>
        </p:nvCxnSpPr>
        <p:spPr>
          <a:xfrm flipV="1">
            <a:off x="3025140" y="2683538"/>
            <a:ext cx="516799" cy="276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242320" y="2705384"/>
            <a:ext cx="187457" cy="10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103031" y="2691158"/>
            <a:ext cx="187457" cy="10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967749" y="2692450"/>
            <a:ext cx="187457" cy="10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930585" y="2694580"/>
            <a:ext cx="187457" cy="10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3"/>
          </p:cNvCxnSpPr>
          <p:nvPr/>
        </p:nvCxnSpPr>
        <p:spPr>
          <a:xfrm>
            <a:off x="7313229" y="2683538"/>
            <a:ext cx="234669" cy="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1" idx="1"/>
          </p:cNvCxnSpPr>
          <p:nvPr/>
        </p:nvCxnSpPr>
        <p:spPr>
          <a:xfrm flipV="1">
            <a:off x="8291919" y="2683538"/>
            <a:ext cx="457402" cy="5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950140" y="2140541"/>
            <a:ext cx="778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Logical Plan Optimization</a:t>
            </a:r>
            <a:endParaRPr lang="en-GB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5837237" y="2137902"/>
            <a:ext cx="778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Physical Planning</a:t>
            </a:r>
            <a:endParaRPr lang="en-GB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8303690" y="2137902"/>
            <a:ext cx="778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Code Generation</a:t>
            </a:r>
            <a:endParaRPr lang="en-GB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3946678" y="2199457"/>
            <a:ext cx="7787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Analysis</a:t>
            </a:r>
            <a:endParaRPr lang="en-GB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3948648" y="2941457"/>
            <a:ext cx="7787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Catalog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20622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125"/>
            <a:ext cx="10515600" cy="803716"/>
          </a:xfrm>
        </p:spPr>
        <p:txBody>
          <a:bodyPr/>
          <a:lstStyle/>
          <a:p>
            <a:r>
              <a:rPr lang="en-US" dirty="0"/>
              <a:t>Catalyst : Spark’s Optimizer</a:t>
            </a:r>
            <a:endParaRPr lang="en-GB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408023"/>
          </a:xfrm>
        </p:spPr>
        <p:txBody>
          <a:bodyPr>
            <a:normAutofit fontScale="92500" lnSpcReduction="10000"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de-CH" dirty="0" smtClean="0"/>
              <a:t>Logical Optimizations</a:t>
            </a:r>
            <a:endParaRPr lang="de-CH" dirty="0"/>
          </a:p>
          <a:p>
            <a:pPr marL="848867" lvl="1" indent="-342900">
              <a:buClr>
                <a:schemeClr val="tx2"/>
              </a:buClr>
              <a:buFontTx/>
              <a:buChar char="-"/>
            </a:pPr>
            <a:r>
              <a:rPr lang="de-CH" dirty="0" smtClean="0"/>
              <a:t>Standard rule-based optimizations</a:t>
            </a:r>
            <a:endParaRPr lang="de-CH" dirty="0"/>
          </a:p>
          <a:p>
            <a:pPr marL="848867" lvl="1" indent="-342900">
              <a:buClr>
                <a:schemeClr val="tx2"/>
              </a:buClr>
              <a:buFontTx/>
              <a:buChar char="-"/>
            </a:pPr>
            <a:r>
              <a:rPr lang="de-CH" dirty="0"/>
              <a:t>e.g: </a:t>
            </a:r>
            <a:r>
              <a:rPr lang="de-CH" dirty="0" smtClean="0"/>
              <a:t>predicate pushdown, project prunning, null propagation etc</a:t>
            </a:r>
            <a:endParaRPr lang="de-CH" dirty="0"/>
          </a:p>
          <a:p>
            <a:pPr marL="48767" indent="0">
              <a:buClr>
                <a:schemeClr val="tx2"/>
              </a:buClr>
              <a:buNone/>
            </a:pPr>
            <a:endParaRPr lang="de-CH" dirty="0" smtClean="0"/>
          </a:p>
          <a:p>
            <a:pPr marL="48767" indent="0">
              <a:buClr>
                <a:schemeClr val="tx2"/>
              </a:buClr>
              <a:buNone/>
            </a:pPr>
            <a:r>
              <a:rPr lang="de-CH" dirty="0" smtClean="0"/>
              <a:t>Physical Planning</a:t>
            </a:r>
          </a:p>
          <a:p>
            <a:pPr marL="848867" lvl="1" indent="-342900">
              <a:buClr>
                <a:schemeClr val="tx2"/>
              </a:buClr>
              <a:buFontTx/>
              <a:buChar char="-"/>
            </a:pPr>
            <a:r>
              <a:rPr lang="de-CH" dirty="0" smtClean="0"/>
              <a:t>generated one or more physical plans</a:t>
            </a:r>
            <a:endParaRPr lang="de-CH" dirty="0"/>
          </a:p>
          <a:p>
            <a:pPr marL="848867" lvl="1" indent="-342900">
              <a:buClr>
                <a:schemeClr val="tx2"/>
              </a:buClr>
              <a:buFontTx/>
              <a:buChar char="-"/>
            </a:pPr>
            <a:r>
              <a:rPr lang="de-CH" dirty="0" smtClean="0"/>
              <a:t>cost model is used to select a plan</a:t>
            </a:r>
          </a:p>
          <a:p>
            <a:pPr marL="48767" indent="0">
              <a:buClr>
                <a:schemeClr val="tx2"/>
              </a:buClr>
              <a:buNone/>
            </a:pPr>
            <a:endParaRPr lang="de-CH" dirty="0" smtClean="0"/>
          </a:p>
          <a:p>
            <a:pPr marL="48767" indent="0">
              <a:buClr>
                <a:schemeClr val="tx2"/>
              </a:buClr>
              <a:buNone/>
            </a:pPr>
            <a:r>
              <a:rPr lang="de-CH" dirty="0" smtClean="0"/>
              <a:t>Code Generation</a:t>
            </a:r>
          </a:p>
          <a:p>
            <a:pPr marL="848867" lvl="1" indent="-342900">
              <a:buClr>
                <a:schemeClr val="tx2"/>
              </a:buClr>
              <a:buFontTx/>
              <a:buChar char="-"/>
            </a:pPr>
            <a:r>
              <a:rPr lang="de-CH" dirty="0" smtClean="0"/>
              <a:t>generate java bytecode to speed up execution</a:t>
            </a:r>
          </a:p>
          <a:p>
            <a:pPr marL="48767" indent="0">
              <a:buClr>
                <a:schemeClr val="tx2"/>
              </a:buClr>
              <a:buNone/>
            </a:pPr>
            <a:endParaRPr lang="de-CH" dirty="0"/>
          </a:p>
          <a:p>
            <a:pPr marL="48767" indent="0">
              <a:buClr>
                <a:schemeClr val="tx2"/>
              </a:buClr>
              <a:buNone/>
            </a:pPr>
            <a:r>
              <a:rPr lang="de-CH" dirty="0" smtClean="0"/>
              <a:t>Further Reading</a:t>
            </a:r>
          </a:p>
          <a:p>
            <a:pPr marL="848867" lvl="1" indent="-342900">
              <a:buClr>
                <a:schemeClr val="tx2"/>
              </a:buClr>
              <a:buFont typeface="Calibri" panose="020F0502020204030204" pitchFamily="34" charset="0"/>
              <a:buChar char="₋"/>
            </a:pPr>
            <a:r>
              <a:rPr lang="de-CH" sz="2000" dirty="0" smtClean="0"/>
              <a:t>https</a:t>
            </a:r>
            <a:r>
              <a:rPr lang="de-CH" sz="2000" dirty="0"/>
              <a:t>://databricks.com/blog/2015/04/13/deep-dive-into-spark-sqls-catalyst-optimizer.html</a:t>
            </a:r>
            <a:endParaRPr lang="de-CH" sz="2000" dirty="0"/>
          </a:p>
          <a:p>
            <a:pPr marL="848867" lvl="1" indent="-342900">
              <a:buClr>
                <a:schemeClr val="tx2"/>
              </a:buClr>
              <a:buFontTx/>
              <a:buChar char="-"/>
            </a:pPr>
            <a:endParaRPr lang="de-CH" dirty="0"/>
          </a:p>
          <a:p>
            <a:pPr marL="505967" lvl="1" indent="0">
              <a:buClr>
                <a:schemeClr val="tx2"/>
              </a:buClr>
              <a:buNone/>
            </a:pPr>
            <a:endParaRPr lang="de-CH" dirty="0"/>
          </a:p>
          <a:p>
            <a:pPr marL="48767" indent="0">
              <a:buClr>
                <a:schemeClr val="tx2"/>
              </a:buClr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50920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125"/>
            <a:ext cx="10515600" cy="803716"/>
          </a:xfrm>
        </p:spPr>
        <p:txBody>
          <a:bodyPr/>
          <a:lstStyle/>
          <a:p>
            <a:r>
              <a:rPr lang="en-US" dirty="0" smtClean="0"/>
              <a:t>Dataframe and SPARK </a:t>
            </a:r>
            <a:r>
              <a:rPr lang="en-US" dirty="0" smtClean="0"/>
              <a:t>SQL: </a:t>
            </a:r>
            <a:r>
              <a:rPr lang="en-US" dirty="0" smtClean="0"/>
              <a:t>Demo</a:t>
            </a:r>
            <a:endParaRPr lang="en-GB" b="1" dirty="0"/>
          </a:p>
        </p:txBody>
      </p:sp>
      <p:sp>
        <p:nvSpPr>
          <p:cNvPr id="18" name="Shape 547"/>
          <p:cNvSpPr txBox="1"/>
          <p:nvPr/>
        </p:nvSpPr>
        <p:spPr>
          <a:xfrm>
            <a:off x="838200" y="842841"/>
            <a:ext cx="10873409" cy="59555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32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Login to </a:t>
            </a:r>
            <a:r>
              <a:rPr lang="en-US" sz="3200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lxplus</a:t>
            </a:r>
            <a:endParaRPr lang="en-US" sz="32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endParaRPr lang="en-US" sz="28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US" sz="2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cd /</a:t>
            </a:r>
            <a:r>
              <a:rPr lang="en-US" sz="2800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eos</a:t>
            </a:r>
            <a:r>
              <a:rPr lang="en-US" sz="2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/user/p/</a:t>
            </a:r>
            <a:r>
              <a:rPr lang="en-US" sz="2800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pkothuri</a:t>
            </a:r>
            <a:endParaRPr lang="en-US" sz="28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US" sz="2800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git</a:t>
            </a:r>
            <a:r>
              <a:rPr lang="en-US" sz="2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clone https://github.com/prasanthkothuri/sparkTraining.git</a:t>
            </a:r>
          </a:p>
          <a:p>
            <a:pPr lvl="0">
              <a:buSzPct val="25000"/>
            </a:pPr>
            <a:endParaRPr lang="en-US" sz="28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GB" sz="32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Login to SWAN</a:t>
            </a:r>
          </a:p>
          <a:p>
            <a:pPr lvl="0">
              <a:buSzPct val="25000"/>
            </a:pPr>
            <a:endParaRPr lang="en-GB" sz="28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GB" sz="2800" dirty="0">
                <a:solidFill>
                  <a:schemeClr val="dk1"/>
                </a:solidFill>
                <a:ea typeface="Arial"/>
                <a:cs typeface="Arial"/>
                <a:sym typeface="Arial"/>
                <a:hlinkClick r:id="rId2"/>
              </a:rPr>
              <a:t>https://swan.cern.ch/</a:t>
            </a:r>
            <a:endParaRPr lang="en-GB" sz="28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GB" sz="2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open </a:t>
            </a:r>
            <a:r>
              <a:rPr lang="en-GB" sz="2800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sparkTraining</a:t>
            </a:r>
            <a:r>
              <a:rPr lang="en-GB" sz="2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-&gt;notebooks-&gt;</a:t>
            </a:r>
            <a:r>
              <a:rPr lang="en-GB" sz="2800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Tutorial_DataFrame_Final.ipynb</a:t>
            </a:r>
            <a:endParaRPr lang="en-GB" sz="28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885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808"/>
            <a:ext cx="10515600" cy="827570"/>
          </a:xfrm>
        </p:spPr>
        <p:txBody>
          <a:bodyPr/>
          <a:lstStyle/>
          <a:p>
            <a:r>
              <a:rPr lang="en-GB" dirty="0" smtClean="0"/>
              <a:t>Spark Abstractions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2209"/>
            <a:ext cx="10515600" cy="4904754"/>
          </a:xfrm>
        </p:spPr>
        <p:txBody>
          <a:bodyPr>
            <a:normAutofit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de-CH" dirty="0" smtClean="0"/>
              <a:t>Two main abstractions of Spark</a:t>
            </a:r>
          </a:p>
          <a:p>
            <a:pPr marL="48767" indent="0">
              <a:buClr>
                <a:schemeClr val="tx2"/>
              </a:buClr>
              <a:buNone/>
            </a:pPr>
            <a:endParaRPr lang="de-CH" dirty="0" smtClean="0"/>
          </a:p>
          <a:p>
            <a:pPr marL="505967" indent="-457200">
              <a:buClr>
                <a:schemeClr val="tx2"/>
              </a:buClr>
            </a:pPr>
            <a:r>
              <a:rPr lang="de-CH" dirty="0" smtClean="0"/>
              <a:t>RDD – Resilient Distributed Dataset</a:t>
            </a:r>
          </a:p>
          <a:p>
            <a:pPr marL="48767" indent="0">
              <a:buClr>
                <a:schemeClr val="tx2"/>
              </a:buClr>
              <a:buNone/>
            </a:pPr>
            <a:endParaRPr lang="de-CH" dirty="0" smtClean="0"/>
          </a:p>
          <a:p>
            <a:pPr marL="505967" indent="-457200">
              <a:buClr>
                <a:schemeClr val="tx2"/>
              </a:buClr>
            </a:pPr>
            <a:r>
              <a:rPr lang="de-CH" dirty="0" smtClean="0"/>
              <a:t>DAG – Direct Acyclic Graph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17703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40" y="122945"/>
            <a:ext cx="10515600" cy="803716"/>
          </a:xfrm>
        </p:spPr>
        <p:txBody>
          <a:bodyPr/>
          <a:lstStyle/>
          <a:p>
            <a:r>
              <a:rPr lang="en-US" dirty="0" smtClean="0"/>
              <a:t>Spark </a:t>
            </a:r>
            <a:r>
              <a:rPr lang="en-US" dirty="0" err="1" smtClean="0"/>
              <a:t>MLlib</a:t>
            </a:r>
            <a:endParaRPr lang="en-GB" b="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01040" y="1331258"/>
            <a:ext cx="10637520" cy="5092401"/>
          </a:xfrm>
        </p:spPr>
        <p:txBody>
          <a:bodyPr>
            <a:normAutofit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en-GB" dirty="0" smtClean="0"/>
              <a:t>Why Apache Spark for Machine Learning?</a:t>
            </a:r>
          </a:p>
          <a:p>
            <a:pPr marL="48767" indent="0">
              <a:buClr>
                <a:schemeClr val="tx2"/>
              </a:buClr>
              <a:buNone/>
            </a:pPr>
            <a:endParaRPr lang="en-GB" dirty="0" smtClean="0"/>
          </a:p>
          <a:p>
            <a:pPr marL="505967" indent="-457200">
              <a:buClr>
                <a:schemeClr val="tx2"/>
              </a:buClr>
            </a:pPr>
            <a:r>
              <a:rPr lang="en-GB" dirty="0" smtClean="0"/>
              <a:t>Bigger than memory datasets</a:t>
            </a:r>
          </a:p>
          <a:p>
            <a:pPr marL="963167" lvl="1" indent="-457200">
              <a:buClr>
                <a:schemeClr val="tx2"/>
              </a:buClr>
            </a:pPr>
            <a:r>
              <a:rPr lang="en-US" dirty="0" smtClean="0"/>
              <a:t>Able to train a model on large scale dataset</a:t>
            </a:r>
            <a:endParaRPr lang="en-GB" dirty="0" smtClean="0"/>
          </a:p>
          <a:p>
            <a:pPr marL="505967" indent="-457200">
              <a:buClr>
                <a:schemeClr val="tx2"/>
              </a:buClr>
            </a:pPr>
            <a:r>
              <a:rPr lang="en-GB" dirty="0" smtClean="0"/>
              <a:t>General Purpose</a:t>
            </a:r>
          </a:p>
          <a:p>
            <a:pPr marL="963167" lvl="1" indent="-457200">
              <a:buClr>
                <a:schemeClr val="tx2"/>
              </a:buClr>
            </a:pPr>
            <a:r>
              <a:rPr lang="en-US" dirty="0" smtClean="0"/>
              <a:t>Apart from the libraries for commonly used algorithms, libs for advanced data preparation, feature engineering </a:t>
            </a:r>
            <a:r>
              <a:rPr lang="en-US" dirty="0" err="1" smtClean="0"/>
              <a:t>etc</a:t>
            </a:r>
            <a:endParaRPr lang="en-GB" dirty="0" smtClean="0"/>
          </a:p>
          <a:p>
            <a:pPr marL="505967" indent="-457200">
              <a:buClr>
                <a:schemeClr val="tx2"/>
              </a:buClr>
            </a:pPr>
            <a:r>
              <a:rPr lang="en-GB" dirty="0" smtClean="0"/>
              <a:t>Compatibility</a:t>
            </a:r>
          </a:p>
          <a:p>
            <a:pPr marL="963167" lvl="1" indent="-457200">
              <a:buClr>
                <a:schemeClr val="tx2"/>
              </a:buClr>
            </a:pPr>
            <a:r>
              <a:rPr lang="en-US" dirty="0" smtClean="0"/>
              <a:t>Support for multiple languages and integrate well with python libs like pandas, </a:t>
            </a:r>
            <a:r>
              <a:rPr lang="en-US" dirty="0" err="1" smtClean="0"/>
              <a:t>scikit</a:t>
            </a:r>
            <a:r>
              <a:rPr lang="en-US" dirty="0" smtClean="0"/>
              <a:t>-learn </a:t>
            </a:r>
            <a:r>
              <a:rPr lang="en-US" dirty="0" err="1" smtClean="0"/>
              <a:t>etc</a:t>
            </a:r>
            <a:endParaRPr lang="en-GB" dirty="0" smtClean="0"/>
          </a:p>
          <a:p>
            <a:pPr marL="48767" indent="0">
              <a:buClr>
                <a:schemeClr val="tx2"/>
              </a:buClr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7566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40" y="122945"/>
            <a:ext cx="10515600" cy="803716"/>
          </a:xfrm>
        </p:spPr>
        <p:txBody>
          <a:bodyPr/>
          <a:lstStyle/>
          <a:p>
            <a:r>
              <a:rPr lang="en-US" dirty="0" smtClean="0"/>
              <a:t>Dataframe and RDD based API</a:t>
            </a:r>
            <a:endParaRPr lang="en-GB" b="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01040" y="1331258"/>
            <a:ext cx="10637520" cy="5092401"/>
          </a:xfrm>
        </p:spPr>
        <p:txBody>
          <a:bodyPr>
            <a:normAutofit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en-GB" dirty="0" smtClean="0"/>
              <a:t>DataFrame-based API (spark.ml)</a:t>
            </a:r>
          </a:p>
          <a:p>
            <a:pPr marL="505967" indent="-457200">
              <a:buClr>
                <a:schemeClr val="tx2"/>
              </a:buClr>
            </a:pPr>
            <a:r>
              <a:rPr lang="en-US" dirty="0" smtClean="0"/>
              <a:t>Easier to construct a machine learning pipeline</a:t>
            </a:r>
          </a:p>
          <a:p>
            <a:pPr marL="505967" indent="-457200">
              <a:buClr>
                <a:schemeClr val="tx2"/>
              </a:buClr>
            </a:pPr>
            <a:r>
              <a:rPr lang="en-US" dirty="0" smtClean="0"/>
              <a:t>Flexible and versatile API compared to </a:t>
            </a:r>
            <a:r>
              <a:rPr lang="en-US" dirty="0" err="1" smtClean="0"/>
              <a:t>spark.mllib</a:t>
            </a:r>
            <a:endParaRPr lang="en-US" dirty="0" smtClean="0"/>
          </a:p>
          <a:p>
            <a:pPr marL="505967" indent="-457200">
              <a:buClr>
                <a:schemeClr val="tx2"/>
              </a:buClr>
            </a:pPr>
            <a:r>
              <a:rPr lang="en-US" dirty="0" smtClean="0"/>
              <a:t>Will reach feature parity with </a:t>
            </a:r>
            <a:r>
              <a:rPr lang="en-US" dirty="0" err="1" smtClean="0"/>
              <a:t>spark.mllib</a:t>
            </a:r>
            <a:r>
              <a:rPr lang="en-US" dirty="0" smtClean="0"/>
              <a:t> in the next releases</a:t>
            </a:r>
            <a:endParaRPr lang="en-GB" dirty="0" smtClean="0"/>
          </a:p>
          <a:p>
            <a:pPr marL="48767" indent="0">
              <a:buClr>
                <a:schemeClr val="tx2"/>
              </a:buClr>
              <a:buNone/>
            </a:pPr>
            <a:endParaRPr lang="de-CH" dirty="0" smtClean="0"/>
          </a:p>
          <a:p>
            <a:pPr marL="48767" indent="0">
              <a:buClr>
                <a:schemeClr val="tx2"/>
              </a:buClr>
              <a:buNone/>
            </a:pPr>
            <a:r>
              <a:rPr lang="de-CH" dirty="0" smtClean="0"/>
              <a:t>RDD-based (spark.mllib)</a:t>
            </a:r>
          </a:p>
          <a:p>
            <a:pPr marL="505967" indent="-457200">
              <a:buClr>
                <a:schemeClr val="tx2"/>
              </a:buClr>
            </a:pPr>
            <a:r>
              <a:rPr lang="de-CH" dirty="0" smtClean="0"/>
              <a:t>Original Machine Learning API</a:t>
            </a:r>
          </a:p>
          <a:p>
            <a:pPr marL="505967" indent="-457200">
              <a:buClr>
                <a:schemeClr val="tx2"/>
              </a:buClr>
            </a:pPr>
            <a:r>
              <a:rPr lang="de-CH" dirty="0" smtClean="0"/>
              <a:t>No new features, only bugfixes</a:t>
            </a:r>
          </a:p>
          <a:p>
            <a:pPr marL="505967" indent="-457200">
              <a:buClr>
                <a:schemeClr val="tx2"/>
              </a:buClr>
            </a:pPr>
            <a:r>
              <a:rPr lang="de-CH" dirty="0" smtClean="0"/>
              <a:t>Will be removed in Spark 3.0</a:t>
            </a:r>
            <a:endParaRPr lang="de-CH" dirty="0" smtClean="0"/>
          </a:p>
          <a:p>
            <a:pPr marL="505967" indent="-457200">
              <a:buClr>
                <a:schemeClr val="tx2"/>
              </a:buClr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87995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40" y="122945"/>
            <a:ext cx="10515600" cy="803716"/>
          </a:xfrm>
        </p:spPr>
        <p:txBody>
          <a:bodyPr/>
          <a:lstStyle/>
          <a:p>
            <a:r>
              <a:rPr lang="en-US" dirty="0" smtClean="0"/>
              <a:t>Spark </a:t>
            </a:r>
            <a:r>
              <a:rPr lang="en-US" dirty="0" err="1" smtClean="0"/>
              <a:t>MLlib</a:t>
            </a:r>
            <a:r>
              <a:rPr lang="en-US" dirty="0" smtClean="0"/>
              <a:t> – Main Concepts</a:t>
            </a:r>
            <a:endParaRPr lang="en-GB" b="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01040" y="1018903"/>
            <a:ext cx="10820400" cy="5634446"/>
          </a:xfrm>
        </p:spPr>
        <p:txBody>
          <a:bodyPr>
            <a:normAutofit fontScale="70000" lnSpcReduction="20000"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en-GB" dirty="0" smtClean="0"/>
              <a:t>DataFrame</a:t>
            </a:r>
            <a:endParaRPr lang="en-GB" dirty="0" smtClean="0"/>
          </a:p>
          <a:p>
            <a:pPr marL="505967" indent="-457200">
              <a:buClr>
                <a:schemeClr val="tx2"/>
              </a:buClr>
            </a:pPr>
            <a:r>
              <a:rPr lang="en-GB" dirty="0" smtClean="0"/>
              <a:t>Same as the Dataframe from Spark SQL / Dataframe API</a:t>
            </a:r>
          </a:p>
          <a:p>
            <a:pPr marL="505967" indent="-457200">
              <a:buClr>
                <a:schemeClr val="tx2"/>
              </a:buClr>
            </a:pPr>
            <a:r>
              <a:rPr lang="en-US" dirty="0" smtClean="0"/>
              <a:t>Used to hold ML dataset</a:t>
            </a:r>
          </a:p>
          <a:p>
            <a:pPr marL="48767" indent="0">
              <a:buClr>
                <a:schemeClr val="tx2"/>
              </a:buClr>
              <a:buNone/>
            </a:pPr>
            <a:endParaRPr lang="en-GB" sz="1600" dirty="0" smtClean="0"/>
          </a:p>
          <a:p>
            <a:pPr marL="48767" indent="0">
              <a:buClr>
                <a:schemeClr val="tx2"/>
              </a:buClr>
              <a:buNone/>
            </a:pPr>
            <a:r>
              <a:rPr lang="en-US" dirty="0" smtClean="0"/>
              <a:t>Transformer</a:t>
            </a:r>
            <a:endParaRPr lang="en-GB" dirty="0" smtClean="0"/>
          </a:p>
          <a:p>
            <a:pPr marL="505967" indent="-457200">
              <a:buClr>
                <a:schemeClr val="tx2"/>
              </a:buClr>
            </a:pPr>
            <a:r>
              <a:rPr lang="en-GB" dirty="0" smtClean="0"/>
              <a:t>Transforms one DataFrame into another DataFrame</a:t>
            </a:r>
          </a:p>
          <a:p>
            <a:pPr marL="505967" indent="-457200">
              <a:buClr>
                <a:schemeClr val="tx2"/>
              </a:buClr>
            </a:pPr>
            <a:r>
              <a:rPr lang="en-US" dirty="0" smtClean="0"/>
              <a:t>Examples</a:t>
            </a:r>
          </a:p>
          <a:p>
            <a:pPr marL="963167" lvl="1" indent="-457200">
              <a:buClr>
                <a:schemeClr val="tx2"/>
              </a:buClr>
            </a:pPr>
            <a:r>
              <a:rPr lang="en-US" dirty="0" smtClean="0"/>
              <a:t>Feature transformer appends new column (features) to DataFrame</a:t>
            </a:r>
          </a:p>
          <a:p>
            <a:pPr marL="963167" lvl="1" indent="-457200">
              <a:buClr>
                <a:schemeClr val="tx2"/>
              </a:buClr>
            </a:pPr>
            <a:r>
              <a:rPr lang="en-US" dirty="0" smtClean="0"/>
              <a:t>Learning model transforms a DataFrame with features into a DataFrame with predictions</a:t>
            </a:r>
            <a:endParaRPr lang="en-GB" dirty="0" smtClean="0"/>
          </a:p>
          <a:p>
            <a:pPr marL="48767" indent="0">
              <a:buClr>
                <a:schemeClr val="tx2"/>
              </a:buClr>
              <a:buNone/>
            </a:pPr>
            <a:endParaRPr lang="en-US" sz="1600" dirty="0" smtClean="0"/>
          </a:p>
          <a:p>
            <a:pPr marL="48767" indent="0">
              <a:buClr>
                <a:schemeClr val="tx2"/>
              </a:buClr>
              <a:buNone/>
            </a:pPr>
            <a:r>
              <a:rPr lang="en-US" dirty="0" smtClean="0"/>
              <a:t>Estimator</a:t>
            </a:r>
          </a:p>
          <a:p>
            <a:pPr marL="505967" indent="-457200">
              <a:buClr>
                <a:schemeClr val="tx2"/>
              </a:buClr>
            </a:pPr>
            <a:r>
              <a:rPr lang="en-US" dirty="0" smtClean="0"/>
              <a:t>Abstracts the learning algorithm; accepts a DataFrame and produces a Model</a:t>
            </a:r>
          </a:p>
          <a:p>
            <a:pPr marL="48767" indent="0">
              <a:buClr>
                <a:schemeClr val="tx2"/>
              </a:buClr>
              <a:buNone/>
            </a:pPr>
            <a:endParaRPr lang="en-US" sz="1600" dirty="0" smtClean="0"/>
          </a:p>
          <a:p>
            <a:pPr marL="48767" indent="0">
              <a:buClr>
                <a:schemeClr val="tx2"/>
              </a:buClr>
              <a:buNone/>
            </a:pPr>
            <a:r>
              <a:rPr lang="en-US" dirty="0" smtClean="0"/>
              <a:t>Pipeline</a:t>
            </a:r>
          </a:p>
          <a:p>
            <a:pPr marL="505967" indent="-457200">
              <a:buClr>
                <a:schemeClr val="tx2"/>
              </a:buClr>
            </a:pPr>
            <a:r>
              <a:rPr lang="en-US" dirty="0" smtClean="0"/>
              <a:t>A sequence of transformers and estimators to process and learn from data</a:t>
            </a:r>
          </a:p>
          <a:p>
            <a:pPr marL="48767" indent="0">
              <a:buClr>
                <a:schemeClr val="tx2"/>
              </a:buClr>
              <a:buNone/>
            </a:pPr>
            <a:endParaRPr lang="en-US" sz="1400" dirty="0" smtClean="0"/>
          </a:p>
          <a:p>
            <a:pPr marL="48767" indent="0">
              <a:buClr>
                <a:schemeClr val="tx2"/>
              </a:buClr>
              <a:buNone/>
            </a:pPr>
            <a:r>
              <a:rPr lang="en-US" dirty="0" smtClean="0"/>
              <a:t>Parameter</a:t>
            </a:r>
          </a:p>
          <a:p>
            <a:pPr marL="505967" indent="-457200">
              <a:buClr>
                <a:schemeClr val="tx2"/>
              </a:buClr>
            </a:pPr>
            <a:r>
              <a:rPr lang="en-US" dirty="0" smtClean="0"/>
              <a:t>Specifying parameters for transformers and estimators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087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40" y="122945"/>
            <a:ext cx="10515600" cy="803716"/>
          </a:xfrm>
        </p:spPr>
        <p:txBody>
          <a:bodyPr/>
          <a:lstStyle/>
          <a:p>
            <a:r>
              <a:rPr lang="en-US" dirty="0" smtClean="0"/>
              <a:t>Spark </a:t>
            </a:r>
            <a:r>
              <a:rPr lang="en-US" dirty="0" err="1" smtClean="0"/>
              <a:t>MLlib</a:t>
            </a:r>
            <a:r>
              <a:rPr lang="en-US" dirty="0" smtClean="0"/>
              <a:t> utilities and algorithms</a:t>
            </a:r>
            <a:endParaRPr lang="en-GB" b="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01040" y="1105990"/>
            <a:ext cx="10820400" cy="5381896"/>
          </a:xfrm>
        </p:spPr>
        <p:txBody>
          <a:bodyPr>
            <a:normAutofit fontScale="77500" lnSpcReduction="20000"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en-GB" dirty="0" smtClean="0"/>
              <a:t>Distributed pre-processing workflow utilities</a:t>
            </a:r>
          </a:p>
          <a:p>
            <a:pPr marL="48767" indent="0">
              <a:buClr>
                <a:schemeClr val="tx2"/>
              </a:buClr>
              <a:buNone/>
            </a:pPr>
            <a:endParaRPr lang="en-GB" dirty="0" smtClean="0"/>
          </a:p>
          <a:p>
            <a:pPr marL="505967" indent="-457200">
              <a:buClr>
                <a:schemeClr val="tx2"/>
              </a:buClr>
            </a:pPr>
            <a:r>
              <a:rPr lang="en-GB" dirty="0" smtClean="0"/>
              <a:t>Feature Engineering</a:t>
            </a:r>
          </a:p>
          <a:p>
            <a:pPr marL="963167" lvl="1" indent="-457200">
              <a:buClr>
                <a:schemeClr val="tx2"/>
              </a:buClr>
            </a:pPr>
            <a:endParaRPr lang="en-US" dirty="0" smtClean="0"/>
          </a:p>
          <a:p>
            <a:pPr marL="963167" lvl="1" indent="-457200">
              <a:buClr>
                <a:schemeClr val="tx2"/>
              </a:buClr>
            </a:pPr>
            <a:r>
              <a:rPr lang="en-US" dirty="0" smtClean="0"/>
              <a:t>Extraction:- Extracting features from raw data</a:t>
            </a:r>
          </a:p>
          <a:p>
            <a:pPr marL="1420367" lvl="2" indent="-457200">
              <a:buClr>
                <a:schemeClr val="tx2"/>
              </a:buClr>
            </a:pPr>
            <a:r>
              <a:rPr lang="en-US" dirty="0" smtClean="0"/>
              <a:t>Word2vec</a:t>
            </a:r>
          </a:p>
          <a:p>
            <a:pPr marL="1420367" lvl="2" indent="-457200">
              <a:buClr>
                <a:schemeClr val="tx2"/>
              </a:buClr>
            </a:pPr>
            <a:r>
              <a:rPr lang="en-US" dirty="0" err="1" smtClean="0"/>
              <a:t>countvectorizer</a:t>
            </a:r>
            <a:endParaRPr lang="en-US" dirty="0" smtClean="0"/>
          </a:p>
          <a:p>
            <a:pPr marL="963167" lvl="1" indent="-457200">
              <a:buClr>
                <a:schemeClr val="tx2"/>
              </a:buClr>
            </a:pPr>
            <a:endParaRPr lang="en-US" dirty="0" smtClean="0"/>
          </a:p>
          <a:p>
            <a:pPr marL="963167" lvl="1" indent="-457200">
              <a:buClr>
                <a:schemeClr val="tx2"/>
              </a:buClr>
            </a:pPr>
            <a:r>
              <a:rPr lang="en-US" dirty="0" smtClean="0"/>
              <a:t>Transformations:- modifying, converting or scaling features</a:t>
            </a:r>
          </a:p>
          <a:p>
            <a:pPr marL="1420367" lvl="2" indent="-457200">
              <a:buClr>
                <a:schemeClr val="tx2"/>
              </a:buClr>
            </a:pPr>
            <a:r>
              <a:rPr lang="en-US" dirty="0" smtClean="0"/>
              <a:t>Tokenizer</a:t>
            </a:r>
          </a:p>
          <a:p>
            <a:pPr marL="1420367" lvl="2" indent="-457200">
              <a:buClr>
                <a:schemeClr val="tx2"/>
              </a:buClr>
            </a:pPr>
            <a:r>
              <a:rPr lang="en-US" dirty="0" err="1" smtClean="0"/>
              <a:t>StringIndexer</a:t>
            </a:r>
            <a:endParaRPr lang="en-US" dirty="0" smtClean="0"/>
          </a:p>
          <a:p>
            <a:pPr marL="1420367" lvl="2" indent="-457200">
              <a:buClr>
                <a:schemeClr val="tx2"/>
              </a:buClr>
            </a:pPr>
            <a:r>
              <a:rPr lang="en-US" dirty="0" smtClean="0"/>
              <a:t>Standardization</a:t>
            </a:r>
          </a:p>
          <a:p>
            <a:pPr marL="1420367" lvl="2" indent="-457200">
              <a:buClr>
                <a:schemeClr val="tx2"/>
              </a:buClr>
            </a:pPr>
            <a:r>
              <a:rPr lang="en-US" dirty="0" smtClean="0"/>
              <a:t>Normalization</a:t>
            </a:r>
          </a:p>
          <a:p>
            <a:pPr marL="1420367" lvl="2" indent="-457200">
              <a:buClr>
                <a:schemeClr val="tx2"/>
              </a:buClr>
            </a:pPr>
            <a:r>
              <a:rPr lang="en-US" dirty="0" err="1"/>
              <a:t>VectorAssembler</a:t>
            </a:r>
            <a:endParaRPr lang="en-US" dirty="0" smtClean="0"/>
          </a:p>
          <a:p>
            <a:pPr marL="963167" lvl="1" indent="-457200">
              <a:buClr>
                <a:schemeClr val="tx2"/>
              </a:buClr>
            </a:pPr>
            <a:endParaRPr lang="en-US" dirty="0" smtClean="0"/>
          </a:p>
          <a:p>
            <a:pPr marL="963167" lvl="1" indent="-457200">
              <a:buClr>
                <a:schemeClr val="tx2"/>
              </a:buClr>
            </a:pPr>
            <a:r>
              <a:rPr lang="en-US" dirty="0" smtClean="0"/>
              <a:t>Selectors:- selecting a subset from a larger set of features</a:t>
            </a:r>
          </a:p>
          <a:p>
            <a:pPr marL="48767" indent="0">
              <a:buClr>
                <a:schemeClr val="tx2"/>
              </a:buClr>
              <a:buNone/>
            </a:pPr>
            <a:endParaRPr lang="en-US" dirty="0"/>
          </a:p>
          <a:p>
            <a:pPr marL="48767" indent="0">
              <a:buClr>
                <a:schemeClr val="tx2"/>
              </a:buClr>
              <a:buNone/>
            </a:pPr>
            <a:r>
              <a:rPr lang="en-US" dirty="0" smtClean="0"/>
              <a:t>High performant ML algorithms (classification, regression, clustering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963167" lvl="1" indent="-457200">
              <a:buClr>
                <a:schemeClr val="tx2"/>
              </a:buClr>
            </a:pPr>
            <a:r>
              <a:rPr lang="en-US" dirty="0"/>
              <a:t>Full list - http://spark.apache.org/mllib</a:t>
            </a:r>
            <a:r>
              <a:rPr lang="en-US" dirty="0" smtClean="0"/>
              <a:t>/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40665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40" y="122945"/>
            <a:ext cx="10515600" cy="803716"/>
          </a:xfrm>
        </p:spPr>
        <p:txBody>
          <a:bodyPr/>
          <a:lstStyle/>
          <a:p>
            <a:r>
              <a:rPr lang="en-US" dirty="0" smtClean="0"/>
              <a:t>Model Lifecycle</a:t>
            </a:r>
            <a:endParaRPr lang="en-GB" b="1" dirty="0"/>
          </a:p>
        </p:txBody>
      </p:sp>
      <p:sp>
        <p:nvSpPr>
          <p:cNvPr id="3" name="Rectangle 2"/>
          <p:cNvSpPr/>
          <p:nvPr/>
        </p:nvSpPr>
        <p:spPr>
          <a:xfrm>
            <a:off x="1600200" y="2377440"/>
            <a:ext cx="876300" cy="2110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/>
          <p:cNvCxnSpPr>
            <a:stCxn id="3" idx="1"/>
            <a:endCxn id="3" idx="3"/>
          </p:cNvCxnSpPr>
          <p:nvPr/>
        </p:nvCxnSpPr>
        <p:spPr>
          <a:xfrm>
            <a:off x="1600200" y="3432810"/>
            <a:ext cx="8763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727270" y="2499360"/>
            <a:ext cx="1314994" cy="63572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Feature Extraction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462451" y="2499360"/>
            <a:ext cx="992777" cy="63572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Train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727270" y="3825783"/>
            <a:ext cx="1314993" cy="63572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Feature Extraction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462451" y="3825783"/>
            <a:ext cx="992777" cy="63572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Score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987540" y="3825783"/>
            <a:ext cx="992777" cy="63572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Evaluation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958839" y="3135086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5710644" y="3377292"/>
            <a:ext cx="496389" cy="2307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Model</a:t>
            </a:r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958838" y="3608069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68235" y="2674293"/>
            <a:ext cx="740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Training Data</a:t>
            </a:r>
            <a:endParaRPr lang="en-GB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668234" y="3703863"/>
            <a:ext cx="740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Testing Data</a:t>
            </a:r>
            <a:endParaRPr lang="en-GB" sz="12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080362" y="2817223"/>
            <a:ext cx="373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067299" y="4153982"/>
            <a:ext cx="373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727270" y="2194560"/>
            <a:ext cx="2727958" cy="182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Pipeline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17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125"/>
            <a:ext cx="10515600" cy="803716"/>
          </a:xfrm>
        </p:spPr>
        <p:txBody>
          <a:bodyPr/>
          <a:lstStyle/>
          <a:p>
            <a:r>
              <a:rPr lang="en-US" dirty="0" smtClean="0"/>
              <a:t>SPARK </a:t>
            </a:r>
            <a:r>
              <a:rPr lang="en-US" dirty="0" err="1" smtClean="0"/>
              <a:t>MLlib</a:t>
            </a:r>
            <a:r>
              <a:rPr lang="en-US" dirty="0" smtClean="0"/>
              <a:t>: Demo</a:t>
            </a:r>
            <a:endParaRPr lang="en-GB" b="1" dirty="0"/>
          </a:p>
        </p:txBody>
      </p:sp>
      <p:sp>
        <p:nvSpPr>
          <p:cNvPr id="18" name="Shape 547"/>
          <p:cNvSpPr txBox="1"/>
          <p:nvPr/>
        </p:nvSpPr>
        <p:spPr>
          <a:xfrm>
            <a:off x="838200" y="842841"/>
            <a:ext cx="10873409" cy="59555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32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Login to </a:t>
            </a:r>
            <a:r>
              <a:rPr lang="en-US" sz="3200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lxplus</a:t>
            </a:r>
            <a:endParaRPr lang="en-US" sz="32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endParaRPr lang="en-US" sz="28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US" sz="2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cd /</a:t>
            </a:r>
            <a:r>
              <a:rPr lang="en-US" sz="2800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eos</a:t>
            </a:r>
            <a:r>
              <a:rPr lang="en-US" sz="2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/user/p/</a:t>
            </a:r>
            <a:r>
              <a:rPr lang="en-US" sz="2800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pkothuri</a:t>
            </a:r>
            <a:endParaRPr lang="en-US" sz="28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US" sz="2800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git</a:t>
            </a:r>
            <a:r>
              <a:rPr lang="en-US" sz="2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clone https://github.com/prasanthkothuri/sparkTraining.git</a:t>
            </a:r>
          </a:p>
          <a:p>
            <a:pPr lvl="0">
              <a:buSzPct val="25000"/>
            </a:pPr>
            <a:endParaRPr lang="en-US" sz="28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GB" sz="32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Login to SWAN</a:t>
            </a:r>
          </a:p>
          <a:p>
            <a:pPr lvl="0">
              <a:buSzPct val="25000"/>
            </a:pPr>
            <a:endParaRPr lang="en-GB" sz="28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GB" sz="2800" dirty="0">
                <a:solidFill>
                  <a:schemeClr val="dk1"/>
                </a:solidFill>
                <a:ea typeface="Arial"/>
                <a:cs typeface="Arial"/>
                <a:sym typeface="Arial"/>
                <a:hlinkClick r:id="rId2"/>
              </a:rPr>
              <a:t>https://swan.cern.ch/</a:t>
            </a:r>
            <a:endParaRPr lang="en-GB" sz="28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GB" sz="2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open </a:t>
            </a:r>
            <a:r>
              <a:rPr lang="en-GB" sz="2800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sparkTraining</a:t>
            </a:r>
            <a:r>
              <a:rPr lang="en-GB" sz="2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-&gt;notebooks-&gt;Tutorial-ML-</a:t>
            </a:r>
            <a:r>
              <a:rPr lang="en-GB" sz="2800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Final.ipynb</a:t>
            </a:r>
            <a:endParaRPr lang="en-GB" sz="28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16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125"/>
            <a:ext cx="10515600" cy="803716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GB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089329"/>
            <a:ext cx="10515600" cy="5087634"/>
          </a:xfrm>
        </p:spPr>
        <p:txBody>
          <a:bodyPr>
            <a:noAutofit/>
          </a:bodyPr>
          <a:lstStyle/>
          <a:p>
            <a:pPr marL="505967" indent="-457200">
              <a:buClr>
                <a:schemeClr val="tx2"/>
              </a:buClr>
            </a:pPr>
            <a:r>
              <a:rPr lang="en-GB" sz="3000" dirty="0" smtClean="0"/>
              <a:t>We have covered the spark </a:t>
            </a:r>
            <a:r>
              <a:rPr lang="en-GB" sz="3000" dirty="0" smtClean="0"/>
              <a:t>concepts; abstraction and architecture</a:t>
            </a:r>
            <a:endParaRPr lang="en-GB" sz="3000" dirty="0" smtClean="0"/>
          </a:p>
          <a:p>
            <a:pPr marL="505967" indent="-457200">
              <a:buClr>
                <a:schemeClr val="tx2"/>
              </a:buClr>
            </a:pPr>
            <a:r>
              <a:rPr lang="en-US" sz="3000" dirty="0" smtClean="0"/>
              <a:t>Introduced to Spark </a:t>
            </a:r>
            <a:r>
              <a:rPr lang="en-US" sz="3000" dirty="0" smtClean="0"/>
              <a:t>data APIs </a:t>
            </a:r>
            <a:r>
              <a:rPr lang="en-US" sz="3000" dirty="0" smtClean="0"/>
              <a:t>– RDD, DataFrame and Spark </a:t>
            </a:r>
            <a:r>
              <a:rPr lang="en-US" sz="3000" dirty="0" smtClean="0"/>
              <a:t>SQL</a:t>
            </a:r>
          </a:p>
          <a:p>
            <a:pPr marL="505967" indent="-457200">
              <a:buClr>
                <a:schemeClr val="tx2"/>
              </a:buClr>
            </a:pPr>
            <a:r>
              <a:rPr lang="en-US" sz="3000" dirty="0" smtClean="0"/>
              <a:t>Demonstration of using Spark data APIs for exploratory data analysis and data analytics</a:t>
            </a:r>
          </a:p>
          <a:p>
            <a:pPr marL="505967" indent="-457200">
              <a:buClr>
                <a:schemeClr val="tx2"/>
              </a:buClr>
            </a:pPr>
            <a:r>
              <a:rPr lang="en-US" sz="3000" dirty="0" smtClean="0"/>
              <a:t>Introduced to Spark </a:t>
            </a:r>
            <a:r>
              <a:rPr lang="en-US" sz="3000" dirty="0" err="1" smtClean="0"/>
              <a:t>Mllib</a:t>
            </a:r>
            <a:r>
              <a:rPr lang="en-US" sz="3000" dirty="0" smtClean="0"/>
              <a:t> for scalable machine learning</a:t>
            </a:r>
            <a:endParaRPr lang="en-GB" sz="3000" dirty="0" smtClean="0"/>
          </a:p>
          <a:p>
            <a:pPr marL="505967" indent="-457200">
              <a:buClr>
                <a:schemeClr val="tx2"/>
              </a:buClr>
            </a:pPr>
            <a:r>
              <a:rPr lang="en-GB" sz="3000" dirty="0" smtClean="0"/>
              <a:t>Understood how spark can aid in distributed computing of VERY large datasets</a:t>
            </a:r>
          </a:p>
          <a:p>
            <a:pPr marL="505967" indent="-457200">
              <a:buClr>
                <a:schemeClr val="tx2"/>
              </a:buClr>
            </a:pPr>
            <a:r>
              <a:rPr lang="en-GB" sz="3000" dirty="0" smtClean="0"/>
              <a:t>Several ways to interact with spark – spark-shell, </a:t>
            </a:r>
            <a:r>
              <a:rPr lang="en-GB" sz="3000" dirty="0" err="1" smtClean="0"/>
              <a:t>pyspark</a:t>
            </a:r>
            <a:r>
              <a:rPr lang="en-GB" sz="3000" dirty="0" smtClean="0"/>
              <a:t>, spark-submit </a:t>
            </a:r>
            <a:r>
              <a:rPr lang="en-GB" sz="3000" dirty="0" smtClean="0"/>
              <a:t>and </a:t>
            </a:r>
            <a:r>
              <a:rPr lang="en-GB" sz="3000" dirty="0" err="1" smtClean="0"/>
              <a:t>jupyter</a:t>
            </a:r>
            <a:r>
              <a:rPr lang="en-GB" sz="3000" dirty="0" smtClean="0"/>
              <a:t> notebooks</a:t>
            </a:r>
            <a:endParaRPr lang="en-GB" sz="3000" dirty="0" smtClean="0"/>
          </a:p>
        </p:txBody>
      </p:sp>
    </p:spTree>
    <p:extLst>
      <p:ext uri="{BB962C8B-B14F-4D97-AF65-F5344CB8AC3E}">
        <p14:creationId xmlns:p14="http://schemas.microsoft.com/office/powerpoint/2010/main" val="411754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808"/>
            <a:ext cx="10515600" cy="827570"/>
          </a:xfrm>
        </p:spPr>
        <p:txBody>
          <a:bodyPr/>
          <a:lstStyle/>
          <a:p>
            <a:r>
              <a:rPr lang="en-GB" dirty="0" smtClean="0"/>
              <a:t>RDD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2209"/>
            <a:ext cx="10515600" cy="4904754"/>
          </a:xfrm>
        </p:spPr>
        <p:txBody>
          <a:bodyPr>
            <a:normAutofit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de-CH" dirty="0" smtClean="0"/>
              <a:t>Resilient Distributed Datasets (RDDs) are the primary abstraction in Spark – a immutable distributed collection of records that can be operated on in parallel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-"/>
            </a:pPr>
            <a:endParaRPr lang="de-CH" dirty="0" smtClean="0"/>
          </a:p>
          <a:p>
            <a:pPr marL="48767" indent="0">
              <a:buClr>
                <a:schemeClr val="tx2"/>
              </a:buClr>
              <a:buNone/>
            </a:pPr>
            <a:r>
              <a:rPr lang="de-CH" dirty="0" smtClean="0"/>
              <a:t>There are currently two ways to create them:</a:t>
            </a:r>
          </a:p>
          <a:p>
            <a:pPr marL="48767" indent="0">
              <a:buClr>
                <a:schemeClr val="tx2"/>
              </a:buClr>
              <a:buNone/>
            </a:pPr>
            <a:endParaRPr lang="de-CH" dirty="0" smtClean="0"/>
          </a:p>
          <a:p>
            <a:pPr>
              <a:buClr>
                <a:schemeClr val="tx2"/>
              </a:buClr>
              <a:buFont typeface="Arial" panose="020B0604020202020204" pitchFamily="34" charset="0"/>
              <a:buChar char="-"/>
            </a:pPr>
            <a:r>
              <a:rPr lang="de-CH" b="1" dirty="0" smtClean="0"/>
              <a:t>parallelized collections</a:t>
            </a:r>
            <a:r>
              <a:rPr lang="de-CH" dirty="0" smtClean="0"/>
              <a:t> – take an existing python/scala collection and run functions on it in parallel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-"/>
            </a:pPr>
            <a:r>
              <a:rPr lang="de-CH" b="1" dirty="0" smtClean="0"/>
              <a:t>Hadoop datasets</a:t>
            </a:r>
            <a:r>
              <a:rPr lang="de-CH" dirty="0" smtClean="0"/>
              <a:t> – run functions on each record of a file(s) in Hadoop distributed file system</a:t>
            </a:r>
          </a:p>
        </p:txBody>
      </p:sp>
    </p:spTree>
    <p:extLst>
      <p:ext uri="{BB962C8B-B14F-4D97-AF65-F5344CB8AC3E}">
        <p14:creationId xmlns:p14="http://schemas.microsoft.com/office/powerpoint/2010/main" val="932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181"/>
            <a:ext cx="10515600" cy="935651"/>
          </a:xfrm>
        </p:spPr>
        <p:txBody>
          <a:bodyPr/>
          <a:lstStyle/>
          <a:p>
            <a:r>
              <a:rPr lang="en-GB" dirty="0" smtClean="0"/>
              <a:t>RDD: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6264" y="1075766"/>
            <a:ext cx="3597536" cy="5690790"/>
          </a:xfrm>
        </p:spPr>
        <p:txBody>
          <a:bodyPr>
            <a:normAutofit lnSpcReduction="10000"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de-CH" sz="2400" b="1" dirty="0" smtClean="0"/>
              <a:t>Partitioned</a:t>
            </a:r>
            <a:r>
              <a:rPr lang="de-CH" sz="2400" dirty="0" smtClean="0"/>
              <a:t>: RDD is partitioned and distributed across </a:t>
            </a:r>
            <a:r>
              <a:rPr lang="de-CH" sz="2400" dirty="0" smtClean="0"/>
              <a:t>worker nodes of the cluster</a:t>
            </a:r>
            <a:endParaRPr lang="de-CH" sz="2400" dirty="0" smtClean="0"/>
          </a:p>
          <a:p>
            <a:pPr marL="48767" indent="0">
              <a:buClr>
                <a:schemeClr val="tx2"/>
              </a:buClr>
              <a:buNone/>
            </a:pPr>
            <a:r>
              <a:rPr lang="de-CH" sz="2400" b="1" dirty="0" smtClean="0"/>
              <a:t>In-Memory</a:t>
            </a:r>
            <a:r>
              <a:rPr lang="de-CH" sz="2400" dirty="0" smtClean="0"/>
              <a:t> : RDD is stored in memory as much (size) and long (time) as possible</a:t>
            </a:r>
          </a:p>
          <a:p>
            <a:pPr marL="48767" indent="0">
              <a:buClr>
                <a:schemeClr val="tx2"/>
              </a:buClr>
              <a:buNone/>
            </a:pPr>
            <a:r>
              <a:rPr lang="de-CH" sz="2400" b="1" dirty="0" smtClean="0"/>
              <a:t>Immutable</a:t>
            </a:r>
            <a:r>
              <a:rPr lang="de-CH" sz="2400" dirty="0" smtClean="0"/>
              <a:t>: does not change once created, can only be transformed into new RDDs</a:t>
            </a:r>
          </a:p>
          <a:p>
            <a:pPr marL="48767" indent="0">
              <a:buClr>
                <a:schemeClr val="tx2"/>
              </a:buClr>
              <a:buNone/>
            </a:pPr>
            <a:r>
              <a:rPr lang="de-CH" sz="2400" b="1" dirty="0" smtClean="0"/>
              <a:t>Typed</a:t>
            </a:r>
            <a:r>
              <a:rPr lang="de-CH" sz="2400" dirty="0" smtClean="0"/>
              <a:t>: RDDs have types</a:t>
            </a:r>
          </a:p>
          <a:p>
            <a:pPr marL="48767" indent="0">
              <a:buClr>
                <a:schemeClr val="tx2"/>
              </a:buClr>
              <a:buNone/>
            </a:pPr>
            <a:r>
              <a:rPr lang="de-CH" sz="2400" b="1" dirty="0" smtClean="0"/>
              <a:t>Cacheable</a:t>
            </a:r>
            <a:r>
              <a:rPr lang="de-CH" sz="2400" dirty="0" smtClean="0"/>
              <a:t>: hold all the data in a persistent storage like memory (preferrable) or disk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075765"/>
            <a:ext cx="6810487" cy="5916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 err="1" smtClean="0">
                <a:solidFill>
                  <a:schemeClr val="tx1"/>
                </a:solidFill>
              </a:rPr>
              <a:t>rdd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= </a:t>
            </a:r>
            <a:r>
              <a:rPr lang="en-US" sz="2000" b="1" dirty="0" err="1" smtClean="0">
                <a:solidFill>
                  <a:schemeClr val="tx1"/>
                </a:solidFill>
              </a:rPr>
              <a:t>sc.parallelize</a:t>
            </a:r>
            <a:r>
              <a:rPr lang="en-US" sz="2000" b="1" dirty="0" smtClean="0">
                <a:solidFill>
                  <a:schemeClr val="tx1"/>
                </a:solidFill>
              </a:rPr>
              <a:t>(range(1,25),5)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86523" y="2299448"/>
            <a:ext cx="2119256" cy="4467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063266" y="2303034"/>
            <a:ext cx="2065468" cy="12245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Brace 10"/>
          <p:cNvSpPr/>
          <p:nvPr/>
        </p:nvSpPr>
        <p:spPr>
          <a:xfrm>
            <a:off x="3348766" y="4171273"/>
            <a:ext cx="505610" cy="6481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Brace 17"/>
          <p:cNvSpPr/>
          <p:nvPr/>
        </p:nvSpPr>
        <p:spPr>
          <a:xfrm>
            <a:off x="3348766" y="3235360"/>
            <a:ext cx="505610" cy="6158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ight Brace 18"/>
          <p:cNvSpPr/>
          <p:nvPr/>
        </p:nvSpPr>
        <p:spPr>
          <a:xfrm>
            <a:off x="3348766" y="6150679"/>
            <a:ext cx="505610" cy="6158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ight Brace 19"/>
          <p:cNvSpPr/>
          <p:nvPr/>
        </p:nvSpPr>
        <p:spPr>
          <a:xfrm>
            <a:off x="3348766" y="2299447"/>
            <a:ext cx="505610" cy="6158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Brace 20"/>
          <p:cNvSpPr/>
          <p:nvPr/>
        </p:nvSpPr>
        <p:spPr>
          <a:xfrm>
            <a:off x="3348766" y="5139460"/>
            <a:ext cx="505610" cy="6911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5190564" y="2400746"/>
            <a:ext cx="801445" cy="4607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owchart: Magnetic Disk 24"/>
          <p:cNvSpPr/>
          <p:nvPr/>
        </p:nvSpPr>
        <p:spPr>
          <a:xfrm>
            <a:off x="5190564" y="2959247"/>
            <a:ext cx="801445" cy="508749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6400352" y="2323363"/>
            <a:ext cx="728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Worker</a:t>
            </a:r>
            <a:endParaRPr lang="en-GB" sz="1400" dirty="0"/>
          </a:p>
        </p:txBody>
      </p:sp>
      <p:sp>
        <p:nvSpPr>
          <p:cNvPr id="28" name="Rectangle 27"/>
          <p:cNvSpPr/>
          <p:nvPr/>
        </p:nvSpPr>
        <p:spPr>
          <a:xfrm>
            <a:off x="5255111" y="2454535"/>
            <a:ext cx="166744" cy="256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5486402" y="2451252"/>
            <a:ext cx="166744" cy="256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5063266" y="3818966"/>
            <a:ext cx="2065468" cy="12245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5190564" y="3916678"/>
            <a:ext cx="801445" cy="4607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owchart: Magnetic Disk 31"/>
          <p:cNvSpPr/>
          <p:nvPr/>
        </p:nvSpPr>
        <p:spPr>
          <a:xfrm>
            <a:off x="5190564" y="4475179"/>
            <a:ext cx="801445" cy="508749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6400352" y="3839295"/>
            <a:ext cx="728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Worker</a:t>
            </a:r>
            <a:endParaRPr lang="en-GB" sz="1400" dirty="0"/>
          </a:p>
        </p:txBody>
      </p:sp>
      <p:sp>
        <p:nvSpPr>
          <p:cNvPr id="34" name="Rectangle 33"/>
          <p:cNvSpPr/>
          <p:nvPr/>
        </p:nvSpPr>
        <p:spPr>
          <a:xfrm>
            <a:off x="5255111" y="3970467"/>
            <a:ext cx="166744" cy="256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5486402" y="3967184"/>
            <a:ext cx="166744" cy="256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5063266" y="5334898"/>
            <a:ext cx="2065468" cy="12245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5190564" y="5432610"/>
            <a:ext cx="801445" cy="4607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lowchart: Magnetic Disk 37"/>
          <p:cNvSpPr/>
          <p:nvPr/>
        </p:nvSpPr>
        <p:spPr>
          <a:xfrm>
            <a:off x="5190564" y="5991111"/>
            <a:ext cx="801445" cy="508749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6400352" y="5355227"/>
            <a:ext cx="728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Worker</a:t>
            </a:r>
            <a:endParaRPr lang="en-GB" sz="1400" dirty="0"/>
          </a:p>
        </p:txBody>
      </p:sp>
      <p:sp>
        <p:nvSpPr>
          <p:cNvPr id="40" name="Rectangle 39"/>
          <p:cNvSpPr/>
          <p:nvPr/>
        </p:nvSpPr>
        <p:spPr>
          <a:xfrm>
            <a:off x="5255111" y="5486399"/>
            <a:ext cx="166744" cy="256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Connector 50"/>
          <p:cNvCxnSpPr>
            <a:stCxn id="20" idx="1"/>
            <a:endCxn id="28" idx="1"/>
          </p:cNvCxnSpPr>
          <p:nvPr/>
        </p:nvCxnSpPr>
        <p:spPr>
          <a:xfrm flipV="1">
            <a:off x="3854376" y="2582731"/>
            <a:ext cx="1400735" cy="24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3886646" y="2696886"/>
            <a:ext cx="1693886" cy="846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3885752" y="4087905"/>
            <a:ext cx="1369359" cy="415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3897404" y="4212818"/>
            <a:ext cx="1693886" cy="1273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3890907" y="5603837"/>
            <a:ext cx="1353446" cy="85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086523" y="3120615"/>
            <a:ext cx="2119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088314" y="3993778"/>
            <a:ext cx="2119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088312" y="5908631"/>
            <a:ext cx="2119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088316" y="4918938"/>
            <a:ext cx="2119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614992" y="2553755"/>
            <a:ext cx="1049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[1,2,3,4,5]</a:t>
            </a:r>
            <a:endParaRPr lang="en-GB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1614992" y="3403308"/>
            <a:ext cx="1049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[6,7,8,9,10]</a:t>
            </a:r>
            <a:endParaRPr lang="en-GB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1398493" y="4276472"/>
            <a:ext cx="1441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[11,12,13,14,15]</a:t>
            </a:r>
            <a:endParaRPr lang="en-GB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1464385" y="6225396"/>
            <a:ext cx="1194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[21,22,23,24]</a:t>
            </a:r>
            <a:endParaRPr lang="en-GB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1253262" y="1648341"/>
            <a:ext cx="1789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dd</a:t>
            </a:r>
            <a:r>
              <a:rPr lang="en-US" dirty="0" smtClean="0"/>
              <a:t> is split into partitions</a:t>
            </a:r>
            <a:endParaRPr lang="en-GB" dirty="0"/>
          </a:p>
        </p:txBody>
      </p:sp>
      <p:sp>
        <p:nvSpPr>
          <p:cNvPr id="73" name="TextBox 72"/>
          <p:cNvSpPr txBox="1"/>
          <p:nvPr/>
        </p:nvSpPr>
        <p:spPr>
          <a:xfrm>
            <a:off x="5023371" y="1648341"/>
            <a:ext cx="2160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Partitions on stored in worker’s memory</a:t>
            </a:r>
            <a:endParaRPr lang="en-GB" dirty="0"/>
          </a:p>
        </p:txBody>
      </p:sp>
      <p:sp>
        <p:nvSpPr>
          <p:cNvPr id="74" name="TextBox 73"/>
          <p:cNvSpPr txBox="1"/>
          <p:nvPr/>
        </p:nvSpPr>
        <p:spPr>
          <a:xfrm>
            <a:off x="1400287" y="5235697"/>
            <a:ext cx="1441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[16,17,18,19,20]</a:t>
            </a:r>
            <a:endParaRPr lang="en-GB" sz="1400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6836952" y="2780458"/>
            <a:ext cx="769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DataNode</a:t>
            </a:r>
            <a:endParaRPr lang="en-GB" sz="1000" dirty="0"/>
          </a:p>
        </p:txBody>
      </p:sp>
      <p:sp>
        <p:nvSpPr>
          <p:cNvPr id="45" name="TextBox 44"/>
          <p:cNvSpPr txBox="1"/>
          <p:nvPr/>
        </p:nvSpPr>
        <p:spPr>
          <a:xfrm rot="16200000">
            <a:off x="6836952" y="4228934"/>
            <a:ext cx="769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DataNode</a:t>
            </a:r>
            <a:endParaRPr lang="en-GB" sz="1000" dirty="0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6836952" y="5770288"/>
            <a:ext cx="769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DataNode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575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6968"/>
            <a:ext cx="10515600" cy="755465"/>
          </a:xfrm>
        </p:spPr>
        <p:txBody>
          <a:bodyPr/>
          <a:lstStyle/>
          <a:p>
            <a:r>
              <a:rPr lang="en-US" dirty="0" smtClean="0"/>
              <a:t>RDD: Actions and Transformations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9859"/>
            <a:ext cx="10515600" cy="4797910"/>
          </a:xfrm>
        </p:spPr>
        <p:txBody>
          <a:bodyPr>
            <a:normAutofit/>
          </a:bodyPr>
          <a:lstStyle/>
          <a:p>
            <a:pPr marL="505967" indent="-457200">
              <a:buClr>
                <a:schemeClr val="tx2"/>
              </a:buClr>
            </a:pPr>
            <a:r>
              <a:rPr lang="de-CH" dirty="0" smtClean="0"/>
              <a:t>Two types of operations on RDDs:</a:t>
            </a:r>
          </a:p>
          <a:p>
            <a:pPr marL="48767" indent="0">
              <a:buClr>
                <a:schemeClr val="tx2"/>
              </a:buClr>
              <a:buNone/>
            </a:pPr>
            <a:r>
              <a:rPr lang="de-CH" dirty="0" smtClean="0"/>
              <a:t>	transformations and actions</a:t>
            </a:r>
          </a:p>
          <a:p>
            <a:pPr marL="505967" indent="-457200">
              <a:buClr>
                <a:schemeClr val="tx2"/>
              </a:buClr>
            </a:pPr>
            <a:r>
              <a:rPr lang="de-CH" dirty="0"/>
              <a:t>t</a:t>
            </a:r>
            <a:r>
              <a:rPr lang="de-CH" dirty="0" smtClean="0"/>
              <a:t>ransformations – lazy operations that return another RDD</a:t>
            </a:r>
          </a:p>
          <a:p>
            <a:pPr marL="505967" indent="-457200">
              <a:buClr>
                <a:schemeClr val="tx2"/>
              </a:buClr>
            </a:pPr>
            <a:r>
              <a:rPr lang="de-CH" dirty="0"/>
              <a:t>a</a:t>
            </a:r>
            <a:r>
              <a:rPr lang="de-CH" dirty="0" smtClean="0"/>
              <a:t>ctions – operations that trigger computation and return value</a:t>
            </a:r>
          </a:p>
          <a:p>
            <a:pPr marL="505967" indent="-457200">
              <a:buClr>
                <a:schemeClr val="tx2"/>
              </a:buClr>
            </a:pPr>
            <a:endParaRPr lang="de-CH" dirty="0"/>
          </a:p>
          <a:p>
            <a:pPr marL="48767" indent="0">
              <a:buClr>
                <a:schemeClr val="tx2"/>
              </a:buClr>
              <a:buNone/>
            </a:pPr>
            <a:endParaRPr lang="de-CH" dirty="0" smtClean="0"/>
          </a:p>
          <a:p>
            <a:pPr marL="48767" indent="0">
              <a:buClr>
                <a:schemeClr val="tx2"/>
              </a:buClr>
              <a:buNone/>
            </a:pPr>
            <a:endParaRPr lang="de-CH" dirty="0" smtClean="0"/>
          </a:p>
        </p:txBody>
      </p:sp>
      <p:sp>
        <p:nvSpPr>
          <p:cNvPr id="4" name="Rectangle 3"/>
          <p:cNvSpPr/>
          <p:nvPr/>
        </p:nvSpPr>
        <p:spPr>
          <a:xfrm>
            <a:off x="2000922" y="4389120"/>
            <a:ext cx="1667436" cy="1043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transformations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4593515" y="4410635"/>
            <a:ext cx="753036" cy="355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RDD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4745915" y="4563035"/>
            <a:ext cx="753036" cy="355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RDD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4898315" y="4715435"/>
            <a:ext cx="753036" cy="355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RDD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5050715" y="4867835"/>
            <a:ext cx="753036" cy="355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RDD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6674663" y="4389120"/>
            <a:ext cx="1667436" cy="1043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9040904" y="4683162"/>
            <a:ext cx="753036" cy="355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</a:t>
            </a:r>
            <a:endParaRPr lang="en-GB" dirty="0"/>
          </a:p>
        </p:txBody>
      </p:sp>
      <p:sp>
        <p:nvSpPr>
          <p:cNvPr id="12" name="Curved Down Arrow 11"/>
          <p:cNvSpPr/>
          <p:nvPr/>
        </p:nvSpPr>
        <p:spPr>
          <a:xfrm>
            <a:off x="3270329" y="3711388"/>
            <a:ext cx="1828800" cy="59705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Curved Down Arrow 12"/>
          <p:cNvSpPr/>
          <p:nvPr/>
        </p:nvSpPr>
        <p:spPr>
          <a:xfrm rot="10800000">
            <a:off x="3270329" y="5509706"/>
            <a:ext cx="1828800" cy="59705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803751" y="4765639"/>
            <a:ext cx="870912" cy="147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>
            <a:off x="8363842" y="4765638"/>
            <a:ext cx="666304" cy="1479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92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808"/>
            <a:ext cx="10515600" cy="827570"/>
          </a:xfrm>
        </p:spPr>
        <p:txBody>
          <a:bodyPr/>
          <a:lstStyle/>
          <a:p>
            <a:r>
              <a:rPr lang="en-GB" dirty="0" smtClean="0"/>
              <a:t>DAG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2209"/>
            <a:ext cx="10515600" cy="4904754"/>
          </a:xfrm>
        </p:spPr>
        <p:txBody>
          <a:bodyPr>
            <a:normAutofit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de-CH" b="1" dirty="0" smtClean="0"/>
              <a:t>Direct Acyclic Graph</a:t>
            </a:r>
            <a:r>
              <a:rPr lang="de-CH" dirty="0" smtClean="0"/>
              <a:t> – sequence of computations performed on data</a:t>
            </a:r>
            <a:endParaRPr lang="de-CH" dirty="0" smtClean="0"/>
          </a:p>
          <a:p>
            <a:pPr>
              <a:buClr>
                <a:schemeClr val="tx2"/>
              </a:buClr>
              <a:buFont typeface="Arial" panose="020B0604020202020204" pitchFamily="34" charset="0"/>
              <a:buChar char="-"/>
            </a:pPr>
            <a:endParaRPr lang="de-CH" dirty="0" smtClean="0"/>
          </a:p>
          <a:p>
            <a:pPr>
              <a:buClr>
                <a:schemeClr val="tx2"/>
              </a:buClr>
              <a:buFont typeface="Arial" panose="020B0604020202020204" pitchFamily="34" charset="0"/>
              <a:buChar char="-"/>
            </a:pPr>
            <a:r>
              <a:rPr lang="de-CH" dirty="0" smtClean="0"/>
              <a:t>Node – RDD partition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-"/>
            </a:pPr>
            <a:r>
              <a:rPr lang="de-CH" dirty="0" smtClean="0"/>
              <a:t>Edge – transformation on top of data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-"/>
            </a:pPr>
            <a:r>
              <a:rPr lang="de-CH" dirty="0" smtClean="0"/>
              <a:t>Acyclic – graph cannot return to the older partition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-"/>
            </a:pPr>
            <a:r>
              <a:rPr lang="de-CH" dirty="0" smtClean="0"/>
              <a:t>Direct – transformation is an action that transistions data partition state (from X to Y)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64106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183" y="253808"/>
            <a:ext cx="10761617" cy="827570"/>
          </a:xfrm>
        </p:spPr>
        <p:txBody>
          <a:bodyPr/>
          <a:lstStyle/>
          <a:p>
            <a:r>
              <a:rPr lang="en-GB" dirty="0" smtClean="0"/>
              <a:t>DAG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183" y="1272209"/>
            <a:ext cx="11504023" cy="4904754"/>
          </a:xfrm>
        </p:spPr>
        <p:txBody>
          <a:bodyPr>
            <a:normAutofit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de-CH" b="1" dirty="0" smtClean="0"/>
              <a:t>WordCount example</a:t>
            </a:r>
            <a:endParaRPr lang="de-CH" dirty="0" smtClean="0"/>
          </a:p>
          <a:p>
            <a:pPr marL="0" indent="0">
              <a:buClr>
                <a:schemeClr val="tx2"/>
              </a:buClr>
              <a:buNone/>
            </a:pPr>
            <a:endParaRPr lang="de-CH" dirty="0" smtClean="0"/>
          </a:p>
          <a:p>
            <a:pPr marL="0" indent="0">
              <a:buClr>
                <a:schemeClr val="tx2"/>
              </a:buClr>
              <a:buNone/>
            </a:pPr>
            <a:r>
              <a:rPr lang="de-C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text_file = sc.textFile("hdfs:///user/pkothuri/sparkTraining/LICENSE.txt")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de-C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counts = text_file.flatMap(lambda line: line.split(" ")) \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de-C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.map(lambda word: (word, 1)) \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de-C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.reduceByKey(lambda a, b: a + </a:t>
            </a:r>
            <a:r>
              <a:rPr lang="de-CH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b)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de-CH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counts.collect():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de-C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x</a:t>
            </a:r>
          </a:p>
        </p:txBody>
      </p:sp>
    </p:spTree>
    <p:extLst>
      <p:ext uri="{BB962C8B-B14F-4D97-AF65-F5344CB8AC3E}">
        <p14:creationId xmlns:p14="http://schemas.microsoft.com/office/powerpoint/2010/main" val="301014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15641</TotalTime>
  <Words>2887</Words>
  <Application>Microsoft Office PowerPoint</Application>
  <PresentationFormat>Widescreen</PresentationFormat>
  <Paragraphs>680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Calibri Light</vt:lpstr>
      <vt:lpstr>Consolas</vt:lpstr>
      <vt:lpstr>Courier New</vt:lpstr>
      <vt:lpstr>Source Sans Pro</vt:lpstr>
      <vt:lpstr>Office Theme</vt:lpstr>
      <vt:lpstr>Introduction to Apache Spark Architecture, RDD, DataFrames, SQL &amp; MLlib</vt:lpstr>
      <vt:lpstr>Outline</vt:lpstr>
      <vt:lpstr>What is Apache Spark?</vt:lpstr>
      <vt:lpstr>Spark Abstractions</vt:lpstr>
      <vt:lpstr>RDD</vt:lpstr>
      <vt:lpstr>RDD: Example</vt:lpstr>
      <vt:lpstr>RDD: Actions and Transformations</vt:lpstr>
      <vt:lpstr>DAG</vt:lpstr>
      <vt:lpstr>DAG</vt:lpstr>
      <vt:lpstr>DAG</vt:lpstr>
      <vt:lpstr>Spark Architecture</vt:lpstr>
      <vt:lpstr>Spark Architecture</vt:lpstr>
      <vt:lpstr>Spark Architecture</vt:lpstr>
      <vt:lpstr>Spark Architecture</vt:lpstr>
      <vt:lpstr>Spark Architecture</vt:lpstr>
      <vt:lpstr>DAG scheduler</vt:lpstr>
      <vt:lpstr>DAG</vt:lpstr>
      <vt:lpstr>PowerPoint Presentation</vt:lpstr>
      <vt:lpstr>Transformations: map and filter</vt:lpstr>
      <vt:lpstr>Transformations: map and flatmap</vt:lpstr>
      <vt:lpstr>Transformations: reduceByKey and groupByKey</vt:lpstr>
      <vt:lpstr>Actions</vt:lpstr>
      <vt:lpstr>RDD: Demo</vt:lpstr>
      <vt:lpstr>Persistence and Cache</vt:lpstr>
      <vt:lpstr>DataFrames</vt:lpstr>
      <vt:lpstr>Write Less Code: DataFrame vs RDD</vt:lpstr>
      <vt:lpstr>Construct a DataFrame</vt:lpstr>
      <vt:lpstr>Schema Inference</vt:lpstr>
      <vt:lpstr>DataFrame: Transformations and Actions</vt:lpstr>
      <vt:lpstr>Transformations: select(), filter() and show()</vt:lpstr>
      <vt:lpstr>Transformations: orderBy(), groupBy()</vt:lpstr>
      <vt:lpstr>Transformations: Joins</vt:lpstr>
      <vt:lpstr>Spark SQL and DataFrames</vt:lpstr>
      <vt:lpstr>Spark SQL contd.</vt:lpstr>
      <vt:lpstr>Spark SQL contd.</vt:lpstr>
      <vt:lpstr>Spark SQL  - Example</vt:lpstr>
      <vt:lpstr>Catalyst : Spark’s Optimizer</vt:lpstr>
      <vt:lpstr>Catalyst : Spark’s Optimizer</vt:lpstr>
      <vt:lpstr>Dataframe and SPARK SQL: Demo</vt:lpstr>
      <vt:lpstr>Spark MLlib</vt:lpstr>
      <vt:lpstr>Dataframe and RDD based API</vt:lpstr>
      <vt:lpstr>Spark MLlib – Main Concepts</vt:lpstr>
      <vt:lpstr>Spark MLlib utilities and algorithms</vt:lpstr>
      <vt:lpstr>Model Lifecycle</vt:lpstr>
      <vt:lpstr>SPARK MLlib: Demo</vt:lpstr>
      <vt:lpstr>Conclusion</vt:lpstr>
    </vt:vector>
  </TitlesOfParts>
  <Company>CERN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Prasanth Kothuri</dc:creator>
  <cp:lastModifiedBy>Prasanth Kothuri</cp:lastModifiedBy>
  <cp:revision>457</cp:revision>
  <dcterms:created xsi:type="dcterms:W3CDTF">2016-07-27T18:35:34Z</dcterms:created>
  <dcterms:modified xsi:type="dcterms:W3CDTF">2017-04-05T16:25:31Z</dcterms:modified>
</cp:coreProperties>
</file>