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Ubuntu"/>
      <p:regular r:id="rId29"/>
      <p:bold r:id="rId30"/>
      <p:italic r:id="rId31"/>
      <p:boldItalic r:id="rId32"/>
    </p:embeddedFont>
    <p:embeddedFont>
      <p:font typeface="Raleway"/>
      <p:regular r:id="rId33"/>
      <p:bold r:id="rId34"/>
      <p:italic r:id="rId35"/>
      <p:boldItalic r:id="rId36"/>
    </p:embeddedFont>
    <p:embeddedFont>
      <p:font typeface="Raleway ExtraBold"/>
      <p:bold r:id="rId37"/>
      <p:boldItalic r:id="rId38"/>
    </p:embeddedFont>
    <p:embeddedFont>
      <p:font typeface="Roboto"/>
      <p:regular r:id="rId39"/>
      <p:bold r:id="rId40"/>
      <p:italic r:id="rId41"/>
      <p:boldItalic r:id="rId42"/>
    </p:embeddedFont>
    <p:embeddedFont>
      <p:font typeface="Bitt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A09D6-2502-47DA-80A9-2D4A42E6D4F3}">
  <a:tblStyle styleId="{E10A09D6-2502-47DA-80A9-2D4A42E6D4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Bitter-bold.fntdata"/><Relationship Id="rId43" Type="http://schemas.openxmlformats.org/officeDocument/2006/relationships/font" Target="fonts/Bitter-regular.fntdata"/><Relationship Id="rId46" Type="http://schemas.openxmlformats.org/officeDocument/2006/relationships/font" Target="fonts/Bitter-boldItalic.fntdata"/><Relationship Id="rId45" Type="http://schemas.openxmlformats.org/officeDocument/2006/relationships/font" Target="fonts/Bitt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buntu-italic.fntdata"/><Relationship Id="rId30" Type="http://schemas.openxmlformats.org/officeDocument/2006/relationships/font" Target="fonts/Ubuntu-bold.fntdata"/><Relationship Id="rId33" Type="http://schemas.openxmlformats.org/officeDocument/2006/relationships/font" Target="fonts/Raleway-regular.fntdata"/><Relationship Id="rId32" Type="http://schemas.openxmlformats.org/officeDocument/2006/relationships/font" Target="fonts/Ubuntu-boldItalic.fntdata"/><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alewayExtraBold-bold.fntdata"/><Relationship Id="rId36" Type="http://schemas.openxmlformats.org/officeDocument/2006/relationships/font" Target="fonts/Raleway-boldItalic.fntdata"/><Relationship Id="rId39" Type="http://schemas.openxmlformats.org/officeDocument/2006/relationships/font" Target="fonts/Roboto-regular.fntdata"/><Relationship Id="rId38" Type="http://schemas.openxmlformats.org/officeDocument/2006/relationships/font" Target="fonts/RalewayExtra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Ubuntu-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19bed0e68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data transference</a:t>
            </a:r>
            <a:endParaRPr/>
          </a:p>
        </p:txBody>
      </p:sp>
      <p:sp>
        <p:nvSpPr>
          <p:cNvPr id="360" name="Google Shape;360;g619bed0e68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19bed0e68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do not need to compare it to the farther particles.</a:t>
            </a:r>
            <a:endParaRPr/>
          </a:p>
        </p:txBody>
      </p:sp>
      <p:sp>
        <p:nvSpPr>
          <p:cNvPr id="375" name="Google Shape;375;g619bed0e68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19bed0e6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To summarize here is a representation of the execution workflow.</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Provide more details of it means by hybrid. Was the CPU doing some work while the GPU is executing the kernel?</a:t>
            </a:r>
            <a:endParaRPr/>
          </a:p>
        </p:txBody>
      </p:sp>
      <p:sp>
        <p:nvSpPr>
          <p:cNvPr id="390" name="Google Shape;390;g619bed0e6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19bed0e68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pgcc -ta=tesla -Minfo=all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MemCpy(HtoD) -- time copying data from host to the device</a:t>
            </a:r>
            <a:endParaRPr sz="2400"/>
          </a:p>
          <a:p>
            <a:pPr indent="0" lvl="0" marL="0" rtl="0" algn="l">
              <a:spcBef>
                <a:spcPts val="0"/>
              </a:spcBef>
              <a:spcAft>
                <a:spcPts val="0"/>
              </a:spcAft>
              <a:buNone/>
            </a:pPr>
            <a:r>
              <a:rPr lang="en-US" sz="2400"/>
              <a:t>MemCpy(DtoH) -- time copying data from device to host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target device (ta) </a:t>
            </a:r>
            <a:endParaRPr sz="2400"/>
          </a:p>
        </p:txBody>
      </p:sp>
      <p:sp>
        <p:nvSpPr>
          <p:cNvPr id="403" name="Google Shape;403;g619bed0e68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original, sequential Friends-of-Friends algorithm implemented by</a:t>
            </a:r>
            <a:endParaRPr/>
          </a:p>
          <a:p>
            <a:pPr indent="0" lvl="0" marL="0" rtl="0" algn="l">
              <a:spcBef>
                <a:spcPts val="0"/>
              </a:spcBef>
              <a:spcAft>
                <a:spcPts val="0"/>
              </a:spcAft>
              <a:buClr>
                <a:schemeClr val="dk1"/>
              </a:buClr>
              <a:buSzPts val="1100"/>
              <a:buFont typeface="Arial"/>
              <a:buNone/>
            </a:pPr>
            <a:r>
              <a:rPr lang="en-US"/>
              <a:t>Ruiz et al. has a high computational cost with O(N 2 ) time complexity.</a:t>
            </a:r>
            <a:endParaRPr/>
          </a:p>
          <a:p>
            <a:pPr indent="0" lvl="0" marL="0" rtl="0" algn="l">
              <a:spcBef>
                <a:spcPts val="0"/>
              </a:spcBef>
              <a:spcAft>
                <a:spcPts val="0"/>
              </a:spcAft>
              <a:buNone/>
            </a:pPr>
            <a:r>
              <a:rPr lang="en-US"/>
              <a:t>hierarchical </a:t>
            </a:r>
            <a:r>
              <a:rPr lang="en-US"/>
              <a:t>tree-based </a:t>
            </a:r>
            <a:r>
              <a:rPr lang="en-US"/>
              <a:t>approach</a:t>
            </a:r>
            <a:endParaRPr/>
          </a:p>
        </p:txBody>
      </p:sp>
      <p:sp>
        <p:nvSpPr>
          <p:cNvPr id="417" name="Google Shape;4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619bed0e68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time decreased</a:t>
            </a:r>
            <a:endParaRPr/>
          </a:p>
        </p:txBody>
      </p:sp>
      <p:sp>
        <p:nvSpPr>
          <p:cNvPr id="434" name="Google Shape;434;g619bed0e68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19bed0e68_2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The speedup did not increase linearly because the processing varies depending on the particles positions.</a:t>
            </a:r>
            <a:endParaRPr/>
          </a:p>
        </p:txBody>
      </p:sp>
      <p:sp>
        <p:nvSpPr>
          <p:cNvPr id="441" name="Google Shape;441;g619bed0e68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19bed0e68_2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investigate the GPU and memory usage we use the NVIDIA’s profiler nvprof. </a:t>
            </a:r>
            <a:r>
              <a:rPr lang="en-US"/>
              <a:t>which dynamically analyzes the execution of a program. The tool is executed by command line and presents an overview of the GPU kernels and memory copies used in an application. In the execution option used, it shows the total time and percentage of the total application time for each kernel.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With nvprof we observed a 99.8% of GPU usage for the file with 249,420 particles, spending 0.15% with copies between host and device. However, the algorithm presented errors to process complete datasets, working fine until the number of particles exceeds 2.5 millions. We are currently investigating this issue, with the strongest hypothesis being the memory capacity of the GPU.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Almost all the time in GPU was used to process the FoF since it executed entirely in GPU, taking total advantage of the device.</a:t>
            </a:r>
            <a:endParaRPr/>
          </a:p>
          <a:p>
            <a:pPr indent="0" lvl="0" marL="0" rtl="0" algn="l">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Clr>
                <a:schemeClr val="dk1"/>
              </a:buClr>
              <a:buSzPts val="1100"/>
              <a:buFont typeface="Arial"/>
              <a:buNone/>
            </a:pPr>
            <a:r>
              <a:rPr lang="en-US"/>
              <a:t>OpenACC directives: To the second approach, the time was mostly spent in waiting to generate and after to enter the parallel region, with 80.99\% of waiting to the file 1 and 98.38\% to the file 3.</a:t>
            </a:r>
            <a:endParaRPr/>
          </a:p>
          <a:p>
            <a:pPr indent="0" lvl="0" marL="0" rtl="0" algn="l">
              <a:spcBef>
                <a:spcPts val="0"/>
              </a:spcBef>
              <a:spcAft>
                <a:spcPts val="0"/>
              </a:spcAft>
              <a:buNone/>
            </a:pPr>
            <a:r>
              <a:t/>
            </a:r>
            <a:endParaRPr/>
          </a:p>
        </p:txBody>
      </p:sp>
      <p:sp>
        <p:nvSpPr>
          <p:cNvPr id="448" name="Google Shape;448;g619bed0e68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This work explores parallelization approach for using GPUs to improve performance of Friend of Friend algorithm. Using OpenACC directives, the author was able to achieve a 99% GPU usage with minimum time wasted on data transferring.</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With the advancement of GPUs and the continuous incorporation of GPUs into HPC clusters, finding efficient ways to port scientific applications to use GPUs is a highly recognized important area of research in the HPC community.</a:t>
            </a:r>
            <a:endParaRPr/>
          </a:p>
        </p:txBody>
      </p:sp>
      <p:sp>
        <p:nvSpPr>
          <p:cNvPr id="455" name="Google Shape;4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619bed0e68_2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This work explores parallelization approach for using GPUs to improve performance of Friend of Friend algorithm. Using OpenACC directives, the author was able to achieve a 99% GPU usage with minimum time wasted on data transferring.</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With the advancement of GPUs and the continuous incorporation of GPUs into HPC clusters, finding efficient ways to port scientific applications to use GPUs is a highly recognized important area of research in the HPC community.</a:t>
            </a:r>
            <a:endParaRPr/>
          </a:p>
        </p:txBody>
      </p:sp>
      <p:sp>
        <p:nvSpPr>
          <p:cNvPr id="474" name="Google Shape;474;g619bed0e68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Opening Page/ Tittle Screen</a:t>
            </a:r>
            <a:endParaRPr/>
          </a:p>
        </p:txBody>
      </p:sp>
      <p:sp>
        <p:nvSpPr>
          <p:cNvPr id="241" name="Google Shape;24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Opening Page/ Tittle Screen</a:t>
            </a:r>
            <a:endParaRPr/>
          </a:p>
        </p:txBody>
      </p:sp>
      <p:sp>
        <p:nvSpPr>
          <p:cNvPr id="482" name="Google Shape;4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619a520317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the particles can belong to the same group</a:t>
            </a:r>
            <a:endParaRPr/>
          </a:p>
          <a:p>
            <a:pPr indent="0" lvl="0" marL="0" rtl="0" algn="l">
              <a:spcBef>
                <a:spcPts val="0"/>
              </a:spcBef>
              <a:spcAft>
                <a:spcPts val="0"/>
              </a:spcAft>
              <a:buNone/>
            </a:pPr>
            <a:r>
              <a:t/>
            </a:r>
            <a:endParaRPr/>
          </a:p>
        </p:txBody>
      </p:sp>
      <p:sp>
        <p:nvSpPr>
          <p:cNvPr id="507" name="Google Shape;507;g619a520317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was part of my undergraduate research</a:t>
            </a:r>
            <a:endParaRPr/>
          </a:p>
        </p:txBody>
      </p:sp>
      <p:sp>
        <p:nvSpPr>
          <p:cNvPr id="251" name="Google Shape;2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There are simulation tools that perform methods to collect this information and sampled it by a list of particles of three-dimensional positions.</a:t>
            </a:r>
            <a:endParaRPr/>
          </a:p>
        </p:txBody>
      </p:sp>
      <p:sp>
        <p:nvSpPr>
          <p:cNvPr id="267" name="Google Shape;2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19a5203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FoF is one of the existing algorithms that studies this simulations results.</a:t>
            </a:r>
            <a:endParaRPr/>
          </a:p>
          <a:p>
            <a:pPr indent="0" lvl="0" marL="0" rtl="0" algn="l">
              <a:spcBef>
                <a:spcPts val="0"/>
              </a:spcBef>
              <a:spcAft>
                <a:spcPts val="0"/>
              </a:spcAft>
              <a:buNone/>
            </a:pPr>
            <a:r>
              <a:rPr lang="en-US"/>
              <a:t>It is a grouping algorithm to identify structures in the universe according to their physical proximity</a:t>
            </a:r>
            <a:endParaRPr/>
          </a:p>
          <a:p>
            <a:pPr indent="0" lvl="0" marL="0" rtl="0" algn="l">
              <a:spcBef>
                <a:spcPts val="0"/>
              </a:spcBef>
              <a:spcAft>
                <a:spcPts val="0"/>
              </a:spcAft>
              <a:buNone/>
            </a:pPr>
            <a:r>
              <a:rPr lang="en-US"/>
              <a:t>We used as reference an FoF implementation by a research that worked with this in our institute.</a:t>
            </a:r>
            <a:endParaRPr/>
          </a:p>
          <a:p>
            <a:pPr indent="0" lvl="0" marL="0" rtl="0" algn="l">
              <a:spcBef>
                <a:spcPts val="0"/>
              </a:spcBef>
              <a:spcAft>
                <a:spcPts val="0"/>
              </a:spcAft>
              <a:buNone/>
            </a:pPr>
            <a:r>
              <a:rPr lang="en-US"/>
              <a:t>The idea of the FoF is: Consider a sphere of radius R around each particle. If there are other particles inside this sphere, they will be considered belonging to the same group and will be called friends. The algorithm perform this comparasion between pairs of particles calculating the distance between then.</a:t>
            </a:r>
            <a:endParaRPr/>
          </a:p>
          <a:p>
            <a:pPr indent="0" lvl="0" marL="0" rtl="0" algn="l">
              <a:spcBef>
                <a:spcPts val="0"/>
              </a:spcBef>
              <a:spcAft>
                <a:spcPts val="0"/>
              </a:spcAft>
              <a:buNone/>
            </a:pPr>
            <a:r>
              <a:rPr lang="en-US"/>
              <a:t>As output the algorithm shows the number of groups found and other execution information</a:t>
            </a:r>
            <a:endParaRPr/>
          </a:p>
        </p:txBody>
      </p:sp>
      <p:sp>
        <p:nvSpPr>
          <p:cNvPr id="273" name="Google Shape;273;g619a5203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Perform the same computation in a lot of data</a:t>
            </a:r>
            <a:endParaRPr/>
          </a:p>
        </p:txBody>
      </p:sp>
      <p:sp>
        <p:nvSpPr>
          <p:cNvPr id="296" name="Google Shape;2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19bed0e6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data transference</a:t>
            </a:r>
            <a:endParaRPr/>
          </a:p>
          <a:p>
            <a:pPr indent="0" lvl="0" marL="0" rtl="0" algn="l">
              <a:spcBef>
                <a:spcPts val="0"/>
              </a:spcBef>
              <a:spcAft>
                <a:spcPts val="0"/>
              </a:spcAft>
              <a:buNone/>
            </a:pPr>
            <a:r>
              <a:rPr lang="en-US"/>
              <a:t>T</a:t>
            </a:r>
            <a:r>
              <a:rPr lang="en-US"/>
              <a:t>hat offers significantly less programming effort than required with a low-level model like CUDA or OpenCL</a:t>
            </a:r>
            <a:endParaRPr/>
          </a:p>
          <a:p>
            <a:pPr indent="0" lvl="0" marL="0" rtl="0" algn="l">
              <a:spcBef>
                <a:spcPts val="0"/>
              </a:spcBef>
              <a:spcAft>
                <a:spcPts val="0"/>
              </a:spcAft>
              <a:buNone/>
            </a:pPr>
            <a:r>
              <a:rPr lang="en-US"/>
              <a:t>Talk about </a:t>
            </a:r>
            <a:r>
              <a:rPr b="1" lang="en-US"/>
              <a:t>parallel programming</a:t>
            </a:r>
            <a:r>
              <a:rPr lang="en-US"/>
              <a:t>, that the data is processed at the same time in different GPU kernels</a:t>
            </a:r>
            <a:endParaRPr/>
          </a:p>
        </p:txBody>
      </p:sp>
      <p:sp>
        <p:nvSpPr>
          <p:cNvPr id="318" name="Google Shape;318;g619bed0e6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19bed0e6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data transference</a:t>
            </a:r>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Also, why was it parallelized only along 'x'? How about making it into grids and having the cores handle it? Also, data transfer is mentioned and also that it improved; however no further details were provided.</a:t>
            </a:r>
            <a:endParaRPr/>
          </a:p>
        </p:txBody>
      </p:sp>
      <p:sp>
        <p:nvSpPr>
          <p:cNvPr id="335" name="Google Shape;335;g619bed0e6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19bed0e68_2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data transference</a:t>
            </a:r>
            <a:endParaRPr/>
          </a:p>
          <a:p>
            <a:pPr indent="0" lvl="0" marL="0" rtl="0" algn="l">
              <a:spcBef>
                <a:spcPts val="0"/>
              </a:spcBef>
              <a:spcAft>
                <a:spcPts val="0"/>
              </a:spcAft>
              <a:buNone/>
            </a:pPr>
            <a:r>
              <a:rPr lang="en-US"/>
              <a:t>Just insert few lines of code to parallelize it with OpenACC</a:t>
            </a:r>
            <a:endParaRPr/>
          </a:p>
        </p:txBody>
      </p:sp>
      <p:sp>
        <p:nvSpPr>
          <p:cNvPr id="349" name="Google Shape;349;g619bed0e68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Заголовок и объект">
  <p:cSld name="5_Заголовок и объект">
    <p:spTree>
      <p:nvGrpSpPr>
        <p:cNvPr id="16" name="Shape 16"/>
        <p:cNvGrpSpPr/>
        <p:nvPr/>
      </p:nvGrpSpPr>
      <p:grpSpPr>
        <a:xfrm>
          <a:off x="0" y="0"/>
          <a:ext cx="0" cy="0"/>
          <a:chOff x="0" y="0"/>
          <a:chExt cx="0" cy="0"/>
        </a:xfrm>
      </p:grpSpPr>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Вертикальный заголовок и текст">
  <p:cSld name="35_Вертикальный заголовок и текст">
    <p:spTree>
      <p:nvGrpSpPr>
        <p:cNvPr id="48" name="Shape 48"/>
        <p:cNvGrpSpPr/>
        <p:nvPr/>
      </p:nvGrpSpPr>
      <p:grpSpPr>
        <a:xfrm>
          <a:off x="0" y="0"/>
          <a:ext cx="0" cy="0"/>
          <a:chOff x="0" y="0"/>
          <a:chExt cx="0" cy="0"/>
        </a:xfrm>
      </p:grpSpPr>
      <p:sp>
        <p:nvSpPr>
          <p:cNvPr id="49" name="Google Shape;49;p11"/>
          <p:cNvSpPr/>
          <p:nvPr>
            <p:ph idx="2" type="pic"/>
          </p:nvPr>
        </p:nvSpPr>
        <p:spPr>
          <a:xfrm>
            <a:off x="1892429" y="2290952"/>
            <a:ext cx="1871831" cy="327420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Заголовок и объект">
  <p:cSld name="2_Заголовок и объект">
    <p:spTree>
      <p:nvGrpSpPr>
        <p:cNvPr id="50" name="Shape 50"/>
        <p:cNvGrpSpPr/>
        <p:nvPr/>
      </p:nvGrpSpPr>
      <p:grpSpPr>
        <a:xfrm>
          <a:off x="0" y="0"/>
          <a:ext cx="0" cy="0"/>
          <a:chOff x="0" y="0"/>
          <a:chExt cx="0" cy="0"/>
        </a:xfrm>
      </p:grpSpPr>
      <p:sp>
        <p:nvSpPr>
          <p:cNvPr id="51" name="Google Shape;51;p12"/>
          <p:cNvSpPr/>
          <p:nvPr>
            <p:ph idx="2" type="pic"/>
          </p:nvPr>
        </p:nvSpPr>
        <p:spPr>
          <a:xfrm>
            <a:off x="0" y="0"/>
            <a:ext cx="12192000" cy="6858000"/>
          </a:xfrm>
          <a:prstGeom prst="rtTriangl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Заголовок и объект">
  <p:cSld name="3_Заголовок и объект">
    <p:spTree>
      <p:nvGrpSpPr>
        <p:cNvPr id="52" name="Shape 52"/>
        <p:cNvGrpSpPr/>
        <p:nvPr/>
      </p:nvGrpSpPr>
      <p:grpSpPr>
        <a:xfrm>
          <a:off x="0" y="0"/>
          <a:ext cx="0" cy="0"/>
          <a:chOff x="0" y="0"/>
          <a:chExt cx="0" cy="0"/>
        </a:xfrm>
      </p:grpSpPr>
      <p:sp>
        <p:nvSpPr>
          <p:cNvPr id="53" name="Google Shape;53;p13"/>
          <p:cNvSpPr/>
          <p:nvPr>
            <p:ph idx="2" type="pic"/>
          </p:nvPr>
        </p:nvSpPr>
        <p:spPr>
          <a:xfrm>
            <a:off x="0" y="0"/>
            <a:ext cx="12192000" cy="22463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Два объекта">
  <p:cSld name="1_Два объекта">
    <p:spTree>
      <p:nvGrpSpPr>
        <p:cNvPr id="54" name="Shape 54"/>
        <p:cNvGrpSpPr/>
        <p:nvPr/>
      </p:nvGrpSpPr>
      <p:grpSpPr>
        <a:xfrm>
          <a:off x="0" y="0"/>
          <a:ext cx="0" cy="0"/>
          <a:chOff x="0" y="0"/>
          <a:chExt cx="0" cy="0"/>
        </a:xfrm>
      </p:grpSpPr>
      <p:sp>
        <p:nvSpPr>
          <p:cNvPr id="55" name="Google Shape;55;p14"/>
          <p:cNvSpPr/>
          <p:nvPr>
            <p:ph idx="2" type="pic"/>
          </p:nvPr>
        </p:nvSpPr>
        <p:spPr>
          <a:xfrm>
            <a:off x="0" y="0"/>
            <a:ext cx="57912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6" name="Shape 56"/>
        <p:cNvGrpSpPr/>
        <p:nvPr/>
      </p:nvGrpSpPr>
      <p:grpSpPr>
        <a:xfrm>
          <a:off x="0" y="0"/>
          <a:ext cx="0" cy="0"/>
          <a:chOff x="0" y="0"/>
          <a:chExt cx="0" cy="0"/>
        </a:xfrm>
      </p:grpSpPr>
      <p:sp>
        <p:nvSpPr>
          <p:cNvPr id="57" name="Google Shape;57;p15"/>
          <p:cNvSpPr/>
          <p:nvPr>
            <p:ph idx="2" type="pic"/>
          </p:nvPr>
        </p:nvSpPr>
        <p:spPr>
          <a:xfrm>
            <a:off x="3" y="1"/>
            <a:ext cx="12191998" cy="68579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58" name="Shape 58"/>
        <p:cNvGrpSpPr/>
        <p:nvPr/>
      </p:nvGrpSpPr>
      <p:grpSpPr>
        <a:xfrm>
          <a:off x="0" y="0"/>
          <a:ext cx="0" cy="0"/>
          <a:chOff x="0" y="0"/>
          <a:chExt cx="0" cy="0"/>
        </a:xfrm>
      </p:grpSpPr>
      <p:sp>
        <p:nvSpPr>
          <p:cNvPr id="59" name="Google Shape;59;p16"/>
          <p:cNvSpPr/>
          <p:nvPr>
            <p:ph idx="2" type="pic"/>
          </p:nvPr>
        </p:nvSpPr>
        <p:spPr>
          <a:xfrm>
            <a:off x="0" y="3881438"/>
            <a:ext cx="12192000" cy="2976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60" name="Shape 60"/>
        <p:cNvGrpSpPr/>
        <p:nvPr/>
      </p:nvGrpSpPr>
      <p:grpSpPr>
        <a:xfrm>
          <a:off x="0" y="0"/>
          <a:ext cx="0" cy="0"/>
          <a:chOff x="0" y="0"/>
          <a:chExt cx="0" cy="0"/>
        </a:xfrm>
      </p:grpSpPr>
      <p:sp>
        <p:nvSpPr>
          <p:cNvPr id="61" name="Google Shape;61;p17"/>
          <p:cNvSpPr/>
          <p:nvPr>
            <p:ph idx="2" type="pic"/>
          </p:nvPr>
        </p:nvSpPr>
        <p:spPr>
          <a:xfrm>
            <a:off x="3609975" y="0"/>
            <a:ext cx="497205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62" name="Shape 62"/>
        <p:cNvGrpSpPr/>
        <p:nvPr/>
      </p:nvGrpSpPr>
      <p:grpSpPr>
        <a:xfrm>
          <a:off x="0" y="0"/>
          <a:ext cx="0" cy="0"/>
          <a:chOff x="0" y="0"/>
          <a:chExt cx="0" cy="0"/>
        </a:xfrm>
      </p:grpSpPr>
      <p:sp>
        <p:nvSpPr>
          <p:cNvPr id="63" name="Google Shape;63;p18"/>
          <p:cNvSpPr/>
          <p:nvPr>
            <p:ph idx="2" type="pic"/>
          </p:nvPr>
        </p:nvSpPr>
        <p:spPr>
          <a:xfrm>
            <a:off x="7459578" y="1761090"/>
            <a:ext cx="3368842" cy="3368843"/>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64" name="Shape 64"/>
        <p:cNvGrpSpPr/>
        <p:nvPr/>
      </p:nvGrpSpPr>
      <p:grpSpPr>
        <a:xfrm>
          <a:off x="0" y="0"/>
          <a:ext cx="0" cy="0"/>
          <a:chOff x="0" y="0"/>
          <a:chExt cx="0" cy="0"/>
        </a:xfrm>
      </p:grpSpPr>
      <p:sp>
        <p:nvSpPr>
          <p:cNvPr id="65" name="Google Shape;65;p19"/>
          <p:cNvSpPr/>
          <p:nvPr>
            <p:ph idx="2" type="pic"/>
          </p:nvPr>
        </p:nvSpPr>
        <p:spPr>
          <a:xfrm>
            <a:off x="0" y="0"/>
            <a:ext cx="291465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6" name="Google Shape;66;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67" name="Shape 67"/>
        <p:cNvGrpSpPr/>
        <p:nvPr/>
      </p:nvGrpSpPr>
      <p:grpSpPr>
        <a:xfrm>
          <a:off x="0" y="0"/>
          <a:ext cx="0" cy="0"/>
          <a:chOff x="0" y="0"/>
          <a:chExt cx="0" cy="0"/>
        </a:xfrm>
      </p:grpSpPr>
      <p:sp>
        <p:nvSpPr>
          <p:cNvPr id="68" name="Google Shape;68;p20"/>
          <p:cNvSpPr/>
          <p:nvPr>
            <p:ph idx="2" type="pic"/>
          </p:nvPr>
        </p:nvSpPr>
        <p:spPr>
          <a:xfrm>
            <a:off x="0" y="0"/>
            <a:ext cx="12192000" cy="2976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7" name="Shape 17"/>
        <p:cNvGrpSpPr/>
        <p:nvPr/>
      </p:nvGrpSpPr>
      <p:grpSpPr>
        <a:xfrm>
          <a:off x="0" y="0"/>
          <a:ext cx="0" cy="0"/>
          <a:chOff x="0" y="0"/>
          <a:chExt cx="0" cy="0"/>
        </a:xfrm>
      </p:grpSpPr>
      <p:sp>
        <p:nvSpPr>
          <p:cNvPr id="18" name="Google Shape;18;p3"/>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3"/>
          <p:cNvSpPr/>
          <p:nvPr>
            <p:ph idx="3" type="pic"/>
          </p:nvPr>
        </p:nvSpPr>
        <p:spPr>
          <a:xfrm>
            <a:off x="3774395" y="1969620"/>
            <a:ext cx="4763757" cy="107727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p:cSld name="Заголовок и вертикальный текст">
    <p:spTree>
      <p:nvGrpSpPr>
        <p:cNvPr id="69" name="Shape 69"/>
        <p:cNvGrpSpPr/>
        <p:nvPr/>
      </p:nvGrpSpPr>
      <p:grpSpPr>
        <a:xfrm>
          <a:off x="0" y="0"/>
          <a:ext cx="0" cy="0"/>
          <a:chOff x="0" y="0"/>
          <a:chExt cx="0" cy="0"/>
        </a:xfrm>
      </p:grpSpPr>
      <p:sp>
        <p:nvSpPr>
          <p:cNvPr id="70" name="Google Shape;70;p21"/>
          <p:cNvSpPr/>
          <p:nvPr>
            <p:ph idx="2" type="pic"/>
          </p:nvPr>
        </p:nvSpPr>
        <p:spPr>
          <a:xfrm>
            <a:off x="2302042" y="2033338"/>
            <a:ext cx="2791326" cy="279132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p:cSld name="Вертикальный заголовок и текст">
    <p:spTree>
      <p:nvGrpSpPr>
        <p:cNvPr id="71" name="Shape 71"/>
        <p:cNvGrpSpPr/>
        <p:nvPr/>
      </p:nvGrpSpPr>
      <p:grpSpPr>
        <a:xfrm>
          <a:off x="0" y="0"/>
          <a:ext cx="0" cy="0"/>
          <a:chOff x="0" y="0"/>
          <a:chExt cx="0" cy="0"/>
        </a:xfrm>
      </p:grpSpPr>
      <p:sp>
        <p:nvSpPr>
          <p:cNvPr id="72" name="Google Shape;72;p22"/>
          <p:cNvSpPr/>
          <p:nvPr>
            <p:ph idx="2" type="pic"/>
          </p:nvPr>
        </p:nvSpPr>
        <p:spPr>
          <a:xfrm>
            <a:off x="-1" y="0"/>
            <a:ext cx="3065929"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22"/>
          <p:cNvSpPr/>
          <p:nvPr>
            <p:ph idx="3" type="pic"/>
          </p:nvPr>
        </p:nvSpPr>
        <p:spPr>
          <a:xfrm>
            <a:off x="9123362" y="0"/>
            <a:ext cx="306863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22"/>
          <p:cNvSpPr/>
          <p:nvPr>
            <p:ph idx="4" type="pic"/>
          </p:nvPr>
        </p:nvSpPr>
        <p:spPr>
          <a:xfrm>
            <a:off x="6054724" y="0"/>
            <a:ext cx="306863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22"/>
          <p:cNvSpPr/>
          <p:nvPr>
            <p:ph idx="5" type="pic"/>
          </p:nvPr>
        </p:nvSpPr>
        <p:spPr>
          <a:xfrm>
            <a:off x="3027362" y="0"/>
            <a:ext cx="3066845"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Вертикальный заголовок и текст">
  <p:cSld name="1_Вертикальный заголовок и текст">
    <p:spTree>
      <p:nvGrpSpPr>
        <p:cNvPr id="76" name="Shape 76"/>
        <p:cNvGrpSpPr/>
        <p:nvPr/>
      </p:nvGrpSpPr>
      <p:grpSpPr>
        <a:xfrm>
          <a:off x="0" y="0"/>
          <a:ext cx="0" cy="0"/>
          <a:chOff x="0" y="0"/>
          <a:chExt cx="0" cy="0"/>
        </a:xfrm>
      </p:grpSpPr>
      <p:sp>
        <p:nvSpPr>
          <p:cNvPr id="77" name="Google Shape;77;p23"/>
          <p:cNvSpPr/>
          <p:nvPr>
            <p:ph idx="2" type="pic"/>
          </p:nvPr>
        </p:nvSpPr>
        <p:spPr>
          <a:xfrm>
            <a:off x="7716252" y="3807269"/>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3"/>
          <p:cNvSpPr/>
          <p:nvPr>
            <p:ph idx="3" type="pic"/>
          </p:nvPr>
        </p:nvSpPr>
        <p:spPr>
          <a:xfrm>
            <a:off x="7716252" y="885693"/>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Вертикальный заголовок и текст">
  <p:cSld name="2_Вертикальный заголовок и текст">
    <p:spTree>
      <p:nvGrpSpPr>
        <p:cNvPr id="79" name="Shape 79"/>
        <p:cNvGrpSpPr/>
        <p:nvPr/>
      </p:nvGrpSpPr>
      <p:grpSpPr>
        <a:xfrm>
          <a:off x="0" y="0"/>
          <a:ext cx="0" cy="0"/>
          <a:chOff x="0" y="0"/>
          <a:chExt cx="0" cy="0"/>
        </a:xfrm>
      </p:grpSpPr>
      <p:sp>
        <p:nvSpPr>
          <p:cNvPr id="80" name="Google Shape;80;p24"/>
          <p:cNvSpPr/>
          <p:nvPr>
            <p:ph idx="2" type="pic"/>
          </p:nvPr>
        </p:nvSpPr>
        <p:spPr>
          <a:xfrm>
            <a:off x="2310064" y="3807269"/>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24"/>
          <p:cNvSpPr/>
          <p:nvPr>
            <p:ph idx="3" type="pic"/>
          </p:nvPr>
        </p:nvSpPr>
        <p:spPr>
          <a:xfrm>
            <a:off x="2310064" y="885693"/>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Вертикальный заголовок и текст">
  <p:cSld name="3_Вертикальный заголовок и текст">
    <p:spTree>
      <p:nvGrpSpPr>
        <p:cNvPr id="82" name="Shape 82"/>
        <p:cNvGrpSpPr/>
        <p:nvPr/>
      </p:nvGrpSpPr>
      <p:grpSpPr>
        <a:xfrm>
          <a:off x="0" y="0"/>
          <a:ext cx="0" cy="0"/>
          <a:chOff x="0" y="0"/>
          <a:chExt cx="0" cy="0"/>
        </a:xfrm>
      </p:grpSpPr>
      <p:sp>
        <p:nvSpPr>
          <p:cNvPr id="83" name="Google Shape;83;p25"/>
          <p:cNvSpPr/>
          <p:nvPr>
            <p:ph idx="2" type="pic"/>
          </p:nvPr>
        </p:nvSpPr>
        <p:spPr>
          <a:xfrm>
            <a:off x="7178842" y="3855395"/>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25"/>
          <p:cNvSpPr/>
          <p:nvPr>
            <p:ph idx="3" type="pic"/>
          </p:nvPr>
        </p:nvSpPr>
        <p:spPr>
          <a:xfrm>
            <a:off x="5013158" y="933819"/>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25"/>
          <p:cNvSpPr/>
          <p:nvPr>
            <p:ph idx="4" type="pic"/>
          </p:nvPr>
        </p:nvSpPr>
        <p:spPr>
          <a:xfrm>
            <a:off x="2847474" y="3855395"/>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Вертикальный заголовок и текст">
  <p:cSld name="5_Вертикальный заголовок и текст">
    <p:spTree>
      <p:nvGrpSpPr>
        <p:cNvPr id="86" name="Shape 86"/>
        <p:cNvGrpSpPr/>
        <p:nvPr/>
      </p:nvGrpSpPr>
      <p:grpSpPr>
        <a:xfrm>
          <a:off x="0" y="0"/>
          <a:ext cx="0" cy="0"/>
          <a:chOff x="0" y="0"/>
          <a:chExt cx="0" cy="0"/>
        </a:xfrm>
      </p:grpSpPr>
      <p:sp>
        <p:nvSpPr>
          <p:cNvPr id="87" name="Google Shape;87;p26"/>
          <p:cNvSpPr/>
          <p:nvPr>
            <p:ph idx="2" type="pic"/>
          </p:nvPr>
        </p:nvSpPr>
        <p:spPr>
          <a:xfrm>
            <a:off x="9277350" y="0"/>
            <a:ext cx="291465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Вертикальный заголовок и текст">
  <p:cSld name="6_Вертикальный заголовок и текст">
    <p:spTree>
      <p:nvGrpSpPr>
        <p:cNvPr id="88" name="Shape 88"/>
        <p:cNvGrpSpPr/>
        <p:nvPr/>
      </p:nvGrpSpPr>
      <p:grpSpPr>
        <a:xfrm>
          <a:off x="0" y="0"/>
          <a:ext cx="0" cy="0"/>
          <a:chOff x="0" y="0"/>
          <a:chExt cx="0" cy="0"/>
        </a:xfrm>
      </p:grpSpPr>
      <p:sp>
        <p:nvSpPr>
          <p:cNvPr id="89" name="Google Shape;89;p27"/>
          <p:cNvSpPr/>
          <p:nvPr>
            <p:ph idx="2" type="pic"/>
          </p:nvPr>
        </p:nvSpPr>
        <p:spPr>
          <a:xfrm>
            <a:off x="5136428" y="2216210"/>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27"/>
          <p:cNvSpPr/>
          <p:nvPr>
            <p:ph idx="3" type="pic"/>
          </p:nvPr>
        </p:nvSpPr>
        <p:spPr>
          <a:xfrm>
            <a:off x="2123597" y="2216209"/>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27"/>
          <p:cNvSpPr/>
          <p:nvPr>
            <p:ph idx="4" type="pic"/>
          </p:nvPr>
        </p:nvSpPr>
        <p:spPr>
          <a:xfrm>
            <a:off x="8149259" y="2216210"/>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Вертикальный заголовок и текст">
  <p:cSld name="7_Вертикальный заголовок и текст">
    <p:spTree>
      <p:nvGrpSpPr>
        <p:cNvPr id="92" name="Shape 92"/>
        <p:cNvGrpSpPr/>
        <p:nvPr/>
      </p:nvGrpSpPr>
      <p:grpSpPr>
        <a:xfrm>
          <a:off x="0" y="0"/>
          <a:ext cx="0" cy="0"/>
          <a:chOff x="0" y="0"/>
          <a:chExt cx="0" cy="0"/>
        </a:xfrm>
      </p:grpSpPr>
      <p:sp>
        <p:nvSpPr>
          <p:cNvPr id="93" name="Google Shape;93;p28"/>
          <p:cNvSpPr/>
          <p:nvPr>
            <p:ph idx="2" type="pic"/>
          </p:nvPr>
        </p:nvSpPr>
        <p:spPr>
          <a:xfrm>
            <a:off x="6190541" y="0"/>
            <a:ext cx="2897188"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28"/>
          <p:cNvSpPr/>
          <p:nvPr>
            <p:ph idx="3" type="pic"/>
          </p:nvPr>
        </p:nvSpPr>
        <p:spPr>
          <a:xfrm>
            <a:off x="9294812" y="0"/>
            <a:ext cx="2897188"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8"/>
          <p:cNvSpPr/>
          <p:nvPr>
            <p:ph idx="4" type="pic"/>
          </p:nvPr>
        </p:nvSpPr>
        <p:spPr>
          <a:xfrm>
            <a:off x="3086270" y="0"/>
            <a:ext cx="2897188"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8"/>
          <p:cNvSpPr/>
          <p:nvPr>
            <p:ph idx="5" type="pic"/>
          </p:nvPr>
        </p:nvSpPr>
        <p:spPr>
          <a:xfrm>
            <a:off x="0" y="0"/>
            <a:ext cx="2897188"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Вертикальный заголовок и текст">
  <p:cSld name="8_Вертикальный заголовок и текст">
    <p:spTree>
      <p:nvGrpSpPr>
        <p:cNvPr id="97" name="Shape 97"/>
        <p:cNvGrpSpPr/>
        <p:nvPr/>
      </p:nvGrpSpPr>
      <p:grpSpPr>
        <a:xfrm>
          <a:off x="0" y="0"/>
          <a:ext cx="0" cy="0"/>
          <a:chOff x="0" y="0"/>
          <a:chExt cx="0" cy="0"/>
        </a:xfrm>
      </p:grpSpPr>
      <p:sp>
        <p:nvSpPr>
          <p:cNvPr id="98" name="Google Shape;98;p29"/>
          <p:cNvSpPr/>
          <p:nvPr>
            <p:ph idx="2" type="pic"/>
          </p:nvPr>
        </p:nvSpPr>
        <p:spPr>
          <a:xfrm>
            <a:off x="6325540" y="3429000"/>
            <a:ext cx="2193620" cy="12649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29"/>
          <p:cNvSpPr/>
          <p:nvPr>
            <p:ph idx="3" type="pic"/>
          </p:nvPr>
        </p:nvSpPr>
        <p:spPr>
          <a:xfrm>
            <a:off x="8824900" y="3429000"/>
            <a:ext cx="2193620" cy="12649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9"/>
          <p:cNvSpPr/>
          <p:nvPr>
            <p:ph idx="4" type="pic"/>
          </p:nvPr>
        </p:nvSpPr>
        <p:spPr>
          <a:xfrm>
            <a:off x="6325540" y="1859340"/>
            <a:ext cx="2193620" cy="12649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29"/>
          <p:cNvSpPr/>
          <p:nvPr>
            <p:ph idx="5" type="pic"/>
          </p:nvPr>
        </p:nvSpPr>
        <p:spPr>
          <a:xfrm>
            <a:off x="8824900" y="1859340"/>
            <a:ext cx="2193620" cy="12649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Вертикальный заголовок и текст">
  <p:cSld name="9_Вертикальный заголовок и текст">
    <p:spTree>
      <p:nvGrpSpPr>
        <p:cNvPr id="102" name="Shape 102"/>
        <p:cNvGrpSpPr/>
        <p:nvPr/>
      </p:nvGrpSpPr>
      <p:grpSpPr>
        <a:xfrm>
          <a:off x="0" y="0"/>
          <a:ext cx="0" cy="0"/>
          <a:chOff x="0" y="0"/>
          <a:chExt cx="0" cy="0"/>
        </a:xfrm>
      </p:grpSpPr>
      <p:sp>
        <p:nvSpPr>
          <p:cNvPr id="103" name="Google Shape;103;p30"/>
          <p:cNvSpPr/>
          <p:nvPr>
            <p:ph idx="2" type="pic"/>
          </p:nvPr>
        </p:nvSpPr>
        <p:spPr>
          <a:xfrm>
            <a:off x="1620920" y="785647"/>
            <a:ext cx="1524000" cy="15240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30"/>
          <p:cNvSpPr/>
          <p:nvPr>
            <p:ph idx="3" type="pic"/>
          </p:nvPr>
        </p:nvSpPr>
        <p:spPr>
          <a:xfrm>
            <a:off x="1620920" y="2686636"/>
            <a:ext cx="1524000" cy="15240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Google Shape;105;p30"/>
          <p:cNvSpPr/>
          <p:nvPr>
            <p:ph idx="4" type="pic"/>
          </p:nvPr>
        </p:nvSpPr>
        <p:spPr>
          <a:xfrm>
            <a:off x="1620920" y="4587625"/>
            <a:ext cx="1524000" cy="15240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20" name="Shape 20"/>
        <p:cNvGrpSpPr/>
        <p:nvPr/>
      </p:nvGrpSpPr>
      <p:grpSpPr>
        <a:xfrm>
          <a:off x="0" y="0"/>
          <a:ext cx="0" cy="0"/>
          <a:chOff x="0" y="0"/>
          <a:chExt cx="0" cy="0"/>
        </a:xfrm>
      </p:grpSpPr>
      <p:sp>
        <p:nvSpPr>
          <p:cNvPr id="21" name="Google Shape;21;p4"/>
          <p:cNvSpPr/>
          <p:nvPr>
            <p:ph idx="2" type="pic"/>
          </p:nvPr>
        </p:nvSpPr>
        <p:spPr>
          <a:xfrm>
            <a:off x="6400801" y="0"/>
            <a:ext cx="57912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Вертикальный заголовок и текст">
  <p:cSld name="10_Вертикальный заголовок и текст">
    <p:spTree>
      <p:nvGrpSpPr>
        <p:cNvPr id="106" name="Shape 106"/>
        <p:cNvGrpSpPr/>
        <p:nvPr/>
      </p:nvGrpSpPr>
      <p:grpSpPr>
        <a:xfrm>
          <a:off x="0" y="0"/>
          <a:ext cx="0" cy="0"/>
          <a:chOff x="0" y="0"/>
          <a:chExt cx="0" cy="0"/>
        </a:xfrm>
      </p:grpSpPr>
      <p:sp>
        <p:nvSpPr>
          <p:cNvPr id="107" name="Google Shape;107;p31"/>
          <p:cNvSpPr/>
          <p:nvPr>
            <p:ph idx="2" type="pic"/>
          </p:nvPr>
        </p:nvSpPr>
        <p:spPr>
          <a:xfrm>
            <a:off x="1957136" y="1026695"/>
            <a:ext cx="2197768" cy="399448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31"/>
          <p:cNvSpPr/>
          <p:nvPr>
            <p:ph idx="3" type="pic"/>
          </p:nvPr>
        </p:nvSpPr>
        <p:spPr>
          <a:xfrm>
            <a:off x="4997116" y="1026695"/>
            <a:ext cx="2197768" cy="399448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31"/>
          <p:cNvSpPr/>
          <p:nvPr>
            <p:ph idx="4" type="pic"/>
          </p:nvPr>
        </p:nvSpPr>
        <p:spPr>
          <a:xfrm>
            <a:off x="8037093" y="1026695"/>
            <a:ext cx="2197768" cy="399448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Вертикальный заголовок и текст">
  <p:cSld name="11_Вертикальный заголовок и текст">
    <p:spTree>
      <p:nvGrpSpPr>
        <p:cNvPr id="110" name="Shape 110"/>
        <p:cNvGrpSpPr/>
        <p:nvPr/>
      </p:nvGrpSpPr>
      <p:grpSpPr>
        <a:xfrm>
          <a:off x="0" y="0"/>
          <a:ext cx="0" cy="0"/>
          <a:chOff x="0" y="0"/>
          <a:chExt cx="0" cy="0"/>
        </a:xfrm>
      </p:grpSpPr>
      <p:sp>
        <p:nvSpPr>
          <p:cNvPr id="111" name="Google Shape;111;p32"/>
          <p:cNvSpPr/>
          <p:nvPr>
            <p:ph idx="2" type="pic"/>
          </p:nvPr>
        </p:nvSpPr>
        <p:spPr>
          <a:xfrm>
            <a:off x="6394660" y="1264920"/>
            <a:ext cx="5797340" cy="559307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Вертикальный заголовок и текст">
  <p:cSld name="12_Вертикальный заголовок и текст">
    <p:spTree>
      <p:nvGrpSpPr>
        <p:cNvPr id="112" name="Shape 112"/>
        <p:cNvGrpSpPr/>
        <p:nvPr/>
      </p:nvGrpSpPr>
      <p:grpSpPr>
        <a:xfrm>
          <a:off x="0" y="0"/>
          <a:ext cx="0" cy="0"/>
          <a:chOff x="0" y="0"/>
          <a:chExt cx="0" cy="0"/>
        </a:xfrm>
      </p:grpSpPr>
      <p:sp>
        <p:nvSpPr>
          <p:cNvPr id="113" name="Google Shape;113;p33"/>
          <p:cNvSpPr/>
          <p:nvPr>
            <p:ph idx="2" type="pic"/>
          </p:nvPr>
        </p:nvSpPr>
        <p:spPr>
          <a:xfrm>
            <a:off x="1018047" y="286553"/>
            <a:ext cx="3038957" cy="651105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Вертикальный заголовок и текст">
  <p:cSld name="14_Вертикальный заголовок и текст">
    <p:spTree>
      <p:nvGrpSpPr>
        <p:cNvPr id="114" name="Shape 114"/>
        <p:cNvGrpSpPr/>
        <p:nvPr/>
      </p:nvGrpSpPr>
      <p:grpSpPr>
        <a:xfrm>
          <a:off x="0" y="0"/>
          <a:ext cx="0" cy="0"/>
          <a:chOff x="0" y="0"/>
          <a:chExt cx="0" cy="0"/>
        </a:xfrm>
      </p:grpSpPr>
      <p:sp>
        <p:nvSpPr>
          <p:cNvPr id="115" name="Google Shape;115;p34"/>
          <p:cNvSpPr/>
          <p:nvPr>
            <p:ph idx="2" type="pic"/>
          </p:nvPr>
        </p:nvSpPr>
        <p:spPr>
          <a:xfrm>
            <a:off x="4443663" y="0"/>
            <a:ext cx="7748337"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Вертикальный заголовок и текст">
  <p:cSld name="15_Вертикальный заголовок и текст">
    <p:spTree>
      <p:nvGrpSpPr>
        <p:cNvPr id="116" name="Shape 116"/>
        <p:cNvGrpSpPr/>
        <p:nvPr/>
      </p:nvGrpSpPr>
      <p:grpSpPr>
        <a:xfrm>
          <a:off x="0" y="0"/>
          <a:ext cx="0" cy="0"/>
          <a:chOff x="0" y="0"/>
          <a:chExt cx="0" cy="0"/>
        </a:xfrm>
      </p:grpSpPr>
      <p:sp>
        <p:nvSpPr>
          <p:cNvPr id="117" name="Google Shape;117;p35"/>
          <p:cNvSpPr/>
          <p:nvPr>
            <p:ph idx="2" type="pic"/>
          </p:nvPr>
        </p:nvSpPr>
        <p:spPr>
          <a:xfrm>
            <a:off x="5136428" y="1891912"/>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35"/>
          <p:cNvSpPr/>
          <p:nvPr>
            <p:ph idx="3" type="pic"/>
          </p:nvPr>
        </p:nvSpPr>
        <p:spPr>
          <a:xfrm>
            <a:off x="2123597" y="1891911"/>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35"/>
          <p:cNvSpPr/>
          <p:nvPr>
            <p:ph idx="4" type="pic"/>
          </p:nvPr>
        </p:nvSpPr>
        <p:spPr>
          <a:xfrm>
            <a:off x="8149259" y="1891912"/>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35"/>
          <p:cNvSpPr/>
          <p:nvPr>
            <p:ph idx="5" type="pic"/>
          </p:nvPr>
        </p:nvSpPr>
        <p:spPr>
          <a:xfrm>
            <a:off x="2123597" y="80252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35"/>
          <p:cNvSpPr/>
          <p:nvPr>
            <p:ph idx="6" type="pic"/>
          </p:nvPr>
        </p:nvSpPr>
        <p:spPr>
          <a:xfrm>
            <a:off x="5136428" y="80252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35"/>
          <p:cNvSpPr/>
          <p:nvPr>
            <p:ph idx="7" type="pic"/>
          </p:nvPr>
        </p:nvSpPr>
        <p:spPr>
          <a:xfrm>
            <a:off x="8149259" y="80252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Вертикальный заголовок и текст">
  <p:cSld name="17_Вертикальный заголовок и текст">
    <p:spTree>
      <p:nvGrpSpPr>
        <p:cNvPr id="123" name="Shape 123"/>
        <p:cNvGrpSpPr/>
        <p:nvPr/>
      </p:nvGrpSpPr>
      <p:grpSpPr>
        <a:xfrm>
          <a:off x="0" y="0"/>
          <a:ext cx="0" cy="0"/>
          <a:chOff x="0" y="0"/>
          <a:chExt cx="0" cy="0"/>
        </a:xfrm>
      </p:grpSpPr>
      <p:sp>
        <p:nvSpPr>
          <p:cNvPr id="124" name="Google Shape;124;p36"/>
          <p:cNvSpPr/>
          <p:nvPr>
            <p:ph idx="2" type="pic"/>
          </p:nvPr>
        </p:nvSpPr>
        <p:spPr>
          <a:xfrm>
            <a:off x="5922491" y="3020219"/>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Google Shape;125;p36"/>
          <p:cNvSpPr/>
          <p:nvPr>
            <p:ph idx="3" type="pic"/>
          </p:nvPr>
        </p:nvSpPr>
        <p:spPr>
          <a:xfrm>
            <a:off x="5922491" y="149233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36"/>
          <p:cNvSpPr/>
          <p:nvPr>
            <p:ph idx="4" type="pic"/>
          </p:nvPr>
        </p:nvSpPr>
        <p:spPr>
          <a:xfrm>
            <a:off x="8935322" y="149233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36"/>
          <p:cNvSpPr/>
          <p:nvPr>
            <p:ph idx="5" type="pic"/>
          </p:nvPr>
        </p:nvSpPr>
        <p:spPr>
          <a:xfrm>
            <a:off x="8935322" y="3020219"/>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36"/>
          <p:cNvSpPr/>
          <p:nvPr>
            <p:ph idx="6" type="pic"/>
          </p:nvPr>
        </p:nvSpPr>
        <p:spPr>
          <a:xfrm>
            <a:off x="5922491" y="454810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36"/>
          <p:cNvSpPr/>
          <p:nvPr>
            <p:ph idx="7" type="pic"/>
          </p:nvPr>
        </p:nvSpPr>
        <p:spPr>
          <a:xfrm>
            <a:off x="8935322" y="4548104"/>
            <a:ext cx="1919288" cy="8175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Вертикальный заголовок и текст">
  <p:cSld name="16_Вертикальный заголовок и текст">
    <p:spTree>
      <p:nvGrpSpPr>
        <p:cNvPr id="130" name="Shape 130"/>
        <p:cNvGrpSpPr/>
        <p:nvPr/>
      </p:nvGrpSpPr>
      <p:grpSpPr>
        <a:xfrm>
          <a:off x="0" y="0"/>
          <a:ext cx="0" cy="0"/>
          <a:chOff x="0" y="0"/>
          <a:chExt cx="0" cy="0"/>
        </a:xfrm>
      </p:grpSpPr>
      <p:sp>
        <p:nvSpPr>
          <p:cNvPr id="131" name="Google Shape;131;p37"/>
          <p:cNvSpPr/>
          <p:nvPr>
            <p:ph idx="2" type="pic"/>
          </p:nvPr>
        </p:nvSpPr>
        <p:spPr>
          <a:xfrm>
            <a:off x="1369616" y="2290220"/>
            <a:ext cx="1919288" cy="17962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2" name="Google Shape;132;p37"/>
          <p:cNvSpPr/>
          <p:nvPr>
            <p:ph idx="3" type="pic"/>
          </p:nvPr>
        </p:nvSpPr>
        <p:spPr>
          <a:xfrm>
            <a:off x="3885143" y="2290220"/>
            <a:ext cx="1919288" cy="179629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37"/>
          <p:cNvSpPr/>
          <p:nvPr>
            <p:ph idx="4" type="pic"/>
          </p:nvPr>
        </p:nvSpPr>
        <p:spPr>
          <a:xfrm>
            <a:off x="6400670" y="2290220"/>
            <a:ext cx="1919288" cy="179629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4" name="Google Shape;134;p37"/>
          <p:cNvSpPr/>
          <p:nvPr>
            <p:ph idx="5" type="pic"/>
          </p:nvPr>
        </p:nvSpPr>
        <p:spPr>
          <a:xfrm>
            <a:off x="8916197" y="2290220"/>
            <a:ext cx="1919288" cy="179629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Вертикальный заголовок и текст">
  <p:cSld name="18_Вертикальный заголовок и текст">
    <p:spTree>
      <p:nvGrpSpPr>
        <p:cNvPr id="135" name="Shape 135"/>
        <p:cNvGrpSpPr/>
        <p:nvPr/>
      </p:nvGrpSpPr>
      <p:grpSpPr>
        <a:xfrm>
          <a:off x="0" y="0"/>
          <a:ext cx="0" cy="0"/>
          <a:chOff x="0" y="0"/>
          <a:chExt cx="0" cy="0"/>
        </a:xfrm>
      </p:grpSpPr>
      <p:sp>
        <p:nvSpPr>
          <p:cNvPr id="136" name="Google Shape;136;p38"/>
          <p:cNvSpPr/>
          <p:nvPr>
            <p:ph idx="2" type="pic"/>
          </p:nvPr>
        </p:nvSpPr>
        <p:spPr>
          <a:xfrm>
            <a:off x="0" y="0"/>
            <a:ext cx="12192000" cy="227797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Google Shape;137;p38"/>
          <p:cNvSpPr/>
          <p:nvPr>
            <p:ph idx="3" type="pic"/>
          </p:nvPr>
        </p:nvSpPr>
        <p:spPr>
          <a:xfrm>
            <a:off x="5136428" y="3207363"/>
            <a:ext cx="1919143" cy="1919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Вертикальный заголовок и текст">
  <p:cSld name="21_Вертикальный заголовок и текст">
    <p:spTree>
      <p:nvGrpSpPr>
        <p:cNvPr id="138" name="Shape 138"/>
        <p:cNvGrpSpPr/>
        <p:nvPr/>
      </p:nvGrpSpPr>
      <p:grpSpPr>
        <a:xfrm>
          <a:off x="0" y="0"/>
          <a:ext cx="0" cy="0"/>
          <a:chOff x="0" y="0"/>
          <a:chExt cx="0" cy="0"/>
        </a:xfrm>
      </p:grpSpPr>
      <p:sp>
        <p:nvSpPr>
          <p:cNvPr id="139" name="Google Shape;139;p39"/>
          <p:cNvSpPr/>
          <p:nvPr>
            <p:ph idx="2" type="pic"/>
          </p:nvPr>
        </p:nvSpPr>
        <p:spPr>
          <a:xfrm>
            <a:off x="0"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0" name="Google Shape;140;p39"/>
          <p:cNvSpPr/>
          <p:nvPr>
            <p:ph idx="3" type="pic"/>
          </p:nvPr>
        </p:nvSpPr>
        <p:spPr>
          <a:xfrm>
            <a:off x="8886092"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Вертикальный заголовок и текст">
  <p:cSld name="22_Вертикальный заголовок и текст">
    <p:spTree>
      <p:nvGrpSpPr>
        <p:cNvPr id="141" name="Shape 141"/>
        <p:cNvGrpSpPr/>
        <p:nvPr/>
      </p:nvGrpSpPr>
      <p:grpSpPr>
        <a:xfrm>
          <a:off x="0" y="0"/>
          <a:ext cx="0" cy="0"/>
          <a:chOff x="0" y="0"/>
          <a:chExt cx="0" cy="0"/>
        </a:xfrm>
      </p:grpSpPr>
      <p:sp>
        <p:nvSpPr>
          <p:cNvPr id="142" name="Google Shape;142;p40"/>
          <p:cNvSpPr/>
          <p:nvPr>
            <p:ph idx="2" type="pic"/>
          </p:nvPr>
        </p:nvSpPr>
        <p:spPr>
          <a:xfrm>
            <a:off x="0"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Google Shape;143;p40"/>
          <p:cNvSpPr/>
          <p:nvPr>
            <p:ph idx="3" type="pic"/>
          </p:nvPr>
        </p:nvSpPr>
        <p:spPr>
          <a:xfrm>
            <a:off x="3305908"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Заголовок и объект">
  <p:cSld name="1_Заголовок и объект">
    <p:spTree>
      <p:nvGrpSpPr>
        <p:cNvPr id="22" name="Shape 22"/>
        <p:cNvGrpSpPr/>
        <p:nvPr/>
      </p:nvGrpSpPr>
      <p:grpSpPr>
        <a:xfrm>
          <a:off x="0" y="0"/>
          <a:ext cx="0" cy="0"/>
          <a:chOff x="0" y="0"/>
          <a:chExt cx="0" cy="0"/>
        </a:xfrm>
      </p:grpSpPr>
      <p:sp>
        <p:nvSpPr>
          <p:cNvPr id="23" name="Google Shape;23;p5"/>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Вертикальный заголовок и текст">
  <p:cSld name="23_Вертикальный заголовок и текст">
    <p:spTree>
      <p:nvGrpSpPr>
        <p:cNvPr id="144" name="Shape 144"/>
        <p:cNvGrpSpPr/>
        <p:nvPr/>
      </p:nvGrpSpPr>
      <p:grpSpPr>
        <a:xfrm>
          <a:off x="0" y="0"/>
          <a:ext cx="0" cy="0"/>
          <a:chOff x="0" y="0"/>
          <a:chExt cx="0" cy="0"/>
        </a:xfrm>
      </p:grpSpPr>
      <p:sp>
        <p:nvSpPr>
          <p:cNvPr id="145" name="Google Shape;145;p41"/>
          <p:cNvSpPr/>
          <p:nvPr>
            <p:ph idx="2" type="pic"/>
          </p:nvPr>
        </p:nvSpPr>
        <p:spPr>
          <a:xfrm>
            <a:off x="5580184"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Google Shape;146;p41"/>
          <p:cNvSpPr/>
          <p:nvPr>
            <p:ph idx="3" type="pic"/>
          </p:nvPr>
        </p:nvSpPr>
        <p:spPr>
          <a:xfrm>
            <a:off x="8886092"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Вертикальный заголовок и текст">
  <p:cSld name="24_Вертикальный заголовок и текст">
    <p:spTree>
      <p:nvGrpSpPr>
        <p:cNvPr id="147" name="Shape 147"/>
        <p:cNvGrpSpPr/>
        <p:nvPr/>
      </p:nvGrpSpPr>
      <p:grpSpPr>
        <a:xfrm>
          <a:off x="0" y="0"/>
          <a:ext cx="0" cy="0"/>
          <a:chOff x="0" y="0"/>
          <a:chExt cx="0" cy="0"/>
        </a:xfrm>
      </p:grpSpPr>
      <p:sp>
        <p:nvSpPr>
          <p:cNvPr id="148" name="Google Shape;148;p42"/>
          <p:cNvSpPr/>
          <p:nvPr>
            <p:ph idx="2" type="pic"/>
          </p:nvPr>
        </p:nvSpPr>
        <p:spPr>
          <a:xfrm>
            <a:off x="8886092"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9" name="Google Shape;149;p42"/>
          <p:cNvSpPr/>
          <p:nvPr>
            <p:ph idx="3" type="pic"/>
          </p:nvPr>
        </p:nvSpPr>
        <p:spPr>
          <a:xfrm>
            <a:off x="5580184" y="4546502"/>
            <a:ext cx="3305908" cy="23114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42"/>
          <p:cNvSpPr/>
          <p:nvPr>
            <p:ph idx="4" type="pic"/>
          </p:nvPr>
        </p:nvSpPr>
        <p:spPr>
          <a:xfrm>
            <a:off x="5580184" y="2273251"/>
            <a:ext cx="3305908" cy="23114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1" name="Google Shape;151;p42"/>
          <p:cNvSpPr/>
          <p:nvPr>
            <p:ph idx="5" type="pic"/>
          </p:nvPr>
        </p:nvSpPr>
        <p:spPr>
          <a:xfrm>
            <a:off x="5580184" y="-1"/>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Вертикальный заголовок и текст">
  <p:cSld name="25_Вертикальный заголовок и текст">
    <p:spTree>
      <p:nvGrpSpPr>
        <p:cNvPr id="152" name="Shape 152"/>
        <p:cNvGrpSpPr/>
        <p:nvPr/>
      </p:nvGrpSpPr>
      <p:grpSpPr>
        <a:xfrm>
          <a:off x="0" y="0"/>
          <a:ext cx="0" cy="0"/>
          <a:chOff x="0" y="0"/>
          <a:chExt cx="0" cy="0"/>
        </a:xfrm>
      </p:grpSpPr>
      <p:sp>
        <p:nvSpPr>
          <p:cNvPr id="153" name="Google Shape;153;p43"/>
          <p:cNvSpPr/>
          <p:nvPr>
            <p:ph idx="2" type="pic"/>
          </p:nvPr>
        </p:nvSpPr>
        <p:spPr>
          <a:xfrm>
            <a:off x="0" y="0"/>
            <a:ext cx="330590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4" name="Google Shape;154;p43"/>
          <p:cNvSpPr/>
          <p:nvPr>
            <p:ph idx="3" type="pic"/>
          </p:nvPr>
        </p:nvSpPr>
        <p:spPr>
          <a:xfrm>
            <a:off x="3305908" y="4546502"/>
            <a:ext cx="3305908" cy="23114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5" name="Google Shape;155;p43"/>
          <p:cNvSpPr/>
          <p:nvPr>
            <p:ph idx="4" type="pic"/>
          </p:nvPr>
        </p:nvSpPr>
        <p:spPr>
          <a:xfrm>
            <a:off x="3305908" y="2273251"/>
            <a:ext cx="3305908" cy="23114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p43"/>
          <p:cNvSpPr/>
          <p:nvPr>
            <p:ph idx="5" type="pic"/>
          </p:nvPr>
        </p:nvSpPr>
        <p:spPr>
          <a:xfrm>
            <a:off x="3305908" y="-1"/>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Вертикальный заголовок и текст">
  <p:cSld name="26_Вертикальный заголовок и текст">
    <p:spTree>
      <p:nvGrpSpPr>
        <p:cNvPr id="157" name="Shape 157"/>
        <p:cNvGrpSpPr/>
        <p:nvPr/>
      </p:nvGrpSpPr>
      <p:grpSpPr>
        <a:xfrm>
          <a:off x="0" y="0"/>
          <a:ext cx="0" cy="0"/>
          <a:chOff x="0" y="0"/>
          <a:chExt cx="0" cy="0"/>
        </a:xfrm>
      </p:grpSpPr>
      <p:sp>
        <p:nvSpPr>
          <p:cNvPr id="158" name="Google Shape;158;p44"/>
          <p:cNvSpPr/>
          <p:nvPr>
            <p:ph idx="2" type="pic"/>
          </p:nvPr>
        </p:nvSpPr>
        <p:spPr>
          <a:xfrm>
            <a:off x="8261684" y="721107"/>
            <a:ext cx="3160295" cy="270789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9" name="Google Shape;159;p44"/>
          <p:cNvSpPr/>
          <p:nvPr>
            <p:ph idx="3" type="pic"/>
          </p:nvPr>
        </p:nvSpPr>
        <p:spPr>
          <a:xfrm>
            <a:off x="771254" y="721108"/>
            <a:ext cx="7490430" cy="270789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Вертикальный заголовок и текст">
  <p:cSld name="27_Вертикальный заголовок и текст">
    <p:spTree>
      <p:nvGrpSpPr>
        <p:cNvPr id="160" name="Shape 160"/>
        <p:cNvGrpSpPr/>
        <p:nvPr/>
      </p:nvGrpSpPr>
      <p:grpSpPr>
        <a:xfrm>
          <a:off x="0" y="0"/>
          <a:ext cx="0" cy="0"/>
          <a:chOff x="0" y="0"/>
          <a:chExt cx="0" cy="0"/>
        </a:xfrm>
      </p:grpSpPr>
      <p:sp>
        <p:nvSpPr>
          <p:cNvPr id="161" name="Google Shape;161;p45"/>
          <p:cNvSpPr/>
          <p:nvPr>
            <p:ph idx="2" type="pic"/>
          </p:nvPr>
        </p:nvSpPr>
        <p:spPr>
          <a:xfrm>
            <a:off x="3931549" y="2075054"/>
            <a:ext cx="7490430" cy="270789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2" name="Google Shape;162;p45"/>
          <p:cNvSpPr/>
          <p:nvPr>
            <p:ph idx="3" type="pic"/>
          </p:nvPr>
        </p:nvSpPr>
        <p:spPr>
          <a:xfrm>
            <a:off x="771254" y="2075054"/>
            <a:ext cx="3160295" cy="270789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Вертикальный заголовок и текст">
  <p:cSld name="28_Вертикальный заголовок и текст">
    <p:spTree>
      <p:nvGrpSpPr>
        <p:cNvPr id="163" name="Shape 163"/>
        <p:cNvGrpSpPr/>
        <p:nvPr/>
      </p:nvGrpSpPr>
      <p:grpSpPr>
        <a:xfrm>
          <a:off x="0" y="0"/>
          <a:ext cx="0" cy="0"/>
          <a:chOff x="0" y="0"/>
          <a:chExt cx="0" cy="0"/>
        </a:xfrm>
      </p:grpSpPr>
      <p:sp>
        <p:nvSpPr>
          <p:cNvPr id="164" name="Google Shape;164;p46"/>
          <p:cNvSpPr/>
          <p:nvPr>
            <p:ph idx="2" type="pic"/>
          </p:nvPr>
        </p:nvSpPr>
        <p:spPr>
          <a:xfrm>
            <a:off x="4443046" y="2053389"/>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5" name="Google Shape;165;p46"/>
          <p:cNvSpPr/>
          <p:nvPr>
            <p:ph idx="3" type="pic"/>
          </p:nvPr>
        </p:nvSpPr>
        <p:spPr>
          <a:xfrm>
            <a:off x="600961" y="2053388"/>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6" name="Google Shape;166;p46"/>
          <p:cNvSpPr/>
          <p:nvPr>
            <p:ph idx="4" type="pic"/>
          </p:nvPr>
        </p:nvSpPr>
        <p:spPr>
          <a:xfrm>
            <a:off x="8285131" y="2053387"/>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Вертикальный заголовок и текст">
  <p:cSld name="29_Вертикальный заголовок и текст">
    <p:spTree>
      <p:nvGrpSpPr>
        <p:cNvPr id="167" name="Shape 167"/>
        <p:cNvGrpSpPr/>
        <p:nvPr/>
      </p:nvGrpSpPr>
      <p:grpSpPr>
        <a:xfrm>
          <a:off x="0" y="0"/>
          <a:ext cx="0" cy="0"/>
          <a:chOff x="0" y="0"/>
          <a:chExt cx="0" cy="0"/>
        </a:xfrm>
      </p:grpSpPr>
      <p:sp>
        <p:nvSpPr>
          <p:cNvPr id="168" name="Google Shape;168;p47"/>
          <p:cNvSpPr/>
          <p:nvPr>
            <p:ph idx="2" type="pic"/>
          </p:nvPr>
        </p:nvSpPr>
        <p:spPr>
          <a:xfrm>
            <a:off x="4330751" y="882312"/>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9" name="Google Shape;169;p47"/>
          <p:cNvSpPr/>
          <p:nvPr>
            <p:ph idx="3" type="pic"/>
          </p:nvPr>
        </p:nvSpPr>
        <p:spPr>
          <a:xfrm>
            <a:off x="4330751" y="3717758"/>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47"/>
          <p:cNvSpPr/>
          <p:nvPr>
            <p:ph idx="4" type="pic"/>
          </p:nvPr>
        </p:nvSpPr>
        <p:spPr>
          <a:xfrm>
            <a:off x="8188879" y="882313"/>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1" name="Google Shape;171;p47"/>
          <p:cNvSpPr/>
          <p:nvPr>
            <p:ph idx="5" type="pic"/>
          </p:nvPr>
        </p:nvSpPr>
        <p:spPr>
          <a:xfrm>
            <a:off x="8188879" y="3717758"/>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Вертикальный заголовок и текст">
  <p:cSld name="33_Вертикальный заголовок и текст">
    <p:spTree>
      <p:nvGrpSpPr>
        <p:cNvPr id="172" name="Shape 172"/>
        <p:cNvGrpSpPr/>
        <p:nvPr/>
      </p:nvGrpSpPr>
      <p:grpSpPr>
        <a:xfrm>
          <a:off x="0" y="0"/>
          <a:ext cx="0" cy="0"/>
          <a:chOff x="0" y="0"/>
          <a:chExt cx="0" cy="0"/>
        </a:xfrm>
      </p:grpSpPr>
      <p:sp>
        <p:nvSpPr>
          <p:cNvPr id="173" name="Google Shape;173;p48"/>
          <p:cNvSpPr/>
          <p:nvPr>
            <p:ph idx="2" type="pic"/>
          </p:nvPr>
        </p:nvSpPr>
        <p:spPr>
          <a:xfrm>
            <a:off x="1138989" y="2220258"/>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48"/>
          <p:cNvSpPr/>
          <p:nvPr>
            <p:ph idx="3" type="pic"/>
          </p:nvPr>
        </p:nvSpPr>
        <p:spPr>
          <a:xfrm>
            <a:off x="4444897" y="4539129"/>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5" name="Google Shape;175;p48"/>
          <p:cNvSpPr/>
          <p:nvPr>
            <p:ph idx="4" type="pic"/>
          </p:nvPr>
        </p:nvSpPr>
        <p:spPr>
          <a:xfrm>
            <a:off x="7750805" y="2220258"/>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Вертикальный заголовок и текст">
  <p:cSld name="30_Вертикальный заголовок и текст">
    <p:spTree>
      <p:nvGrpSpPr>
        <p:cNvPr id="176" name="Shape 176"/>
        <p:cNvGrpSpPr/>
        <p:nvPr/>
      </p:nvGrpSpPr>
      <p:grpSpPr>
        <a:xfrm>
          <a:off x="0" y="0"/>
          <a:ext cx="0" cy="0"/>
          <a:chOff x="0" y="0"/>
          <a:chExt cx="0" cy="0"/>
        </a:xfrm>
      </p:grpSpPr>
      <p:sp>
        <p:nvSpPr>
          <p:cNvPr id="177" name="Google Shape;177;p49"/>
          <p:cNvSpPr/>
          <p:nvPr>
            <p:ph idx="2" type="pic"/>
          </p:nvPr>
        </p:nvSpPr>
        <p:spPr>
          <a:xfrm>
            <a:off x="5580184" y="1110129"/>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8" name="Google Shape;178;p49"/>
          <p:cNvSpPr/>
          <p:nvPr>
            <p:ph idx="3" type="pic"/>
          </p:nvPr>
        </p:nvSpPr>
        <p:spPr>
          <a:xfrm>
            <a:off x="5580184" y="3429000"/>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9" name="Google Shape;179;p49"/>
          <p:cNvSpPr/>
          <p:nvPr>
            <p:ph idx="4" type="pic"/>
          </p:nvPr>
        </p:nvSpPr>
        <p:spPr>
          <a:xfrm>
            <a:off x="8886092" y="1110130"/>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0" name="Google Shape;180;p49"/>
          <p:cNvSpPr/>
          <p:nvPr>
            <p:ph idx="5" type="pic"/>
          </p:nvPr>
        </p:nvSpPr>
        <p:spPr>
          <a:xfrm>
            <a:off x="8886092" y="3429000"/>
            <a:ext cx="3305908" cy="23188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Вертикальный заголовок и текст">
  <p:cSld name="32_Вертикальный заголовок и текст">
    <p:spTree>
      <p:nvGrpSpPr>
        <p:cNvPr id="181" name="Shape 181"/>
        <p:cNvGrpSpPr/>
        <p:nvPr/>
      </p:nvGrpSpPr>
      <p:grpSpPr>
        <a:xfrm>
          <a:off x="0" y="0"/>
          <a:ext cx="0" cy="0"/>
          <a:chOff x="0" y="0"/>
          <a:chExt cx="0" cy="0"/>
        </a:xfrm>
      </p:grpSpPr>
      <p:sp>
        <p:nvSpPr>
          <p:cNvPr id="182" name="Google Shape;182;p50"/>
          <p:cNvSpPr/>
          <p:nvPr>
            <p:ph idx="2" type="pic"/>
          </p:nvPr>
        </p:nvSpPr>
        <p:spPr>
          <a:xfrm>
            <a:off x="0" y="0"/>
            <a:ext cx="2823411" cy="203892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3" name="Google Shape;183;p50"/>
          <p:cNvSpPr/>
          <p:nvPr>
            <p:ph idx="3" type="pic"/>
          </p:nvPr>
        </p:nvSpPr>
        <p:spPr>
          <a:xfrm>
            <a:off x="2823411" y="0"/>
            <a:ext cx="3593431" cy="4028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4" name="Google Shape;184;p50"/>
          <p:cNvSpPr/>
          <p:nvPr>
            <p:ph idx="4" type="pic"/>
          </p:nvPr>
        </p:nvSpPr>
        <p:spPr>
          <a:xfrm>
            <a:off x="0" y="4028143"/>
            <a:ext cx="6416842" cy="282262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Google Shape;185;p50"/>
          <p:cNvSpPr/>
          <p:nvPr>
            <p:ph idx="5" type="pic"/>
          </p:nvPr>
        </p:nvSpPr>
        <p:spPr>
          <a:xfrm>
            <a:off x="0" y="2038922"/>
            <a:ext cx="2823411" cy="198922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24" name="Shape 24"/>
        <p:cNvGrpSpPr/>
        <p:nvPr/>
      </p:nvGrpSpPr>
      <p:grpSpPr>
        <a:xfrm>
          <a:off x="0" y="0"/>
          <a:ext cx="0" cy="0"/>
          <a:chOff x="0" y="0"/>
          <a:chExt cx="0" cy="0"/>
        </a:xfrm>
      </p:grpSpPr>
      <p:sp>
        <p:nvSpPr>
          <p:cNvPr id="25" name="Google Shape;25;p6"/>
          <p:cNvSpPr/>
          <p:nvPr>
            <p:ph idx="2" type="pic"/>
          </p:nvPr>
        </p:nvSpPr>
        <p:spPr>
          <a:xfrm>
            <a:off x="0" y="2147888"/>
            <a:ext cx="3068638" cy="36417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6"/>
          <p:cNvSpPr/>
          <p:nvPr>
            <p:ph idx="3" type="pic"/>
          </p:nvPr>
        </p:nvSpPr>
        <p:spPr>
          <a:xfrm>
            <a:off x="9123362" y="2147888"/>
            <a:ext cx="3068638" cy="36417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6"/>
          <p:cNvSpPr/>
          <p:nvPr>
            <p:ph idx="4" type="pic"/>
          </p:nvPr>
        </p:nvSpPr>
        <p:spPr>
          <a:xfrm>
            <a:off x="6054724" y="2147888"/>
            <a:ext cx="3068638" cy="36417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6"/>
          <p:cNvSpPr/>
          <p:nvPr>
            <p:ph idx="5" type="pic"/>
          </p:nvPr>
        </p:nvSpPr>
        <p:spPr>
          <a:xfrm>
            <a:off x="3027362" y="2147888"/>
            <a:ext cx="3068638" cy="36417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Вертикальный заголовок и текст">
  <p:cSld name="20_Вертикальный заголовок и текст">
    <p:spTree>
      <p:nvGrpSpPr>
        <p:cNvPr id="186" name="Shape 186"/>
        <p:cNvGrpSpPr/>
        <p:nvPr/>
      </p:nvGrpSpPr>
      <p:grpSpPr>
        <a:xfrm>
          <a:off x="0" y="0"/>
          <a:ext cx="0" cy="0"/>
          <a:chOff x="0" y="0"/>
          <a:chExt cx="0" cy="0"/>
        </a:xfrm>
      </p:grpSpPr>
      <p:sp>
        <p:nvSpPr>
          <p:cNvPr id="187" name="Google Shape;187;p51"/>
          <p:cNvSpPr/>
          <p:nvPr>
            <p:ph idx="2" type="pic"/>
          </p:nvPr>
        </p:nvSpPr>
        <p:spPr>
          <a:xfrm>
            <a:off x="930693" y="817563"/>
            <a:ext cx="2052637" cy="3144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8" name="Google Shape;188;p51"/>
          <p:cNvSpPr/>
          <p:nvPr>
            <p:ph idx="3" type="pic"/>
          </p:nvPr>
        </p:nvSpPr>
        <p:spPr>
          <a:xfrm>
            <a:off x="930692" y="3962401"/>
            <a:ext cx="2052637" cy="20694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9" name="Google Shape;189;p51"/>
          <p:cNvSpPr/>
          <p:nvPr>
            <p:ph idx="4" type="pic"/>
          </p:nvPr>
        </p:nvSpPr>
        <p:spPr>
          <a:xfrm>
            <a:off x="5035964" y="817561"/>
            <a:ext cx="2052637" cy="31616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0" name="Google Shape;190;p51"/>
          <p:cNvSpPr/>
          <p:nvPr>
            <p:ph idx="5" type="pic"/>
          </p:nvPr>
        </p:nvSpPr>
        <p:spPr>
          <a:xfrm>
            <a:off x="2983327" y="3962401"/>
            <a:ext cx="4105274" cy="207734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1" name="Google Shape;191;p51"/>
          <p:cNvSpPr/>
          <p:nvPr>
            <p:ph idx="6" type="pic"/>
          </p:nvPr>
        </p:nvSpPr>
        <p:spPr>
          <a:xfrm>
            <a:off x="7088601" y="817560"/>
            <a:ext cx="4105274" cy="207734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2" name="Google Shape;192;p51"/>
          <p:cNvSpPr/>
          <p:nvPr>
            <p:ph idx="7" type="pic"/>
          </p:nvPr>
        </p:nvSpPr>
        <p:spPr>
          <a:xfrm>
            <a:off x="9141238" y="2869235"/>
            <a:ext cx="2052637" cy="31625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3" name="Google Shape;193;p51"/>
          <p:cNvSpPr/>
          <p:nvPr>
            <p:ph idx="8" type="pic"/>
          </p:nvPr>
        </p:nvSpPr>
        <p:spPr>
          <a:xfrm>
            <a:off x="7088601" y="2869235"/>
            <a:ext cx="2052637" cy="31625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4" name="Google Shape;194;p51"/>
          <p:cNvSpPr/>
          <p:nvPr>
            <p:ph idx="9" type="pic"/>
          </p:nvPr>
        </p:nvSpPr>
        <p:spPr>
          <a:xfrm>
            <a:off x="2983327" y="818233"/>
            <a:ext cx="2052637" cy="20694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Вертикальный заголовок и текст">
  <p:cSld name="34_Вертикальный заголовок и текст">
    <p:spTree>
      <p:nvGrpSpPr>
        <p:cNvPr id="195" name="Shape 195"/>
        <p:cNvGrpSpPr/>
        <p:nvPr/>
      </p:nvGrpSpPr>
      <p:grpSpPr>
        <a:xfrm>
          <a:off x="0" y="0"/>
          <a:ext cx="0" cy="0"/>
          <a:chOff x="0" y="0"/>
          <a:chExt cx="0" cy="0"/>
        </a:xfrm>
      </p:grpSpPr>
      <p:sp>
        <p:nvSpPr>
          <p:cNvPr id="196" name="Google Shape;196;p52"/>
          <p:cNvSpPr/>
          <p:nvPr>
            <p:ph idx="2" type="pic"/>
          </p:nvPr>
        </p:nvSpPr>
        <p:spPr>
          <a:xfrm>
            <a:off x="1204574" y="1162466"/>
            <a:ext cx="3290386" cy="4427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7" name="Google Shape;197;p52"/>
          <p:cNvSpPr/>
          <p:nvPr>
            <p:ph idx="3" type="pic"/>
          </p:nvPr>
        </p:nvSpPr>
        <p:spPr>
          <a:xfrm>
            <a:off x="5160084" y="1736632"/>
            <a:ext cx="1871831" cy="327420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Вертикальный заголовок и текст">
  <p:cSld name="36_Вертикальный заголовок и текст">
    <p:spTree>
      <p:nvGrpSpPr>
        <p:cNvPr id="198" name="Shape 198"/>
        <p:cNvGrpSpPr/>
        <p:nvPr/>
      </p:nvGrpSpPr>
      <p:grpSpPr>
        <a:xfrm>
          <a:off x="0" y="0"/>
          <a:ext cx="0" cy="0"/>
          <a:chOff x="0" y="0"/>
          <a:chExt cx="0" cy="0"/>
        </a:xfrm>
      </p:grpSpPr>
      <p:sp>
        <p:nvSpPr>
          <p:cNvPr id="199" name="Google Shape;199;p53"/>
          <p:cNvSpPr/>
          <p:nvPr>
            <p:ph idx="2" type="pic"/>
          </p:nvPr>
        </p:nvSpPr>
        <p:spPr>
          <a:xfrm>
            <a:off x="8517819" y="1925083"/>
            <a:ext cx="1871831" cy="327420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0" name="Google Shape;200;p53"/>
          <p:cNvSpPr/>
          <p:nvPr>
            <p:ph idx="3" type="pic"/>
          </p:nvPr>
        </p:nvSpPr>
        <p:spPr>
          <a:xfrm>
            <a:off x="7339972" y="1532490"/>
            <a:ext cx="1871831" cy="327420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Вертикальный заголовок и текст">
  <p:cSld name="37_Вертикальный заголовок и текст">
    <p:spTree>
      <p:nvGrpSpPr>
        <p:cNvPr id="201" name="Shape 201"/>
        <p:cNvGrpSpPr/>
        <p:nvPr/>
      </p:nvGrpSpPr>
      <p:grpSpPr>
        <a:xfrm>
          <a:off x="0" y="0"/>
          <a:ext cx="0" cy="0"/>
          <a:chOff x="0" y="0"/>
          <a:chExt cx="0" cy="0"/>
        </a:xfrm>
      </p:grpSpPr>
      <p:sp>
        <p:nvSpPr>
          <p:cNvPr id="202" name="Google Shape;202;p54"/>
          <p:cNvSpPr/>
          <p:nvPr>
            <p:ph idx="2" type="pic"/>
          </p:nvPr>
        </p:nvSpPr>
        <p:spPr>
          <a:xfrm>
            <a:off x="7780421" y="1341469"/>
            <a:ext cx="2261937" cy="4058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Вертикальный заголовок и текст">
  <p:cSld name="38_Вертикальный заголовок и текст">
    <p:spTree>
      <p:nvGrpSpPr>
        <p:cNvPr id="203" name="Shape 203"/>
        <p:cNvGrpSpPr/>
        <p:nvPr/>
      </p:nvGrpSpPr>
      <p:grpSpPr>
        <a:xfrm>
          <a:off x="0" y="0"/>
          <a:ext cx="0" cy="0"/>
          <a:chOff x="0" y="0"/>
          <a:chExt cx="0" cy="0"/>
        </a:xfrm>
      </p:grpSpPr>
      <p:sp>
        <p:nvSpPr>
          <p:cNvPr id="204" name="Google Shape;204;p55"/>
          <p:cNvSpPr/>
          <p:nvPr>
            <p:ph idx="2" type="pic"/>
          </p:nvPr>
        </p:nvSpPr>
        <p:spPr>
          <a:xfrm>
            <a:off x="5158565" y="2088903"/>
            <a:ext cx="1881115" cy="324247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5" name="Google Shape;205;p55"/>
          <p:cNvSpPr/>
          <p:nvPr>
            <p:ph idx="3" type="pic"/>
          </p:nvPr>
        </p:nvSpPr>
        <p:spPr>
          <a:xfrm>
            <a:off x="8239508" y="2088903"/>
            <a:ext cx="1881115" cy="324247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6" name="Google Shape;206;p55"/>
          <p:cNvSpPr/>
          <p:nvPr>
            <p:ph idx="4" type="pic"/>
          </p:nvPr>
        </p:nvSpPr>
        <p:spPr>
          <a:xfrm>
            <a:off x="2077622" y="2079716"/>
            <a:ext cx="1881115" cy="324247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Вертикальный заголовок и текст">
  <p:cSld name="39_Вертикальный заголовок и текст">
    <p:spTree>
      <p:nvGrpSpPr>
        <p:cNvPr id="207" name="Shape 207"/>
        <p:cNvGrpSpPr/>
        <p:nvPr/>
      </p:nvGrpSpPr>
      <p:grpSpPr>
        <a:xfrm>
          <a:off x="0" y="0"/>
          <a:ext cx="0" cy="0"/>
          <a:chOff x="0" y="0"/>
          <a:chExt cx="0" cy="0"/>
        </a:xfrm>
      </p:grpSpPr>
      <p:sp>
        <p:nvSpPr>
          <p:cNvPr id="208" name="Google Shape;208;p56"/>
          <p:cNvSpPr/>
          <p:nvPr>
            <p:ph idx="2" type="pic"/>
          </p:nvPr>
        </p:nvSpPr>
        <p:spPr>
          <a:xfrm>
            <a:off x="8117115" y="2217821"/>
            <a:ext cx="2422297" cy="2422442"/>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9" name="Google Shape;209;p56"/>
          <p:cNvSpPr/>
          <p:nvPr>
            <p:ph idx="3" type="pic"/>
          </p:nvPr>
        </p:nvSpPr>
        <p:spPr>
          <a:xfrm>
            <a:off x="1700464" y="1359656"/>
            <a:ext cx="2258274" cy="40399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Вертикальный заголовок и текст">
  <p:cSld name="40_Вертикальный заголовок и текст">
    <p:spTree>
      <p:nvGrpSpPr>
        <p:cNvPr id="210" name="Shape 210"/>
        <p:cNvGrpSpPr/>
        <p:nvPr/>
      </p:nvGrpSpPr>
      <p:grpSpPr>
        <a:xfrm>
          <a:off x="0" y="0"/>
          <a:ext cx="0" cy="0"/>
          <a:chOff x="0" y="0"/>
          <a:chExt cx="0" cy="0"/>
        </a:xfrm>
      </p:grpSpPr>
      <p:sp>
        <p:nvSpPr>
          <p:cNvPr id="211" name="Google Shape;211;p57"/>
          <p:cNvSpPr/>
          <p:nvPr>
            <p:ph idx="2" type="pic"/>
          </p:nvPr>
        </p:nvSpPr>
        <p:spPr>
          <a:xfrm>
            <a:off x="1425352" y="1162467"/>
            <a:ext cx="3290082" cy="4427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Вертикальный заголовок и текст">
  <p:cSld name="41_Вертикальный заголовок и текст">
    <p:spTree>
      <p:nvGrpSpPr>
        <p:cNvPr id="212" name="Shape 212"/>
        <p:cNvGrpSpPr/>
        <p:nvPr/>
      </p:nvGrpSpPr>
      <p:grpSpPr>
        <a:xfrm>
          <a:off x="0" y="0"/>
          <a:ext cx="0" cy="0"/>
          <a:chOff x="0" y="0"/>
          <a:chExt cx="0" cy="0"/>
        </a:xfrm>
      </p:grpSpPr>
      <p:sp>
        <p:nvSpPr>
          <p:cNvPr id="213" name="Google Shape;213;p58"/>
          <p:cNvSpPr/>
          <p:nvPr>
            <p:ph idx="2" type="pic"/>
          </p:nvPr>
        </p:nvSpPr>
        <p:spPr>
          <a:xfrm>
            <a:off x="7328847" y="1162467"/>
            <a:ext cx="3290082" cy="4427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Вертикальный заголовок и текст">
  <p:cSld name="42_Вертикальный заголовок и текст">
    <p:spTree>
      <p:nvGrpSpPr>
        <p:cNvPr id="214" name="Shape 214"/>
        <p:cNvGrpSpPr/>
        <p:nvPr/>
      </p:nvGrpSpPr>
      <p:grpSpPr>
        <a:xfrm>
          <a:off x="0" y="0"/>
          <a:ext cx="0" cy="0"/>
          <a:chOff x="0" y="0"/>
          <a:chExt cx="0" cy="0"/>
        </a:xfrm>
      </p:grpSpPr>
      <p:sp>
        <p:nvSpPr>
          <p:cNvPr id="215" name="Google Shape;215;p59"/>
          <p:cNvSpPr/>
          <p:nvPr>
            <p:ph idx="2" type="pic"/>
          </p:nvPr>
        </p:nvSpPr>
        <p:spPr>
          <a:xfrm>
            <a:off x="1313057" y="1227157"/>
            <a:ext cx="3290082" cy="4427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Вертикальный заголовок и текст">
  <p:cSld name="43_Вертикальный заголовок и текст">
    <p:spTree>
      <p:nvGrpSpPr>
        <p:cNvPr id="216" name="Shape 216"/>
        <p:cNvGrpSpPr/>
        <p:nvPr/>
      </p:nvGrpSpPr>
      <p:grpSpPr>
        <a:xfrm>
          <a:off x="0" y="0"/>
          <a:ext cx="0" cy="0"/>
          <a:chOff x="0" y="0"/>
          <a:chExt cx="0" cy="0"/>
        </a:xfrm>
      </p:grpSpPr>
      <p:sp>
        <p:nvSpPr>
          <p:cNvPr id="217" name="Google Shape;217;p60"/>
          <p:cNvSpPr/>
          <p:nvPr>
            <p:ph idx="2" type="pic"/>
          </p:nvPr>
        </p:nvSpPr>
        <p:spPr>
          <a:xfrm>
            <a:off x="2342705" y="0"/>
            <a:ext cx="7374503" cy="39305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Вертикальный заголовок и текст">
  <p:cSld name="4_Вертикальный заголовок и текст">
    <p:spTree>
      <p:nvGrpSpPr>
        <p:cNvPr id="29" name="Shape 29"/>
        <p:cNvGrpSpPr/>
        <p:nvPr/>
      </p:nvGrpSpPr>
      <p:grpSpPr>
        <a:xfrm>
          <a:off x="0" y="0"/>
          <a:ext cx="0" cy="0"/>
          <a:chOff x="0" y="0"/>
          <a:chExt cx="0" cy="0"/>
        </a:xfrm>
      </p:grpSpPr>
      <p:sp>
        <p:nvSpPr>
          <p:cNvPr id="30" name="Google Shape;30;p7"/>
          <p:cNvSpPr/>
          <p:nvPr>
            <p:ph idx="2" type="pic"/>
          </p:nvPr>
        </p:nvSpPr>
        <p:spPr>
          <a:xfrm>
            <a:off x="5013158" y="3067419"/>
            <a:ext cx="2165684" cy="2165684"/>
          </a:xfrm>
          <a:prstGeom prst="donut">
            <a:avLst>
              <a:gd fmla="val 7899"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Вертикальный заголовок и текст">
  <p:cSld name="44_Вертикальный заголовок и текст">
    <p:spTree>
      <p:nvGrpSpPr>
        <p:cNvPr id="218" name="Shape 218"/>
        <p:cNvGrpSpPr/>
        <p:nvPr/>
      </p:nvGrpSpPr>
      <p:grpSpPr>
        <a:xfrm>
          <a:off x="0" y="0"/>
          <a:ext cx="0" cy="0"/>
          <a:chOff x="0" y="0"/>
          <a:chExt cx="0" cy="0"/>
        </a:xfrm>
      </p:grpSpPr>
      <p:sp>
        <p:nvSpPr>
          <p:cNvPr id="219" name="Google Shape;219;p61"/>
          <p:cNvSpPr/>
          <p:nvPr>
            <p:ph idx="2" type="pic"/>
          </p:nvPr>
        </p:nvSpPr>
        <p:spPr>
          <a:xfrm>
            <a:off x="1434848" y="2654905"/>
            <a:ext cx="3290082" cy="420309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Вертикальный заголовок и текст">
  <p:cSld name="45_Вертикальный заголовок и текст">
    <p:spTree>
      <p:nvGrpSpPr>
        <p:cNvPr id="220" name="Shape 220"/>
        <p:cNvGrpSpPr/>
        <p:nvPr/>
      </p:nvGrpSpPr>
      <p:grpSpPr>
        <a:xfrm>
          <a:off x="0" y="0"/>
          <a:ext cx="0" cy="0"/>
          <a:chOff x="0" y="0"/>
          <a:chExt cx="0" cy="0"/>
        </a:xfrm>
      </p:grpSpPr>
      <p:sp>
        <p:nvSpPr>
          <p:cNvPr id="221" name="Google Shape;221;p62"/>
          <p:cNvSpPr/>
          <p:nvPr>
            <p:ph idx="2" type="pic"/>
          </p:nvPr>
        </p:nvSpPr>
        <p:spPr>
          <a:xfrm>
            <a:off x="6408891" y="1058594"/>
            <a:ext cx="5783109" cy="428309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Вертикальный заголовок и текст">
  <p:cSld name="46_Вертикальный заголовок и текст">
    <p:spTree>
      <p:nvGrpSpPr>
        <p:cNvPr id="222" name="Shape 222"/>
        <p:cNvGrpSpPr/>
        <p:nvPr/>
      </p:nvGrpSpPr>
      <p:grpSpPr>
        <a:xfrm>
          <a:off x="0" y="0"/>
          <a:ext cx="0" cy="0"/>
          <a:chOff x="0" y="0"/>
          <a:chExt cx="0" cy="0"/>
        </a:xfrm>
      </p:grpSpPr>
      <p:sp>
        <p:nvSpPr>
          <p:cNvPr id="223" name="Google Shape;223;p63"/>
          <p:cNvSpPr/>
          <p:nvPr>
            <p:ph idx="2" type="pic"/>
          </p:nvPr>
        </p:nvSpPr>
        <p:spPr>
          <a:xfrm>
            <a:off x="1531423" y="1567035"/>
            <a:ext cx="5550568" cy="35664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Вертикальный заголовок и текст">
  <p:cSld name="47_Вертикальный заголовок и текст">
    <p:spTree>
      <p:nvGrpSpPr>
        <p:cNvPr id="224" name="Shape 224"/>
        <p:cNvGrpSpPr/>
        <p:nvPr/>
      </p:nvGrpSpPr>
      <p:grpSpPr>
        <a:xfrm>
          <a:off x="0" y="0"/>
          <a:ext cx="0" cy="0"/>
          <a:chOff x="0" y="0"/>
          <a:chExt cx="0" cy="0"/>
        </a:xfrm>
      </p:grpSpPr>
      <p:sp>
        <p:nvSpPr>
          <p:cNvPr id="225" name="Google Shape;225;p64"/>
          <p:cNvSpPr/>
          <p:nvPr>
            <p:ph idx="2" type="pic"/>
          </p:nvPr>
        </p:nvSpPr>
        <p:spPr>
          <a:xfrm>
            <a:off x="2751606" y="2869351"/>
            <a:ext cx="6689558" cy="398864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Вертикальный заголовок и текст">
  <p:cSld name="48_Вертикальный заголовок и текст">
    <p:spTree>
      <p:nvGrpSpPr>
        <p:cNvPr id="226" name="Shape 226"/>
        <p:cNvGrpSpPr/>
        <p:nvPr/>
      </p:nvGrpSpPr>
      <p:grpSpPr>
        <a:xfrm>
          <a:off x="0" y="0"/>
          <a:ext cx="0" cy="0"/>
          <a:chOff x="0" y="0"/>
          <a:chExt cx="0" cy="0"/>
        </a:xfrm>
      </p:grpSpPr>
      <p:sp>
        <p:nvSpPr>
          <p:cNvPr id="227" name="Google Shape;227;p65"/>
          <p:cNvSpPr/>
          <p:nvPr>
            <p:ph idx="2" type="pic"/>
          </p:nvPr>
        </p:nvSpPr>
        <p:spPr>
          <a:xfrm>
            <a:off x="0" y="1443631"/>
            <a:ext cx="5703376" cy="381505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Вертикальный заголовок и текст">
  <p:cSld name="49_Вертикальный заголовок и текст">
    <p:spTree>
      <p:nvGrpSpPr>
        <p:cNvPr id="228" name="Shape 228"/>
        <p:cNvGrpSpPr/>
        <p:nvPr/>
      </p:nvGrpSpPr>
      <p:grpSpPr>
        <a:xfrm>
          <a:off x="0" y="0"/>
          <a:ext cx="0" cy="0"/>
          <a:chOff x="0" y="0"/>
          <a:chExt cx="0" cy="0"/>
        </a:xfrm>
      </p:grpSpPr>
      <p:sp>
        <p:nvSpPr>
          <p:cNvPr id="229" name="Google Shape;229;p66"/>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0" name="Google Shape;230;p66"/>
          <p:cNvSpPr/>
          <p:nvPr>
            <p:ph idx="3" type="pic"/>
          </p:nvPr>
        </p:nvSpPr>
        <p:spPr>
          <a:xfrm>
            <a:off x="6112042" y="1877447"/>
            <a:ext cx="4684295" cy="296726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Заголовок и объект">
  <p:cSld name="4_Заголовок и объект">
    <p:spTree>
      <p:nvGrpSpPr>
        <p:cNvPr id="231" name="Shape 231"/>
        <p:cNvGrpSpPr/>
        <p:nvPr/>
      </p:nvGrpSpPr>
      <p:grpSpPr>
        <a:xfrm>
          <a:off x="0" y="0"/>
          <a:ext cx="0" cy="0"/>
          <a:chOff x="0" y="0"/>
          <a:chExt cx="0" cy="0"/>
        </a:xfrm>
      </p:grpSpPr>
      <p:sp>
        <p:nvSpPr>
          <p:cNvPr id="232" name="Google Shape;232;p67"/>
          <p:cNvSpPr/>
          <p:nvPr>
            <p:ph idx="2" type="pic"/>
          </p:nvPr>
        </p:nvSpPr>
        <p:spPr>
          <a:xfrm>
            <a:off x="0" y="4611687"/>
            <a:ext cx="12192000" cy="22463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Вертикальный заголовок и текст">
  <p:cSld name="13_Вертикальный заголовок и текст">
    <p:spTree>
      <p:nvGrpSpPr>
        <p:cNvPr id="31" name="Shape 31"/>
        <p:cNvGrpSpPr/>
        <p:nvPr/>
      </p:nvGrpSpPr>
      <p:grpSpPr>
        <a:xfrm>
          <a:off x="0" y="0"/>
          <a:ext cx="0" cy="0"/>
          <a:chOff x="0" y="0"/>
          <a:chExt cx="0" cy="0"/>
        </a:xfrm>
      </p:grpSpPr>
      <p:sp>
        <p:nvSpPr>
          <p:cNvPr id="32" name="Google Shape;32;p8"/>
          <p:cNvSpPr/>
          <p:nvPr>
            <p:ph idx="2" type="pic"/>
          </p:nvPr>
        </p:nvSpPr>
        <p:spPr>
          <a:xfrm>
            <a:off x="0" y="0"/>
            <a:ext cx="5838825"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8"/>
          <p:cNvSpPr/>
          <p:nvPr>
            <p:ph idx="3" type="pic"/>
          </p:nvPr>
        </p:nvSpPr>
        <p:spPr>
          <a:xfrm>
            <a:off x="632327" y="675774"/>
            <a:ext cx="4574170" cy="550645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Вертикальный заголовок и текст">
  <p:cSld name="31_Вертикальный заголовок и текст">
    <p:spTree>
      <p:nvGrpSpPr>
        <p:cNvPr id="34" name="Shape 34"/>
        <p:cNvGrpSpPr/>
        <p:nvPr/>
      </p:nvGrpSpPr>
      <p:grpSpPr>
        <a:xfrm>
          <a:off x="0" y="0"/>
          <a:ext cx="0" cy="0"/>
          <a:chOff x="0" y="0"/>
          <a:chExt cx="0" cy="0"/>
        </a:xfrm>
      </p:grpSpPr>
      <p:sp>
        <p:nvSpPr>
          <p:cNvPr id="35" name="Google Shape;35;p9"/>
          <p:cNvSpPr/>
          <p:nvPr>
            <p:ph idx="2" type="pic"/>
          </p:nvPr>
        </p:nvSpPr>
        <p:spPr>
          <a:xfrm>
            <a:off x="3031958" y="-1"/>
            <a:ext cx="3064043" cy="68580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9"/>
          <p:cNvSpPr/>
          <p:nvPr>
            <p:ph idx="3" type="pic"/>
          </p:nvPr>
        </p:nvSpPr>
        <p:spPr>
          <a:xfrm>
            <a:off x="0" y="0"/>
            <a:ext cx="3031958"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9"/>
          <p:cNvSpPr/>
          <p:nvPr>
            <p:ph idx="4" type="pic"/>
          </p:nvPr>
        </p:nvSpPr>
        <p:spPr>
          <a:xfrm>
            <a:off x="9127959" y="-2"/>
            <a:ext cx="3064043" cy="68580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9"/>
          <p:cNvSpPr/>
          <p:nvPr>
            <p:ph idx="5" type="pic"/>
          </p:nvPr>
        </p:nvSpPr>
        <p:spPr>
          <a:xfrm>
            <a:off x="6096001" y="-1"/>
            <a:ext cx="3031958" cy="68580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Вертикальный заголовок и текст">
  <p:cSld name="19_Вертикальный заголовок и текст">
    <p:spTree>
      <p:nvGrpSpPr>
        <p:cNvPr id="39" name="Shape 39"/>
        <p:cNvGrpSpPr/>
        <p:nvPr/>
      </p:nvGrpSpPr>
      <p:grpSpPr>
        <a:xfrm>
          <a:off x="0" y="0"/>
          <a:ext cx="0" cy="0"/>
          <a:chOff x="0" y="0"/>
          <a:chExt cx="0" cy="0"/>
        </a:xfrm>
      </p:grpSpPr>
      <p:sp>
        <p:nvSpPr>
          <p:cNvPr id="40" name="Google Shape;40;p10"/>
          <p:cNvSpPr/>
          <p:nvPr>
            <p:ph idx="2" type="pic"/>
          </p:nvPr>
        </p:nvSpPr>
        <p:spPr>
          <a:xfrm>
            <a:off x="930693" y="817563"/>
            <a:ext cx="2052637" cy="3144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0"/>
          <p:cNvSpPr/>
          <p:nvPr>
            <p:ph idx="3" type="pic"/>
          </p:nvPr>
        </p:nvSpPr>
        <p:spPr>
          <a:xfrm>
            <a:off x="930692" y="3962401"/>
            <a:ext cx="2052637" cy="20694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0"/>
          <p:cNvSpPr/>
          <p:nvPr>
            <p:ph idx="4" type="pic"/>
          </p:nvPr>
        </p:nvSpPr>
        <p:spPr>
          <a:xfrm>
            <a:off x="2983329" y="2870200"/>
            <a:ext cx="2052637" cy="31616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0"/>
          <p:cNvSpPr/>
          <p:nvPr>
            <p:ph idx="5" type="pic"/>
          </p:nvPr>
        </p:nvSpPr>
        <p:spPr>
          <a:xfrm>
            <a:off x="5035966" y="2870199"/>
            <a:ext cx="2052637" cy="31606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0"/>
          <p:cNvSpPr/>
          <p:nvPr>
            <p:ph idx="6" type="pic"/>
          </p:nvPr>
        </p:nvSpPr>
        <p:spPr>
          <a:xfrm>
            <a:off x="2983329" y="817562"/>
            <a:ext cx="4105274" cy="20526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10"/>
          <p:cNvSpPr/>
          <p:nvPr>
            <p:ph idx="7" type="pic"/>
          </p:nvPr>
        </p:nvSpPr>
        <p:spPr>
          <a:xfrm>
            <a:off x="7088601" y="817562"/>
            <a:ext cx="2052637" cy="31448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10"/>
          <p:cNvSpPr/>
          <p:nvPr>
            <p:ph idx="8" type="pic"/>
          </p:nvPr>
        </p:nvSpPr>
        <p:spPr>
          <a:xfrm>
            <a:off x="7088601" y="3953523"/>
            <a:ext cx="4105274" cy="207734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10"/>
          <p:cNvSpPr/>
          <p:nvPr>
            <p:ph idx="9" type="pic"/>
          </p:nvPr>
        </p:nvSpPr>
        <p:spPr>
          <a:xfrm>
            <a:off x="9141237" y="1900885"/>
            <a:ext cx="2052637" cy="20694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62" Type="http://schemas.openxmlformats.org/officeDocument/2006/relationships/slideLayout" Target="../slideLayouts/slideLayout61.xml"/><Relationship Id="rId61" Type="http://schemas.openxmlformats.org/officeDocument/2006/relationships/slideLayout" Target="../slideLayouts/slideLayout60.xml"/><Relationship Id="rId20" Type="http://schemas.openxmlformats.org/officeDocument/2006/relationships/slideLayout" Target="../slideLayouts/slideLayout19.xml"/><Relationship Id="rId64" Type="http://schemas.openxmlformats.org/officeDocument/2006/relationships/slideLayout" Target="../slideLayouts/slideLayout63.xml"/><Relationship Id="rId63" Type="http://schemas.openxmlformats.org/officeDocument/2006/relationships/slideLayout" Target="../slideLayouts/slideLayout62.xml"/><Relationship Id="rId22" Type="http://schemas.openxmlformats.org/officeDocument/2006/relationships/slideLayout" Target="../slideLayouts/slideLayout21.xml"/><Relationship Id="rId66" Type="http://schemas.openxmlformats.org/officeDocument/2006/relationships/slideLayout" Target="../slideLayouts/slideLayout65.xml"/><Relationship Id="rId21" Type="http://schemas.openxmlformats.org/officeDocument/2006/relationships/slideLayout" Target="../slideLayouts/slideLayout20.xml"/><Relationship Id="rId65" Type="http://schemas.openxmlformats.org/officeDocument/2006/relationships/slideLayout" Target="../slideLayouts/slideLayout64.xml"/><Relationship Id="rId24" Type="http://schemas.openxmlformats.org/officeDocument/2006/relationships/slideLayout" Target="../slideLayouts/slideLayout23.xml"/><Relationship Id="rId68" Type="http://schemas.openxmlformats.org/officeDocument/2006/relationships/theme" Target="../theme/theme1.xml"/><Relationship Id="rId23" Type="http://schemas.openxmlformats.org/officeDocument/2006/relationships/slideLayout" Target="../slideLayouts/slideLayout22.xml"/><Relationship Id="rId67" Type="http://schemas.openxmlformats.org/officeDocument/2006/relationships/slideLayout" Target="../slideLayouts/slideLayout66.xml"/><Relationship Id="rId60" Type="http://schemas.openxmlformats.org/officeDocument/2006/relationships/slideLayout" Target="../slideLayouts/slideLayout59.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57" Type="http://schemas.openxmlformats.org/officeDocument/2006/relationships/slideLayout" Target="../slideLayouts/slideLayout56.xml"/><Relationship Id="rId12" Type="http://schemas.openxmlformats.org/officeDocument/2006/relationships/slideLayout" Target="../slideLayouts/slideLayout11.xml"/><Relationship Id="rId56" Type="http://schemas.openxmlformats.org/officeDocument/2006/relationships/slideLayout" Target="../slideLayouts/slideLayout55.xml"/><Relationship Id="rId15" Type="http://schemas.openxmlformats.org/officeDocument/2006/relationships/slideLayout" Target="../slideLayouts/slideLayout14.xml"/><Relationship Id="rId59" Type="http://schemas.openxmlformats.org/officeDocument/2006/relationships/slideLayout" Target="../slideLayouts/slideLayout58.xml"/><Relationship Id="rId14" Type="http://schemas.openxmlformats.org/officeDocument/2006/relationships/slideLayout" Target="../slideLayouts/slideLayout13.xml"/><Relationship Id="rId58" Type="http://schemas.openxmlformats.org/officeDocument/2006/relationships/slideLayout" Target="../slideLayouts/slideLayout57.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github.com/anaveroneze/acmsrc"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8.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68"/>
          <p:cNvPicPr preferRelativeResize="0"/>
          <p:nvPr/>
        </p:nvPicPr>
        <p:blipFill rotWithShape="1">
          <a:blip r:embed="rId3">
            <a:alphaModFix/>
          </a:blip>
          <a:srcRect b="0" l="0" r="0" t="0"/>
          <a:stretch/>
        </p:blipFill>
        <p:spPr>
          <a:xfrm>
            <a:off x="521759" y="635432"/>
            <a:ext cx="11236024" cy="5249936"/>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7"/>
          <p:cNvSpPr txBox="1"/>
          <p:nvPr/>
        </p:nvSpPr>
        <p:spPr>
          <a:xfrm>
            <a:off x="539685" y="97832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Raleway ExtraBold"/>
              <a:ea typeface="Raleway ExtraBold"/>
              <a:cs typeface="Raleway ExtraBold"/>
              <a:sym typeface="Raleway ExtraBold"/>
            </a:endParaRPr>
          </a:p>
        </p:txBody>
      </p:sp>
      <p:sp>
        <p:nvSpPr>
          <p:cNvPr id="363" name="Google Shape;363;p77"/>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364" name="Google Shape;364;p77"/>
          <p:cNvSpPr/>
          <p:nvPr/>
        </p:nvSpPr>
        <p:spPr>
          <a:xfrm>
            <a:off x="438198" y="234323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65" name="Google Shape;365;p77"/>
          <p:cNvSpPr txBox="1"/>
          <p:nvPr/>
        </p:nvSpPr>
        <p:spPr>
          <a:xfrm>
            <a:off x="731875" y="2192600"/>
            <a:ext cx="5502600" cy="11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Particles friends classified by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different kernels</a:t>
            </a:r>
            <a:endParaRPr sz="2400">
              <a:solidFill>
                <a:schemeClr val="lt1"/>
              </a:solidFill>
              <a:latin typeface="Calibri"/>
              <a:ea typeface="Calibri"/>
              <a:cs typeface="Calibri"/>
              <a:sym typeface="Calibri"/>
            </a:endParaRPr>
          </a:p>
        </p:txBody>
      </p:sp>
      <p:sp>
        <p:nvSpPr>
          <p:cNvPr id="366" name="Google Shape;366;p77"/>
          <p:cNvSpPr/>
          <p:nvPr/>
        </p:nvSpPr>
        <p:spPr>
          <a:xfrm>
            <a:off x="438198" y="3498965"/>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67" name="Google Shape;367;p77"/>
          <p:cNvSpPr txBox="1"/>
          <p:nvPr/>
        </p:nvSpPr>
        <p:spPr>
          <a:xfrm>
            <a:off x="731875" y="3348326"/>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Verify the proximity between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particles in the border zones</a:t>
            </a:r>
            <a:endParaRPr sz="2400">
              <a:solidFill>
                <a:schemeClr val="lt1"/>
              </a:solidFill>
              <a:latin typeface="Calibri"/>
              <a:ea typeface="Calibri"/>
              <a:cs typeface="Calibri"/>
              <a:sym typeface="Calibri"/>
            </a:endParaRPr>
          </a:p>
        </p:txBody>
      </p:sp>
      <p:sp>
        <p:nvSpPr>
          <p:cNvPr id="368" name="Google Shape;368;p77"/>
          <p:cNvSpPr/>
          <p:nvPr/>
        </p:nvSpPr>
        <p:spPr>
          <a:xfrm>
            <a:off x="438198" y="4594594"/>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69" name="Google Shape;369;p77"/>
          <p:cNvSpPr txBox="1"/>
          <p:nvPr/>
        </p:nvSpPr>
        <p:spPr>
          <a:xfrm>
            <a:off x="731875" y="4443943"/>
            <a:ext cx="4761000" cy="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Parallelization with OpenMP</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70" name="Google Shape;370;p77"/>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Post-processing</a:t>
            </a:r>
            <a:endParaRPr b="1" sz="4800">
              <a:solidFill>
                <a:schemeClr val="lt1"/>
              </a:solidFill>
              <a:latin typeface="Calibri"/>
              <a:ea typeface="Calibri"/>
              <a:cs typeface="Calibri"/>
              <a:sym typeface="Calibri"/>
            </a:endParaRPr>
          </a:p>
        </p:txBody>
      </p:sp>
      <p:pic>
        <p:nvPicPr>
          <p:cNvPr id="371" name="Google Shape;371;p77"/>
          <p:cNvPicPr preferRelativeResize="0"/>
          <p:nvPr/>
        </p:nvPicPr>
        <p:blipFill>
          <a:blip r:embed="rId3">
            <a:alphaModFix/>
          </a:blip>
          <a:stretch>
            <a:fillRect/>
          </a:stretch>
        </p:blipFill>
        <p:spPr>
          <a:xfrm>
            <a:off x="4956775" y="1431816"/>
            <a:ext cx="7082850" cy="4329624"/>
          </a:xfrm>
          <a:prstGeom prst="rect">
            <a:avLst/>
          </a:prstGeom>
          <a:noFill/>
          <a:ln>
            <a:noFill/>
          </a:ln>
        </p:spPr>
      </p:pic>
      <p:sp>
        <p:nvSpPr>
          <p:cNvPr id="372" name="Google Shape;372;p77"/>
          <p:cNvSpPr/>
          <p:nvPr/>
        </p:nvSpPr>
        <p:spPr>
          <a:xfrm>
            <a:off x="8596275" y="4258375"/>
            <a:ext cx="1222200" cy="1155600"/>
          </a:xfrm>
          <a:prstGeom prst="ellipse">
            <a:avLst/>
          </a:prstGeom>
          <a:noFill/>
          <a:ln cap="flat" cmpd="sng" w="28575">
            <a:solidFill>
              <a:srgbClr val="C3D83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539685" y="97832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Raleway ExtraBold"/>
              <a:ea typeface="Raleway ExtraBold"/>
              <a:cs typeface="Raleway ExtraBold"/>
              <a:sym typeface="Raleway ExtraBold"/>
            </a:endParaRPr>
          </a:p>
        </p:txBody>
      </p:sp>
      <p:sp>
        <p:nvSpPr>
          <p:cNvPr id="378" name="Google Shape;378;p78"/>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379" name="Google Shape;379;p78"/>
          <p:cNvSpPr/>
          <p:nvPr/>
        </p:nvSpPr>
        <p:spPr>
          <a:xfrm>
            <a:off x="438198" y="234323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80" name="Google Shape;380;p78"/>
          <p:cNvSpPr txBox="1"/>
          <p:nvPr/>
        </p:nvSpPr>
        <p:spPr>
          <a:xfrm>
            <a:off x="731875" y="2192600"/>
            <a:ext cx="5502600" cy="11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Particles friends classified by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different kernels</a:t>
            </a:r>
            <a:endParaRPr sz="2400">
              <a:solidFill>
                <a:schemeClr val="lt1"/>
              </a:solidFill>
              <a:latin typeface="Calibri"/>
              <a:ea typeface="Calibri"/>
              <a:cs typeface="Calibri"/>
              <a:sym typeface="Calibri"/>
            </a:endParaRPr>
          </a:p>
        </p:txBody>
      </p:sp>
      <p:sp>
        <p:nvSpPr>
          <p:cNvPr id="381" name="Google Shape;381;p78"/>
          <p:cNvSpPr/>
          <p:nvPr/>
        </p:nvSpPr>
        <p:spPr>
          <a:xfrm>
            <a:off x="438198" y="3498965"/>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82" name="Google Shape;382;p78"/>
          <p:cNvSpPr txBox="1"/>
          <p:nvPr/>
        </p:nvSpPr>
        <p:spPr>
          <a:xfrm>
            <a:off x="731875" y="3348326"/>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Verify the proximity between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particles in the border zones</a:t>
            </a:r>
            <a:endParaRPr sz="2400">
              <a:solidFill>
                <a:schemeClr val="lt1"/>
              </a:solidFill>
              <a:latin typeface="Calibri"/>
              <a:ea typeface="Calibri"/>
              <a:cs typeface="Calibri"/>
              <a:sym typeface="Calibri"/>
            </a:endParaRPr>
          </a:p>
        </p:txBody>
      </p:sp>
      <p:sp>
        <p:nvSpPr>
          <p:cNvPr id="383" name="Google Shape;383;p78"/>
          <p:cNvSpPr/>
          <p:nvPr/>
        </p:nvSpPr>
        <p:spPr>
          <a:xfrm>
            <a:off x="438198" y="4594594"/>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84" name="Google Shape;384;p78"/>
          <p:cNvSpPr txBox="1"/>
          <p:nvPr/>
        </p:nvSpPr>
        <p:spPr>
          <a:xfrm>
            <a:off x="731875" y="4443943"/>
            <a:ext cx="4761000" cy="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Parallelization with OpenMP</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85" name="Google Shape;385;p78"/>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Post-processing</a:t>
            </a:r>
            <a:endParaRPr b="1" sz="4800">
              <a:solidFill>
                <a:schemeClr val="lt1"/>
              </a:solidFill>
              <a:latin typeface="Calibri"/>
              <a:ea typeface="Calibri"/>
              <a:cs typeface="Calibri"/>
              <a:sym typeface="Calibri"/>
            </a:endParaRPr>
          </a:p>
        </p:txBody>
      </p:sp>
      <p:pic>
        <p:nvPicPr>
          <p:cNvPr id="386" name="Google Shape;386;p78"/>
          <p:cNvPicPr preferRelativeResize="0"/>
          <p:nvPr/>
        </p:nvPicPr>
        <p:blipFill>
          <a:blip r:embed="rId3">
            <a:alphaModFix/>
          </a:blip>
          <a:stretch>
            <a:fillRect/>
          </a:stretch>
        </p:blipFill>
        <p:spPr>
          <a:xfrm>
            <a:off x="4704750" y="628625"/>
            <a:ext cx="7125475" cy="4996024"/>
          </a:xfrm>
          <a:prstGeom prst="rect">
            <a:avLst/>
          </a:prstGeom>
          <a:noFill/>
          <a:ln>
            <a:noFill/>
          </a:ln>
        </p:spPr>
      </p:pic>
      <p:cxnSp>
        <p:nvCxnSpPr>
          <p:cNvPr id="387" name="Google Shape;387;p78"/>
          <p:cNvCxnSpPr/>
          <p:nvPr/>
        </p:nvCxnSpPr>
        <p:spPr>
          <a:xfrm>
            <a:off x="8809675" y="623450"/>
            <a:ext cx="0" cy="5001300"/>
          </a:xfrm>
          <a:prstGeom prst="straightConnector1">
            <a:avLst/>
          </a:prstGeom>
          <a:noFill/>
          <a:ln cap="flat" cmpd="sng" w="38100">
            <a:solidFill>
              <a:srgbClr val="000000"/>
            </a:solidFill>
            <a:prstDash val="dash"/>
            <a:round/>
            <a:headEnd len="med" w="med" type="none"/>
            <a:tailEnd len="med" w="med" type="none"/>
          </a:ln>
        </p:spPr>
      </p:cxn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9"/>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Parallel Approach</a:t>
            </a:r>
            <a:endParaRPr b="1" sz="4800">
              <a:solidFill>
                <a:schemeClr val="lt1"/>
              </a:solidFill>
              <a:latin typeface="Calibri"/>
              <a:ea typeface="Calibri"/>
              <a:cs typeface="Calibri"/>
              <a:sym typeface="Calibri"/>
            </a:endParaRPr>
          </a:p>
        </p:txBody>
      </p:sp>
      <p:sp>
        <p:nvSpPr>
          <p:cNvPr id="393" name="Google Shape;393;p79"/>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394" name="Google Shape;394;p79"/>
          <p:cNvPicPr preferRelativeResize="0"/>
          <p:nvPr/>
        </p:nvPicPr>
        <p:blipFill>
          <a:blip r:embed="rId3">
            <a:alphaModFix/>
          </a:blip>
          <a:stretch>
            <a:fillRect/>
          </a:stretch>
        </p:blipFill>
        <p:spPr>
          <a:xfrm>
            <a:off x="1665658" y="1852371"/>
            <a:ext cx="9133250" cy="4224399"/>
          </a:xfrm>
          <a:prstGeom prst="rect">
            <a:avLst/>
          </a:prstGeom>
          <a:noFill/>
          <a:ln>
            <a:noFill/>
          </a:ln>
        </p:spPr>
      </p:pic>
      <p:sp>
        <p:nvSpPr>
          <p:cNvPr id="395" name="Google Shape;395;p79"/>
          <p:cNvSpPr/>
          <p:nvPr/>
        </p:nvSpPr>
        <p:spPr>
          <a:xfrm>
            <a:off x="3864509" y="2260258"/>
            <a:ext cx="831000" cy="831000"/>
          </a:xfrm>
          <a:prstGeom prst="ellipse">
            <a:avLst/>
          </a:prstGeom>
          <a:solidFill>
            <a:srgbClr val="C3D83F"/>
          </a:solidFill>
          <a:ln cap="flat" cmpd="sng" w="19050">
            <a:solidFill>
              <a:srgbClr val="870E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79"/>
          <p:cNvSpPr txBox="1"/>
          <p:nvPr/>
        </p:nvSpPr>
        <p:spPr>
          <a:xfrm>
            <a:off x="4075409" y="2389396"/>
            <a:ext cx="409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1</a:t>
            </a:r>
            <a:endParaRPr b="1" sz="3600">
              <a:latin typeface="Calibri"/>
              <a:ea typeface="Calibri"/>
              <a:cs typeface="Calibri"/>
              <a:sym typeface="Calibri"/>
            </a:endParaRPr>
          </a:p>
        </p:txBody>
      </p:sp>
      <p:sp>
        <p:nvSpPr>
          <p:cNvPr id="397" name="Google Shape;397;p79"/>
          <p:cNvSpPr/>
          <p:nvPr/>
        </p:nvSpPr>
        <p:spPr>
          <a:xfrm>
            <a:off x="7761484" y="3646833"/>
            <a:ext cx="831000" cy="831000"/>
          </a:xfrm>
          <a:prstGeom prst="ellipse">
            <a:avLst/>
          </a:prstGeom>
          <a:solidFill>
            <a:srgbClr val="C3D83F"/>
          </a:solidFill>
          <a:ln cap="flat" cmpd="sng" w="19050">
            <a:solidFill>
              <a:srgbClr val="870E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79"/>
          <p:cNvSpPr txBox="1"/>
          <p:nvPr/>
        </p:nvSpPr>
        <p:spPr>
          <a:xfrm>
            <a:off x="7972384" y="3775971"/>
            <a:ext cx="409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2</a:t>
            </a:r>
            <a:endParaRPr b="1" sz="3600">
              <a:latin typeface="Calibri"/>
              <a:ea typeface="Calibri"/>
              <a:cs typeface="Calibri"/>
              <a:sym typeface="Calibri"/>
            </a:endParaRPr>
          </a:p>
        </p:txBody>
      </p:sp>
      <p:sp>
        <p:nvSpPr>
          <p:cNvPr id="399" name="Google Shape;399;p79"/>
          <p:cNvSpPr/>
          <p:nvPr/>
        </p:nvSpPr>
        <p:spPr>
          <a:xfrm>
            <a:off x="3958934" y="5383983"/>
            <a:ext cx="831000" cy="831000"/>
          </a:xfrm>
          <a:prstGeom prst="ellipse">
            <a:avLst/>
          </a:prstGeom>
          <a:solidFill>
            <a:srgbClr val="C3D83F"/>
          </a:solidFill>
          <a:ln cap="flat" cmpd="sng" w="19050">
            <a:solidFill>
              <a:srgbClr val="870E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79"/>
          <p:cNvSpPr txBox="1"/>
          <p:nvPr/>
        </p:nvSpPr>
        <p:spPr>
          <a:xfrm>
            <a:off x="4169834" y="5513121"/>
            <a:ext cx="409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3</a:t>
            </a:r>
            <a:endParaRPr b="1" sz="3600">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0"/>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Execution Environment</a:t>
            </a:r>
            <a:endParaRPr b="1" sz="4800">
              <a:solidFill>
                <a:schemeClr val="lt1"/>
              </a:solidFill>
              <a:latin typeface="Calibri"/>
              <a:ea typeface="Calibri"/>
              <a:cs typeface="Calibri"/>
              <a:sym typeface="Calibri"/>
            </a:endParaRPr>
          </a:p>
        </p:txBody>
      </p:sp>
      <p:sp>
        <p:nvSpPr>
          <p:cNvPr id="406" name="Google Shape;406;p80"/>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407" name="Google Shape;407;p80"/>
          <p:cNvPicPr preferRelativeResize="0"/>
          <p:nvPr/>
        </p:nvPicPr>
        <p:blipFill>
          <a:blip r:embed="rId3">
            <a:alphaModFix/>
          </a:blip>
          <a:stretch>
            <a:fillRect/>
          </a:stretch>
        </p:blipFill>
        <p:spPr>
          <a:xfrm>
            <a:off x="3853675" y="4925810"/>
            <a:ext cx="1890950" cy="1453508"/>
          </a:xfrm>
          <a:prstGeom prst="rect">
            <a:avLst/>
          </a:prstGeom>
          <a:noFill/>
          <a:ln>
            <a:noFill/>
          </a:ln>
        </p:spPr>
      </p:pic>
      <p:pic>
        <p:nvPicPr>
          <p:cNvPr id="408" name="Google Shape;408;p80"/>
          <p:cNvPicPr preferRelativeResize="0"/>
          <p:nvPr/>
        </p:nvPicPr>
        <p:blipFill>
          <a:blip r:embed="rId4">
            <a:alphaModFix/>
          </a:blip>
          <a:stretch>
            <a:fillRect/>
          </a:stretch>
        </p:blipFill>
        <p:spPr>
          <a:xfrm>
            <a:off x="7007050" y="5761936"/>
            <a:ext cx="1114750" cy="831000"/>
          </a:xfrm>
          <a:prstGeom prst="rect">
            <a:avLst/>
          </a:prstGeom>
          <a:noFill/>
          <a:ln>
            <a:noFill/>
          </a:ln>
        </p:spPr>
      </p:pic>
      <p:sp>
        <p:nvSpPr>
          <p:cNvPr id="409" name="Google Shape;409;p80"/>
          <p:cNvSpPr txBox="1"/>
          <p:nvPr/>
        </p:nvSpPr>
        <p:spPr>
          <a:xfrm>
            <a:off x="3644900" y="4318326"/>
            <a:ext cx="20997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highlight>
                  <a:srgbClr val="51B8EB"/>
                </a:highlight>
                <a:latin typeface="Calibri"/>
                <a:ea typeface="Calibri"/>
                <a:cs typeface="Calibri"/>
                <a:sym typeface="Calibri"/>
              </a:rPr>
              <a:t>Compiler</a:t>
            </a:r>
            <a:endParaRPr sz="2400">
              <a:highlight>
                <a:srgbClr val="51B8EB"/>
              </a:highlight>
              <a:latin typeface="Calibri"/>
              <a:ea typeface="Calibri"/>
              <a:cs typeface="Calibri"/>
              <a:sym typeface="Calibri"/>
            </a:endParaRPr>
          </a:p>
        </p:txBody>
      </p:sp>
      <p:sp>
        <p:nvSpPr>
          <p:cNvPr id="410" name="Google Shape;410;p80"/>
          <p:cNvSpPr txBox="1"/>
          <p:nvPr/>
        </p:nvSpPr>
        <p:spPr>
          <a:xfrm>
            <a:off x="6350975" y="4318326"/>
            <a:ext cx="20997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highlight>
                  <a:srgbClr val="51B8EB"/>
                </a:highlight>
                <a:latin typeface="Calibri"/>
                <a:ea typeface="Calibri"/>
                <a:cs typeface="Calibri"/>
                <a:sym typeface="Calibri"/>
              </a:rPr>
              <a:t>Profiler</a:t>
            </a:r>
            <a:endParaRPr sz="2400">
              <a:highlight>
                <a:srgbClr val="51B8EB"/>
              </a:highlight>
              <a:latin typeface="Calibri"/>
              <a:ea typeface="Calibri"/>
              <a:cs typeface="Calibri"/>
              <a:sym typeface="Calibri"/>
            </a:endParaRPr>
          </a:p>
        </p:txBody>
      </p:sp>
      <p:sp>
        <p:nvSpPr>
          <p:cNvPr id="411" name="Google Shape;411;p80"/>
          <p:cNvSpPr/>
          <p:nvPr/>
        </p:nvSpPr>
        <p:spPr>
          <a:xfrm>
            <a:off x="1462775" y="1586275"/>
            <a:ext cx="9451200" cy="2451900"/>
          </a:xfrm>
          <a:prstGeom prst="rect">
            <a:avLst/>
          </a:prstGeom>
          <a:solidFill>
            <a:srgbClr val="ACD9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0"/>
          <p:cNvSpPr txBox="1"/>
          <p:nvPr/>
        </p:nvSpPr>
        <p:spPr>
          <a:xfrm>
            <a:off x="1500775" y="1586275"/>
            <a:ext cx="7845900" cy="2241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2 x Intel® Xeon® E5-2650 v3</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10 cores and Hyperthreading amounting to 20 cores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128GB RAM</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2 x GPUs NVIDIA Tesla K80</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4992 CUDA cores </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24GB of GDDR5 SDRAM</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
        <p:nvSpPr>
          <p:cNvPr id="413" name="Google Shape;413;p80"/>
          <p:cNvSpPr txBox="1"/>
          <p:nvPr/>
        </p:nvSpPr>
        <p:spPr>
          <a:xfrm>
            <a:off x="3797300" y="6290160"/>
            <a:ext cx="20997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C3D83F"/>
                </a:solidFill>
                <a:latin typeface="Calibri"/>
                <a:ea typeface="Calibri"/>
                <a:cs typeface="Calibri"/>
                <a:sym typeface="Calibri"/>
              </a:rPr>
              <a:t>v. 1</a:t>
            </a:r>
            <a:r>
              <a:rPr lang="en-US">
                <a:solidFill>
                  <a:srgbClr val="C3D83F"/>
                </a:solidFill>
                <a:latin typeface="Calibri"/>
                <a:ea typeface="Calibri"/>
                <a:cs typeface="Calibri"/>
                <a:sym typeface="Calibri"/>
              </a:rPr>
              <a:t>8.4-0</a:t>
            </a:r>
            <a:endParaRPr>
              <a:solidFill>
                <a:srgbClr val="C3D83F"/>
              </a:solidFill>
              <a:latin typeface="Calibri"/>
              <a:ea typeface="Calibri"/>
              <a:cs typeface="Calibri"/>
              <a:sym typeface="Calibri"/>
            </a:endParaRPr>
          </a:p>
        </p:txBody>
      </p:sp>
      <p:sp>
        <p:nvSpPr>
          <p:cNvPr id="414" name="Google Shape;414;p80"/>
          <p:cNvSpPr txBox="1"/>
          <p:nvPr/>
        </p:nvSpPr>
        <p:spPr>
          <a:xfrm>
            <a:off x="6448225" y="4902457"/>
            <a:ext cx="2099700" cy="7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accent6"/>
                </a:solidFill>
                <a:latin typeface="Calibri"/>
                <a:ea typeface="Calibri"/>
                <a:cs typeface="Calibri"/>
                <a:sym typeface="Calibri"/>
              </a:rPr>
              <a:t>Nvprof</a:t>
            </a:r>
            <a:endParaRPr b="1" sz="3600">
              <a:solidFill>
                <a:schemeClr val="accent6"/>
              </a:solidFill>
              <a:latin typeface="Calibri"/>
              <a:ea typeface="Calibri"/>
              <a:cs typeface="Calibri"/>
              <a:sym typeface="Calibri"/>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1"/>
          <p:cNvSpPr/>
          <p:nvPr/>
        </p:nvSpPr>
        <p:spPr>
          <a:xfrm>
            <a:off x="1674551" y="3509345"/>
            <a:ext cx="1764900" cy="1764900"/>
          </a:xfrm>
          <a:prstGeom prst="ellipse">
            <a:avLst/>
          </a:prstGeom>
          <a:noFill/>
          <a:ln cap="flat" cmpd="sng" w="5715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81"/>
          <p:cNvSpPr txBox="1"/>
          <p:nvPr/>
        </p:nvSpPr>
        <p:spPr>
          <a:xfrm>
            <a:off x="1876379" y="3943551"/>
            <a:ext cx="1361400" cy="896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51B8EB"/>
                </a:solidFill>
                <a:latin typeface="Calibri"/>
                <a:ea typeface="Calibri"/>
                <a:cs typeface="Calibri"/>
                <a:sym typeface="Calibri"/>
              </a:rPr>
              <a:t>65,536</a:t>
            </a:r>
            <a:endParaRPr sz="3000">
              <a:solidFill>
                <a:srgbClr val="51B8EB"/>
              </a:solidFill>
              <a:latin typeface="Calibri"/>
              <a:ea typeface="Calibri"/>
              <a:cs typeface="Calibri"/>
              <a:sym typeface="Calibri"/>
            </a:endParaRPr>
          </a:p>
        </p:txBody>
      </p:sp>
      <p:sp>
        <p:nvSpPr>
          <p:cNvPr id="421" name="Google Shape;421;p81"/>
          <p:cNvSpPr txBox="1"/>
          <p:nvPr/>
        </p:nvSpPr>
        <p:spPr>
          <a:xfrm>
            <a:off x="1674555" y="5423697"/>
            <a:ext cx="1764900" cy="38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aleway"/>
                <a:ea typeface="Raleway"/>
                <a:cs typeface="Raleway"/>
                <a:sym typeface="Raleway"/>
              </a:rPr>
              <a:t>INPUT 1</a:t>
            </a:r>
            <a:endParaRPr b="1" sz="1800">
              <a:solidFill>
                <a:schemeClr val="dk1"/>
              </a:solidFill>
              <a:latin typeface="Raleway"/>
              <a:ea typeface="Raleway"/>
              <a:cs typeface="Raleway"/>
              <a:sym typeface="Raleway"/>
            </a:endParaRPr>
          </a:p>
          <a:p>
            <a:pPr indent="0" lvl="0" marL="0" marR="0" rtl="0" algn="ctr">
              <a:spcBef>
                <a:spcPts val="0"/>
              </a:spcBef>
              <a:spcAft>
                <a:spcPts val="0"/>
              </a:spcAft>
              <a:buNone/>
            </a:pPr>
            <a:r>
              <a:rPr b="1" lang="en-US" sz="1800">
                <a:solidFill>
                  <a:schemeClr val="dk1"/>
                </a:solidFill>
                <a:latin typeface="Raleway"/>
                <a:ea typeface="Raleway"/>
                <a:cs typeface="Raleway"/>
                <a:sym typeface="Raleway"/>
              </a:rPr>
              <a:t>200 KERNELS</a:t>
            </a:r>
            <a:endParaRPr b="1" sz="1800">
              <a:solidFill>
                <a:schemeClr val="dk1"/>
              </a:solidFill>
              <a:latin typeface="Raleway"/>
              <a:ea typeface="Raleway"/>
              <a:cs typeface="Raleway"/>
              <a:sym typeface="Raleway"/>
            </a:endParaRPr>
          </a:p>
        </p:txBody>
      </p:sp>
      <p:sp>
        <p:nvSpPr>
          <p:cNvPr id="422" name="Google Shape;422;p81"/>
          <p:cNvSpPr txBox="1"/>
          <p:nvPr/>
        </p:nvSpPr>
        <p:spPr>
          <a:xfrm>
            <a:off x="438203" y="1592588"/>
            <a:ext cx="6448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lt1"/>
                </a:solidFill>
                <a:latin typeface="Calibri"/>
                <a:ea typeface="Calibri"/>
                <a:cs typeface="Calibri"/>
                <a:sym typeface="Calibri"/>
              </a:rPr>
              <a:t>30 </a:t>
            </a:r>
            <a:r>
              <a:rPr lang="en-US" sz="2400">
                <a:solidFill>
                  <a:schemeClr val="lt1"/>
                </a:solidFill>
                <a:latin typeface="Calibri"/>
                <a:ea typeface="Calibri"/>
                <a:cs typeface="Calibri"/>
                <a:sym typeface="Calibri"/>
              </a:rPr>
              <a:t>executions</a:t>
            </a:r>
            <a:endParaRPr sz="2400">
              <a:solidFill>
                <a:schemeClr val="lt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lt1"/>
                </a:solidFill>
                <a:latin typeface="Calibri"/>
                <a:ea typeface="Calibri"/>
                <a:cs typeface="Calibri"/>
                <a:sym typeface="Calibri"/>
              </a:rPr>
              <a:t>Radius: 1.7</a:t>
            </a:r>
            <a:endParaRPr sz="2400">
              <a:solidFill>
                <a:schemeClr val="lt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lt1"/>
                </a:solidFill>
                <a:latin typeface="Calibri"/>
                <a:ea typeface="Calibri"/>
                <a:cs typeface="Calibri"/>
                <a:sym typeface="Calibri"/>
              </a:rPr>
              <a:t>Virgo Consortium Simulations</a:t>
            </a:r>
            <a:br>
              <a:rPr lang="en-US" sz="24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(http://www.mpa-garching.mpg.de/Virgo/data\_download.html)</a:t>
            </a:r>
            <a:endParaRPr sz="1800">
              <a:solidFill>
                <a:schemeClr val="lt1"/>
              </a:solidFill>
              <a:latin typeface="Calibri"/>
              <a:ea typeface="Calibri"/>
              <a:cs typeface="Calibri"/>
              <a:sym typeface="Calibri"/>
            </a:endParaRPr>
          </a:p>
        </p:txBody>
      </p:sp>
      <p:sp>
        <p:nvSpPr>
          <p:cNvPr id="423" name="Google Shape;423;p81"/>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424" name="Google Shape;424;p81"/>
          <p:cNvSpPr/>
          <p:nvPr/>
        </p:nvSpPr>
        <p:spPr>
          <a:xfrm>
            <a:off x="5229588" y="3509345"/>
            <a:ext cx="1764900" cy="1764900"/>
          </a:xfrm>
          <a:prstGeom prst="ellipse">
            <a:avLst/>
          </a:prstGeom>
          <a:noFill/>
          <a:ln cap="flat" cmpd="sng" w="5715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81"/>
          <p:cNvSpPr txBox="1"/>
          <p:nvPr/>
        </p:nvSpPr>
        <p:spPr>
          <a:xfrm>
            <a:off x="5314501" y="3943547"/>
            <a:ext cx="1563000" cy="896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C3D83F"/>
                </a:solidFill>
                <a:latin typeface="Calibri"/>
                <a:ea typeface="Calibri"/>
                <a:cs typeface="Calibri"/>
                <a:sym typeface="Calibri"/>
              </a:rPr>
              <a:t>174,761</a:t>
            </a:r>
            <a:endParaRPr sz="3000">
              <a:solidFill>
                <a:srgbClr val="C3D83F"/>
              </a:solidFill>
              <a:latin typeface="Calibri"/>
              <a:ea typeface="Calibri"/>
              <a:cs typeface="Calibri"/>
              <a:sym typeface="Calibri"/>
            </a:endParaRPr>
          </a:p>
        </p:txBody>
      </p:sp>
      <p:sp>
        <p:nvSpPr>
          <p:cNvPr id="426" name="Google Shape;426;p81"/>
          <p:cNvSpPr txBox="1"/>
          <p:nvPr/>
        </p:nvSpPr>
        <p:spPr>
          <a:xfrm>
            <a:off x="5229593" y="5423697"/>
            <a:ext cx="1764900" cy="38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aleway"/>
                <a:ea typeface="Raleway"/>
                <a:cs typeface="Raleway"/>
                <a:sym typeface="Raleway"/>
              </a:rPr>
              <a:t>INPUT</a:t>
            </a:r>
            <a:r>
              <a:rPr b="1" lang="en-US" sz="1800">
                <a:solidFill>
                  <a:schemeClr val="dk1"/>
                </a:solidFill>
                <a:latin typeface="Raleway"/>
                <a:ea typeface="Raleway"/>
                <a:cs typeface="Raleway"/>
                <a:sym typeface="Raleway"/>
              </a:rPr>
              <a:t> 2</a:t>
            </a:r>
            <a:endParaRPr b="1" sz="1800">
              <a:solidFill>
                <a:schemeClr val="dk1"/>
              </a:solidFill>
              <a:latin typeface="Raleway"/>
              <a:ea typeface="Raleway"/>
              <a:cs typeface="Raleway"/>
              <a:sym typeface="Raleway"/>
            </a:endParaRPr>
          </a:p>
          <a:p>
            <a:pPr indent="0" lvl="0" marL="0" marR="0" rtl="0" algn="ctr">
              <a:spcBef>
                <a:spcPts val="0"/>
              </a:spcBef>
              <a:spcAft>
                <a:spcPts val="0"/>
              </a:spcAft>
              <a:buNone/>
            </a:pPr>
            <a:r>
              <a:rPr b="1" lang="en-US" sz="1800">
                <a:solidFill>
                  <a:schemeClr val="dk1"/>
                </a:solidFill>
                <a:latin typeface="Raleway"/>
                <a:ea typeface="Raleway"/>
                <a:cs typeface="Raleway"/>
                <a:sym typeface="Raleway"/>
              </a:rPr>
              <a:t>300 KERNELS</a:t>
            </a:r>
            <a:endParaRPr b="1" sz="1800">
              <a:solidFill>
                <a:schemeClr val="dk1"/>
              </a:solidFill>
              <a:latin typeface="Raleway"/>
              <a:ea typeface="Raleway"/>
              <a:cs typeface="Raleway"/>
              <a:sym typeface="Raleway"/>
            </a:endParaRPr>
          </a:p>
        </p:txBody>
      </p:sp>
      <p:sp>
        <p:nvSpPr>
          <p:cNvPr id="427" name="Google Shape;427;p81"/>
          <p:cNvSpPr/>
          <p:nvPr/>
        </p:nvSpPr>
        <p:spPr>
          <a:xfrm>
            <a:off x="9080988" y="3509345"/>
            <a:ext cx="1764900" cy="1764900"/>
          </a:xfrm>
          <a:prstGeom prst="ellipse">
            <a:avLst/>
          </a:prstGeom>
          <a:no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81"/>
          <p:cNvSpPr txBox="1"/>
          <p:nvPr/>
        </p:nvSpPr>
        <p:spPr>
          <a:xfrm>
            <a:off x="9165901" y="3943547"/>
            <a:ext cx="1563000" cy="896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F89A3A"/>
                </a:solidFill>
                <a:latin typeface="Calibri"/>
                <a:ea typeface="Calibri"/>
                <a:cs typeface="Calibri"/>
                <a:sym typeface="Calibri"/>
              </a:rPr>
              <a:t>249</a:t>
            </a:r>
            <a:r>
              <a:rPr lang="en-US" sz="3000">
                <a:solidFill>
                  <a:srgbClr val="F89A3A"/>
                </a:solidFill>
                <a:latin typeface="Calibri"/>
                <a:ea typeface="Calibri"/>
                <a:cs typeface="Calibri"/>
                <a:sym typeface="Calibri"/>
              </a:rPr>
              <a:t>,420</a:t>
            </a:r>
            <a:endParaRPr sz="3000">
              <a:solidFill>
                <a:srgbClr val="F89A3A"/>
              </a:solidFill>
              <a:latin typeface="Calibri"/>
              <a:ea typeface="Calibri"/>
              <a:cs typeface="Calibri"/>
              <a:sym typeface="Calibri"/>
            </a:endParaRPr>
          </a:p>
        </p:txBody>
      </p:sp>
      <p:sp>
        <p:nvSpPr>
          <p:cNvPr id="429" name="Google Shape;429;p81"/>
          <p:cNvSpPr txBox="1"/>
          <p:nvPr/>
        </p:nvSpPr>
        <p:spPr>
          <a:xfrm>
            <a:off x="9080993" y="5423697"/>
            <a:ext cx="1764900" cy="38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aleway"/>
                <a:ea typeface="Raleway"/>
                <a:cs typeface="Raleway"/>
                <a:sym typeface="Raleway"/>
              </a:rPr>
              <a:t>INPUT</a:t>
            </a:r>
            <a:r>
              <a:rPr b="1" lang="en-US" sz="1800">
                <a:solidFill>
                  <a:schemeClr val="dk1"/>
                </a:solidFill>
                <a:latin typeface="Raleway"/>
                <a:ea typeface="Raleway"/>
                <a:cs typeface="Raleway"/>
                <a:sym typeface="Raleway"/>
              </a:rPr>
              <a:t> 3</a:t>
            </a:r>
            <a:endParaRPr b="1" sz="1800">
              <a:solidFill>
                <a:schemeClr val="dk1"/>
              </a:solidFill>
              <a:latin typeface="Raleway"/>
              <a:ea typeface="Raleway"/>
              <a:cs typeface="Raleway"/>
              <a:sym typeface="Raleway"/>
            </a:endParaRPr>
          </a:p>
          <a:p>
            <a:pPr indent="0" lvl="0" marL="0" marR="0" rtl="0" algn="ctr">
              <a:spcBef>
                <a:spcPts val="0"/>
              </a:spcBef>
              <a:spcAft>
                <a:spcPts val="0"/>
              </a:spcAft>
              <a:buNone/>
            </a:pPr>
            <a:r>
              <a:rPr b="1" lang="en-US" sz="1800">
                <a:solidFill>
                  <a:schemeClr val="dk1"/>
                </a:solidFill>
                <a:latin typeface="Raleway"/>
                <a:ea typeface="Raleway"/>
                <a:cs typeface="Raleway"/>
                <a:sym typeface="Raleway"/>
              </a:rPr>
              <a:t>600 KERNELS</a:t>
            </a:r>
            <a:endParaRPr b="1" sz="1800">
              <a:solidFill>
                <a:schemeClr val="dk1"/>
              </a:solidFill>
              <a:latin typeface="Raleway"/>
              <a:ea typeface="Raleway"/>
              <a:cs typeface="Raleway"/>
              <a:sym typeface="Raleway"/>
            </a:endParaRPr>
          </a:p>
        </p:txBody>
      </p:sp>
      <p:sp>
        <p:nvSpPr>
          <p:cNvPr id="430" name="Google Shape;430;p81"/>
          <p:cNvSpPr txBox="1"/>
          <p:nvPr/>
        </p:nvSpPr>
        <p:spPr>
          <a:xfrm>
            <a:off x="438199" y="628625"/>
            <a:ext cx="35814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Executions</a:t>
            </a:r>
            <a:endParaRPr b="1" sz="4800">
              <a:solidFill>
                <a:schemeClr val="lt1"/>
              </a:solidFill>
              <a:latin typeface="Calibri"/>
              <a:ea typeface="Calibri"/>
              <a:cs typeface="Calibri"/>
              <a:sym typeface="Calibri"/>
            </a:endParaRPr>
          </a:p>
        </p:txBody>
      </p:sp>
      <p:sp>
        <p:nvSpPr>
          <p:cNvPr id="431" name="Google Shape;431;p81"/>
          <p:cNvSpPr txBox="1"/>
          <p:nvPr/>
        </p:nvSpPr>
        <p:spPr>
          <a:xfrm>
            <a:off x="6994500" y="1175250"/>
            <a:ext cx="40068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highlight>
                  <a:schemeClr val="accent2"/>
                </a:highlight>
                <a:latin typeface="Calibri"/>
                <a:ea typeface="Calibri"/>
                <a:cs typeface="Calibri"/>
                <a:sym typeface="Calibri"/>
              </a:rPr>
              <a:t>Different samples!</a:t>
            </a:r>
            <a:endParaRPr sz="3000">
              <a:solidFill>
                <a:srgbClr val="FFFFFF"/>
              </a:solidFill>
              <a:highlight>
                <a:schemeClr val="accent2"/>
              </a:highlight>
              <a:latin typeface="Calibri"/>
              <a:ea typeface="Calibri"/>
              <a:cs typeface="Calibri"/>
              <a:sym typeface="Calibri"/>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82"/>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Results</a:t>
            </a:r>
            <a:endParaRPr b="1" sz="4800">
              <a:solidFill>
                <a:schemeClr val="lt1"/>
              </a:solidFill>
              <a:latin typeface="Calibri"/>
              <a:ea typeface="Calibri"/>
              <a:cs typeface="Calibri"/>
              <a:sym typeface="Calibri"/>
            </a:endParaRPr>
          </a:p>
        </p:txBody>
      </p:sp>
      <p:sp>
        <p:nvSpPr>
          <p:cNvPr id="437" name="Google Shape;437;p82"/>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graphicFrame>
        <p:nvGraphicFramePr>
          <p:cNvPr id="438" name="Google Shape;438;p82"/>
          <p:cNvGraphicFramePr/>
          <p:nvPr/>
        </p:nvGraphicFramePr>
        <p:xfrm>
          <a:off x="2695500" y="2433734"/>
          <a:ext cx="3000000" cy="3000000"/>
        </p:xfrm>
        <a:graphic>
          <a:graphicData uri="http://schemas.openxmlformats.org/drawingml/2006/table">
            <a:tbl>
              <a:tblPr>
                <a:noFill/>
                <a:tableStyleId>{E10A09D6-2502-47DA-80A9-2D4A42E6D4F3}</a:tableStyleId>
              </a:tblPr>
              <a:tblGrid>
                <a:gridCol w="1683525"/>
                <a:gridCol w="2596525"/>
                <a:gridCol w="2867400"/>
              </a:tblGrid>
              <a:tr h="1048650">
                <a:tc>
                  <a:txBody>
                    <a:bodyPr/>
                    <a:lstStyle/>
                    <a:p>
                      <a:pPr indent="0" lvl="0" marL="0" rtl="0" algn="ctr">
                        <a:spcBef>
                          <a:spcPts val="0"/>
                        </a:spcBef>
                        <a:spcAft>
                          <a:spcPts val="0"/>
                        </a:spcAft>
                        <a:buNone/>
                      </a:pPr>
                      <a:r>
                        <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rgbClr val="FFFFFF"/>
                          </a:solidFill>
                        </a:rPr>
                        <a:t>Serial</a:t>
                      </a:r>
                      <a:endParaRPr b="1" sz="2400">
                        <a:solidFill>
                          <a:srgbClr val="FFFFFF"/>
                        </a:solidFill>
                      </a:endParaRPr>
                    </a:p>
                    <a:p>
                      <a:pPr indent="0" lvl="0" marL="0" rtl="0" algn="ctr">
                        <a:spcBef>
                          <a:spcPts val="0"/>
                        </a:spcBef>
                        <a:spcAft>
                          <a:spcPts val="0"/>
                        </a:spcAft>
                        <a:buNone/>
                      </a:pPr>
                      <a:r>
                        <a:rPr lang="en-US" sz="2400">
                          <a:solidFill>
                            <a:srgbClr val="FFFFFF"/>
                          </a:solidFill>
                        </a:rPr>
                        <a:t>Time (seconds)</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rgbClr val="FFFFFF"/>
                          </a:solidFill>
                        </a:rPr>
                        <a:t>OpenACC</a:t>
                      </a:r>
                      <a:endParaRPr b="1" sz="2400">
                        <a:solidFill>
                          <a:srgbClr val="FFFFFF"/>
                        </a:solidFill>
                      </a:endParaRPr>
                    </a:p>
                    <a:p>
                      <a:pPr indent="0" lvl="0" marL="0" rtl="0" algn="ctr">
                        <a:spcBef>
                          <a:spcPts val="0"/>
                        </a:spcBef>
                        <a:spcAft>
                          <a:spcPts val="0"/>
                        </a:spcAft>
                        <a:buNone/>
                      </a:pPr>
                      <a:r>
                        <a:rPr lang="en-US" sz="2400">
                          <a:solidFill>
                            <a:srgbClr val="FFFFFF"/>
                          </a:solidFill>
                        </a:rPr>
                        <a:t>Time (seconds)</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r>
              <a:tr h="634475">
                <a:tc>
                  <a:txBody>
                    <a:bodyPr/>
                    <a:lstStyle/>
                    <a:p>
                      <a:pPr indent="0" lvl="0" marL="0" rtl="0" algn="ctr">
                        <a:spcBef>
                          <a:spcPts val="0"/>
                        </a:spcBef>
                        <a:spcAft>
                          <a:spcPts val="0"/>
                        </a:spcAft>
                        <a:buNone/>
                      </a:pPr>
                      <a:r>
                        <a:rPr lang="en-US" sz="2400">
                          <a:solidFill>
                            <a:srgbClr val="FFFFFF"/>
                          </a:solidFill>
                        </a:rPr>
                        <a:t>INPUT</a:t>
                      </a:r>
                      <a:r>
                        <a:rPr lang="en-US" sz="2400">
                          <a:solidFill>
                            <a:srgbClr val="FFFFFF"/>
                          </a:solidFill>
                        </a:rPr>
                        <a:t> 1</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45.70</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1.32</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r>
              <a:tr h="634475">
                <a:tc>
                  <a:txBody>
                    <a:bodyPr/>
                    <a:lstStyle/>
                    <a:p>
                      <a:pPr indent="0" lvl="0" marL="0" rtl="0" algn="ctr">
                        <a:spcBef>
                          <a:spcPts val="0"/>
                        </a:spcBef>
                        <a:spcAft>
                          <a:spcPts val="0"/>
                        </a:spcAft>
                        <a:buNone/>
                      </a:pPr>
                      <a:r>
                        <a:rPr lang="en-US" sz="2400">
                          <a:solidFill>
                            <a:srgbClr val="FFFFFF"/>
                          </a:solidFill>
                        </a:rPr>
                        <a:t>INPUT</a:t>
                      </a:r>
                      <a:r>
                        <a:rPr lang="en-US" sz="2400">
                          <a:solidFill>
                            <a:srgbClr val="FFFFFF"/>
                          </a:solidFill>
                        </a:rPr>
                        <a:t> 2</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307.06</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6.28</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r>
              <a:tr h="634475">
                <a:tc>
                  <a:txBody>
                    <a:bodyPr/>
                    <a:lstStyle/>
                    <a:p>
                      <a:pPr indent="0" lvl="0" marL="0" rtl="0" algn="ctr">
                        <a:spcBef>
                          <a:spcPts val="0"/>
                        </a:spcBef>
                        <a:spcAft>
                          <a:spcPts val="0"/>
                        </a:spcAft>
                        <a:buNone/>
                      </a:pPr>
                      <a:r>
                        <a:rPr lang="en-US" sz="2400">
                          <a:solidFill>
                            <a:srgbClr val="FFFFFF"/>
                          </a:solidFill>
                        </a:rPr>
                        <a:t>INPUT</a:t>
                      </a:r>
                      <a:r>
                        <a:rPr lang="en-US" sz="2400">
                          <a:solidFill>
                            <a:srgbClr val="FFFFFF"/>
                          </a:solidFill>
                        </a:rPr>
                        <a:t> 3</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5,375.83</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c>
                  <a:txBody>
                    <a:bodyPr/>
                    <a:lstStyle/>
                    <a:p>
                      <a:pPr indent="0" lvl="0" marL="0" rtl="0" algn="ctr">
                        <a:spcBef>
                          <a:spcPts val="0"/>
                        </a:spcBef>
                        <a:spcAft>
                          <a:spcPts val="0"/>
                        </a:spcAft>
                        <a:buNone/>
                      </a:pPr>
                      <a:r>
                        <a:rPr lang="en-US" sz="2400">
                          <a:solidFill>
                            <a:srgbClr val="FFFFFF"/>
                          </a:solidFill>
                        </a:rPr>
                        <a:t>286.63</a:t>
                      </a:r>
                      <a:endParaRPr sz="2400">
                        <a:solidFill>
                          <a:srgbClr val="FFFFFF"/>
                        </a:solidFill>
                      </a:endParaRPr>
                    </a:p>
                  </a:txBody>
                  <a:tcPr marT="91425" marB="91425" marR="91425" marL="91425">
                    <a:lnL cap="flat" cmpd="sng" w="19050">
                      <a:solidFill>
                        <a:srgbClr val="F89A3A"/>
                      </a:solidFill>
                      <a:prstDash val="solid"/>
                      <a:round/>
                      <a:headEnd len="sm" w="sm" type="none"/>
                      <a:tailEnd len="sm" w="sm" type="none"/>
                    </a:lnL>
                    <a:lnR cap="flat" cmpd="sng" w="19050">
                      <a:solidFill>
                        <a:srgbClr val="F89A3A"/>
                      </a:solidFill>
                      <a:prstDash val="solid"/>
                      <a:round/>
                      <a:headEnd len="sm" w="sm" type="none"/>
                      <a:tailEnd len="sm" w="sm" type="none"/>
                    </a:lnR>
                    <a:lnT cap="flat" cmpd="sng" w="19050">
                      <a:solidFill>
                        <a:srgbClr val="F89A3A"/>
                      </a:solidFill>
                      <a:prstDash val="solid"/>
                      <a:round/>
                      <a:headEnd len="sm" w="sm" type="none"/>
                      <a:tailEnd len="sm" w="sm" type="none"/>
                    </a:lnT>
                    <a:lnB cap="flat" cmpd="sng" w="19050">
                      <a:solidFill>
                        <a:srgbClr val="F89A3A"/>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3"/>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Results</a:t>
            </a:r>
            <a:endParaRPr b="1" sz="4800">
              <a:solidFill>
                <a:schemeClr val="lt1"/>
              </a:solidFill>
              <a:latin typeface="Calibri"/>
              <a:ea typeface="Calibri"/>
              <a:cs typeface="Calibri"/>
              <a:sym typeface="Calibri"/>
            </a:endParaRPr>
          </a:p>
        </p:txBody>
      </p:sp>
      <p:sp>
        <p:nvSpPr>
          <p:cNvPr id="444" name="Google Shape;444;p83"/>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445" name="Google Shape;445;p83" title="Points scored"/>
          <p:cNvPicPr preferRelativeResize="0"/>
          <p:nvPr/>
        </p:nvPicPr>
        <p:blipFill rotWithShape="1">
          <a:blip r:embed="rId3">
            <a:alphaModFix/>
          </a:blip>
          <a:srcRect b="0" l="0" r="10538" t="0"/>
          <a:stretch/>
        </p:blipFill>
        <p:spPr>
          <a:xfrm>
            <a:off x="2843850" y="1373425"/>
            <a:ext cx="7124874" cy="492475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4"/>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In-depth profiling</a:t>
            </a:r>
            <a:endParaRPr b="1" sz="4800">
              <a:solidFill>
                <a:schemeClr val="lt1"/>
              </a:solidFill>
              <a:latin typeface="Calibri"/>
              <a:ea typeface="Calibri"/>
              <a:cs typeface="Calibri"/>
              <a:sym typeface="Calibri"/>
            </a:endParaRPr>
          </a:p>
        </p:txBody>
      </p:sp>
      <p:sp>
        <p:nvSpPr>
          <p:cNvPr id="451" name="Google Shape;451;p84"/>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452" name="Google Shape;452;p84"/>
          <p:cNvSpPr txBox="1"/>
          <p:nvPr/>
        </p:nvSpPr>
        <p:spPr>
          <a:xfrm>
            <a:off x="600525" y="1513325"/>
            <a:ext cx="9053100" cy="4419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NVIDIA Nvprof </a:t>
            </a:r>
            <a:r>
              <a:rPr lang="en-US" sz="1800">
                <a:solidFill>
                  <a:srgbClr val="FFFFFF"/>
                </a:solidFill>
                <a:latin typeface="Calibri"/>
                <a:ea typeface="Calibri"/>
                <a:cs typeface="Calibri"/>
                <a:sym typeface="Calibri"/>
              </a:rPr>
              <a:t>(https://developer.nvidia.com/nvidia-visual-profiler)</a:t>
            </a:r>
            <a:br>
              <a:rPr lang="en-US" sz="1800">
                <a:solidFill>
                  <a:srgbClr val="FFFFFF"/>
                </a:solidFill>
                <a:latin typeface="Calibri"/>
                <a:ea typeface="Calibri"/>
                <a:cs typeface="Calibri"/>
                <a:sym typeface="Calibri"/>
              </a:rPr>
            </a:br>
            <a:endParaRPr sz="18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US" sz="2400">
                <a:solidFill>
                  <a:srgbClr val="FFFFFF"/>
                </a:solidFill>
                <a:highlight>
                  <a:srgbClr val="870E5D"/>
                </a:highlight>
                <a:latin typeface="Calibri"/>
                <a:ea typeface="Calibri"/>
                <a:cs typeface="Calibri"/>
                <a:sym typeface="Calibri"/>
              </a:rPr>
              <a:t>Maximum </a:t>
            </a:r>
            <a:r>
              <a:rPr lang="en-US" sz="2400">
                <a:solidFill>
                  <a:srgbClr val="FFFFFF"/>
                </a:solidFill>
                <a:latin typeface="Calibri"/>
                <a:ea typeface="Calibri"/>
                <a:cs typeface="Calibri"/>
                <a:sym typeface="Calibri"/>
              </a:rPr>
              <a:t>usage of the accelerator</a:t>
            </a:r>
            <a:br>
              <a:rPr lang="en-US" sz="2400">
                <a:solidFill>
                  <a:srgbClr val="FFFFFF"/>
                </a:solidFill>
                <a:latin typeface="Calibri"/>
                <a:ea typeface="Calibri"/>
                <a:cs typeface="Calibri"/>
                <a:sym typeface="Calibri"/>
              </a:rPr>
            </a:b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FILE 1: 99.67% (1.79222s) </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FILE 2: 99.85% (6.26328s) </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FILE 3: 99.96% (61.0618s)</a:t>
            </a:r>
            <a:br>
              <a:rPr lang="en-US" sz="2400">
                <a:solidFill>
                  <a:srgbClr val="FFFFFF"/>
                </a:solidFill>
                <a:latin typeface="Calibri"/>
                <a:ea typeface="Calibri"/>
                <a:cs typeface="Calibri"/>
                <a:sym typeface="Calibri"/>
              </a:rPr>
            </a:br>
            <a:endParaRPr sz="2400">
              <a:solidFill>
                <a:srgbClr val="FFFFFF"/>
              </a:solidFill>
              <a:latin typeface="Calibri"/>
              <a:ea typeface="Calibri"/>
              <a:cs typeface="Calibri"/>
              <a:sym typeface="Calibri"/>
            </a:endParaRPr>
          </a:p>
          <a:p>
            <a:pPr indent="-381000" lvl="0" marL="457200" rtl="0" algn="l">
              <a:lnSpc>
                <a:spcPct val="150000"/>
              </a:lnSpc>
              <a:spcBef>
                <a:spcPts val="0"/>
              </a:spcBef>
              <a:spcAft>
                <a:spcPts val="0"/>
              </a:spcAft>
              <a:buClr>
                <a:srgbClr val="FFFFFF"/>
              </a:buClr>
              <a:buSzPts val="2400"/>
              <a:buFont typeface="Calibri"/>
              <a:buChar char="●"/>
            </a:pPr>
            <a:r>
              <a:rPr lang="en-US" sz="2400">
                <a:solidFill>
                  <a:srgbClr val="FFFFFF"/>
                </a:solidFill>
                <a:highlight>
                  <a:srgbClr val="F89A3A"/>
                </a:highlight>
                <a:latin typeface="Calibri"/>
                <a:ea typeface="Calibri"/>
                <a:cs typeface="Calibri"/>
                <a:sym typeface="Calibri"/>
              </a:rPr>
              <a:t>Minimum</a:t>
            </a:r>
            <a:r>
              <a:rPr lang="en-US" sz="2400">
                <a:solidFill>
                  <a:srgbClr val="FFFFFF"/>
                </a:solidFill>
                <a:latin typeface="Calibri"/>
                <a:ea typeface="Calibri"/>
                <a:cs typeface="Calibri"/>
                <a:sym typeface="Calibri"/>
              </a:rPr>
              <a:t> time with copies Host &lt;-&gt; Device</a:t>
            </a:r>
            <a:endParaRPr sz="2400">
              <a:solidFill>
                <a:srgbClr val="FFFFFF"/>
              </a:solidFill>
              <a:latin typeface="Calibri"/>
              <a:ea typeface="Calibri"/>
              <a:cs typeface="Calibri"/>
              <a:sym typeface="Calibri"/>
            </a:endParaRPr>
          </a:p>
          <a:p>
            <a:pPr indent="-381000" lvl="0" marL="457200" rtl="0" algn="l">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Limitations</a:t>
            </a:r>
            <a:r>
              <a:rPr lang="en-US" sz="2400">
                <a:solidFill>
                  <a:srgbClr val="FFFFFF"/>
                </a:solidFill>
                <a:latin typeface="Calibri"/>
                <a:ea typeface="Calibri"/>
                <a:cs typeface="Calibri"/>
                <a:sym typeface="Calibri"/>
              </a:rPr>
              <a:t> for datasets with more than 2.5 million particles</a:t>
            </a:r>
            <a:endParaRPr sz="2400">
              <a:solidFill>
                <a:srgbClr val="FFFFFF"/>
              </a:solidFill>
              <a:latin typeface="Calibri"/>
              <a:ea typeface="Calibri"/>
              <a:cs typeface="Calibri"/>
              <a:sym typeface="Calibri"/>
            </a:endParaRPr>
          </a:p>
          <a:p>
            <a:pPr indent="-381000" lvl="1" marL="914400" rtl="0" algn="l">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GPU Memory Limitation</a:t>
            </a:r>
            <a:endParaRPr sz="24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5"/>
          <p:cNvSpPr txBox="1"/>
          <p:nvPr/>
        </p:nvSpPr>
        <p:spPr>
          <a:xfrm>
            <a:off x="1083275" y="751750"/>
            <a:ext cx="507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Final remarks</a:t>
            </a:r>
            <a:endParaRPr b="1" sz="4800">
              <a:solidFill>
                <a:schemeClr val="lt1"/>
              </a:solidFill>
              <a:latin typeface="Calibri"/>
              <a:ea typeface="Calibri"/>
              <a:cs typeface="Calibri"/>
              <a:sym typeface="Calibri"/>
            </a:endParaRPr>
          </a:p>
        </p:txBody>
      </p:sp>
      <p:sp>
        <p:nvSpPr>
          <p:cNvPr id="458" name="Google Shape;458;p85"/>
          <p:cNvSpPr/>
          <p:nvPr/>
        </p:nvSpPr>
        <p:spPr>
          <a:xfrm>
            <a:off x="1083275" y="2075643"/>
            <a:ext cx="307800" cy="307800"/>
          </a:xfrm>
          <a:prstGeom prst="ellipse">
            <a:avLst/>
          </a:prstGeom>
          <a:solidFill>
            <a:srgbClr val="C3D8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85"/>
          <p:cNvSpPr txBox="1"/>
          <p:nvPr/>
        </p:nvSpPr>
        <p:spPr>
          <a:xfrm>
            <a:off x="1541001" y="1968224"/>
            <a:ext cx="34218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FoF with OpenACC</a:t>
            </a:r>
            <a:endParaRPr sz="2400">
              <a:solidFill>
                <a:schemeClr val="lt1"/>
              </a:solidFill>
              <a:latin typeface="Calibri"/>
              <a:ea typeface="Calibri"/>
              <a:cs typeface="Calibri"/>
              <a:sym typeface="Calibri"/>
            </a:endParaRPr>
          </a:p>
        </p:txBody>
      </p:sp>
      <p:sp>
        <p:nvSpPr>
          <p:cNvPr id="460" name="Google Shape;460;p85"/>
          <p:cNvSpPr txBox="1"/>
          <p:nvPr/>
        </p:nvSpPr>
        <p:spPr>
          <a:xfrm>
            <a:off x="1569250" y="2481550"/>
            <a:ext cx="4179600" cy="923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chemeClr val="lt1"/>
                </a:solidFill>
                <a:latin typeface="Calibri"/>
                <a:ea typeface="Calibri"/>
                <a:cs typeface="Calibri"/>
                <a:sym typeface="Calibri"/>
              </a:rPr>
              <a:t>P</a:t>
            </a:r>
            <a:r>
              <a:rPr lang="en-US" sz="1800">
                <a:solidFill>
                  <a:schemeClr val="lt1"/>
                </a:solidFill>
                <a:latin typeface="Calibri"/>
                <a:ea typeface="Calibri"/>
                <a:cs typeface="Calibri"/>
                <a:sym typeface="Calibri"/>
              </a:rPr>
              <a:t>arallelization using a GPU and CPU environment achieving 99% GPU usage and up to 48 of speedup;</a:t>
            </a:r>
            <a:endParaRPr sz="18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US" sz="1800">
                <a:solidFill>
                  <a:schemeClr val="lt1"/>
                </a:solidFill>
                <a:latin typeface="Calibri"/>
                <a:ea typeface="Calibri"/>
                <a:cs typeface="Calibri"/>
                <a:sym typeface="Calibri"/>
              </a:rPr>
              <a:t>Limitations with larger datasets.</a:t>
            </a:r>
            <a:endParaRPr sz="1800">
              <a:solidFill>
                <a:schemeClr val="lt1"/>
              </a:solidFill>
              <a:latin typeface="Calibri"/>
              <a:ea typeface="Calibri"/>
              <a:cs typeface="Calibri"/>
              <a:sym typeface="Calibri"/>
            </a:endParaRPr>
          </a:p>
        </p:txBody>
      </p:sp>
      <p:sp>
        <p:nvSpPr>
          <p:cNvPr id="461" name="Google Shape;461;p85"/>
          <p:cNvSpPr/>
          <p:nvPr/>
        </p:nvSpPr>
        <p:spPr>
          <a:xfrm>
            <a:off x="1083275" y="4425873"/>
            <a:ext cx="307800" cy="307800"/>
          </a:xfrm>
          <a:prstGeom prst="ellipse">
            <a:avLst/>
          </a:prstGeom>
          <a:solidFill>
            <a:srgbClr val="870E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85"/>
          <p:cNvSpPr txBox="1"/>
          <p:nvPr/>
        </p:nvSpPr>
        <p:spPr>
          <a:xfrm>
            <a:off x="1572550" y="4315490"/>
            <a:ext cx="35991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Implementation break</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85"/>
          <p:cNvSpPr txBox="1"/>
          <p:nvPr/>
        </p:nvSpPr>
        <p:spPr>
          <a:xfrm>
            <a:off x="1572556" y="4896316"/>
            <a:ext cx="3599100" cy="923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chemeClr val="lt1"/>
                </a:solidFill>
                <a:latin typeface="Calibri"/>
                <a:ea typeface="Calibri"/>
                <a:cs typeface="Calibri"/>
                <a:sym typeface="Calibri"/>
              </a:rPr>
              <a:t>Server issue;</a:t>
            </a:r>
            <a:endParaRPr sz="18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US" sz="1800">
                <a:solidFill>
                  <a:schemeClr val="lt1"/>
                </a:solidFill>
                <a:latin typeface="Calibri"/>
                <a:ea typeface="Calibri"/>
                <a:cs typeface="Calibri"/>
                <a:sym typeface="Calibri"/>
              </a:rPr>
              <a:t>Web Platform for Remote Execution of Algorithms in Astronomy.</a:t>
            </a:r>
            <a:endParaRPr sz="1800">
              <a:solidFill>
                <a:schemeClr val="lt1"/>
              </a:solidFill>
              <a:latin typeface="Calibri"/>
              <a:ea typeface="Calibri"/>
              <a:cs typeface="Calibri"/>
              <a:sym typeface="Calibri"/>
            </a:endParaRPr>
          </a:p>
        </p:txBody>
      </p:sp>
      <p:sp>
        <p:nvSpPr>
          <p:cNvPr id="464" name="Google Shape;464;p85"/>
          <p:cNvSpPr/>
          <p:nvPr/>
        </p:nvSpPr>
        <p:spPr>
          <a:xfrm>
            <a:off x="6465401" y="2075642"/>
            <a:ext cx="307800" cy="307800"/>
          </a:xfrm>
          <a:prstGeom prst="ellipse">
            <a:avLst/>
          </a:prstGeom>
          <a:solidFill>
            <a:srgbClr val="51B8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85"/>
          <p:cNvSpPr txBox="1"/>
          <p:nvPr/>
        </p:nvSpPr>
        <p:spPr>
          <a:xfrm>
            <a:off x="7084891" y="2004800"/>
            <a:ext cx="30285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Future works</a:t>
            </a:r>
            <a:endParaRPr sz="2400">
              <a:solidFill>
                <a:schemeClr val="lt1"/>
              </a:solidFill>
              <a:latin typeface="Calibri"/>
              <a:ea typeface="Calibri"/>
              <a:cs typeface="Calibri"/>
              <a:sym typeface="Calibri"/>
            </a:endParaRPr>
          </a:p>
        </p:txBody>
      </p:sp>
      <p:sp>
        <p:nvSpPr>
          <p:cNvPr id="466" name="Google Shape;466;p85"/>
          <p:cNvSpPr txBox="1"/>
          <p:nvPr/>
        </p:nvSpPr>
        <p:spPr>
          <a:xfrm>
            <a:off x="7081639" y="2421249"/>
            <a:ext cx="3599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More than one GPU;</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Parallelize for different nodes</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of the cluster.</a:t>
            </a:r>
            <a:endParaRPr sz="1800">
              <a:solidFill>
                <a:schemeClr val="lt1"/>
              </a:solidFill>
              <a:latin typeface="Calibri"/>
              <a:ea typeface="Calibri"/>
              <a:cs typeface="Calibri"/>
              <a:sym typeface="Calibri"/>
            </a:endParaRPr>
          </a:p>
        </p:txBody>
      </p:sp>
      <p:sp>
        <p:nvSpPr>
          <p:cNvPr id="467" name="Google Shape;467;p85"/>
          <p:cNvSpPr/>
          <p:nvPr/>
        </p:nvSpPr>
        <p:spPr>
          <a:xfrm>
            <a:off x="6492639" y="4389306"/>
            <a:ext cx="307800" cy="307800"/>
          </a:xfrm>
          <a:prstGeom prst="ellipse">
            <a:avLst/>
          </a:prstGeom>
          <a:solidFill>
            <a:srgbClr val="F89A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85"/>
          <p:cNvSpPr txBox="1"/>
          <p:nvPr/>
        </p:nvSpPr>
        <p:spPr>
          <a:xfrm>
            <a:off x="7107108" y="4315490"/>
            <a:ext cx="21363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Available in:</a:t>
            </a:r>
            <a:endParaRPr sz="2400">
              <a:solidFill>
                <a:schemeClr val="lt1"/>
              </a:solidFill>
              <a:latin typeface="Calibri"/>
              <a:ea typeface="Calibri"/>
              <a:cs typeface="Calibri"/>
              <a:sym typeface="Calibri"/>
            </a:endParaRPr>
          </a:p>
        </p:txBody>
      </p:sp>
      <p:sp>
        <p:nvSpPr>
          <p:cNvPr id="469" name="Google Shape;469;p85"/>
          <p:cNvSpPr txBox="1"/>
          <p:nvPr/>
        </p:nvSpPr>
        <p:spPr>
          <a:xfrm>
            <a:off x="7847974" y="5024348"/>
            <a:ext cx="3421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u="sng">
                <a:hlinkClick r:id="rId3"/>
              </a:rPr>
              <a:t>/anaveroneze/acmsrc</a:t>
            </a:r>
            <a:endParaRPr sz="2400">
              <a:latin typeface="Calibri"/>
              <a:ea typeface="Calibri"/>
              <a:cs typeface="Calibri"/>
              <a:sym typeface="Calibri"/>
            </a:endParaRPr>
          </a:p>
        </p:txBody>
      </p:sp>
      <p:sp>
        <p:nvSpPr>
          <p:cNvPr id="470" name="Google Shape;470;p85"/>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471" name="Google Shape;471;p85"/>
          <p:cNvPicPr preferRelativeResize="0"/>
          <p:nvPr/>
        </p:nvPicPr>
        <p:blipFill>
          <a:blip r:embed="rId4">
            <a:alphaModFix/>
          </a:blip>
          <a:stretch>
            <a:fillRect/>
          </a:stretch>
        </p:blipFill>
        <p:spPr>
          <a:xfrm>
            <a:off x="7112152" y="4884120"/>
            <a:ext cx="679725" cy="67972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500"/>
                                        <p:tgtEl>
                                          <p:spTgt spid="4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500"/>
                                        <p:tgtEl>
                                          <p:spTgt spid="46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6"/>
          <p:cNvSpPr txBox="1"/>
          <p:nvPr/>
        </p:nvSpPr>
        <p:spPr>
          <a:xfrm>
            <a:off x="1083275" y="751750"/>
            <a:ext cx="507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References</a:t>
            </a:r>
            <a:endParaRPr b="1" sz="4800">
              <a:solidFill>
                <a:schemeClr val="lt1"/>
              </a:solidFill>
              <a:latin typeface="Calibri"/>
              <a:ea typeface="Calibri"/>
              <a:cs typeface="Calibri"/>
              <a:sym typeface="Calibri"/>
            </a:endParaRPr>
          </a:p>
        </p:txBody>
      </p:sp>
      <p:sp>
        <p:nvSpPr>
          <p:cNvPr id="477" name="Google Shape;477;p86"/>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478" name="Google Shape;478;p86"/>
          <p:cNvSpPr txBox="1"/>
          <p:nvPr/>
        </p:nvSpPr>
        <p:spPr>
          <a:xfrm>
            <a:off x="972850" y="1621425"/>
            <a:ext cx="10545300" cy="4407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Kaehler, R. 2017. Massively parallel computation of accurate densities for N-body dark matter simulations using the phase-space-element method, In Astronomy and Computing, Volume 20, Pages 68-76, ISSN 2213-1337. DOI= https://doi.org/10.1016/j.ascom.2017.05.005​ .</a:t>
            </a:r>
            <a:endParaRPr sz="1800">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Feng, Y., and Modi, C. 2017. A fast algorithm for identifying Friends-of-Friends halos. In Astronomy and Computing. DOI=​ https://doi.org/10.1016/j.ascom.2017.05.004​ .</a:t>
            </a:r>
            <a:endParaRPr sz="1800">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Berwian, L., Zancanaro, E. T., Cardoso, D. J., Charão, A. S., da Rocha Ruiz, R. S., e de Campos Velho, H. F. (2017). Comparação de estratégias de paralelização de um algoritmo friends-of-friends com openmp. In Anais da XVII Escola Regional de Alto Desempenho do Estado do Rio Grande do Sul, pages 279 – 252.</a:t>
            </a:r>
            <a:endParaRPr sz="1800">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Kaehler, R. 2017. Massively parallel computation of accurate densities for N-body dark matter simulations using the phase-space-element method, In Astronomy and Computing, Volume 20, Pages 68-76, ISSN 2213-1337. DOI= https://doi.org/10.1016/j.ascom.2017.05.005​ .</a:t>
            </a:r>
            <a:endParaRPr sz="1800">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Ruiz, R. S. R., Campos Velho, H. F., e Caretta, C. A. (2009). Parallel algorithm friends-of-friends to identify galaxies and cluster of galaxies for dark matter halos. In Proceedings ... Workshop dos Cursos de Computação Aplicada do INPE, 9. (WORCAP). Instituto Nacional de Pesquisas Espaciais (INPE).</a:t>
            </a:r>
            <a:endParaRPr sz="1800">
              <a:solidFill>
                <a:srgbClr val="FFFFFF"/>
              </a:solidFill>
              <a:latin typeface="Calibri"/>
              <a:ea typeface="Calibri"/>
              <a:cs typeface="Calibri"/>
              <a:sym typeface="Calibri"/>
            </a:endParaRPr>
          </a:p>
          <a:p>
            <a:pPr indent="0" lvl="0" marL="457200" rtl="0" algn="l">
              <a:spcBef>
                <a:spcPts val="0"/>
              </a:spcBef>
              <a:spcAft>
                <a:spcPts val="0"/>
              </a:spcAft>
              <a:buNone/>
            </a:pPr>
            <a:r>
              <a:t/>
            </a:r>
            <a:endParaRPr>
              <a:solidFill>
                <a:srgbClr val="FFFFFF"/>
              </a:solidFill>
              <a:latin typeface="Calibri"/>
              <a:ea typeface="Calibri"/>
              <a:cs typeface="Calibri"/>
              <a:sym typeface="Calibri"/>
            </a:endParaRPr>
          </a:p>
          <a:p>
            <a:pPr indent="0" lvl="0" marL="457200" rtl="0" algn="l">
              <a:spcBef>
                <a:spcPts val="0"/>
              </a:spcBef>
              <a:spcAft>
                <a:spcPts val="0"/>
              </a:spcAft>
              <a:buNone/>
            </a:pPr>
            <a:r>
              <a:t/>
            </a:r>
            <a:endParaRPr>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9"/>
          <p:cNvSpPr txBox="1"/>
          <p:nvPr/>
        </p:nvSpPr>
        <p:spPr>
          <a:xfrm>
            <a:off x="1399275" y="1909125"/>
            <a:ext cx="10221000" cy="207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4000">
                <a:solidFill>
                  <a:srgbClr val="F2F2F2"/>
                </a:solidFill>
                <a:latin typeface="Calibri"/>
                <a:ea typeface="Calibri"/>
                <a:cs typeface="Calibri"/>
                <a:sym typeface="Calibri"/>
              </a:rPr>
              <a:t>Parallel Implementation of an Astronomical</a:t>
            </a:r>
            <a:endParaRPr sz="4000">
              <a:solidFill>
                <a:srgbClr val="F2F2F2"/>
              </a:solidFill>
              <a:latin typeface="Calibri"/>
              <a:ea typeface="Calibri"/>
              <a:cs typeface="Calibri"/>
              <a:sym typeface="Calibri"/>
            </a:endParaRPr>
          </a:p>
          <a:p>
            <a:pPr indent="0" lvl="0" marL="0" marR="0" rtl="0" algn="ctr">
              <a:spcBef>
                <a:spcPts val="0"/>
              </a:spcBef>
              <a:spcAft>
                <a:spcPts val="0"/>
              </a:spcAft>
              <a:buSzPts val="1100"/>
              <a:buNone/>
            </a:pPr>
            <a:r>
              <a:rPr lang="en-US" sz="4000">
                <a:solidFill>
                  <a:srgbClr val="F2F2F2"/>
                </a:solidFill>
                <a:latin typeface="Calibri"/>
                <a:ea typeface="Calibri"/>
                <a:cs typeface="Calibri"/>
                <a:sym typeface="Calibri"/>
              </a:rPr>
              <a:t>Algorithm for a Hybrid Computing  Environment </a:t>
            </a:r>
            <a:endParaRPr sz="4000">
              <a:solidFill>
                <a:srgbClr val="F2F2F2"/>
              </a:solidFill>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rPr lang="en-US" sz="4000">
                <a:solidFill>
                  <a:srgbClr val="F2F2F2"/>
                </a:solidFill>
                <a:latin typeface="Calibri"/>
                <a:ea typeface="Calibri"/>
                <a:cs typeface="Calibri"/>
                <a:sym typeface="Calibri"/>
              </a:rPr>
              <a:t>with OpenACC</a:t>
            </a:r>
            <a:endParaRPr sz="4000">
              <a:solidFill>
                <a:srgbClr val="F2F2F2"/>
              </a:solidFill>
              <a:latin typeface="Calibri"/>
              <a:ea typeface="Calibri"/>
              <a:cs typeface="Calibri"/>
              <a:sym typeface="Calibri"/>
            </a:endParaRPr>
          </a:p>
          <a:p>
            <a:pPr indent="0" lvl="0" marL="0" marR="0" rtl="0" algn="ctr">
              <a:spcBef>
                <a:spcPts val="0"/>
              </a:spcBef>
              <a:spcAft>
                <a:spcPts val="0"/>
              </a:spcAft>
              <a:buNone/>
            </a:pPr>
            <a:r>
              <a:t/>
            </a:r>
            <a:endParaRPr sz="4000">
              <a:solidFill>
                <a:srgbClr val="F2F2F2"/>
              </a:solidFill>
              <a:latin typeface="Calibri"/>
              <a:ea typeface="Calibri"/>
              <a:cs typeface="Calibri"/>
              <a:sym typeface="Calibri"/>
            </a:endParaRPr>
          </a:p>
        </p:txBody>
      </p:sp>
      <p:sp>
        <p:nvSpPr>
          <p:cNvPr id="244" name="Google Shape;244;p69"/>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245" name="Google Shape;245;p69"/>
          <p:cNvPicPr preferRelativeResize="0"/>
          <p:nvPr/>
        </p:nvPicPr>
        <p:blipFill rotWithShape="1">
          <a:blip r:embed="rId3">
            <a:alphaModFix/>
          </a:blip>
          <a:srcRect b="0" l="0" r="0" t="0"/>
          <a:stretch/>
        </p:blipFill>
        <p:spPr>
          <a:xfrm>
            <a:off x="4651811" y="-16036"/>
            <a:ext cx="3715928" cy="1736225"/>
          </a:xfrm>
          <a:prstGeom prst="rect">
            <a:avLst/>
          </a:prstGeom>
          <a:noFill/>
          <a:ln>
            <a:noFill/>
          </a:ln>
        </p:spPr>
      </p:pic>
      <p:sp>
        <p:nvSpPr>
          <p:cNvPr id="246" name="Google Shape;246;p69"/>
          <p:cNvSpPr txBox="1"/>
          <p:nvPr/>
        </p:nvSpPr>
        <p:spPr>
          <a:xfrm>
            <a:off x="6408300" y="5485250"/>
            <a:ext cx="2714400" cy="8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Association for Computing Machinery</a:t>
            </a:r>
            <a:endParaRPr>
              <a:solidFill>
                <a:srgbClr val="FFFFFF"/>
              </a:solidFill>
              <a:latin typeface="Calibri"/>
              <a:ea typeface="Calibri"/>
              <a:cs typeface="Calibri"/>
              <a:sym typeface="Calibri"/>
            </a:endParaRPr>
          </a:p>
        </p:txBody>
      </p:sp>
      <p:pic>
        <p:nvPicPr>
          <p:cNvPr id="247" name="Google Shape;247;p69"/>
          <p:cNvPicPr preferRelativeResize="0"/>
          <p:nvPr/>
        </p:nvPicPr>
        <p:blipFill>
          <a:blip r:embed="rId4">
            <a:alphaModFix/>
          </a:blip>
          <a:stretch>
            <a:fillRect/>
          </a:stretch>
        </p:blipFill>
        <p:spPr>
          <a:xfrm>
            <a:off x="5117858" y="5172138"/>
            <a:ext cx="1220349" cy="1220349"/>
          </a:xfrm>
          <a:prstGeom prst="rect">
            <a:avLst/>
          </a:prstGeom>
          <a:noFill/>
          <a:ln>
            <a:noFill/>
          </a:ln>
        </p:spPr>
      </p:pic>
      <p:sp>
        <p:nvSpPr>
          <p:cNvPr id="248" name="Google Shape;248;p69"/>
          <p:cNvSpPr txBox="1"/>
          <p:nvPr/>
        </p:nvSpPr>
        <p:spPr>
          <a:xfrm>
            <a:off x="3565525" y="3986925"/>
            <a:ext cx="6215700" cy="5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rgbClr val="FFFFFF"/>
                </a:solidFill>
                <a:latin typeface="Calibri"/>
                <a:ea typeface="Calibri"/>
                <a:cs typeface="Calibri"/>
                <a:sym typeface="Calibri"/>
              </a:rPr>
              <a:t>Solórzano</a:t>
            </a:r>
            <a:r>
              <a:rPr lang="en-US" sz="2400">
                <a:solidFill>
                  <a:srgbClr val="FFFFFF"/>
                </a:solidFill>
                <a:latin typeface="Calibri"/>
                <a:ea typeface="Calibri"/>
                <a:cs typeface="Calibri"/>
                <a:sym typeface="Calibri"/>
              </a:rPr>
              <a:t>, A. L. V.; Charão, A. S. (advisor)</a:t>
            </a:r>
            <a:endParaRPr sz="24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7"/>
          <p:cNvSpPr txBox="1"/>
          <p:nvPr/>
        </p:nvSpPr>
        <p:spPr>
          <a:xfrm>
            <a:off x="366344" y="729821"/>
            <a:ext cx="5689890" cy="85603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Please remember to complete the session survey in the mobile app.</a:t>
            </a:r>
            <a:endParaRPr/>
          </a:p>
          <a:p>
            <a:pPr indent="0" lvl="0" marL="0" marR="0" rtl="0" algn="ctr">
              <a:spcBef>
                <a:spcPts val="0"/>
              </a:spcBef>
              <a:spcAft>
                <a:spcPts val="0"/>
              </a:spcAft>
              <a:buNone/>
            </a:pPr>
            <a:r>
              <a:t/>
            </a:r>
            <a:endParaRPr b="1" sz="44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4400">
                <a:solidFill>
                  <a:schemeClr val="lt1"/>
                </a:solidFill>
                <a:latin typeface="Calibri"/>
                <a:ea typeface="Calibri"/>
                <a:cs typeface="Calibri"/>
                <a:sym typeface="Calibri"/>
              </a:rPr>
              <a:t>THANK YOU!</a:t>
            </a:r>
            <a:r>
              <a:rPr b="1" i="1" lang="en-US" sz="4400">
                <a:solidFill>
                  <a:schemeClr val="lt1"/>
                </a:solidFill>
                <a:latin typeface="Calibri"/>
                <a:ea typeface="Calibri"/>
                <a:cs typeface="Calibri"/>
                <a:sym typeface="Calibri"/>
              </a:rPr>
              <a:t> </a:t>
            </a:r>
            <a:endParaRPr b="1" sz="6000">
              <a:solidFill>
                <a:schemeClr val="lt1"/>
              </a:solidFill>
              <a:latin typeface="Calibri"/>
              <a:ea typeface="Calibri"/>
              <a:cs typeface="Calibri"/>
              <a:sym typeface="Calibri"/>
            </a:endParaRPr>
          </a:p>
        </p:txBody>
      </p:sp>
      <p:pic>
        <p:nvPicPr>
          <p:cNvPr id="485" name="Google Shape;485;p87"/>
          <p:cNvPicPr preferRelativeResize="0"/>
          <p:nvPr/>
        </p:nvPicPr>
        <p:blipFill rotWithShape="1">
          <a:blip r:embed="rId3">
            <a:alphaModFix/>
          </a:blip>
          <a:srcRect b="0" l="0" r="0" t="0"/>
          <a:stretch/>
        </p:blipFill>
        <p:spPr>
          <a:xfrm>
            <a:off x="6255623" y="1094638"/>
            <a:ext cx="142143" cy="4534264"/>
          </a:xfrm>
          <a:prstGeom prst="rect">
            <a:avLst/>
          </a:prstGeom>
          <a:noFill/>
          <a:ln>
            <a:noFill/>
          </a:ln>
        </p:spPr>
      </p:pic>
      <p:pic>
        <p:nvPicPr>
          <p:cNvPr id="486" name="Google Shape;486;p87"/>
          <p:cNvPicPr preferRelativeResize="0"/>
          <p:nvPr/>
        </p:nvPicPr>
        <p:blipFill rotWithShape="1">
          <a:blip r:embed="rId4">
            <a:alphaModFix/>
          </a:blip>
          <a:srcRect b="0" l="0" r="0" t="0"/>
          <a:stretch/>
        </p:blipFill>
        <p:spPr>
          <a:xfrm>
            <a:off x="6989814" y="2514135"/>
            <a:ext cx="728885" cy="728885"/>
          </a:xfrm>
          <a:prstGeom prst="rect">
            <a:avLst/>
          </a:prstGeom>
          <a:noFill/>
          <a:ln>
            <a:noFill/>
          </a:ln>
        </p:spPr>
      </p:pic>
      <p:pic>
        <p:nvPicPr>
          <p:cNvPr id="487" name="Google Shape;487;p87"/>
          <p:cNvPicPr preferRelativeResize="0"/>
          <p:nvPr/>
        </p:nvPicPr>
        <p:blipFill rotWithShape="1">
          <a:blip r:embed="rId5">
            <a:alphaModFix/>
          </a:blip>
          <a:srcRect b="0" l="0" r="0" t="0"/>
          <a:stretch/>
        </p:blipFill>
        <p:spPr>
          <a:xfrm>
            <a:off x="7055882" y="1538092"/>
            <a:ext cx="596772" cy="596772"/>
          </a:xfrm>
          <a:prstGeom prst="rect">
            <a:avLst/>
          </a:prstGeom>
          <a:noFill/>
          <a:ln>
            <a:noFill/>
          </a:ln>
        </p:spPr>
      </p:pic>
      <p:sp>
        <p:nvSpPr>
          <p:cNvPr id="488" name="Google Shape;488;p87"/>
          <p:cNvSpPr/>
          <p:nvPr/>
        </p:nvSpPr>
        <p:spPr>
          <a:xfrm>
            <a:off x="10479879" y="6236174"/>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489" name="Google Shape;489;p87"/>
          <p:cNvPicPr preferRelativeResize="0"/>
          <p:nvPr/>
        </p:nvPicPr>
        <p:blipFill rotWithShape="1">
          <a:blip r:embed="rId6">
            <a:alphaModFix/>
          </a:blip>
          <a:srcRect b="0" l="0" r="0" t="0"/>
          <a:stretch/>
        </p:blipFill>
        <p:spPr>
          <a:xfrm>
            <a:off x="9941260" y="5155460"/>
            <a:ext cx="2026539" cy="946883"/>
          </a:xfrm>
          <a:prstGeom prst="rect">
            <a:avLst/>
          </a:prstGeom>
          <a:noFill/>
          <a:ln>
            <a:noFill/>
          </a:ln>
        </p:spPr>
      </p:pic>
      <p:sp>
        <p:nvSpPr>
          <p:cNvPr id="490" name="Google Shape;490;p87"/>
          <p:cNvSpPr txBox="1"/>
          <p:nvPr/>
        </p:nvSpPr>
        <p:spPr>
          <a:xfrm>
            <a:off x="7708771" y="1538134"/>
            <a:ext cx="38667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4400">
                <a:solidFill>
                  <a:schemeClr val="lt1"/>
                </a:solidFill>
                <a:latin typeface="Calibri"/>
                <a:ea typeface="Calibri"/>
                <a:cs typeface="Calibri"/>
                <a:sym typeface="Calibri"/>
              </a:rPr>
              <a:t>/anavs/en</a:t>
            </a:r>
            <a:endParaRPr>
              <a:latin typeface="Calibri"/>
              <a:ea typeface="Calibri"/>
              <a:cs typeface="Calibri"/>
              <a:sym typeface="Calibri"/>
            </a:endParaRPr>
          </a:p>
        </p:txBody>
      </p:sp>
      <p:sp>
        <p:nvSpPr>
          <p:cNvPr id="491" name="Google Shape;491;p87"/>
          <p:cNvSpPr txBox="1"/>
          <p:nvPr/>
        </p:nvSpPr>
        <p:spPr>
          <a:xfrm>
            <a:off x="7664971" y="2580235"/>
            <a:ext cx="39543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4400">
                <a:solidFill>
                  <a:schemeClr val="lt1"/>
                </a:solidFill>
                <a:latin typeface="Calibri"/>
                <a:ea typeface="Calibri"/>
                <a:cs typeface="Calibri"/>
                <a:sym typeface="Calibri"/>
              </a:rPr>
              <a:t>@anaveroneze</a:t>
            </a:r>
            <a:endParaRPr b="1" sz="4400">
              <a:solidFill>
                <a:schemeClr val="lt1"/>
              </a:solidFill>
              <a:latin typeface="Calibri"/>
              <a:ea typeface="Calibri"/>
              <a:cs typeface="Calibri"/>
              <a:sym typeface="Calibri"/>
            </a:endParaRPr>
          </a:p>
        </p:txBody>
      </p:sp>
      <p:sp>
        <p:nvSpPr>
          <p:cNvPr id="492" name="Google Shape;492;p87"/>
          <p:cNvSpPr txBox="1"/>
          <p:nvPr/>
        </p:nvSpPr>
        <p:spPr>
          <a:xfrm>
            <a:off x="6663250" y="3429000"/>
            <a:ext cx="5304600" cy="5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Calibri"/>
                <a:ea typeface="Calibri"/>
                <a:cs typeface="Calibri"/>
                <a:sym typeface="Calibri"/>
              </a:rPr>
              <a:t>www-usr.inf.ufsm.br/~alsolorzano/</a:t>
            </a:r>
            <a:endParaRPr b="1" sz="2400">
              <a:solidFill>
                <a:schemeClr val="lt1"/>
              </a:solidFill>
              <a:latin typeface="Calibri"/>
              <a:ea typeface="Calibri"/>
              <a:cs typeface="Calibri"/>
              <a:sym typeface="Calibri"/>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8"/>
          <p:cNvSpPr/>
          <p:nvPr/>
        </p:nvSpPr>
        <p:spPr>
          <a:xfrm>
            <a:off x="440175" y="220976"/>
            <a:ext cx="11478000" cy="64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88"/>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499" name="Google Shape;499;p88"/>
          <p:cNvSpPr txBox="1"/>
          <p:nvPr/>
        </p:nvSpPr>
        <p:spPr>
          <a:xfrm>
            <a:off x="879350" y="357750"/>
            <a:ext cx="10552500" cy="616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US" sz="2400">
                <a:latin typeface="Ubuntu"/>
                <a:ea typeface="Ubuntu"/>
                <a:cs typeface="Ubuntu"/>
                <a:sym typeface="Ubuntu"/>
              </a:rPr>
              <a:t>for</a:t>
            </a:r>
            <a:r>
              <a:rPr lang="en-US" sz="2400">
                <a:latin typeface="Ubuntu"/>
                <a:ea typeface="Ubuntu"/>
                <a:cs typeface="Ubuntu"/>
                <a:sym typeface="Ubuntu"/>
              </a:rPr>
              <a:t> </a:t>
            </a:r>
            <a:r>
              <a:rPr i="1" lang="en-US" sz="2400">
                <a:latin typeface="Ubuntu"/>
                <a:ea typeface="Ubuntu"/>
                <a:cs typeface="Ubuntu"/>
                <a:sym typeface="Ubuntu"/>
              </a:rPr>
              <a:t>i = 0, …, N   </a:t>
            </a:r>
            <a:r>
              <a:rPr b="1" lang="en-US" sz="2400">
                <a:latin typeface="Ubuntu"/>
                <a:ea typeface="Ubuntu"/>
                <a:cs typeface="Ubuntu"/>
                <a:sym typeface="Ubuntu"/>
              </a:rPr>
              <a:t>do</a:t>
            </a:r>
            <a:endParaRPr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b="1" lang="en-US" sz="2400">
                <a:latin typeface="Ubuntu"/>
                <a:ea typeface="Ubuntu"/>
                <a:cs typeface="Ubuntu"/>
                <a:sym typeface="Ubuntu"/>
              </a:rPr>
              <a:t>while</a:t>
            </a:r>
            <a:r>
              <a:rPr lang="en-US" sz="2400">
                <a:latin typeface="Ubuntu"/>
                <a:ea typeface="Ubuntu"/>
                <a:cs typeface="Ubuntu"/>
                <a:sym typeface="Ubuntu"/>
              </a:rPr>
              <a:t> </a:t>
            </a:r>
            <a:r>
              <a:rPr i="1" lang="en-US" sz="2400">
                <a:latin typeface="Ubuntu"/>
                <a:ea typeface="Ubuntu"/>
                <a:cs typeface="Ubuntu"/>
                <a:sym typeface="Ubuntu"/>
              </a:rPr>
              <a:t>igru[i] != 0  </a:t>
            </a:r>
            <a:r>
              <a:rPr lang="en-US" sz="2400">
                <a:latin typeface="Ubuntu"/>
                <a:ea typeface="Ubuntu"/>
                <a:cs typeface="Ubuntu"/>
                <a:sym typeface="Ubuntu"/>
              </a:rPr>
              <a:t> </a:t>
            </a:r>
            <a:r>
              <a:rPr b="1" lang="en-US" sz="2400">
                <a:latin typeface="Ubuntu"/>
                <a:ea typeface="Ubuntu"/>
                <a:cs typeface="Ubuntu"/>
                <a:sym typeface="Ubuntu"/>
              </a:rPr>
              <a:t>do</a:t>
            </a:r>
            <a:endParaRPr b="1" sz="2400">
              <a:latin typeface="Ubuntu"/>
              <a:ea typeface="Ubuntu"/>
              <a:cs typeface="Ubuntu"/>
              <a:sym typeface="Ubuntu"/>
            </a:endParaRPr>
          </a:p>
          <a:p>
            <a:pPr indent="457200" lvl="0" marL="457200" marR="0" rtl="0" algn="l">
              <a:spcBef>
                <a:spcPts val="0"/>
              </a:spcBef>
              <a:spcAft>
                <a:spcPts val="0"/>
              </a:spcAft>
              <a:buClr>
                <a:schemeClr val="dk1"/>
              </a:buClr>
              <a:buSzPts val="1100"/>
              <a:buFont typeface="Arial"/>
              <a:buNone/>
            </a:pPr>
            <a:r>
              <a:rPr lang="en-US" sz="2400">
                <a:latin typeface="Ubuntu"/>
                <a:ea typeface="Ubuntu"/>
                <a:cs typeface="Ubuntu"/>
                <a:sym typeface="Ubuntu"/>
              </a:rPr>
              <a:t>i++;             </a:t>
            </a:r>
            <a:endParaRPr sz="2400">
              <a:latin typeface="Ubuntu"/>
              <a:ea typeface="Ubuntu"/>
              <a:cs typeface="Ubuntu"/>
              <a:sym typeface="Ubuntu"/>
            </a:endParaRPr>
          </a:p>
          <a:p>
            <a:pPr indent="0" lvl="0" marL="457200" marR="0" rtl="0" algn="l">
              <a:spcBef>
                <a:spcPts val="0"/>
              </a:spcBef>
              <a:spcAft>
                <a:spcPts val="0"/>
              </a:spcAft>
              <a:buClr>
                <a:schemeClr val="dk1"/>
              </a:buClr>
              <a:buSzPts val="1100"/>
              <a:buFont typeface="Arial"/>
              <a:buNone/>
            </a:pPr>
            <a:r>
              <a:rPr lang="en-US" sz="2400">
                <a:latin typeface="Ubuntu"/>
                <a:ea typeface="Ubuntu"/>
                <a:cs typeface="Ubuntu"/>
                <a:sym typeface="Ubuntu"/>
              </a:rPr>
              <a:t>igru[i] = ++k;</a:t>
            </a:r>
            <a:endParaRPr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b="1" lang="en-US" sz="2400">
                <a:latin typeface="Ubuntu"/>
                <a:ea typeface="Ubuntu"/>
                <a:cs typeface="Ubuntu"/>
                <a:sym typeface="Ubuntu"/>
              </a:rPr>
              <a:t>for </a:t>
            </a:r>
            <a:r>
              <a:rPr i="1" lang="en-US" sz="2400">
                <a:latin typeface="Ubuntu"/>
                <a:ea typeface="Ubuntu"/>
                <a:cs typeface="Ubuntu"/>
                <a:sym typeface="Ubuntu"/>
              </a:rPr>
              <a:t>j = i, …, N</a:t>
            </a:r>
            <a:r>
              <a:rPr lang="en-US" sz="2400">
                <a:latin typeface="Ubuntu"/>
                <a:ea typeface="Ubuntu"/>
                <a:cs typeface="Ubuntu"/>
                <a:sym typeface="Ubuntu"/>
              </a:rPr>
              <a:t>   </a:t>
            </a:r>
            <a:r>
              <a:rPr b="1" lang="en-US" sz="2400">
                <a:latin typeface="Ubuntu"/>
                <a:ea typeface="Ubuntu"/>
                <a:cs typeface="Ubuntu"/>
                <a:sym typeface="Ubuntu"/>
              </a:rPr>
              <a:t>do</a:t>
            </a:r>
            <a:r>
              <a:rPr lang="en-US" sz="2400">
                <a:latin typeface="Ubuntu"/>
                <a:ea typeface="Ubuntu"/>
                <a:cs typeface="Ubuntu"/>
                <a:sym typeface="Ubuntu"/>
              </a:rPr>
              <a:t> </a:t>
            </a:r>
            <a:endParaRPr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if </a:t>
            </a:r>
            <a:r>
              <a:rPr lang="en-US" sz="2400">
                <a:latin typeface="Ubuntu"/>
                <a:ea typeface="Ubuntu"/>
                <a:cs typeface="Ubuntu"/>
                <a:sym typeface="Ubuntu"/>
              </a:rPr>
              <a:t>  </a:t>
            </a:r>
            <a:r>
              <a:rPr i="1" lang="en-US" sz="2400">
                <a:latin typeface="Ubuntu"/>
                <a:ea typeface="Ubuntu"/>
                <a:cs typeface="Ubuntu"/>
                <a:sym typeface="Ubuntu"/>
              </a:rPr>
              <a:t>igru[j] == k  </a:t>
            </a:r>
            <a:r>
              <a:rPr lang="en-US" sz="2400">
                <a:latin typeface="Ubuntu"/>
                <a:ea typeface="Ubuntu"/>
                <a:cs typeface="Ubuntu"/>
                <a:sym typeface="Ubuntu"/>
              </a:rPr>
              <a:t> </a:t>
            </a:r>
            <a:r>
              <a:rPr b="1" lang="en-US" sz="2400">
                <a:latin typeface="Ubuntu"/>
                <a:ea typeface="Ubuntu"/>
                <a:cs typeface="Ubuntu"/>
                <a:sym typeface="Ubuntu"/>
              </a:rPr>
              <a:t>then</a:t>
            </a:r>
            <a:endParaRPr b="1"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for </a:t>
            </a:r>
            <a:r>
              <a:rPr i="1" lang="en-US" sz="2400">
                <a:latin typeface="Ubuntu"/>
                <a:ea typeface="Ubuntu"/>
                <a:cs typeface="Ubuntu"/>
                <a:sym typeface="Ubuntu"/>
              </a:rPr>
              <a:t>l = i + 1, …, N</a:t>
            </a:r>
            <a:r>
              <a:rPr lang="en-US" sz="2400">
                <a:latin typeface="Ubuntu"/>
                <a:ea typeface="Ubuntu"/>
                <a:cs typeface="Ubuntu"/>
                <a:sym typeface="Ubuntu"/>
              </a:rPr>
              <a:t>   </a:t>
            </a:r>
            <a:r>
              <a:rPr b="1" lang="en-US" sz="2400">
                <a:latin typeface="Ubuntu"/>
                <a:ea typeface="Ubuntu"/>
                <a:cs typeface="Ubuntu"/>
                <a:sym typeface="Ubuntu"/>
              </a:rPr>
              <a:t>do</a:t>
            </a:r>
            <a:endParaRPr b="1"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if</a:t>
            </a:r>
            <a:r>
              <a:rPr lang="en-US" sz="2400">
                <a:latin typeface="Ubuntu"/>
                <a:ea typeface="Ubuntu"/>
                <a:cs typeface="Ubuntu"/>
                <a:sym typeface="Ubuntu"/>
              </a:rPr>
              <a:t>   </a:t>
            </a:r>
            <a:r>
              <a:rPr i="1" lang="en-US" sz="2400">
                <a:latin typeface="Ubuntu"/>
                <a:ea typeface="Ubuntu"/>
                <a:cs typeface="Ubuntu"/>
                <a:sym typeface="Ubuntu"/>
              </a:rPr>
              <a:t>igru[l] == 0 </a:t>
            </a:r>
            <a:r>
              <a:rPr lang="en-US" sz="2400">
                <a:latin typeface="Ubuntu"/>
                <a:ea typeface="Ubuntu"/>
                <a:cs typeface="Ubuntu"/>
                <a:sym typeface="Ubuntu"/>
              </a:rPr>
              <a:t>  </a:t>
            </a:r>
            <a:r>
              <a:rPr b="1" lang="en-US" sz="2400">
                <a:latin typeface="Ubuntu"/>
                <a:ea typeface="Ubuntu"/>
                <a:cs typeface="Ubuntu"/>
                <a:sym typeface="Ubuntu"/>
              </a:rPr>
              <a:t>then</a:t>
            </a:r>
            <a:endParaRPr b="1" sz="2400">
              <a:latin typeface="Ubuntu"/>
              <a:ea typeface="Ubuntu"/>
              <a:cs typeface="Ubuntu"/>
              <a:sym typeface="Ubuntu"/>
            </a:endParaRPr>
          </a:p>
          <a:p>
            <a:pPr indent="457200" lvl="0" marL="0" marR="0" rtl="0" algn="l">
              <a:spcBef>
                <a:spcPts val="0"/>
              </a:spcBef>
              <a:spcAft>
                <a:spcPts val="0"/>
              </a:spcAft>
              <a:buSzPts val="1100"/>
              <a:buNone/>
            </a:pPr>
            <a:r>
              <a:rPr lang="en-US" sz="2400">
                <a:latin typeface="Ubuntu"/>
                <a:ea typeface="Ubuntu"/>
                <a:cs typeface="Ubuntu"/>
                <a:sym typeface="Ubuntu"/>
              </a:rPr>
              <a:t>              		dist = sqrt((x[j] - x[l])*(x[j] - x[l]) + (y[j] - y[l])*(y[j] - y[l]) </a:t>
            </a:r>
            <a:endParaRPr sz="2400">
              <a:latin typeface="Ubuntu"/>
              <a:ea typeface="Ubuntu"/>
              <a:cs typeface="Ubuntu"/>
              <a:sym typeface="Ubuntu"/>
            </a:endParaRPr>
          </a:p>
          <a:p>
            <a:pPr indent="457200" lvl="0" marL="1828800" marR="0" rtl="0" algn="l">
              <a:spcBef>
                <a:spcPts val="0"/>
              </a:spcBef>
              <a:spcAft>
                <a:spcPts val="0"/>
              </a:spcAft>
              <a:buClr>
                <a:schemeClr val="dk1"/>
              </a:buClr>
              <a:buSzPts val="1100"/>
              <a:buFont typeface="Arial"/>
              <a:buNone/>
            </a:pPr>
            <a:r>
              <a:rPr lang="en-US" sz="2400">
                <a:latin typeface="Ubuntu"/>
                <a:ea typeface="Ubuntu"/>
                <a:cs typeface="Ubuntu"/>
                <a:sym typeface="Ubuntu"/>
              </a:rPr>
              <a:t>+ (z[j] - z[l])*(z[j] - z[l]));</a:t>
            </a:r>
            <a:endParaRPr sz="2400">
              <a:latin typeface="Ubuntu"/>
              <a:ea typeface="Ubuntu"/>
              <a:cs typeface="Ubuntu"/>
              <a:sym typeface="Ubuntu"/>
            </a:endParaRPr>
          </a:p>
          <a:p>
            <a:pPr indent="457200" lvl="0" marL="45720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if</a:t>
            </a:r>
            <a:r>
              <a:rPr lang="en-US" sz="2400">
                <a:latin typeface="Ubuntu"/>
                <a:ea typeface="Ubuntu"/>
                <a:cs typeface="Ubuntu"/>
                <a:sym typeface="Ubuntu"/>
              </a:rPr>
              <a:t>   </a:t>
            </a:r>
            <a:r>
              <a:rPr i="1" lang="en-US" sz="2400">
                <a:latin typeface="Ubuntu"/>
                <a:ea typeface="Ubuntu"/>
                <a:cs typeface="Ubuntu"/>
                <a:sym typeface="Ubuntu"/>
              </a:rPr>
              <a:t>dist &lt;= rperc</a:t>
            </a:r>
            <a:r>
              <a:rPr lang="en-US" sz="2400">
                <a:latin typeface="Ubuntu"/>
                <a:ea typeface="Ubuntu"/>
                <a:cs typeface="Ubuntu"/>
                <a:sym typeface="Ubuntu"/>
              </a:rPr>
              <a:t>   </a:t>
            </a:r>
            <a:r>
              <a:rPr b="1" lang="en-US" sz="2400">
                <a:latin typeface="Ubuntu"/>
                <a:ea typeface="Ubuntu"/>
                <a:cs typeface="Ubuntu"/>
                <a:sym typeface="Ubuntu"/>
              </a:rPr>
              <a:t>then</a:t>
            </a:r>
            <a:endParaRPr b="1" sz="2400">
              <a:latin typeface="Ubuntu"/>
              <a:ea typeface="Ubuntu"/>
              <a:cs typeface="Ubuntu"/>
              <a:sym typeface="Ubuntu"/>
            </a:endParaRPr>
          </a:p>
          <a:p>
            <a:pPr indent="457200" lvl="0" marL="457200" marR="0" rtl="0" algn="l">
              <a:spcBef>
                <a:spcPts val="0"/>
              </a:spcBef>
              <a:spcAft>
                <a:spcPts val="0"/>
              </a:spcAft>
              <a:buClr>
                <a:schemeClr val="dk1"/>
              </a:buClr>
              <a:buSzPts val="1100"/>
              <a:buFont typeface="Arial"/>
              <a:buNone/>
            </a:pPr>
            <a:r>
              <a:rPr lang="en-US" sz="2400">
                <a:latin typeface="Ubuntu"/>
                <a:ea typeface="Ubuntu"/>
                <a:cs typeface="Ubuntu"/>
                <a:sym typeface="Ubuntu"/>
              </a:rPr>
              <a:t>                		igru[l] = k;</a:t>
            </a:r>
            <a:endParaRPr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end if</a:t>
            </a:r>
            <a:endParaRPr b="1"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   end for</a:t>
            </a:r>
            <a:endParaRPr b="1" sz="2400">
              <a:latin typeface="Ubuntu"/>
              <a:ea typeface="Ubuntu"/>
              <a:cs typeface="Ubuntu"/>
              <a:sym typeface="Ubuntu"/>
            </a:endParaRPr>
          </a:p>
          <a:p>
            <a:pPr indent="457200" lvl="0" marL="0" marR="0" rtl="0" algn="l">
              <a:spcBef>
                <a:spcPts val="0"/>
              </a:spcBef>
              <a:spcAft>
                <a:spcPts val="0"/>
              </a:spcAft>
              <a:buClr>
                <a:schemeClr val="dk1"/>
              </a:buClr>
              <a:buSzPts val="1100"/>
              <a:buFont typeface="Arial"/>
              <a:buNone/>
            </a:pPr>
            <a:r>
              <a:rPr lang="en-US" sz="2400">
                <a:latin typeface="Ubuntu"/>
                <a:ea typeface="Ubuntu"/>
                <a:cs typeface="Ubuntu"/>
                <a:sym typeface="Ubuntu"/>
              </a:rPr>
              <a:t>    </a:t>
            </a:r>
            <a:r>
              <a:rPr b="1" lang="en-US" sz="2400">
                <a:latin typeface="Ubuntu"/>
                <a:ea typeface="Ubuntu"/>
                <a:cs typeface="Ubuntu"/>
                <a:sym typeface="Ubuntu"/>
              </a:rPr>
              <a:t>end if</a:t>
            </a:r>
            <a:endParaRPr b="1" sz="2400">
              <a:latin typeface="Ubuntu"/>
              <a:ea typeface="Ubuntu"/>
              <a:cs typeface="Ubuntu"/>
              <a:sym typeface="Ubuntu"/>
            </a:endParaRPr>
          </a:p>
          <a:p>
            <a:pPr indent="0" lvl="0" marL="0" marR="0" rtl="0" algn="l">
              <a:spcBef>
                <a:spcPts val="0"/>
              </a:spcBef>
              <a:spcAft>
                <a:spcPts val="0"/>
              </a:spcAft>
              <a:buSzPts val="1100"/>
              <a:buNone/>
            </a:pPr>
            <a:r>
              <a:rPr lang="en-US" sz="2400">
                <a:latin typeface="Ubuntu"/>
                <a:ea typeface="Ubuntu"/>
                <a:cs typeface="Ubuntu"/>
                <a:sym typeface="Ubuntu"/>
              </a:rPr>
              <a:t>    </a:t>
            </a:r>
            <a:r>
              <a:rPr b="1" lang="en-US" sz="2400">
                <a:latin typeface="Ubuntu"/>
                <a:ea typeface="Ubuntu"/>
                <a:cs typeface="Ubuntu"/>
                <a:sym typeface="Ubuntu"/>
              </a:rPr>
              <a:t>end for </a:t>
            </a:r>
            <a:r>
              <a:rPr lang="en-US" sz="2400">
                <a:latin typeface="Ubuntu"/>
                <a:ea typeface="Ubuntu"/>
                <a:cs typeface="Ubuntu"/>
                <a:sym typeface="Ubuntu"/>
              </a:rPr>
              <a:t>    </a:t>
            </a:r>
            <a:endParaRPr sz="2400">
              <a:latin typeface="Ubuntu"/>
              <a:ea typeface="Ubuntu"/>
              <a:cs typeface="Ubuntu"/>
              <a:sym typeface="Ubuntu"/>
            </a:endParaRPr>
          </a:p>
          <a:p>
            <a:pPr indent="0" lvl="0" marL="0" marR="0" rtl="0" algn="l">
              <a:spcBef>
                <a:spcPts val="0"/>
              </a:spcBef>
              <a:spcAft>
                <a:spcPts val="0"/>
              </a:spcAft>
              <a:buSzPts val="1100"/>
              <a:buNone/>
            </a:pPr>
            <a:r>
              <a:rPr b="1" lang="en-US" sz="2400">
                <a:latin typeface="Ubuntu"/>
                <a:ea typeface="Ubuntu"/>
                <a:cs typeface="Ubuntu"/>
                <a:sym typeface="Ubuntu"/>
              </a:rPr>
              <a:t>end for</a:t>
            </a:r>
            <a:endParaRPr b="1" sz="2400">
              <a:latin typeface="Ubuntu"/>
              <a:ea typeface="Ubuntu"/>
              <a:cs typeface="Ubuntu"/>
              <a:sym typeface="Ubuntu"/>
            </a:endParaRPr>
          </a:p>
          <a:p>
            <a:pPr indent="457200" lvl="0" marL="0" marR="0" rtl="0" algn="l">
              <a:spcBef>
                <a:spcPts val="0"/>
              </a:spcBef>
              <a:spcAft>
                <a:spcPts val="0"/>
              </a:spcAft>
              <a:buNone/>
            </a:pPr>
            <a:r>
              <a:t/>
            </a:r>
            <a:endParaRPr sz="2400">
              <a:latin typeface="Calibri"/>
              <a:ea typeface="Calibri"/>
              <a:cs typeface="Calibri"/>
              <a:sym typeface="Calibri"/>
            </a:endParaRPr>
          </a:p>
        </p:txBody>
      </p:sp>
      <p:cxnSp>
        <p:nvCxnSpPr>
          <p:cNvPr id="500" name="Google Shape;500;p88"/>
          <p:cNvCxnSpPr/>
          <p:nvPr/>
        </p:nvCxnSpPr>
        <p:spPr>
          <a:xfrm>
            <a:off x="1106140" y="874100"/>
            <a:ext cx="0" cy="53289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88"/>
          <p:cNvCxnSpPr/>
          <p:nvPr/>
        </p:nvCxnSpPr>
        <p:spPr>
          <a:xfrm>
            <a:off x="1518625" y="2309225"/>
            <a:ext cx="0" cy="35976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88"/>
          <p:cNvCxnSpPr/>
          <p:nvPr/>
        </p:nvCxnSpPr>
        <p:spPr>
          <a:xfrm>
            <a:off x="2053575" y="2678525"/>
            <a:ext cx="0" cy="28590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88"/>
          <p:cNvCxnSpPr/>
          <p:nvPr/>
        </p:nvCxnSpPr>
        <p:spPr>
          <a:xfrm>
            <a:off x="2391325" y="3023975"/>
            <a:ext cx="0" cy="21681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88"/>
          <p:cNvCxnSpPr/>
          <p:nvPr/>
        </p:nvCxnSpPr>
        <p:spPr>
          <a:xfrm>
            <a:off x="2874900" y="3293765"/>
            <a:ext cx="0" cy="149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9"/>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510" name="Google Shape;510;p89"/>
          <p:cNvSpPr/>
          <p:nvPr/>
        </p:nvSpPr>
        <p:spPr>
          <a:xfrm>
            <a:off x="6701873" y="258588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11" name="Google Shape;511;p89"/>
          <p:cNvSpPr txBox="1"/>
          <p:nvPr/>
        </p:nvSpPr>
        <p:spPr>
          <a:xfrm>
            <a:off x="6995550" y="2435250"/>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If </a:t>
            </a:r>
            <a:r>
              <a:rPr lang="en-US" sz="2400">
                <a:solidFill>
                  <a:schemeClr val="lt1"/>
                </a:solidFill>
                <a:latin typeface="Bitter"/>
                <a:ea typeface="Bitter"/>
                <a:cs typeface="Bitter"/>
                <a:sym typeface="Bitter"/>
              </a:rPr>
              <a:t>d(x,y) &lt; R </a:t>
            </a:r>
            <a:r>
              <a:rPr lang="en-US" sz="2400">
                <a:solidFill>
                  <a:schemeClr val="lt1"/>
                </a:solidFill>
                <a:latin typeface="Calibri"/>
                <a:ea typeface="Calibri"/>
                <a:cs typeface="Calibri"/>
                <a:sym typeface="Calibri"/>
              </a:rPr>
              <a:t>then x and y are </a:t>
            </a:r>
            <a:r>
              <a:rPr i="1" lang="en-US" sz="2400">
                <a:solidFill>
                  <a:schemeClr val="lt1"/>
                </a:solidFill>
                <a:latin typeface="Calibri"/>
                <a:ea typeface="Calibri"/>
                <a:cs typeface="Calibri"/>
                <a:sym typeface="Calibri"/>
              </a:rPr>
              <a:t>friends</a:t>
            </a:r>
            <a:endParaRPr sz="2400">
              <a:solidFill>
                <a:schemeClr val="lt1"/>
              </a:solidFill>
              <a:latin typeface="Calibri"/>
              <a:ea typeface="Calibri"/>
              <a:cs typeface="Calibri"/>
              <a:sym typeface="Calibri"/>
            </a:endParaRPr>
          </a:p>
        </p:txBody>
      </p:sp>
      <p:pic>
        <p:nvPicPr>
          <p:cNvPr descr="1-ANIMATION (1).gif" id="512" name="Google Shape;512;p89"/>
          <p:cNvPicPr preferRelativeResize="0"/>
          <p:nvPr/>
        </p:nvPicPr>
        <p:blipFill>
          <a:blip r:embed="rId3">
            <a:alphaModFix/>
          </a:blip>
          <a:stretch>
            <a:fillRect/>
          </a:stretch>
        </p:blipFill>
        <p:spPr>
          <a:xfrm>
            <a:off x="955350" y="2560625"/>
            <a:ext cx="4386451" cy="2263400"/>
          </a:xfrm>
          <a:prstGeom prst="rect">
            <a:avLst/>
          </a:prstGeom>
          <a:noFill/>
          <a:ln>
            <a:noFill/>
          </a:ln>
        </p:spPr>
      </p:pic>
      <p:sp>
        <p:nvSpPr>
          <p:cNvPr id="513" name="Google Shape;513;p89"/>
          <p:cNvSpPr/>
          <p:nvPr/>
        </p:nvSpPr>
        <p:spPr>
          <a:xfrm>
            <a:off x="3498993" y="4561183"/>
            <a:ext cx="860700" cy="251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9"/>
          <p:cNvSpPr/>
          <p:nvPr/>
        </p:nvSpPr>
        <p:spPr>
          <a:xfrm>
            <a:off x="6701873" y="3242852"/>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15" name="Google Shape;515;p89"/>
          <p:cNvSpPr txBox="1"/>
          <p:nvPr/>
        </p:nvSpPr>
        <p:spPr>
          <a:xfrm>
            <a:off x="6995550" y="3092213"/>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If </a:t>
            </a:r>
            <a:r>
              <a:rPr lang="en-US" sz="2400">
                <a:solidFill>
                  <a:schemeClr val="lt1"/>
                </a:solidFill>
                <a:latin typeface="Bitter"/>
                <a:ea typeface="Bitter"/>
                <a:cs typeface="Bitter"/>
                <a:sym typeface="Bitter"/>
              </a:rPr>
              <a:t>d(y, z) &lt; R</a:t>
            </a:r>
            <a:r>
              <a:rPr lang="en-US" sz="2400">
                <a:solidFill>
                  <a:schemeClr val="lt1"/>
                </a:solidFill>
                <a:latin typeface="Calibri"/>
                <a:ea typeface="Calibri"/>
                <a:cs typeface="Calibri"/>
                <a:sym typeface="Calibri"/>
              </a:rPr>
              <a:t> then y is friend of z and friend of x</a:t>
            </a:r>
            <a:endParaRPr sz="2400">
              <a:solidFill>
                <a:schemeClr val="lt1"/>
              </a:solidFill>
              <a:latin typeface="Calibri"/>
              <a:ea typeface="Calibri"/>
              <a:cs typeface="Calibri"/>
              <a:sym typeface="Calibri"/>
            </a:endParaRPr>
          </a:p>
        </p:txBody>
      </p:sp>
      <p:sp>
        <p:nvSpPr>
          <p:cNvPr id="516" name="Google Shape;516;p89"/>
          <p:cNvSpPr/>
          <p:nvPr/>
        </p:nvSpPr>
        <p:spPr>
          <a:xfrm>
            <a:off x="6701873" y="4218777"/>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17" name="Google Shape;517;p89"/>
          <p:cNvSpPr txBox="1"/>
          <p:nvPr/>
        </p:nvSpPr>
        <p:spPr>
          <a:xfrm>
            <a:off x="6995550" y="4068138"/>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Time complexity </a:t>
            </a:r>
            <a:r>
              <a:rPr lang="en-US" sz="2400">
                <a:solidFill>
                  <a:schemeClr val="lt1"/>
                </a:solidFill>
                <a:latin typeface="Bitter"/>
                <a:ea typeface="Bitter"/>
                <a:cs typeface="Bitter"/>
                <a:sym typeface="Bitter"/>
              </a:rPr>
              <a:t>O(nlogn)</a:t>
            </a:r>
            <a:endParaRPr sz="2400">
              <a:solidFill>
                <a:schemeClr val="lt1"/>
              </a:solidFill>
              <a:latin typeface="Bitter"/>
              <a:ea typeface="Bitter"/>
              <a:cs typeface="Bitter"/>
              <a:sym typeface="Bitter"/>
            </a:endParaRPr>
          </a:p>
        </p:txBody>
      </p:sp>
      <p:sp>
        <p:nvSpPr>
          <p:cNvPr id="518" name="Google Shape;518;p89"/>
          <p:cNvSpPr txBox="1"/>
          <p:nvPr/>
        </p:nvSpPr>
        <p:spPr>
          <a:xfrm>
            <a:off x="438200" y="628625"/>
            <a:ext cx="76836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Friends-of-Friends (FoF)</a:t>
            </a:r>
            <a:endParaRPr b="1" sz="4800">
              <a:solidFill>
                <a:schemeClr val="lt1"/>
              </a:solidFill>
              <a:latin typeface="Calibri"/>
              <a:ea typeface="Calibri"/>
              <a:cs typeface="Calibri"/>
              <a:sym typeface="Calibri"/>
            </a:endParaRPr>
          </a:p>
        </p:txBody>
      </p:sp>
      <p:sp>
        <p:nvSpPr>
          <p:cNvPr id="519" name="Google Shape;519;p89"/>
          <p:cNvSpPr txBox="1"/>
          <p:nvPr/>
        </p:nvSpPr>
        <p:spPr>
          <a:xfrm>
            <a:off x="539685" y="145837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Raleway ExtraBold"/>
                <a:ea typeface="Raleway ExtraBold"/>
                <a:cs typeface="Raleway ExtraBold"/>
                <a:sym typeface="Raleway ExtraBold"/>
              </a:rPr>
              <a:t>Percolation algorithm</a:t>
            </a:r>
            <a:endParaRPr sz="2000">
              <a:solidFill>
                <a:schemeClr val="lt1"/>
              </a:solidFill>
              <a:latin typeface="Raleway ExtraBold"/>
              <a:ea typeface="Raleway ExtraBold"/>
              <a:cs typeface="Raleway ExtraBold"/>
              <a:sym typeface="Raleway ExtraBold"/>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0"/>
          <p:cNvSpPr txBox="1"/>
          <p:nvPr/>
        </p:nvSpPr>
        <p:spPr>
          <a:xfrm>
            <a:off x="867300" y="1971375"/>
            <a:ext cx="5023200" cy="94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rgbClr val="F2F2F2"/>
                </a:solidFill>
                <a:latin typeface="Calibri"/>
                <a:ea typeface="Calibri"/>
                <a:cs typeface="Calibri"/>
                <a:sym typeface="Calibri"/>
              </a:rPr>
              <a:t>Ana Solórzano</a:t>
            </a:r>
            <a:endParaRPr b="1" sz="4800">
              <a:solidFill>
                <a:srgbClr val="F2F2F2"/>
              </a:solidFill>
              <a:latin typeface="Calibri"/>
              <a:ea typeface="Calibri"/>
              <a:cs typeface="Calibri"/>
              <a:sym typeface="Calibri"/>
            </a:endParaRPr>
          </a:p>
        </p:txBody>
      </p:sp>
      <p:sp>
        <p:nvSpPr>
          <p:cNvPr id="254" name="Google Shape;254;p70"/>
          <p:cNvSpPr txBox="1"/>
          <p:nvPr/>
        </p:nvSpPr>
        <p:spPr>
          <a:xfrm>
            <a:off x="579750" y="3720775"/>
            <a:ext cx="5598300" cy="2350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0"/>
              </a:spcBef>
              <a:spcAft>
                <a:spcPts val="0"/>
              </a:spcAft>
              <a:buClr>
                <a:srgbClr val="F2F2F2"/>
              </a:buClr>
              <a:buSzPts val="2400"/>
              <a:buFont typeface="Calibri"/>
              <a:buChar char="●"/>
            </a:pPr>
            <a:r>
              <a:rPr lang="en-US" sz="2400">
                <a:solidFill>
                  <a:srgbClr val="F2F2F2"/>
                </a:solidFill>
                <a:latin typeface="Calibri"/>
                <a:ea typeface="Calibri"/>
                <a:cs typeface="Calibri"/>
                <a:sym typeface="Calibri"/>
              </a:rPr>
              <a:t>Bachelor’s in Computer Science</a:t>
            </a:r>
            <a:endParaRPr sz="2400">
              <a:solidFill>
                <a:srgbClr val="F2F2F2"/>
              </a:solidFill>
              <a:latin typeface="Calibri"/>
              <a:ea typeface="Calibri"/>
              <a:cs typeface="Calibri"/>
              <a:sym typeface="Calibri"/>
            </a:endParaRPr>
          </a:p>
          <a:p>
            <a:pPr indent="-381000" lvl="0" marL="457200" marR="0" rtl="0" algn="l">
              <a:lnSpc>
                <a:spcPct val="150000"/>
              </a:lnSpc>
              <a:spcBef>
                <a:spcPts val="0"/>
              </a:spcBef>
              <a:spcAft>
                <a:spcPts val="0"/>
              </a:spcAft>
              <a:buClr>
                <a:srgbClr val="F2F2F2"/>
              </a:buClr>
              <a:buSzPts val="2400"/>
              <a:buFont typeface="Calibri"/>
              <a:buChar char="●"/>
            </a:pPr>
            <a:r>
              <a:rPr lang="en-US" sz="2400">
                <a:solidFill>
                  <a:srgbClr val="F2F2F2"/>
                </a:solidFill>
                <a:latin typeface="Calibri"/>
                <a:ea typeface="Calibri"/>
                <a:cs typeface="Calibri"/>
                <a:sym typeface="Calibri"/>
              </a:rPr>
              <a:t>Graduation on Dec. 2019</a:t>
            </a:r>
            <a:endParaRPr sz="2400">
              <a:solidFill>
                <a:srgbClr val="F2F2F2"/>
              </a:solidFill>
              <a:latin typeface="Calibri"/>
              <a:ea typeface="Calibri"/>
              <a:cs typeface="Calibri"/>
              <a:sym typeface="Calibri"/>
            </a:endParaRPr>
          </a:p>
          <a:p>
            <a:pPr indent="-381000" lvl="0" marL="457200" marR="0" rtl="0" algn="l">
              <a:lnSpc>
                <a:spcPct val="150000"/>
              </a:lnSpc>
              <a:spcBef>
                <a:spcPts val="0"/>
              </a:spcBef>
              <a:spcAft>
                <a:spcPts val="0"/>
              </a:spcAft>
              <a:buClr>
                <a:srgbClr val="F2F2F2"/>
              </a:buClr>
              <a:buSzPts val="2400"/>
              <a:buFont typeface="Calibri"/>
              <a:buChar char="●"/>
            </a:pPr>
            <a:r>
              <a:rPr lang="en-US" sz="2400">
                <a:solidFill>
                  <a:srgbClr val="F2F2F2"/>
                </a:solidFill>
                <a:latin typeface="Calibri"/>
                <a:ea typeface="Calibri"/>
                <a:cs typeface="Calibri"/>
                <a:sym typeface="Calibri"/>
              </a:rPr>
              <a:t>Computer Science Education</a:t>
            </a:r>
            <a:endParaRPr sz="2400">
              <a:solidFill>
                <a:srgbClr val="F2F2F2"/>
              </a:solidFill>
              <a:latin typeface="Calibri"/>
              <a:ea typeface="Calibri"/>
              <a:cs typeface="Calibri"/>
              <a:sym typeface="Calibri"/>
            </a:endParaRPr>
          </a:p>
          <a:p>
            <a:pPr indent="-381000" lvl="0" marL="457200" marR="0" rtl="0" algn="l">
              <a:lnSpc>
                <a:spcPct val="150000"/>
              </a:lnSpc>
              <a:spcBef>
                <a:spcPts val="0"/>
              </a:spcBef>
              <a:spcAft>
                <a:spcPts val="0"/>
              </a:spcAft>
              <a:buClr>
                <a:srgbClr val="F2F2F2"/>
              </a:buClr>
              <a:buSzPts val="2400"/>
              <a:buFont typeface="Calibri"/>
              <a:buChar char="●"/>
            </a:pPr>
            <a:r>
              <a:rPr lang="en-US" sz="2400">
                <a:solidFill>
                  <a:srgbClr val="F2F2F2"/>
                </a:solidFill>
                <a:latin typeface="Calibri"/>
                <a:ea typeface="Calibri"/>
                <a:cs typeface="Calibri"/>
                <a:sym typeface="Calibri"/>
              </a:rPr>
              <a:t>High Performance Computing</a:t>
            </a:r>
            <a:endParaRPr sz="2400">
              <a:solidFill>
                <a:srgbClr val="F2F2F2"/>
              </a:solidFill>
              <a:latin typeface="Calibri"/>
              <a:ea typeface="Calibri"/>
              <a:cs typeface="Calibri"/>
              <a:sym typeface="Calibri"/>
            </a:endParaRPr>
          </a:p>
        </p:txBody>
      </p:sp>
      <p:sp>
        <p:nvSpPr>
          <p:cNvPr id="255" name="Google Shape;255;p70"/>
          <p:cNvSpPr/>
          <p:nvPr>
            <p:ph idx="2" type="pic"/>
          </p:nvPr>
        </p:nvSpPr>
        <p:spPr>
          <a:xfrm>
            <a:off x="6400801" y="0"/>
            <a:ext cx="5791200" cy="6858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56" name="Google Shape;256;p70"/>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257" name="Google Shape;257;p70"/>
          <p:cNvPicPr preferRelativeResize="0"/>
          <p:nvPr/>
        </p:nvPicPr>
        <p:blipFill>
          <a:blip r:embed="rId3">
            <a:alphaModFix/>
          </a:blip>
          <a:stretch>
            <a:fillRect/>
          </a:stretch>
        </p:blipFill>
        <p:spPr>
          <a:xfrm>
            <a:off x="7400094" y="434996"/>
            <a:ext cx="4680399" cy="4671000"/>
          </a:xfrm>
          <a:prstGeom prst="rect">
            <a:avLst/>
          </a:prstGeom>
          <a:noFill/>
          <a:ln>
            <a:noFill/>
          </a:ln>
        </p:spPr>
      </p:pic>
      <p:sp>
        <p:nvSpPr>
          <p:cNvPr id="258" name="Google Shape;258;p70"/>
          <p:cNvSpPr/>
          <p:nvPr/>
        </p:nvSpPr>
        <p:spPr>
          <a:xfrm>
            <a:off x="6617098" y="2666108"/>
            <a:ext cx="2200200" cy="942300"/>
          </a:xfrm>
          <a:prstGeom prst="flowChartAlternateProcess">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70"/>
          <p:cNvPicPr preferRelativeResize="0"/>
          <p:nvPr/>
        </p:nvPicPr>
        <p:blipFill>
          <a:blip r:embed="rId4">
            <a:alphaModFix/>
          </a:blip>
          <a:stretch>
            <a:fillRect/>
          </a:stretch>
        </p:blipFill>
        <p:spPr>
          <a:xfrm>
            <a:off x="6764819" y="2738383"/>
            <a:ext cx="1885737" cy="785500"/>
          </a:xfrm>
          <a:prstGeom prst="rect">
            <a:avLst/>
          </a:prstGeom>
          <a:noFill/>
          <a:ln>
            <a:noFill/>
          </a:ln>
        </p:spPr>
      </p:pic>
      <p:sp>
        <p:nvSpPr>
          <p:cNvPr id="260" name="Google Shape;260;p70"/>
          <p:cNvSpPr/>
          <p:nvPr/>
        </p:nvSpPr>
        <p:spPr>
          <a:xfrm rot="-992801">
            <a:off x="8833508" y="3340652"/>
            <a:ext cx="883361" cy="1413368"/>
          </a:xfrm>
          <a:custGeom>
            <a:rect b="b" l="l" r="r" t="t"/>
            <a:pathLst>
              <a:path extrusionOk="0" h="56534" w="35334">
                <a:moveTo>
                  <a:pt x="35334" y="56534"/>
                </a:moveTo>
                <a:cubicBezTo>
                  <a:pt x="33300" y="51395"/>
                  <a:pt x="29017" y="35120"/>
                  <a:pt x="23128" y="25698"/>
                </a:cubicBezTo>
                <a:cubicBezTo>
                  <a:pt x="17239" y="16276"/>
                  <a:pt x="3855" y="4283"/>
                  <a:pt x="0" y="0"/>
                </a:cubicBezTo>
              </a:path>
            </a:pathLst>
          </a:custGeom>
          <a:noFill/>
          <a:ln cap="flat" cmpd="sng" w="76200">
            <a:solidFill>
              <a:srgbClr val="980000"/>
            </a:solidFill>
            <a:prstDash val="solid"/>
            <a:round/>
            <a:headEnd len="med" w="med" type="none"/>
            <a:tailEnd len="med" w="med" type="triangle"/>
          </a:ln>
        </p:spPr>
      </p:sp>
      <p:sp>
        <p:nvSpPr>
          <p:cNvPr id="261" name="Google Shape;261;p70"/>
          <p:cNvSpPr txBox="1"/>
          <p:nvPr/>
        </p:nvSpPr>
        <p:spPr>
          <a:xfrm>
            <a:off x="867300" y="2666100"/>
            <a:ext cx="3356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Calibri"/>
                <a:ea typeface="Calibri"/>
                <a:cs typeface="Calibri"/>
                <a:sym typeface="Calibri"/>
              </a:rPr>
              <a:t>alsolorzano@inf.ufsm.br</a:t>
            </a:r>
            <a:endParaRPr b="1" sz="2400">
              <a:solidFill>
                <a:srgbClr val="FFFFFF"/>
              </a:solidFill>
              <a:latin typeface="Calibri"/>
              <a:ea typeface="Calibri"/>
              <a:cs typeface="Calibri"/>
              <a:sym typeface="Calibri"/>
            </a:endParaRPr>
          </a:p>
        </p:txBody>
      </p:sp>
      <p:pic>
        <p:nvPicPr>
          <p:cNvPr id="262" name="Google Shape;262;p70"/>
          <p:cNvPicPr preferRelativeResize="0"/>
          <p:nvPr/>
        </p:nvPicPr>
        <p:blipFill>
          <a:blip r:embed="rId5">
            <a:alphaModFix/>
          </a:blip>
          <a:stretch>
            <a:fillRect/>
          </a:stretch>
        </p:blipFill>
        <p:spPr>
          <a:xfrm>
            <a:off x="7176100" y="4850547"/>
            <a:ext cx="2092900" cy="1569675"/>
          </a:xfrm>
          <a:prstGeom prst="rect">
            <a:avLst/>
          </a:prstGeom>
          <a:noFill/>
          <a:ln>
            <a:noFill/>
          </a:ln>
        </p:spPr>
      </p:pic>
      <p:sp>
        <p:nvSpPr>
          <p:cNvPr id="263" name="Google Shape;263;p70"/>
          <p:cNvSpPr/>
          <p:nvPr/>
        </p:nvSpPr>
        <p:spPr>
          <a:xfrm rot="-10054191">
            <a:off x="6787746" y="3671932"/>
            <a:ext cx="717763" cy="1163022"/>
          </a:xfrm>
          <a:custGeom>
            <a:rect b="b" l="l" r="r" t="t"/>
            <a:pathLst>
              <a:path extrusionOk="0" h="56534" w="35334">
                <a:moveTo>
                  <a:pt x="35334" y="56534"/>
                </a:moveTo>
                <a:cubicBezTo>
                  <a:pt x="33300" y="51395"/>
                  <a:pt x="29017" y="35120"/>
                  <a:pt x="23128" y="25698"/>
                </a:cubicBezTo>
                <a:cubicBezTo>
                  <a:pt x="17239" y="16276"/>
                  <a:pt x="3855" y="4283"/>
                  <a:pt x="0" y="0"/>
                </a:cubicBezTo>
              </a:path>
            </a:pathLst>
          </a:custGeom>
          <a:noFill/>
          <a:ln cap="flat" cmpd="sng" w="38100">
            <a:solidFill>
              <a:srgbClr val="660000"/>
            </a:solidFill>
            <a:prstDash val="solid"/>
            <a:round/>
            <a:headEnd len="med" w="med" type="none"/>
            <a:tailEnd len="med" w="med" type="triangle"/>
          </a:ln>
        </p:spPr>
      </p:sp>
      <p:sp>
        <p:nvSpPr>
          <p:cNvPr id="264" name="Google Shape;264;p70"/>
          <p:cNvSpPr/>
          <p:nvPr/>
        </p:nvSpPr>
        <p:spPr>
          <a:xfrm>
            <a:off x="7640925" y="3299775"/>
            <a:ext cx="1009500" cy="22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1"/>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270" name="Google Shape;270;p71"/>
          <p:cNvPicPr preferRelativeResize="0"/>
          <p:nvPr/>
        </p:nvPicPr>
        <p:blipFill rotWithShape="1">
          <a:blip r:embed="rId3">
            <a:alphaModFix/>
          </a:blip>
          <a:srcRect b="0" l="0" r="0" t="1594"/>
          <a:stretch/>
        </p:blipFill>
        <p:spPr>
          <a:xfrm>
            <a:off x="763075" y="318363"/>
            <a:ext cx="10978076" cy="578887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2"/>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276" name="Google Shape;276;p72"/>
          <p:cNvSpPr/>
          <p:nvPr/>
        </p:nvSpPr>
        <p:spPr>
          <a:xfrm>
            <a:off x="7028473" y="299411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77" name="Google Shape;277;p72"/>
          <p:cNvSpPr txBox="1"/>
          <p:nvPr/>
        </p:nvSpPr>
        <p:spPr>
          <a:xfrm>
            <a:off x="7322149" y="2843476"/>
            <a:ext cx="45081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INPUT</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lang="en-US" sz="2400">
                <a:solidFill>
                  <a:schemeClr val="lt1"/>
                </a:solidFill>
                <a:highlight>
                  <a:schemeClr val="accent2"/>
                </a:highlight>
                <a:latin typeface="Calibri"/>
                <a:ea typeface="Calibri"/>
                <a:cs typeface="Calibri"/>
                <a:sym typeface="Calibri"/>
              </a:rPr>
              <a:t>Text file</a:t>
            </a:r>
            <a:r>
              <a:rPr lang="en-US" sz="2400">
                <a:solidFill>
                  <a:schemeClr val="lt1"/>
                </a:solidFill>
                <a:latin typeface="Calibri"/>
                <a:ea typeface="Calibri"/>
                <a:cs typeface="Calibri"/>
                <a:sym typeface="Calibri"/>
              </a:rPr>
              <a:t> - simulation result</a:t>
            </a:r>
            <a:endParaRPr sz="2400">
              <a:solidFill>
                <a:schemeClr val="lt1"/>
              </a:solidFill>
              <a:latin typeface="Calibri"/>
              <a:ea typeface="Calibri"/>
              <a:cs typeface="Calibri"/>
              <a:sym typeface="Calibri"/>
            </a:endParaRPr>
          </a:p>
          <a:p>
            <a:pPr indent="457200" lvl="0" marL="0" marR="0" rtl="0" algn="l">
              <a:spcBef>
                <a:spcPts val="0"/>
              </a:spcBef>
              <a:spcAft>
                <a:spcPts val="0"/>
              </a:spcAft>
              <a:buNone/>
            </a:pPr>
            <a:r>
              <a:rPr lang="en-US" sz="2400">
                <a:solidFill>
                  <a:schemeClr val="lt1"/>
                </a:solidFill>
                <a:highlight>
                  <a:schemeClr val="accent2"/>
                </a:highlight>
                <a:latin typeface="Calibri"/>
                <a:ea typeface="Calibri"/>
                <a:cs typeface="Calibri"/>
                <a:sym typeface="Calibri"/>
              </a:rPr>
              <a:t>Percolation radius</a:t>
            </a:r>
            <a:endParaRPr sz="2400">
              <a:solidFill>
                <a:schemeClr val="lt1"/>
              </a:solidFill>
              <a:highlight>
                <a:schemeClr val="accent2"/>
              </a:highlight>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78" name="Google Shape;278;p72"/>
          <p:cNvSpPr/>
          <p:nvPr/>
        </p:nvSpPr>
        <p:spPr>
          <a:xfrm>
            <a:off x="7640613" y="3378725"/>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79" name="Google Shape;279;p72"/>
          <p:cNvSpPr/>
          <p:nvPr/>
        </p:nvSpPr>
        <p:spPr>
          <a:xfrm>
            <a:off x="7640613" y="3739275"/>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0" name="Google Shape;280;p72"/>
          <p:cNvSpPr/>
          <p:nvPr/>
        </p:nvSpPr>
        <p:spPr>
          <a:xfrm>
            <a:off x="7028473" y="4290871"/>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1" name="Google Shape;281;p72"/>
          <p:cNvSpPr txBox="1"/>
          <p:nvPr/>
        </p:nvSpPr>
        <p:spPr>
          <a:xfrm>
            <a:off x="7322149" y="4140228"/>
            <a:ext cx="45081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OUTPUT</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Number of groups</a:t>
            </a:r>
            <a:endParaRPr sz="2400">
              <a:solidFill>
                <a:schemeClr val="lt1"/>
              </a:solidFill>
              <a:latin typeface="Calibri"/>
              <a:ea typeface="Calibri"/>
              <a:cs typeface="Calibri"/>
              <a:sym typeface="Calibri"/>
            </a:endParaRPr>
          </a:p>
          <a:p>
            <a:pPr indent="45720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Output file</a:t>
            </a:r>
            <a:endParaRPr sz="2400">
              <a:solidFill>
                <a:schemeClr val="lt1"/>
              </a:solidFill>
              <a:latin typeface="Calibri"/>
              <a:ea typeface="Calibri"/>
              <a:cs typeface="Calibri"/>
              <a:sym typeface="Calibri"/>
            </a:endParaRPr>
          </a:p>
          <a:p>
            <a:pPr indent="45720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Log file</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Execution time</a:t>
            </a:r>
            <a:endParaRPr sz="2400">
              <a:solidFill>
                <a:schemeClr val="lt1"/>
              </a:solidFill>
              <a:latin typeface="Calibri"/>
              <a:ea typeface="Calibri"/>
              <a:cs typeface="Calibri"/>
              <a:sym typeface="Calibri"/>
            </a:endParaRPr>
          </a:p>
        </p:txBody>
      </p:sp>
      <p:sp>
        <p:nvSpPr>
          <p:cNvPr id="282" name="Google Shape;282;p72"/>
          <p:cNvSpPr/>
          <p:nvPr/>
        </p:nvSpPr>
        <p:spPr>
          <a:xfrm>
            <a:off x="7640613" y="46754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3" name="Google Shape;283;p72"/>
          <p:cNvSpPr/>
          <p:nvPr/>
        </p:nvSpPr>
        <p:spPr>
          <a:xfrm>
            <a:off x="7640613" y="50479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4" name="Google Shape;284;p72"/>
          <p:cNvSpPr/>
          <p:nvPr/>
        </p:nvSpPr>
        <p:spPr>
          <a:xfrm>
            <a:off x="7640613" y="53849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5" name="Google Shape;285;p72"/>
          <p:cNvSpPr/>
          <p:nvPr/>
        </p:nvSpPr>
        <p:spPr>
          <a:xfrm>
            <a:off x="7640613" y="5762752"/>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86" name="Google Shape;286;p72"/>
          <p:cNvSpPr txBox="1"/>
          <p:nvPr/>
        </p:nvSpPr>
        <p:spPr>
          <a:xfrm>
            <a:off x="438200" y="628625"/>
            <a:ext cx="76836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Friends-of-Friends (FoF)</a:t>
            </a:r>
            <a:endParaRPr b="1" sz="4800">
              <a:solidFill>
                <a:schemeClr val="lt1"/>
              </a:solidFill>
              <a:latin typeface="Calibri"/>
              <a:ea typeface="Calibri"/>
              <a:cs typeface="Calibri"/>
              <a:sym typeface="Calibri"/>
            </a:endParaRPr>
          </a:p>
        </p:txBody>
      </p:sp>
      <p:sp>
        <p:nvSpPr>
          <p:cNvPr id="287" name="Google Shape;287;p72"/>
          <p:cNvSpPr txBox="1"/>
          <p:nvPr/>
        </p:nvSpPr>
        <p:spPr>
          <a:xfrm>
            <a:off x="539685" y="145837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Raleway ExtraBold"/>
                <a:ea typeface="Raleway ExtraBold"/>
                <a:cs typeface="Raleway ExtraBold"/>
                <a:sym typeface="Raleway ExtraBold"/>
              </a:rPr>
              <a:t>Percolation algorithm</a:t>
            </a:r>
            <a:endParaRPr sz="2000">
              <a:solidFill>
                <a:schemeClr val="lt1"/>
              </a:solidFill>
              <a:latin typeface="Raleway ExtraBold"/>
              <a:ea typeface="Raleway ExtraBold"/>
              <a:cs typeface="Raleway ExtraBold"/>
              <a:sym typeface="Raleway ExtraBold"/>
            </a:endParaRPr>
          </a:p>
        </p:txBody>
      </p:sp>
      <p:sp>
        <p:nvSpPr>
          <p:cNvPr id="288" name="Google Shape;288;p72"/>
          <p:cNvSpPr/>
          <p:nvPr/>
        </p:nvSpPr>
        <p:spPr>
          <a:xfrm>
            <a:off x="4002168" y="5230022"/>
            <a:ext cx="860700" cy="251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72"/>
          <p:cNvPicPr preferRelativeResize="0"/>
          <p:nvPr/>
        </p:nvPicPr>
        <p:blipFill>
          <a:blip r:embed="rId3">
            <a:alphaModFix/>
          </a:blip>
          <a:stretch>
            <a:fillRect/>
          </a:stretch>
        </p:blipFill>
        <p:spPr>
          <a:xfrm>
            <a:off x="3612666" y="4237524"/>
            <a:ext cx="2963174" cy="1666800"/>
          </a:xfrm>
          <a:prstGeom prst="rect">
            <a:avLst/>
          </a:prstGeom>
          <a:noFill/>
          <a:ln>
            <a:noFill/>
          </a:ln>
        </p:spPr>
      </p:pic>
      <p:pic>
        <p:nvPicPr>
          <p:cNvPr id="290" name="Google Shape;290;p72"/>
          <p:cNvPicPr preferRelativeResize="0"/>
          <p:nvPr/>
        </p:nvPicPr>
        <p:blipFill>
          <a:blip r:embed="rId4">
            <a:alphaModFix/>
          </a:blip>
          <a:stretch>
            <a:fillRect/>
          </a:stretch>
        </p:blipFill>
        <p:spPr>
          <a:xfrm>
            <a:off x="523393" y="4237530"/>
            <a:ext cx="2963201" cy="1666796"/>
          </a:xfrm>
          <a:prstGeom prst="rect">
            <a:avLst/>
          </a:prstGeom>
          <a:noFill/>
          <a:ln>
            <a:noFill/>
          </a:ln>
        </p:spPr>
      </p:pic>
      <p:pic>
        <p:nvPicPr>
          <p:cNvPr id="291" name="Google Shape;291;p72"/>
          <p:cNvPicPr preferRelativeResize="0"/>
          <p:nvPr/>
        </p:nvPicPr>
        <p:blipFill>
          <a:blip r:embed="rId5">
            <a:alphaModFix/>
          </a:blip>
          <a:stretch>
            <a:fillRect/>
          </a:stretch>
        </p:blipFill>
        <p:spPr>
          <a:xfrm>
            <a:off x="3599343" y="2186126"/>
            <a:ext cx="2963203" cy="1666800"/>
          </a:xfrm>
          <a:prstGeom prst="rect">
            <a:avLst/>
          </a:prstGeom>
          <a:noFill/>
          <a:ln>
            <a:noFill/>
          </a:ln>
        </p:spPr>
      </p:pic>
      <p:pic>
        <p:nvPicPr>
          <p:cNvPr id="292" name="Google Shape;292;p72"/>
          <p:cNvPicPr preferRelativeResize="0"/>
          <p:nvPr/>
        </p:nvPicPr>
        <p:blipFill>
          <a:blip r:embed="rId6">
            <a:alphaModFix/>
          </a:blip>
          <a:stretch>
            <a:fillRect/>
          </a:stretch>
        </p:blipFill>
        <p:spPr>
          <a:xfrm>
            <a:off x="523393" y="2186126"/>
            <a:ext cx="2963208" cy="1666800"/>
          </a:xfrm>
          <a:prstGeom prst="rect">
            <a:avLst/>
          </a:prstGeom>
          <a:noFill/>
          <a:ln>
            <a:noFill/>
          </a:ln>
        </p:spPr>
      </p:pic>
      <p:sp>
        <p:nvSpPr>
          <p:cNvPr id="293" name="Google Shape;293;p72"/>
          <p:cNvSpPr txBox="1"/>
          <p:nvPr/>
        </p:nvSpPr>
        <p:spPr>
          <a:xfrm>
            <a:off x="7182200" y="2022525"/>
            <a:ext cx="45081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Reference implementation by [Ruiz et. al., 2009]</a:t>
            </a:r>
            <a:endParaRPr sz="24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3"/>
          <p:cNvSpPr txBox="1"/>
          <p:nvPr/>
        </p:nvSpPr>
        <p:spPr>
          <a:xfrm>
            <a:off x="6246747" y="615859"/>
            <a:ext cx="38265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PROBLEM</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Computational analysis of Astronomical data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99" name="Google Shape;299;p73"/>
          <p:cNvSpPr/>
          <p:nvPr/>
        </p:nvSpPr>
        <p:spPr>
          <a:xfrm>
            <a:off x="6614897" y="1174244"/>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0" name="Google Shape;300;p73"/>
          <p:cNvSpPr/>
          <p:nvPr/>
        </p:nvSpPr>
        <p:spPr>
          <a:xfrm>
            <a:off x="5953061" y="2784471"/>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1" name="Google Shape;301;p73"/>
          <p:cNvSpPr txBox="1"/>
          <p:nvPr/>
        </p:nvSpPr>
        <p:spPr>
          <a:xfrm>
            <a:off x="6246736" y="2633828"/>
            <a:ext cx="5535300" cy="184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COMPUTATIONAL SOLUTION</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High-performance Computing</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Hybrid Computing</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Accelerator devices</a:t>
            </a:r>
            <a:endParaRPr sz="2400">
              <a:solidFill>
                <a:schemeClr val="lt1"/>
              </a:solidFill>
              <a:latin typeface="Calibri"/>
              <a:ea typeface="Calibri"/>
              <a:cs typeface="Calibri"/>
              <a:sym typeface="Calibri"/>
            </a:endParaRPr>
          </a:p>
          <a:p>
            <a:pPr indent="457200" lvl="0" marL="457200" marR="0" rtl="0" algn="l">
              <a:spcBef>
                <a:spcPts val="0"/>
              </a:spcBef>
              <a:spcAft>
                <a:spcPts val="0"/>
              </a:spcAft>
              <a:buNone/>
            </a:pPr>
            <a:r>
              <a:rPr lang="en-US" sz="2400">
                <a:solidFill>
                  <a:schemeClr val="lt1"/>
                </a:solidFill>
                <a:latin typeface="Calibri"/>
                <a:ea typeface="Calibri"/>
                <a:cs typeface="Calibri"/>
                <a:sym typeface="Calibri"/>
              </a:rPr>
              <a:t>FPGA, Intel Xeon Phi, </a:t>
            </a:r>
            <a:r>
              <a:rPr b="1" lang="en-US" sz="2400">
                <a:solidFill>
                  <a:schemeClr val="lt1"/>
                </a:solidFill>
                <a:latin typeface="Calibri"/>
                <a:ea typeface="Calibri"/>
                <a:cs typeface="Calibri"/>
                <a:sym typeface="Calibri"/>
              </a:rPr>
              <a:t>GPU</a:t>
            </a:r>
            <a:endParaRPr b="1" sz="2400">
              <a:solidFill>
                <a:schemeClr val="lt1"/>
              </a:solidFill>
              <a:latin typeface="Calibri"/>
              <a:ea typeface="Calibri"/>
              <a:cs typeface="Calibri"/>
              <a:sym typeface="Calibri"/>
            </a:endParaRPr>
          </a:p>
          <a:p>
            <a:pPr indent="457200" lvl="0" marL="0" marR="0" rtl="0" algn="l">
              <a:spcBef>
                <a:spcPts val="0"/>
              </a:spcBef>
              <a:spcAft>
                <a:spcPts val="0"/>
              </a:spcAft>
              <a:buNone/>
            </a:pPr>
            <a:r>
              <a:rPr lang="en-US" sz="2400">
                <a:solidFill>
                  <a:schemeClr val="lt1"/>
                </a:solidFill>
                <a:latin typeface="Calibri"/>
                <a:ea typeface="Calibri"/>
                <a:cs typeface="Calibri"/>
                <a:sym typeface="Calibri"/>
              </a:rPr>
              <a:t>Optimization tools</a:t>
            </a:r>
            <a:endParaRPr sz="2400">
              <a:solidFill>
                <a:schemeClr val="lt1"/>
              </a:solidFill>
              <a:latin typeface="Calibri"/>
              <a:ea typeface="Calibri"/>
              <a:cs typeface="Calibri"/>
              <a:sym typeface="Calibri"/>
            </a:endParaRPr>
          </a:p>
          <a:p>
            <a:pPr indent="457200" lvl="0" marL="0" marR="0" rtl="0" algn="l">
              <a:spcBef>
                <a:spcPts val="0"/>
              </a:spcBef>
              <a:spcAft>
                <a:spcPts val="0"/>
              </a:spcAft>
              <a:buNone/>
            </a:pPr>
            <a:r>
              <a:rPr lang="en-US" sz="2400">
                <a:solidFill>
                  <a:schemeClr val="lt1"/>
                </a:solidFill>
                <a:latin typeface="Calibri"/>
                <a:ea typeface="Calibri"/>
                <a:cs typeface="Calibri"/>
                <a:sym typeface="Calibri"/>
              </a:rPr>
              <a:t>	MPI, OpenMP, CUDA, </a:t>
            </a:r>
            <a:r>
              <a:rPr b="1" lang="en-US" sz="2400">
                <a:solidFill>
                  <a:schemeClr val="lt1"/>
                </a:solidFill>
                <a:latin typeface="Calibri"/>
                <a:ea typeface="Calibri"/>
                <a:cs typeface="Calibri"/>
                <a:sym typeface="Calibri"/>
              </a:rPr>
              <a:t>OpenACC</a:t>
            </a:r>
            <a:endParaRPr b="1" sz="2400">
              <a:solidFill>
                <a:schemeClr val="lt1"/>
              </a:solidFill>
              <a:latin typeface="Calibri"/>
              <a:ea typeface="Calibri"/>
              <a:cs typeface="Calibri"/>
              <a:sym typeface="Calibri"/>
            </a:endParaRPr>
          </a:p>
        </p:txBody>
      </p:sp>
      <p:sp>
        <p:nvSpPr>
          <p:cNvPr id="302" name="Google Shape;302;p73"/>
          <p:cNvSpPr/>
          <p:nvPr/>
        </p:nvSpPr>
        <p:spPr>
          <a:xfrm>
            <a:off x="10954530" y="6298167"/>
            <a:ext cx="9492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pic>
        <p:nvPicPr>
          <p:cNvPr id="303" name="Google Shape;303;p73"/>
          <p:cNvPicPr preferRelativeResize="0"/>
          <p:nvPr/>
        </p:nvPicPr>
        <p:blipFill>
          <a:blip r:embed="rId3">
            <a:alphaModFix/>
          </a:blip>
          <a:stretch>
            <a:fillRect/>
          </a:stretch>
        </p:blipFill>
        <p:spPr>
          <a:xfrm>
            <a:off x="764100" y="1635413"/>
            <a:ext cx="4782850" cy="3587150"/>
          </a:xfrm>
          <a:prstGeom prst="rect">
            <a:avLst/>
          </a:prstGeom>
          <a:noFill/>
          <a:ln>
            <a:noFill/>
          </a:ln>
        </p:spPr>
      </p:pic>
      <p:sp>
        <p:nvSpPr>
          <p:cNvPr id="304" name="Google Shape;304;p73"/>
          <p:cNvSpPr/>
          <p:nvPr/>
        </p:nvSpPr>
        <p:spPr>
          <a:xfrm>
            <a:off x="5953061" y="76418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5" name="Google Shape;305;p73"/>
          <p:cNvSpPr/>
          <p:nvPr/>
        </p:nvSpPr>
        <p:spPr>
          <a:xfrm>
            <a:off x="6565202" y="31690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6" name="Google Shape;306;p73"/>
          <p:cNvSpPr/>
          <p:nvPr/>
        </p:nvSpPr>
        <p:spPr>
          <a:xfrm>
            <a:off x="6565202" y="35415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7" name="Google Shape;307;p73"/>
          <p:cNvSpPr/>
          <p:nvPr/>
        </p:nvSpPr>
        <p:spPr>
          <a:xfrm>
            <a:off x="6565202" y="38785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8" name="Google Shape;308;p73"/>
          <p:cNvSpPr/>
          <p:nvPr/>
        </p:nvSpPr>
        <p:spPr>
          <a:xfrm>
            <a:off x="7022402" y="4219777"/>
            <a:ext cx="143100" cy="129900"/>
          </a:xfrm>
          <a:prstGeom prst="ellipse">
            <a:avLst/>
          </a:prstGeom>
          <a:noFill/>
          <a:ln cap="flat" cmpd="sng" w="12700">
            <a:solidFill>
              <a:srgbClr val="F89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9" name="Google Shape;309;p73"/>
          <p:cNvSpPr/>
          <p:nvPr/>
        </p:nvSpPr>
        <p:spPr>
          <a:xfrm>
            <a:off x="6565202" y="4588077"/>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0" name="Google Shape;310;p73"/>
          <p:cNvSpPr/>
          <p:nvPr/>
        </p:nvSpPr>
        <p:spPr>
          <a:xfrm>
            <a:off x="7022402" y="4990627"/>
            <a:ext cx="143100" cy="129900"/>
          </a:xfrm>
          <a:prstGeom prst="ellipse">
            <a:avLst/>
          </a:prstGeom>
          <a:noFill/>
          <a:ln cap="flat" cmpd="sng" w="12700">
            <a:solidFill>
              <a:srgbClr val="F89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311" name="Google Shape;311;p73"/>
          <p:cNvCxnSpPr/>
          <p:nvPr/>
        </p:nvCxnSpPr>
        <p:spPr>
          <a:xfrm>
            <a:off x="9075886" y="1790487"/>
            <a:ext cx="555300" cy="315000"/>
          </a:xfrm>
          <a:prstGeom prst="straightConnector1">
            <a:avLst/>
          </a:prstGeom>
          <a:noFill/>
          <a:ln cap="flat" cmpd="sng" w="38100">
            <a:solidFill>
              <a:srgbClr val="CC0000"/>
            </a:solidFill>
            <a:prstDash val="solid"/>
            <a:round/>
            <a:headEnd len="med" w="med" type="none"/>
            <a:tailEnd len="med" w="med" type="triangle"/>
          </a:ln>
        </p:spPr>
      </p:cxnSp>
      <p:sp>
        <p:nvSpPr>
          <p:cNvPr id="312" name="Google Shape;312;p73"/>
          <p:cNvSpPr txBox="1"/>
          <p:nvPr/>
        </p:nvSpPr>
        <p:spPr>
          <a:xfrm>
            <a:off x="9690873" y="2047500"/>
            <a:ext cx="22128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highlight>
                  <a:srgbClr val="FF9900"/>
                </a:highlight>
                <a:latin typeface="Calibri"/>
                <a:ea typeface="Calibri"/>
                <a:cs typeface="Calibri"/>
                <a:sym typeface="Calibri"/>
              </a:rPr>
              <a:t>Large datasets!</a:t>
            </a:r>
            <a:endParaRPr sz="2400">
              <a:highlight>
                <a:srgbClr val="FF9900"/>
              </a:highlight>
              <a:latin typeface="Calibri"/>
              <a:ea typeface="Calibri"/>
              <a:cs typeface="Calibri"/>
              <a:sym typeface="Calibri"/>
            </a:endParaRPr>
          </a:p>
        </p:txBody>
      </p:sp>
      <p:sp>
        <p:nvSpPr>
          <p:cNvPr id="313" name="Google Shape;313;p73"/>
          <p:cNvSpPr txBox="1"/>
          <p:nvPr/>
        </p:nvSpPr>
        <p:spPr>
          <a:xfrm>
            <a:off x="6250050" y="5316415"/>
            <a:ext cx="5053500" cy="51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GOAL</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b="1" lang="en-US" sz="2400">
                <a:solidFill>
                  <a:schemeClr val="lt1"/>
                </a:solidFill>
                <a:latin typeface="Calibri"/>
                <a:ea typeface="Calibri"/>
                <a:cs typeface="Calibri"/>
                <a:sym typeface="Calibri"/>
              </a:rPr>
              <a:t>Parallel FoF </a:t>
            </a:r>
            <a:r>
              <a:rPr lang="en-US" sz="2400">
                <a:solidFill>
                  <a:schemeClr val="lt1"/>
                </a:solidFill>
                <a:latin typeface="Calibri"/>
                <a:ea typeface="Calibri"/>
                <a:cs typeface="Calibri"/>
                <a:sym typeface="Calibri"/>
              </a:rPr>
              <a:t>to run in a</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CPU + GPU Environment</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14" name="Google Shape;314;p73"/>
          <p:cNvSpPr/>
          <p:nvPr/>
        </p:nvSpPr>
        <p:spPr>
          <a:xfrm>
            <a:off x="6618211" y="6873051"/>
            <a:ext cx="143100" cy="129900"/>
          </a:xfrm>
          <a:prstGeom prst="ellipse">
            <a:avLst/>
          </a:prstGeom>
          <a:noFill/>
          <a:ln cap="flat" cmpd="sng" w="12700">
            <a:solidFill>
              <a:srgbClr val="C3D8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5" name="Google Shape;315;p73"/>
          <p:cNvSpPr/>
          <p:nvPr/>
        </p:nvSpPr>
        <p:spPr>
          <a:xfrm>
            <a:off x="5956374" y="5464756"/>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4"/>
          <p:cNvSpPr txBox="1"/>
          <p:nvPr/>
        </p:nvSpPr>
        <p:spPr>
          <a:xfrm>
            <a:off x="539685" y="97832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Raleway ExtraBold"/>
              <a:ea typeface="Raleway ExtraBold"/>
              <a:cs typeface="Raleway ExtraBold"/>
              <a:sym typeface="Raleway ExtraBold"/>
            </a:endParaRPr>
          </a:p>
        </p:txBody>
      </p:sp>
      <p:sp>
        <p:nvSpPr>
          <p:cNvPr id="321" name="Google Shape;321;p74"/>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322" name="Google Shape;322;p74"/>
          <p:cNvSpPr/>
          <p:nvPr/>
        </p:nvSpPr>
        <p:spPr>
          <a:xfrm>
            <a:off x="438198" y="234323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23" name="Google Shape;323;p74"/>
          <p:cNvSpPr txBox="1"/>
          <p:nvPr/>
        </p:nvSpPr>
        <p:spPr>
          <a:xfrm>
            <a:off x="731875" y="2192600"/>
            <a:ext cx="55026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Standard to parallelize codes using compiling directives</a:t>
            </a:r>
            <a:endParaRPr sz="2400">
              <a:solidFill>
                <a:schemeClr val="lt1"/>
              </a:solidFill>
              <a:latin typeface="Calibri"/>
              <a:ea typeface="Calibri"/>
              <a:cs typeface="Calibri"/>
              <a:sym typeface="Calibri"/>
            </a:endParaRPr>
          </a:p>
        </p:txBody>
      </p:sp>
      <p:sp>
        <p:nvSpPr>
          <p:cNvPr id="324" name="Google Shape;324;p74"/>
          <p:cNvSpPr/>
          <p:nvPr/>
        </p:nvSpPr>
        <p:spPr>
          <a:xfrm>
            <a:off x="438198" y="3411489"/>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25" name="Google Shape;325;p74"/>
          <p:cNvSpPr txBox="1"/>
          <p:nvPr/>
        </p:nvSpPr>
        <p:spPr>
          <a:xfrm>
            <a:off x="731875" y="3260850"/>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Heterogeneous HPC hardware platforms and architectures </a:t>
            </a:r>
            <a:endParaRPr sz="2400">
              <a:solidFill>
                <a:schemeClr val="lt1"/>
              </a:solidFill>
              <a:latin typeface="Calibri"/>
              <a:ea typeface="Calibri"/>
              <a:cs typeface="Calibri"/>
              <a:sym typeface="Calibri"/>
            </a:endParaRPr>
          </a:p>
        </p:txBody>
      </p:sp>
      <p:sp>
        <p:nvSpPr>
          <p:cNvPr id="326" name="Google Shape;326;p74"/>
          <p:cNvSpPr/>
          <p:nvPr/>
        </p:nvSpPr>
        <p:spPr>
          <a:xfrm>
            <a:off x="438198" y="4385307"/>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27" name="Google Shape;327;p74"/>
          <p:cNvSpPr txBox="1"/>
          <p:nvPr/>
        </p:nvSpPr>
        <p:spPr>
          <a:xfrm>
            <a:off x="731875" y="4234668"/>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Codes in C/C++/Fortran</a:t>
            </a:r>
            <a:endParaRPr sz="2400">
              <a:solidFill>
                <a:schemeClr val="lt1"/>
              </a:solidFill>
              <a:latin typeface="Bitter"/>
              <a:ea typeface="Bitter"/>
              <a:cs typeface="Bitter"/>
              <a:sym typeface="Bitter"/>
            </a:endParaRPr>
          </a:p>
        </p:txBody>
      </p:sp>
      <p:sp>
        <p:nvSpPr>
          <p:cNvPr id="328" name="Google Shape;328;p74"/>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OpenACC </a:t>
            </a:r>
            <a:endParaRPr b="1" sz="4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t>(</a:t>
            </a:r>
            <a:r>
              <a:rPr lang="en-US" sz="2400"/>
              <a:t>https://www.openacc.org/</a:t>
            </a:r>
            <a:r>
              <a:rPr b="1" lang="en-US" sz="2400"/>
              <a:t>)</a:t>
            </a:r>
            <a:endParaRPr b="1" sz="2400"/>
          </a:p>
        </p:txBody>
      </p:sp>
      <p:sp>
        <p:nvSpPr>
          <p:cNvPr id="329" name="Google Shape;329;p74"/>
          <p:cNvSpPr/>
          <p:nvPr/>
        </p:nvSpPr>
        <p:spPr>
          <a:xfrm>
            <a:off x="438192" y="5056474"/>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30" name="Google Shape;330;p74"/>
          <p:cNvSpPr txBox="1"/>
          <p:nvPr/>
        </p:nvSpPr>
        <p:spPr>
          <a:xfrm>
            <a:off x="731869" y="4905834"/>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List of compilers and profilers</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(https://www.openacc.org/tools)</a:t>
            </a:r>
            <a:endParaRPr sz="2400">
              <a:solidFill>
                <a:schemeClr val="lt1"/>
              </a:solidFill>
              <a:latin typeface="Calibri"/>
              <a:ea typeface="Calibri"/>
              <a:cs typeface="Calibri"/>
              <a:sym typeface="Calibri"/>
            </a:endParaRPr>
          </a:p>
        </p:txBody>
      </p:sp>
      <p:pic>
        <p:nvPicPr>
          <p:cNvPr id="331" name="Google Shape;331;p74"/>
          <p:cNvPicPr preferRelativeResize="0"/>
          <p:nvPr/>
        </p:nvPicPr>
        <p:blipFill rotWithShape="1">
          <a:blip r:embed="rId3">
            <a:alphaModFix/>
          </a:blip>
          <a:srcRect b="13599" l="0" r="0" t="0"/>
          <a:stretch/>
        </p:blipFill>
        <p:spPr>
          <a:xfrm>
            <a:off x="6374200" y="1091350"/>
            <a:ext cx="5050089" cy="4338450"/>
          </a:xfrm>
          <a:prstGeom prst="rect">
            <a:avLst/>
          </a:prstGeom>
          <a:noFill/>
          <a:ln>
            <a:noFill/>
          </a:ln>
        </p:spPr>
      </p:pic>
      <p:sp>
        <p:nvSpPr>
          <p:cNvPr id="332" name="Google Shape;332;p74"/>
          <p:cNvSpPr txBox="1"/>
          <p:nvPr/>
        </p:nvSpPr>
        <p:spPr>
          <a:xfrm>
            <a:off x="6750200" y="5429800"/>
            <a:ext cx="42981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The OpenACC workflow</a:t>
            </a:r>
            <a:endParaRPr sz="1800">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https://blogs.nvidia.com/blog/2012/06/05/openacc-complier-fast-portable-just-199-from-caps/</a:t>
            </a:r>
            <a:endParaRPr>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5"/>
          <p:cNvSpPr txBox="1"/>
          <p:nvPr/>
        </p:nvSpPr>
        <p:spPr>
          <a:xfrm>
            <a:off x="539685" y="97832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Raleway ExtraBold"/>
              <a:ea typeface="Raleway ExtraBold"/>
              <a:cs typeface="Raleway ExtraBold"/>
              <a:sym typeface="Raleway ExtraBold"/>
            </a:endParaRPr>
          </a:p>
        </p:txBody>
      </p:sp>
      <p:sp>
        <p:nvSpPr>
          <p:cNvPr id="338" name="Google Shape;338;p75"/>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339" name="Google Shape;339;p75"/>
          <p:cNvSpPr/>
          <p:nvPr/>
        </p:nvSpPr>
        <p:spPr>
          <a:xfrm>
            <a:off x="605920" y="2548234"/>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40" name="Google Shape;340;p75"/>
          <p:cNvSpPr txBox="1"/>
          <p:nvPr/>
        </p:nvSpPr>
        <p:spPr>
          <a:xfrm>
            <a:off x="899598" y="2397595"/>
            <a:ext cx="5502600" cy="115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Hybrid Environment using</a:t>
            </a:r>
            <a:endParaRPr sz="24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1 CPU and  1 GPU</a:t>
            </a:r>
            <a:endParaRPr sz="2400">
              <a:solidFill>
                <a:schemeClr val="lt1"/>
              </a:solidFill>
              <a:latin typeface="Calibri"/>
              <a:ea typeface="Calibri"/>
              <a:cs typeface="Calibri"/>
              <a:sym typeface="Calibri"/>
            </a:endParaRPr>
          </a:p>
        </p:txBody>
      </p:sp>
      <p:sp>
        <p:nvSpPr>
          <p:cNvPr id="341" name="Google Shape;341;p75"/>
          <p:cNvSpPr/>
          <p:nvPr/>
        </p:nvSpPr>
        <p:spPr>
          <a:xfrm>
            <a:off x="605920" y="3703960"/>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42" name="Google Shape;342;p75"/>
          <p:cNvSpPr txBox="1"/>
          <p:nvPr/>
        </p:nvSpPr>
        <p:spPr>
          <a:xfrm>
            <a:off x="899598" y="3553320"/>
            <a:ext cx="52032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Partition the input in chunks</a:t>
            </a:r>
            <a:endParaRPr sz="2400">
              <a:solidFill>
                <a:schemeClr val="lt1"/>
              </a:solidFill>
              <a:latin typeface="Calibri"/>
              <a:ea typeface="Calibri"/>
              <a:cs typeface="Calibri"/>
              <a:sym typeface="Calibri"/>
            </a:endParaRPr>
          </a:p>
        </p:txBody>
      </p:sp>
      <p:sp>
        <p:nvSpPr>
          <p:cNvPr id="343" name="Google Shape;343;p75"/>
          <p:cNvSpPr/>
          <p:nvPr/>
        </p:nvSpPr>
        <p:spPr>
          <a:xfrm>
            <a:off x="605920" y="4575958"/>
            <a:ext cx="214800" cy="195300"/>
          </a:xfrm>
          <a:prstGeom prst="ellipse">
            <a:avLst/>
          </a:prstGeom>
          <a:noFill/>
          <a:ln cap="flat" cmpd="sng" w="12700">
            <a:solidFill>
              <a:srgbClr val="51B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44" name="Google Shape;344;p75"/>
          <p:cNvSpPr txBox="1"/>
          <p:nvPr/>
        </p:nvSpPr>
        <p:spPr>
          <a:xfrm>
            <a:off x="899598" y="4425319"/>
            <a:ext cx="47610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Each chunk to a GPU kernel</a:t>
            </a:r>
            <a:endParaRPr sz="2400">
              <a:solidFill>
                <a:schemeClr val="lt1"/>
              </a:solidFill>
              <a:latin typeface="Bitter"/>
              <a:ea typeface="Bitter"/>
              <a:cs typeface="Bitter"/>
              <a:sym typeface="Bitter"/>
            </a:endParaRPr>
          </a:p>
        </p:txBody>
      </p:sp>
      <p:sp>
        <p:nvSpPr>
          <p:cNvPr id="345" name="Google Shape;345;p75"/>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Parallel </a:t>
            </a:r>
            <a:r>
              <a:rPr b="1" lang="en-US" sz="4800">
                <a:solidFill>
                  <a:schemeClr val="lt1"/>
                </a:solidFill>
                <a:latin typeface="Calibri"/>
                <a:ea typeface="Calibri"/>
                <a:cs typeface="Calibri"/>
                <a:sym typeface="Calibri"/>
              </a:rPr>
              <a:t>Approach</a:t>
            </a:r>
            <a:endParaRPr b="1" sz="4800">
              <a:solidFill>
                <a:schemeClr val="lt1"/>
              </a:solidFill>
              <a:latin typeface="Calibri"/>
              <a:ea typeface="Calibri"/>
              <a:cs typeface="Calibri"/>
              <a:sym typeface="Calibri"/>
            </a:endParaRPr>
          </a:p>
        </p:txBody>
      </p:sp>
      <p:pic>
        <p:nvPicPr>
          <p:cNvPr id="346" name="Google Shape;346;p75"/>
          <p:cNvPicPr preferRelativeResize="0"/>
          <p:nvPr/>
        </p:nvPicPr>
        <p:blipFill>
          <a:blip r:embed="rId3">
            <a:alphaModFix/>
          </a:blip>
          <a:stretch>
            <a:fillRect/>
          </a:stretch>
        </p:blipFill>
        <p:spPr>
          <a:xfrm>
            <a:off x="5207733" y="1868476"/>
            <a:ext cx="6577741" cy="402085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6"/>
          <p:cNvSpPr txBox="1"/>
          <p:nvPr/>
        </p:nvSpPr>
        <p:spPr>
          <a:xfrm>
            <a:off x="539685" y="978325"/>
            <a:ext cx="318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Raleway ExtraBold"/>
              <a:ea typeface="Raleway ExtraBold"/>
              <a:cs typeface="Raleway ExtraBold"/>
              <a:sym typeface="Raleway ExtraBold"/>
            </a:endParaRPr>
          </a:p>
        </p:txBody>
      </p:sp>
      <p:sp>
        <p:nvSpPr>
          <p:cNvPr id="352" name="Google Shape;352;p76"/>
          <p:cNvSpPr/>
          <p:nvPr/>
        </p:nvSpPr>
        <p:spPr>
          <a:xfrm>
            <a:off x="10954530" y="6298167"/>
            <a:ext cx="94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#GHC19</a:t>
            </a:r>
            <a:endParaRPr b="1" sz="1800">
              <a:solidFill>
                <a:schemeClr val="lt1"/>
              </a:solidFill>
              <a:latin typeface="Calibri"/>
              <a:ea typeface="Calibri"/>
              <a:cs typeface="Calibri"/>
              <a:sym typeface="Calibri"/>
            </a:endParaRPr>
          </a:p>
        </p:txBody>
      </p:sp>
      <p:sp>
        <p:nvSpPr>
          <p:cNvPr id="353" name="Google Shape;353;p76"/>
          <p:cNvSpPr txBox="1"/>
          <p:nvPr/>
        </p:nvSpPr>
        <p:spPr>
          <a:xfrm>
            <a:off x="438198" y="628625"/>
            <a:ext cx="76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Parallel </a:t>
            </a:r>
            <a:r>
              <a:rPr b="1" lang="en-US" sz="4800">
                <a:solidFill>
                  <a:schemeClr val="lt1"/>
                </a:solidFill>
                <a:latin typeface="Calibri"/>
                <a:ea typeface="Calibri"/>
                <a:cs typeface="Calibri"/>
                <a:sym typeface="Calibri"/>
              </a:rPr>
              <a:t>Approach</a:t>
            </a:r>
            <a:endParaRPr b="1" sz="4800">
              <a:solidFill>
                <a:schemeClr val="lt1"/>
              </a:solidFill>
              <a:latin typeface="Calibri"/>
              <a:ea typeface="Calibri"/>
              <a:cs typeface="Calibri"/>
              <a:sym typeface="Calibri"/>
            </a:endParaRPr>
          </a:p>
        </p:txBody>
      </p:sp>
      <p:pic>
        <p:nvPicPr>
          <p:cNvPr id="354" name="Google Shape;354;p76"/>
          <p:cNvPicPr preferRelativeResize="0"/>
          <p:nvPr/>
        </p:nvPicPr>
        <p:blipFill rotWithShape="1">
          <a:blip r:embed="rId3">
            <a:alphaModFix/>
          </a:blip>
          <a:srcRect b="0" l="405" r="584" t="0"/>
          <a:stretch/>
        </p:blipFill>
        <p:spPr>
          <a:xfrm>
            <a:off x="410362" y="1746050"/>
            <a:ext cx="11371274" cy="2350575"/>
          </a:xfrm>
          <a:prstGeom prst="rect">
            <a:avLst/>
          </a:prstGeom>
          <a:noFill/>
          <a:ln>
            <a:noFill/>
          </a:ln>
        </p:spPr>
      </p:pic>
      <p:pic>
        <p:nvPicPr>
          <p:cNvPr id="355" name="Google Shape;355;p76"/>
          <p:cNvPicPr preferRelativeResize="0"/>
          <p:nvPr/>
        </p:nvPicPr>
        <p:blipFill>
          <a:blip r:embed="rId4">
            <a:alphaModFix/>
          </a:blip>
          <a:stretch>
            <a:fillRect/>
          </a:stretch>
        </p:blipFill>
        <p:spPr>
          <a:xfrm>
            <a:off x="3309950" y="3722713"/>
            <a:ext cx="8657000" cy="1979425"/>
          </a:xfrm>
          <a:prstGeom prst="rect">
            <a:avLst/>
          </a:prstGeom>
          <a:noFill/>
          <a:ln>
            <a:noFill/>
          </a:ln>
        </p:spPr>
      </p:pic>
      <p:cxnSp>
        <p:nvCxnSpPr>
          <p:cNvPr id="356" name="Google Shape;356;p76"/>
          <p:cNvCxnSpPr/>
          <p:nvPr/>
        </p:nvCxnSpPr>
        <p:spPr>
          <a:xfrm flipH="1">
            <a:off x="6541450" y="765300"/>
            <a:ext cx="1267200" cy="1006200"/>
          </a:xfrm>
          <a:prstGeom prst="straightConnector1">
            <a:avLst/>
          </a:prstGeom>
          <a:noFill/>
          <a:ln cap="flat" cmpd="sng" w="76200">
            <a:solidFill>
              <a:srgbClr val="CC0000"/>
            </a:solidFill>
            <a:prstDash val="solid"/>
            <a:round/>
            <a:headEnd len="med" w="med" type="none"/>
            <a:tailEnd len="med" w="med" type="triangle"/>
          </a:ln>
        </p:spPr>
      </p:cxnSp>
      <p:sp>
        <p:nvSpPr>
          <p:cNvPr id="357" name="Google Shape;357;p76"/>
          <p:cNvSpPr txBox="1"/>
          <p:nvPr/>
        </p:nvSpPr>
        <p:spPr>
          <a:xfrm>
            <a:off x="7808650" y="262125"/>
            <a:ext cx="38763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highlight>
                  <a:srgbClr val="FF9900"/>
                </a:highlight>
                <a:latin typeface="Calibri"/>
                <a:ea typeface="Calibri"/>
                <a:cs typeface="Calibri"/>
                <a:sym typeface="Calibri"/>
              </a:rPr>
              <a:t>Compiling directives!!</a:t>
            </a:r>
            <a:endParaRPr sz="3000">
              <a:highlight>
                <a:srgbClr val="FF9900"/>
              </a:highlight>
              <a:latin typeface="Calibri"/>
              <a:ea typeface="Calibri"/>
              <a:cs typeface="Calibri"/>
              <a:sym typeface="Calibri"/>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