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9" r:id="rId3"/>
    <p:sldId id="261" r:id="rId4"/>
    <p:sldId id="262" r:id="rId5"/>
    <p:sldId id="273" r:id="rId6"/>
    <p:sldId id="274" r:id="rId7"/>
    <p:sldId id="275" r:id="rId8"/>
    <p:sldId id="276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A10D680-14AB-4D49-8D99-82AC474296B8}">
  <a:tblStyle styleId="{0A10D680-14AB-4D49-8D99-82AC474296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5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11964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Портфолио</a:t>
            </a:r>
            <a:br>
              <a:rPr lang="ru-RU" dirty="0" smtClean="0"/>
            </a:b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35646"/>
            <a:ext cx="4448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 Slab"/>
              </a:rPr>
              <a:t>Лабораторная</a:t>
            </a:r>
            <a:r>
              <a:rPr lang="ru-RU" sz="1600" dirty="0" smtClean="0">
                <a:solidFill>
                  <a:schemeClr val="bg1"/>
                </a:solidFill>
              </a:rPr>
              <a:t> работа №1</a:t>
            </a:r>
          </a:p>
          <a:p>
            <a:r>
              <a:rPr lang="ru-RU" sz="1600" dirty="0" smtClean="0">
                <a:solidFill>
                  <a:schemeClr val="bg1"/>
                </a:solidFill>
              </a:rPr>
              <a:t>Выполнила </a:t>
            </a:r>
            <a:r>
              <a:rPr lang="ru-RU" sz="1600" dirty="0" err="1" smtClean="0">
                <a:solidFill>
                  <a:schemeClr val="bg1"/>
                </a:solidFill>
              </a:rPr>
              <a:t>Беленко</a:t>
            </a:r>
            <a:r>
              <a:rPr lang="ru-RU" sz="1600" dirty="0" smtClean="0">
                <a:solidFill>
                  <a:schemeClr val="bg1"/>
                </a:solidFill>
              </a:rPr>
              <a:t> Анастасия Витальевна</a:t>
            </a:r>
          </a:p>
          <a:p>
            <a:r>
              <a:rPr lang="ru-RU" sz="1600" dirty="0" smtClean="0">
                <a:solidFill>
                  <a:schemeClr val="bg1"/>
                </a:solidFill>
              </a:rPr>
              <a:t>ИВТ 1 курс 1 группа 2 подгруппа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48357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fld id="{00000000-1234-1234-1234-123412341234}" type="slidenum">
              <a:rPr lang="en" smtClean="0"/>
              <a:pPr lvl="0"/>
              <a:t>1</a:t>
            </a:fld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251520" y="339502"/>
            <a:ext cx="7643192" cy="136815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sz="3200" dirty="0" smtClean="0"/>
              <a:t>«ИССЛЕДОВАНИЕ ВИДИМЫХ ТРАЕКТОРИЙ </a:t>
            </a:r>
            <a:r>
              <a:rPr lang="ru-RU" sz="3200" dirty="0" smtClean="0"/>
              <a:t>ДВИЖЕНИЯ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ПЛАНЕТ СОЛНЕЧНОЙ СИСТЕМЫ»</a:t>
            </a:r>
            <a:endParaRPr sz="3200"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>
            <a:off x="611560" y="2427734"/>
            <a:ext cx="6275040" cy="16561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 данной работе я, </a:t>
            </a:r>
            <a:r>
              <a:rPr lang="ru-RU" dirty="0" err="1" smtClean="0"/>
              <a:t>Беленко</a:t>
            </a:r>
            <a:r>
              <a:rPr lang="ru-RU" dirty="0" smtClean="0"/>
              <a:t> Анастасия Витальевна, студентка первого курса, буду рассматривать видимые траектории планет.</a:t>
            </a:r>
            <a:endParaRPr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48357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fld id="{00000000-1234-1234-1234-123412341234}" type="slidenum">
              <a:rPr lang="en" smtClean="0"/>
              <a:pPr lvl="0"/>
              <a:t>2</a:t>
            </a:fld>
            <a:endParaRPr lang="en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77966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Roboto Slab"/>
              </a:rPr>
              <a:t>Резюме</a:t>
            </a:r>
            <a:endParaRPr lang="ru-RU" b="1" dirty="0">
              <a:solidFill>
                <a:schemeClr val="bg1"/>
              </a:solidFill>
              <a:latin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323528" y="0"/>
            <a:ext cx="2376264" cy="7715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Глоссарий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395536" y="843558"/>
            <a:ext cx="8363272" cy="40324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1900" b="1" dirty="0" smtClean="0"/>
              <a:t>Траектория движения </a:t>
            </a:r>
            <a:r>
              <a:rPr lang="ru-RU" sz="1900" dirty="0" smtClean="0"/>
              <a:t>– это линия, </a:t>
            </a:r>
            <a:r>
              <a:rPr lang="ru-RU" sz="1900" dirty="0" smtClean="0"/>
              <a:t>которая </a:t>
            </a:r>
            <a:r>
              <a:rPr lang="ru-RU" sz="1900" dirty="0" smtClean="0"/>
              <a:t>описывает частица при </a:t>
            </a:r>
            <a:r>
              <a:rPr lang="ru-RU" sz="1900" dirty="0" smtClean="0"/>
              <a:t>своем движении.</a:t>
            </a:r>
          </a:p>
          <a:p>
            <a:pPr lvl="0"/>
            <a:r>
              <a:rPr lang="ru-RU" sz="1900" b="1" dirty="0" smtClean="0"/>
              <a:t>Материальная точка</a:t>
            </a:r>
            <a:r>
              <a:rPr lang="ru-RU" sz="1900" dirty="0" smtClean="0"/>
              <a:t> </a:t>
            </a:r>
            <a:r>
              <a:rPr lang="ru-RU" sz="1900" dirty="0" smtClean="0"/>
              <a:t>— </a:t>
            </a:r>
            <a:r>
              <a:rPr lang="ru-RU" sz="1900" dirty="0" smtClean="0"/>
              <a:t>обладающее массой тело, размерами, формой, вращением и внутренней структурой которого можно пренебречь в условиях исследуемой задачи</a:t>
            </a:r>
            <a:r>
              <a:rPr lang="ru-RU" sz="1900" dirty="0" smtClean="0"/>
              <a:t>.</a:t>
            </a:r>
          </a:p>
          <a:p>
            <a:pPr lvl="0"/>
            <a:r>
              <a:rPr lang="ru-RU" sz="1900" b="1" dirty="0" smtClean="0"/>
              <a:t>Гелиоцентрическая система </a:t>
            </a:r>
            <a:r>
              <a:rPr lang="ru-RU" sz="1900" b="1" dirty="0" smtClean="0"/>
              <a:t>мира</a:t>
            </a:r>
            <a:r>
              <a:rPr lang="ru-RU" sz="1900" dirty="0" smtClean="0"/>
              <a:t>— </a:t>
            </a:r>
            <a:r>
              <a:rPr lang="ru-RU" sz="1900" dirty="0" smtClean="0"/>
              <a:t>представление о том, что Солнце является центральным небесным телом, вокруг которого обращается Земля и другие планеты</a:t>
            </a:r>
            <a:r>
              <a:rPr lang="ru-RU" sz="1900" dirty="0" smtClean="0"/>
              <a:t>.</a:t>
            </a:r>
          </a:p>
          <a:p>
            <a:pPr lvl="0"/>
            <a:r>
              <a:rPr lang="ru-RU" sz="1900" b="1" dirty="0" smtClean="0"/>
              <a:t>Геоцентрическая система </a:t>
            </a:r>
            <a:r>
              <a:rPr lang="ru-RU" sz="1900" b="1" dirty="0" smtClean="0"/>
              <a:t>мира - </a:t>
            </a:r>
            <a:r>
              <a:rPr lang="ru-RU" sz="1900" dirty="0" smtClean="0"/>
              <a:t>представление </a:t>
            </a:r>
            <a:r>
              <a:rPr lang="ru-RU" sz="1900" dirty="0" smtClean="0"/>
              <a:t>о том, что центральное </a:t>
            </a:r>
            <a:r>
              <a:rPr lang="ru-RU" sz="1900" dirty="0" smtClean="0"/>
              <a:t>положение во Вселенной занимает неподвижная Земля, вокруг которой вращаются Солнце, Луна, планеты и звёзды.</a:t>
            </a:r>
            <a:endParaRPr sz="1900"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ctrTitle" idx="4294967295"/>
          </p:nvPr>
        </p:nvSpPr>
        <p:spPr>
          <a:xfrm>
            <a:off x="467544" y="771550"/>
            <a:ext cx="5486100" cy="18785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 dirty="0" smtClean="0"/>
              <a:t>Цикада цитат</a:t>
            </a:r>
            <a:endParaRPr sz="7200" dirty="0"/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4294967295"/>
          </p:nvPr>
        </p:nvSpPr>
        <p:spPr>
          <a:xfrm>
            <a:off x="467544" y="2715766"/>
            <a:ext cx="5486100" cy="11521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ru-RU" sz="1800" dirty="0" smtClean="0">
                <a:solidFill>
                  <a:srgbClr val="FFFFFF"/>
                </a:solidFill>
              </a:rPr>
              <a:t>высказывания ученых, писателей, философов </a:t>
            </a:r>
            <a:r>
              <a:rPr lang="ru-RU" sz="1800" dirty="0" smtClean="0">
                <a:solidFill>
                  <a:srgbClr val="FFFFFF"/>
                </a:solidFill>
              </a:rPr>
              <a:t>и</a:t>
            </a:r>
          </a:p>
          <a:p>
            <a:pPr marL="0" lvl="0" indent="0">
              <a:buNone/>
            </a:pPr>
            <a:r>
              <a:rPr lang="ru-RU" sz="1800" dirty="0" smtClean="0">
                <a:solidFill>
                  <a:srgbClr val="FFFFFF"/>
                </a:solidFill>
              </a:rPr>
              <a:t>т</a:t>
            </a:r>
            <a:r>
              <a:rPr lang="ru-RU" sz="1800" dirty="0" smtClean="0">
                <a:solidFill>
                  <a:srgbClr val="FFFFFF"/>
                </a:solidFill>
              </a:rPr>
              <a:t>. д</a:t>
            </a:r>
            <a:r>
              <a:rPr lang="ru-RU" sz="1800" dirty="0" smtClean="0">
                <a:solidFill>
                  <a:srgbClr val="FFFFFF"/>
                </a:solidFill>
              </a:rPr>
              <a:t>. об </a:t>
            </a:r>
            <a:r>
              <a:rPr lang="ru-RU" sz="1800" dirty="0" smtClean="0">
                <a:solidFill>
                  <a:srgbClr val="FFFFFF"/>
                </a:solidFill>
              </a:rPr>
              <a:t>исследовании Солнечной системы и космоса в целом.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7570680" y="2247629"/>
            <a:ext cx="283836" cy="2710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9"/>
          <p:cNvGrpSpPr/>
          <p:nvPr/>
        </p:nvGrpSpPr>
        <p:grpSpPr>
          <a:xfrm>
            <a:off x="7218453" y="725678"/>
            <a:ext cx="1216091" cy="1216410"/>
            <a:chOff x="6654650" y="3665275"/>
            <a:chExt cx="409100" cy="409125"/>
          </a:xfrm>
        </p:grpSpPr>
        <p:sp>
          <p:nvSpPr>
            <p:cNvPr id="184" name="Google Shape;184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19"/>
          <p:cNvGrpSpPr/>
          <p:nvPr/>
        </p:nvGrpSpPr>
        <p:grpSpPr>
          <a:xfrm rot="1056970">
            <a:off x="6046093" y="1682069"/>
            <a:ext cx="803433" cy="803550"/>
            <a:chOff x="570875" y="4322250"/>
            <a:chExt cx="443300" cy="443325"/>
          </a:xfrm>
        </p:grpSpPr>
        <p:sp>
          <p:nvSpPr>
            <p:cNvPr id="187" name="Google Shape;187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9"/>
          <p:cNvSpPr/>
          <p:nvPr/>
        </p:nvSpPr>
        <p:spPr>
          <a:xfrm rot="2466685">
            <a:off x="6136548" y="961352"/>
            <a:ext cx="394362" cy="3765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"/>
          <p:cNvSpPr/>
          <p:nvPr/>
        </p:nvSpPr>
        <p:spPr>
          <a:xfrm rot="-1609489">
            <a:off x="6713312" y="1198287"/>
            <a:ext cx="283826" cy="2710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"/>
          <p:cNvSpPr/>
          <p:nvPr/>
        </p:nvSpPr>
        <p:spPr>
          <a:xfrm rot="2926195">
            <a:off x="8434174" y="1412981"/>
            <a:ext cx="212540" cy="2029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/>
          <p:nvPr/>
        </p:nvSpPr>
        <p:spPr>
          <a:xfrm rot="-1609101">
            <a:off x="7513412" y="329101"/>
            <a:ext cx="191497" cy="18284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Цикада цитат</a:t>
            </a:r>
            <a:endParaRPr dirty="0"/>
          </a:p>
        </p:txBody>
      </p:sp>
      <p:sp>
        <p:nvSpPr>
          <p:cNvPr id="319" name="Google Shape;319;p30"/>
          <p:cNvSpPr txBox="1">
            <a:spLocks noGrp="1"/>
          </p:cNvSpPr>
          <p:nvPr>
            <p:ph type="body" idx="1"/>
          </p:nvPr>
        </p:nvSpPr>
        <p:spPr>
          <a:xfrm>
            <a:off x="395536" y="2211710"/>
            <a:ext cx="2530625" cy="9890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 smtClean="0"/>
              <a:t>Платон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 smtClean="0"/>
              <a:t>Астрономия заставляе</a:t>
            </a:r>
            <a:r>
              <a:rPr lang="ru-RU" sz="1200" dirty="0" smtClean="0"/>
              <a:t>т </a:t>
            </a:r>
            <a:r>
              <a:rPr lang="ru-RU" sz="1200" dirty="0" smtClean="0"/>
              <a:t>душу смотреть вверх и ведет нас из этого мира в </a:t>
            </a:r>
            <a:r>
              <a:rPr lang="ru-RU" sz="1200" dirty="0" smtClean="0"/>
              <a:t>другой.</a:t>
            </a:r>
            <a:endParaRPr lang="ru-RU" sz="12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20" name="Google Shape;320;p30"/>
          <p:cNvSpPr txBox="1">
            <a:spLocks noGrp="1"/>
          </p:cNvSpPr>
          <p:nvPr>
            <p:ph type="body" idx="2"/>
          </p:nvPr>
        </p:nvSpPr>
        <p:spPr>
          <a:xfrm>
            <a:off x="3290238" y="2230750"/>
            <a:ext cx="2563500" cy="12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 smtClean="0"/>
              <a:t>Нил </a:t>
            </a:r>
            <a:r>
              <a:rPr lang="ru-RU" sz="1200" b="1" dirty="0" err="1" smtClean="0"/>
              <a:t>Армстронг</a:t>
            </a:r>
            <a:endParaRPr sz="12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 smtClean="0"/>
              <a:t>Это один </a:t>
            </a:r>
            <a:r>
              <a:rPr lang="ru-RU" sz="1200" dirty="0" smtClean="0"/>
              <a:t>маленький шаг для человека, но гигантский скачок для всего </a:t>
            </a:r>
            <a:r>
              <a:rPr lang="ru-RU" sz="1200" dirty="0" smtClean="0"/>
              <a:t>человечества.</a:t>
            </a:r>
            <a:endParaRPr sz="1200" dirty="0"/>
          </a:p>
        </p:txBody>
      </p:sp>
      <p:sp>
        <p:nvSpPr>
          <p:cNvPr id="321" name="Google Shape;321;p30"/>
          <p:cNvSpPr txBox="1">
            <a:spLocks noGrp="1"/>
          </p:cNvSpPr>
          <p:nvPr>
            <p:ph type="body" idx="3"/>
          </p:nvPr>
        </p:nvSpPr>
        <p:spPr>
          <a:xfrm>
            <a:off x="6123300" y="2230750"/>
            <a:ext cx="2563500" cy="12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 smtClean="0"/>
              <a:t>Виталий Иванович Севастьянов</a:t>
            </a:r>
            <a:endParaRPr sz="12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 smtClean="0"/>
              <a:t>12 апреля </a:t>
            </a:r>
            <a:r>
              <a:rPr lang="ru-RU" sz="1200" dirty="0" smtClean="0"/>
              <a:t>произошло «смещение эпох». Позавтракали люди в одной эпохе, а обедали уже в </a:t>
            </a:r>
            <a:r>
              <a:rPr lang="ru-RU" sz="1200" dirty="0" smtClean="0"/>
              <a:t>другой.</a:t>
            </a:r>
            <a:endParaRPr sz="12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5</a:t>
            </a:fld>
            <a:endParaRPr/>
          </a:p>
        </p:txBody>
      </p:sp>
      <p:sp>
        <p:nvSpPr>
          <p:cNvPr id="323" name="Google Shape;323;p30"/>
          <p:cNvSpPr txBox="1">
            <a:spLocks noGrp="1"/>
          </p:cNvSpPr>
          <p:nvPr>
            <p:ph type="body" idx="1"/>
          </p:nvPr>
        </p:nvSpPr>
        <p:spPr>
          <a:xfrm>
            <a:off x="457200" y="3526150"/>
            <a:ext cx="2563500" cy="12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200" b="1" dirty="0" smtClean="0"/>
              <a:t>Леонардо да Винчи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 smtClean="0"/>
              <a:t>Синева неба </a:t>
            </a:r>
            <a:r>
              <a:rPr lang="ru-RU" sz="1200" dirty="0" smtClean="0"/>
              <a:t>происходит благодаря толще освещенных частиц воздуха, которая расположена между Землей и находящейся наверху чернотой.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  <p:sp>
        <p:nvSpPr>
          <p:cNvPr id="324" name="Google Shape;324;p30"/>
          <p:cNvSpPr txBox="1">
            <a:spLocks noGrp="1"/>
          </p:cNvSpPr>
          <p:nvPr>
            <p:ph type="body" idx="2"/>
          </p:nvPr>
        </p:nvSpPr>
        <p:spPr>
          <a:xfrm>
            <a:off x="3290238" y="3526150"/>
            <a:ext cx="2563500" cy="12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 smtClean="0"/>
              <a:t>Майкл Джексон</a:t>
            </a:r>
            <a:endParaRPr sz="1200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 smtClean="0"/>
              <a:t>Земля, которую мы все разделяем, не просто скала, летящая сквозь космос, но живое, заботливое существо. Она заботится о нас; она заслуживает нашей заботы в ответ</a:t>
            </a:r>
            <a:r>
              <a:rPr lang="ru-RU" sz="1200" dirty="0" smtClean="0"/>
              <a:t>.</a:t>
            </a:r>
            <a:endParaRPr lang="ru-RU" sz="1200" dirty="0" smtClean="0"/>
          </a:p>
        </p:txBody>
      </p:sp>
      <p:sp>
        <p:nvSpPr>
          <p:cNvPr id="325" name="Google Shape;325;p30"/>
          <p:cNvSpPr txBox="1">
            <a:spLocks noGrp="1"/>
          </p:cNvSpPr>
          <p:nvPr>
            <p:ph type="body" idx="3"/>
          </p:nvPr>
        </p:nvSpPr>
        <p:spPr>
          <a:xfrm>
            <a:off x="6123300" y="3526150"/>
            <a:ext cx="2563500" cy="12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 smtClean="0"/>
              <a:t>Сергей Павлович Королёв</a:t>
            </a:r>
            <a:endParaRPr sz="1200" b="1" dirty="0"/>
          </a:p>
          <a:p>
            <a:pPr marL="0" lvl="0" indent="0">
              <a:spcBef>
                <a:spcPts val="0"/>
              </a:spcBef>
              <a:buNone/>
            </a:pPr>
            <a:r>
              <a:rPr lang="ru-RU" sz="1200" dirty="0" smtClean="0"/>
              <a:t>Космонавтика имеет безграничное будущее, и ее перспективы беспредельны, как сама Вселенная.</a:t>
            </a:r>
            <a:br>
              <a:rPr lang="ru-RU" sz="1200" dirty="0" smtClean="0"/>
            </a:br>
            <a:endParaRPr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Постановка задачи</a:t>
            </a:r>
            <a:endParaRPr dirty="0"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6</a:t>
            </a:fld>
            <a:endParaRPr/>
          </a:p>
        </p:txBody>
      </p:sp>
      <p:sp>
        <p:nvSpPr>
          <p:cNvPr id="15" name="Текст 14"/>
          <p:cNvSpPr>
            <a:spLocks noGrp="1"/>
          </p:cNvSpPr>
          <p:nvPr>
            <p:ph type="body" idx="2"/>
          </p:nvPr>
        </p:nvSpPr>
        <p:spPr>
          <a:xfrm>
            <a:off x="899592" y="2571750"/>
            <a:ext cx="7344816" cy="1080120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организовать и провести </a:t>
            </a:r>
            <a:r>
              <a:rPr lang="ru-RU" dirty="0" smtClean="0"/>
              <a:t>вычислительный эксперимент для </a:t>
            </a:r>
            <a:r>
              <a:rPr lang="ru-RU" dirty="0" smtClean="0"/>
              <a:t>исследования видимых траекторий </a:t>
            </a:r>
            <a:r>
              <a:rPr lang="ru-RU" dirty="0" smtClean="0"/>
              <a:t>движения планет Солнечной системы</a:t>
            </a:r>
            <a:r>
              <a:rPr lang="ru-RU" dirty="0" smtClean="0"/>
              <a:t>. Найти  и решить аналогичную задачу на видимую траекторию движения тел.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2427734"/>
            <a:ext cx="3024336" cy="360040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Используемые формулы:</a:t>
            </a:r>
            <a:endParaRPr lang="ru-RU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323528" y="2859782"/>
            <a:ext cx="4896544" cy="1080120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x = </a:t>
            </a:r>
            <a:r>
              <a:rPr lang="pt-BR" dirty="0" smtClean="0"/>
              <a:t>r</a:t>
            </a:r>
            <a:r>
              <a:rPr lang="ru-RU" baseline="-25000" dirty="0" smtClean="0"/>
              <a:t>Марс</a:t>
            </a:r>
            <a:r>
              <a:rPr lang="ru-RU" dirty="0" smtClean="0"/>
              <a:t>*</a:t>
            </a:r>
            <a:r>
              <a:rPr lang="pt-BR" dirty="0" smtClean="0"/>
              <a:t>cos(w</a:t>
            </a:r>
            <a:r>
              <a:rPr lang="ru-RU" baseline="-25000" dirty="0" smtClean="0"/>
              <a:t>Марс</a:t>
            </a:r>
            <a:r>
              <a:rPr lang="pt-BR" dirty="0" smtClean="0"/>
              <a:t>t </a:t>
            </a:r>
            <a:r>
              <a:rPr lang="pt-BR" dirty="0" smtClean="0"/>
              <a:t>+ </a:t>
            </a:r>
            <a:r>
              <a:rPr lang="en-US" dirty="0" smtClean="0"/>
              <a:t>j</a:t>
            </a:r>
            <a:r>
              <a:rPr lang="pt-BR" dirty="0" smtClean="0"/>
              <a:t>) – r</a:t>
            </a:r>
            <a:r>
              <a:rPr lang="ru-RU" baseline="-25000" dirty="0" smtClean="0"/>
              <a:t>Земля</a:t>
            </a:r>
            <a:r>
              <a:rPr lang="ru-RU" dirty="0" smtClean="0"/>
              <a:t>*</a:t>
            </a:r>
            <a:r>
              <a:rPr lang="pt-BR" dirty="0" smtClean="0"/>
              <a:t>cos(w</a:t>
            </a:r>
            <a:r>
              <a:rPr lang="ru-RU" baseline="-25000" dirty="0" smtClean="0"/>
              <a:t>Земля</a:t>
            </a:r>
            <a:r>
              <a:rPr lang="pt-BR" dirty="0" smtClean="0"/>
              <a:t>t </a:t>
            </a:r>
            <a:r>
              <a:rPr lang="pt-BR" dirty="0" smtClean="0"/>
              <a:t>+ </a:t>
            </a:r>
            <a:r>
              <a:rPr lang="pt-BR" dirty="0" smtClean="0"/>
              <a:t>j)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y = </a:t>
            </a:r>
            <a:r>
              <a:rPr lang="pt-BR" dirty="0" smtClean="0"/>
              <a:t>r</a:t>
            </a:r>
            <a:r>
              <a:rPr lang="ru-RU" baseline="-25000" dirty="0" smtClean="0"/>
              <a:t>Марс</a:t>
            </a:r>
            <a:r>
              <a:rPr lang="ru-RU" dirty="0" smtClean="0"/>
              <a:t>*</a:t>
            </a:r>
            <a:r>
              <a:rPr lang="pt-BR" dirty="0" smtClean="0"/>
              <a:t>sin(w</a:t>
            </a:r>
            <a:r>
              <a:rPr lang="ru-RU" baseline="-25000" dirty="0" smtClean="0"/>
              <a:t>Марс</a:t>
            </a:r>
            <a:r>
              <a:rPr lang="pt-BR" dirty="0" smtClean="0"/>
              <a:t>t </a:t>
            </a:r>
            <a:r>
              <a:rPr lang="pt-BR" dirty="0" smtClean="0"/>
              <a:t>+ </a:t>
            </a:r>
            <a:r>
              <a:rPr lang="pt-BR" dirty="0" smtClean="0"/>
              <a:t>j) – r</a:t>
            </a:r>
            <a:r>
              <a:rPr lang="ru-RU" baseline="-25000" dirty="0" smtClean="0"/>
              <a:t>Земля</a:t>
            </a:r>
            <a:r>
              <a:rPr lang="ru-RU" dirty="0" smtClean="0"/>
              <a:t>*</a:t>
            </a:r>
            <a:r>
              <a:rPr lang="pt-BR" dirty="0" smtClean="0"/>
              <a:t>sin(w</a:t>
            </a:r>
            <a:r>
              <a:rPr lang="ru-RU" baseline="-25000" dirty="0" smtClean="0"/>
              <a:t>Земля</a:t>
            </a:r>
            <a:r>
              <a:rPr lang="pt-BR" dirty="0" smtClean="0"/>
              <a:t>t </a:t>
            </a:r>
            <a:r>
              <a:rPr lang="pt-BR" dirty="0" smtClean="0"/>
              <a:t>+ </a:t>
            </a:r>
            <a:r>
              <a:rPr lang="pt-BR" dirty="0" smtClean="0"/>
              <a:t>j)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w = 2</a:t>
            </a:r>
            <a:r>
              <a:rPr lang="el-GR" dirty="0" smtClean="0"/>
              <a:t>π</a:t>
            </a:r>
            <a:r>
              <a:rPr lang="en-US" dirty="0" smtClean="0"/>
              <a:t>/T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4751512" y="2355726"/>
            <a:ext cx="4392488" cy="2088232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Нужные константы:</a:t>
            </a:r>
          </a:p>
          <a:p>
            <a:pPr>
              <a:buNone/>
            </a:pPr>
            <a:r>
              <a:rPr lang="en-US" dirty="0" smtClean="0"/>
              <a:t>r – </a:t>
            </a:r>
            <a:r>
              <a:rPr lang="ru-RU" dirty="0" smtClean="0"/>
              <a:t>расстояние от планеты до Солнца (в км)</a:t>
            </a:r>
          </a:p>
          <a:p>
            <a:pPr>
              <a:buNone/>
            </a:pPr>
            <a:r>
              <a:rPr lang="en-US" dirty="0" smtClean="0"/>
              <a:t>w </a:t>
            </a:r>
            <a:r>
              <a:rPr lang="ru-RU" dirty="0" smtClean="0"/>
              <a:t>– угловая скорость планеты</a:t>
            </a:r>
          </a:p>
          <a:p>
            <a:pPr>
              <a:buNone/>
            </a:pPr>
            <a:r>
              <a:rPr lang="en-US" dirty="0" smtClean="0"/>
              <a:t>T – </a:t>
            </a:r>
            <a:r>
              <a:rPr lang="ru-RU" dirty="0" smtClean="0"/>
              <a:t>период обращения планеты вокруг Солнца</a:t>
            </a:r>
            <a:r>
              <a:rPr lang="en-US" dirty="0" smtClean="0"/>
              <a:t> (</a:t>
            </a:r>
            <a:r>
              <a:rPr lang="ru-RU" dirty="0" smtClean="0"/>
              <a:t>в сутках)</a:t>
            </a:r>
          </a:p>
          <a:p>
            <a:pPr>
              <a:buNone/>
            </a:pPr>
            <a:r>
              <a:rPr lang="en-US" dirty="0" smtClean="0"/>
              <a:t>j –  </a:t>
            </a:r>
            <a:r>
              <a:rPr lang="ru-RU" dirty="0" smtClean="0"/>
              <a:t>угловое смещение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14639" b="5842"/>
          <a:stretch>
            <a:fillRect/>
          </a:stretch>
        </p:blipFill>
        <p:spPr bwMode="auto">
          <a:xfrm>
            <a:off x="1691680" y="915566"/>
            <a:ext cx="5040982" cy="38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922177" y="307971"/>
            <a:ext cx="7199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spc="-150" dirty="0" smtClean="0">
                <a:solidFill>
                  <a:schemeClr val="bg1"/>
                </a:solidFill>
                <a:latin typeface="Roboto Slab"/>
              </a:rPr>
              <a:t>Траектория движения Марса относительно Земли</a:t>
            </a:r>
            <a:endParaRPr lang="ru-RU" sz="2400" b="1" spc="-150" dirty="0">
              <a:solidFill>
                <a:schemeClr val="bg1"/>
              </a:solidFill>
              <a:latin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320</Words>
  <Application>Microsoft Office PowerPoint</Application>
  <PresentationFormat>Экран (16:9)</PresentationFormat>
  <Paragraphs>49</Paragraphs>
  <Slides>8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Macmorris template</vt:lpstr>
      <vt:lpstr>Портфолио </vt:lpstr>
      <vt:lpstr>«ИССЛЕДОВАНИЕ ВИДИМЫХ ТРАЕКТОРИЙ ДВИЖЕНИЯ ПЛАНЕТ СОЛНЕЧНОЙ СИСТЕМЫ»</vt:lpstr>
      <vt:lpstr>Глоссарий</vt:lpstr>
      <vt:lpstr>Цикада цитат</vt:lpstr>
      <vt:lpstr>Цикада цитат</vt:lpstr>
      <vt:lpstr>Постановка задачи</vt:lpstr>
      <vt:lpstr>Математическая модель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Пользователь Windows</cp:lastModifiedBy>
  <cp:revision>61</cp:revision>
  <dcterms:modified xsi:type="dcterms:W3CDTF">2019-10-04T11:58:23Z</dcterms:modified>
</cp:coreProperties>
</file>