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sldIdLst>
    <p:sldId id="256" r:id="rId2"/>
    <p:sldId id="259" r:id="rId3"/>
    <p:sldId id="261" r:id="rId4"/>
    <p:sldId id="277" r:id="rId5"/>
    <p:sldId id="274" r:id="rId6"/>
    <p:sldId id="275" r:id="rId7"/>
    <p:sldId id="276" r:id="rId8"/>
    <p:sldId id="278" r:id="rId9"/>
    <p:sldId id="279" r:id="rId10"/>
    <p:sldId id="280" r:id="rId11"/>
    <p:sldId id="28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A10D680-14AB-4D49-8D99-82AC474296B8}">
  <a:tblStyle styleId="{0A10D680-14AB-4D49-8D99-82AC474296B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p:scale>
          <a:sx n="89" d="100"/>
          <a:sy n="89" d="100"/>
        </p:scale>
        <p:origin x="-834" y="-150"/>
      </p:cViewPr>
      <p:guideLst>
        <p:guide orient="horz" pos="162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lck.ru/JYjmo" TargetMode="External"/><Relationship Id="rId2" Type="http://schemas.openxmlformats.org/officeDocument/2006/relationships/hyperlink" Target="https://clck.ru/AHRFC" TargetMode="External"/><Relationship Id="rId1" Type="http://schemas.openxmlformats.org/officeDocument/2006/relationships/slideLayout" Target="../slideLayouts/slideLayout3.xml"/><Relationship Id="rId4" Type="http://schemas.openxmlformats.org/officeDocument/2006/relationships/hyperlink" Target="https://planetcalc.ru/1508/"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5"/>
            <a:ext cx="5486400" cy="119641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dirty="0" smtClean="0"/>
              <a:t>Портфолио</a:t>
            </a:r>
            <a:br>
              <a:rPr lang="ru-RU" dirty="0" smtClean="0"/>
            </a:br>
            <a:endParaRPr dirty="0"/>
          </a:p>
        </p:txBody>
      </p:sp>
      <p:sp>
        <p:nvSpPr>
          <p:cNvPr id="3" name="TextBox 2"/>
          <p:cNvSpPr txBox="1"/>
          <p:nvPr/>
        </p:nvSpPr>
        <p:spPr>
          <a:xfrm>
            <a:off x="467544" y="1635646"/>
            <a:ext cx="4448654" cy="830997"/>
          </a:xfrm>
          <a:prstGeom prst="rect">
            <a:avLst/>
          </a:prstGeom>
          <a:noFill/>
        </p:spPr>
        <p:txBody>
          <a:bodyPr wrap="none" rtlCol="0">
            <a:spAutoFit/>
          </a:bodyPr>
          <a:lstStyle/>
          <a:p>
            <a:r>
              <a:rPr lang="ru-RU" sz="1600" dirty="0" smtClean="0">
                <a:solidFill>
                  <a:schemeClr val="bg1"/>
                </a:solidFill>
                <a:latin typeface="Roboto Slab"/>
              </a:rPr>
              <a:t>Лабораторная</a:t>
            </a:r>
            <a:r>
              <a:rPr lang="ru-RU" sz="1600" dirty="0" smtClean="0">
                <a:solidFill>
                  <a:schemeClr val="bg1"/>
                </a:solidFill>
              </a:rPr>
              <a:t> работа №2</a:t>
            </a:r>
          </a:p>
          <a:p>
            <a:r>
              <a:rPr lang="ru-RU" sz="1600" dirty="0" smtClean="0">
                <a:solidFill>
                  <a:schemeClr val="bg1"/>
                </a:solidFill>
              </a:rPr>
              <a:t>Выполнила </a:t>
            </a:r>
            <a:r>
              <a:rPr lang="ru-RU" sz="1600" dirty="0" err="1" smtClean="0">
                <a:solidFill>
                  <a:schemeClr val="bg1"/>
                </a:solidFill>
              </a:rPr>
              <a:t>Беленко</a:t>
            </a:r>
            <a:r>
              <a:rPr lang="ru-RU" sz="1600" dirty="0" smtClean="0">
                <a:solidFill>
                  <a:schemeClr val="bg1"/>
                </a:solidFill>
              </a:rPr>
              <a:t> Анастасия Витальевна</a:t>
            </a:r>
          </a:p>
          <a:p>
            <a:r>
              <a:rPr lang="ru-RU" sz="1600" dirty="0" smtClean="0">
                <a:solidFill>
                  <a:schemeClr val="bg1"/>
                </a:solidFill>
              </a:rPr>
              <a:t>ИВТ 1 курс 1 группа 2 подгруппа</a:t>
            </a:r>
            <a:endParaRPr lang="ru-RU" sz="1600" dirty="0">
              <a:solidFill>
                <a:schemeClr val="bg1"/>
              </a:solidFill>
            </a:endParaRPr>
          </a:p>
        </p:txBody>
      </p:sp>
      <p:sp>
        <p:nvSpPr>
          <p:cNvPr id="4" name="Прямоугольник 3"/>
          <p:cNvSpPr/>
          <p:nvPr/>
        </p:nvSpPr>
        <p:spPr>
          <a:xfrm>
            <a:off x="0" y="4835723"/>
            <a:ext cx="284052" cy="307777"/>
          </a:xfrm>
          <a:prstGeom prst="rect">
            <a:avLst/>
          </a:prstGeom>
        </p:spPr>
        <p:txBody>
          <a:bodyPr wrap="none">
            <a:spAutoFit/>
          </a:bodyPr>
          <a:lstStyle/>
          <a:p>
            <a:pPr lvl="0"/>
            <a:fld id="{00000000-1234-1234-1234-123412341234}" type="slidenum">
              <a:rPr lang="en" smtClean="0"/>
              <a:pPr lvl="0"/>
              <a:t>1</a:t>
            </a:fld>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10</a:t>
            </a:fld>
            <a:endParaRPr lang="en"/>
          </a:p>
        </p:txBody>
      </p:sp>
      <p:sp>
        <p:nvSpPr>
          <p:cNvPr id="3" name="TextBox 2"/>
          <p:cNvSpPr txBox="1"/>
          <p:nvPr/>
        </p:nvSpPr>
        <p:spPr>
          <a:xfrm>
            <a:off x="179512" y="123478"/>
            <a:ext cx="8804052" cy="400110"/>
          </a:xfrm>
          <a:prstGeom prst="rect">
            <a:avLst/>
          </a:prstGeom>
          <a:noFill/>
        </p:spPr>
        <p:txBody>
          <a:bodyPr wrap="square" rtlCol="0">
            <a:spAutoFit/>
          </a:bodyPr>
          <a:lstStyle/>
          <a:p>
            <a:pPr algn="ctr"/>
            <a:r>
              <a:rPr lang="ru-RU" sz="2000" b="1" dirty="0" smtClean="0">
                <a:solidFill>
                  <a:schemeClr val="bg1"/>
                </a:solidFill>
                <a:latin typeface="Roboto Slab"/>
              </a:rPr>
              <a:t>Д</a:t>
            </a:r>
            <a:r>
              <a:rPr lang="ru-RU" sz="2000" b="1" dirty="0" smtClean="0">
                <a:solidFill>
                  <a:schemeClr val="bg1"/>
                </a:solidFill>
                <a:latin typeface="Roboto Slab"/>
              </a:rPr>
              <a:t>альность </a:t>
            </a:r>
            <a:r>
              <a:rPr lang="ru-RU" sz="2000" b="1" dirty="0" smtClean="0">
                <a:solidFill>
                  <a:schemeClr val="bg1"/>
                </a:solidFill>
                <a:latin typeface="Roboto Slab"/>
              </a:rPr>
              <a:t>полета в зависимости от </a:t>
            </a:r>
            <a:r>
              <a:rPr lang="ru-RU" sz="2000" b="1" dirty="0" smtClean="0">
                <a:solidFill>
                  <a:schemeClr val="bg1"/>
                </a:solidFill>
                <a:latin typeface="Roboto Slab"/>
              </a:rPr>
              <a:t>высоты и начальной </a:t>
            </a:r>
            <a:r>
              <a:rPr lang="ru-RU" sz="2000" b="1" dirty="0" smtClean="0">
                <a:solidFill>
                  <a:schemeClr val="bg1"/>
                </a:solidFill>
                <a:latin typeface="Roboto Slab"/>
              </a:rPr>
              <a:t>скорости</a:t>
            </a:r>
            <a:endParaRPr lang="ru-RU" sz="2000" b="1" dirty="0">
              <a:solidFill>
                <a:schemeClr val="bg1"/>
              </a:solidFill>
              <a:latin typeface="Roboto Slab"/>
            </a:endParaRPr>
          </a:p>
        </p:txBody>
      </p:sp>
      <p:pic>
        <p:nvPicPr>
          <p:cNvPr id="2050" name="Picture 2"/>
          <p:cNvPicPr>
            <a:picLocks noChangeAspect="1" noChangeArrowheads="1"/>
          </p:cNvPicPr>
          <p:nvPr/>
        </p:nvPicPr>
        <p:blipFill>
          <a:blip r:embed="rId2"/>
          <a:srcRect/>
          <a:stretch>
            <a:fillRect/>
          </a:stretch>
        </p:blipFill>
        <p:spPr bwMode="auto">
          <a:xfrm>
            <a:off x="1043608" y="555526"/>
            <a:ext cx="7119594" cy="4287937"/>
          </a:xfrm>
          <a:prstGeom prst="rect">
            <a:avLst/>
          </a:prstGeom>
          <a:noFill/>
          <a:ln w="9525">
            <a:solidFill>
              <a:schemeClr val="accent3">
                <a:lumMod val="50000"/>
              </a:schemeClr>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195486"/>
            <a:ext cx="5404048" cy="843658"/>
          </a:xfrm>
        </p:spPr>
        <p:txBody>
          <a:bodyPr/>
          <a:lstStyle/>
          <a:p>
            <a:r>
              <a:rPr lang="ru-RU" dirty="0" smtClean="0"/>
              <a:t>Вывод</a:t>
            </a:r>
            <a:endParaRPr lang="ru-RU" dirty="0"/>
          </a:p>
        </p:txBody>
      </p:sp>
      <p:sp>
        <p:nvSpPr>
          <p:cNvPr id="3" name="Текст 2"/>
          <p:cNvSpPr>
            <a:spLocks noGrp="1"/>
          </p:cNvSpPr>
          <p:nvPr>
            <p:ph type="body" idx="1"/>
          </p:nvPr>
        </p:nvSpPr>
        <p:spPr>
          <a:xfrm>
            <a:off x="323528" y="1563638"/>
            <a:ext cx="8479523" cy="2764800"/>
          </a:xfrm>
          <a:solidFill>
            <a:schemeClr val="bg1"/>
          </a:solidFill>
          <a:ln>
            <a:solidFill>
              <a:schemeClr val="accent3">
                <a:lumMod val="50000"/>
              </a:schemeClr>
            </a:solidFill>
          </a:ln>
        </p:spPr>
        <p:txBody>
          <a:bodyPr/>
          <a:lstStyle/>
          <a:p>
            <a:pPr algn="just">
              <a:buNone/>
            </a:pPr>
            <a:r>
              <a:rPr lang="ru-RU" sz="1800" dirty="0" smtClean="0"/>
              <a:t>       На </a:t>
            </a:r>
            <a:r>
              <a:rPr lang="ru-RU" sz="1800" dirty="0" smtClean="0"/>
              <a:t>графике видно, что с увеличением начальной скорости и высоты возрастала и дальность полёта тела.  Наибольшей дальностью полёта обладали тела, летевшие со скоростью </a:t>
            </a:r>
            <a:r>
              <a:rPr lang="ru-RU" sz="1800" dirty="0" err="1" smtClean="0"/>
              <a:t>v</a:t>
            </a:r>
            <a:r>
              <a:rPr lang="ru-RU" sz="1800" dirty="0" smtClean="0"/>
              <a:t> = 40 м/с, т.е. с наибольшей скоростью. Также заметим то, что при увеличении начальной скорости дальность полёта увеличивалась существеннее, чем при увеличении высоты. Из данного решения можно сделать вывод, что для достижения увеличения дальности полёта нужно увеличить начальную скорость и/или высоту полёта.</a:t>
            </a:r>
            <a:endParaRPr lang="ru-RU" sz="1800" dirty="0">
              <a:solidFill>
                <a:schemeClr val="tx1"/>
              </a:solidFill>
            </a:endParaRPr>
          </a:p>
        </p:txBody>
      </p:sp>
      <p:sp>
        <p:nvSpPr>
          <p:cNvPr id="4" name="Номер слайда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11</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251520" y="339502"/>
            <a:ext cx="7643192" cy="1368152"/>
          </a:xfrm>
          <a:prstGeom prst="rect">
            <a:avLst/>
          </a:prstGeom>
        </p:spPr>
        <p:txBody>
          <a:bodyPr spcFirstLastPara="1" wrap="square" lIns="0" tIns="0" rIns="0" bIns="0" anchor="ctr" anchorCtr="0">
            <a:noAutofit/>
          </a:bodyPr>
          <a:lstStyle/>
          <a:p>
            <a:r>
              <a:rPr lang="ru-RU" sz="3200" dirty="0" smtClean="0"/>
              <a:t>«МОДЕЛИРОВАНИЕ ДВИЖЕНИЯ ТЕЛА, БРОШЕННОГО ПОД УГЛОМ К ГОРИЗОНТУ»</a:t>
            </a:r>
            <a:endParaRPr sz="3200" dirty="0"/>
          </a:p>
        </p:txBody>
      </p:sp>
      <p:sp>
        <p:nvSpPr>
          <p:cNvPr id="162" name="Google Shape;162;p16"/>
          <p:cNvSpPr txBox="1">
            <a:spLocks noGrp="1"/>
          </p:cNvSpPr>
          <p:nvPr>
            <p:ph type="subTitle" idx="1"/>
          </p:nvPr>
        </p:nvSpPr>
        <p:spPr>
          <a:xfrm>
            <a:off x="611560" y="2427734"/>
            <a:ext cx="6275040" cy="165618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ru-RU" dirty="0" smtClean="0"/>
              <a:t>В данной работе я, </a:t>
            </a:r>
            <a:r>
              <a:rPr lang="ru-RU" dirty="0" err="1" smtClean="0"/>
              <a:t>Беленко</a:t>
            </a:r>
            <a:r>
              <a:rPr lang="ru-RU" dirty="0" smtClean="0"/>
              <a:t> Анастасия Витальевна, студентка первого курса, буду рассматривать движение тела, брошенного под углом к горизонту.</a:t>
            </a:r>
            <a:endParaRPr dirty="0"/>
          </a:p>
        </p:txBody>
      </p:sp>
      <p:sp>
        <p:nvSpPr>
          <p:cNvPr id="5" name="Прямоугольник 4"/>
          <p:cNvSpPr/>
          <p:nvPr/>
        </p:nvSpPr>
        <p:spPr>
          <a:xfrm>
            <a:off x="0" y="4835723"/>
            <a:ext cx="284052" cy="307777"/>
          </a:xfrm>
          <a:prstGeom prst="rect">
            <a:avLst/>
          </a:prstGeom>
        </p:spPr>
        <p:txBody>
          <a:bodyPr wrap="none">
            <a:spAutoFit/>
          </a:bodyPr>
          <a:lstStyle/>
          <a:p>
            <a:pPr lvl="0"/>
            <a:fld id="{00000000-1234-1234-1234-123412341234}" type="slidenum">
              <a:rPr lang="en" smtClean="0"/>
              <a:pPr lvl="0"/>
              <a:t>2</a:t>
            </a:fld>
            <a:endParaRPr lang="en" dirty="0"/>
          </a:p>
        </p:txBody>
      </p:sp>
      <p:sp>
        <p:nvSpPr>
          <p:cNvPr id="6" name="TextBox 5"/>
          <p:cNvSpPr txBox="1"/>
          <p:nvPr/>
        </p:nvSpPr>
        <p:spPr>
          <a:xfrm>
            <a:off x="251520" y="1779662"/>
            <a:ext cx="1332416" cy="461665"/>
          </a:xfrm>
          <a:prstGeom prst="rect">
            <a:avLst/>
          </a:prstGeom>
          <a:noFill/>
        </p:spPr>
        <p:txBody>
          <a:bodyPr wrap="none" rtlCol="0">
            <a:spAutoFit/>
          </a:bodyPr>
          <a:lstStyle/>
          <a:p>
            <a:r>
              <a:rPr lang="ru-RU" sz="2400" b="1" dirty="0" smtClean="0">
                <a:solidFill>
                  <a:schemeClr val="bg1"/>
                </a:solidFill>
                <a:latin typeface="Roboto Slab"/>
              </a:rPr>
              <a:t>Резюме</a:t>
            </a:r>
            <a:endParaRPr lang="ru-RU" b="1" dirty="0">
              <a:solidFill>
                <a:schemeClr val="bg1"/>
              </a:solidFill>
              <a:latin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323528" y="0"/>
            <a:ext cx="2376264" cy="7715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u-RU" dirty="0" smtClean="0"/>
              <a:t>Глоссарий</a:t>
            </a:r>
            <a:endParaRPr dirty="0"/>
          </a:p>
        </p:txBody>
      </p:sp>
      <p:sp>
        <p:nvSpPr>
          <p:cNvPr id="174" name="Google Shape;174;p18"/>
          <p:cNvSpPr txBox="1">
            <a:spLocks noGrp="1"/>
          </p:cNvSpPr>
          <p:nvPr>
            <p:ph type="body" idx="1"/>
          </p:nvPr>
        </p:nvSpPr>
        <p:spPr>
          <a:xfrm>
            <a:off x="395536" y="843558"/>
            <a:ext cx="8363272" cy="4032448"/>
          </a:xfrm>
          <a:prstGeom prst="rect">
            <a:avLst/>
          </a:prstGeom>
        </p:spPr>
        <p:style>
          <a:lnRef idx="2">
            <a:schemeClr val="accent3"/>
          </a:lnRef>
          <a:fillRef idx="1">
            <a:schemeClr val="lt1"/>
          </a:fillRef>
          <a:effectRef idx="0">
            <a:schemeClr val="accent3"/>
          </a:effectRef>
          <a:fontRef idx="minor">
            <a:schemeClr val="dk1"/>
          </a:fontRef>
        </p:style>
        <p:txBody>
          <a:bodyPr spcFirstLastPara="1" wrap="square" lIns="0" tIns="0" rIns="0" bIns="0" anchor="t" anchorCtr="0">
            <a:noAutofit/>
          </a:bodyPr>
          <a:lstStyle/>
          <a:p>
            <a:pPr lvl="0"/>
            <a:r>
              <a:rPr lang="ru-RU" sz="1900" b="1" dirty="0" smtClean="0"/>
              <a:t>Ускорение свободного падения </a:t>
            </a:r>
            <a:r>
              <a:rPr lang="ru-RU" sz="1900" dirty="0" smtClean="0"/>
              <a:t>– ускорение, придаваемое телу силой тяжести, при исключении из рассмотрения других сил.</a:t>
            </a:r>
          </a:p>
          <a:p>
            <a:pPr lvl="0"/>
            <a:r>
              <a:rPr lang="ru-RU" sz="1900" b="1" dirty="0" smtClean="0"/>
              <a:t>Движение тела под углом к горизонту</a:t>
            </a:r>
            <a:r>
              <a:rPr lang="ru-RU" sz="1900" dirty="0" smtClean="0"/>
              <a:t> — сложное криволинейное движение, которое можно представить в виде суммы двух независимых движений – равномерного прямолинейного движения в горизонтальном направлении и свободного падения по вертикали.</a:t>
            </a:r>
          </a:p>
          <a:p>
            <a:pPr lvl="0"/>
            <a:r>
              <a:rPr lang="ru-RU" sz="1900" b="1" dirty="0" smtClean="0"/>
              <a:t>Траектория движения </a:t>
            </a:r>
            <a:r>
              <a:rPr lang="ru-RU" sz="1900" dirty="0" smtClean="0"/>
              <a:t>– это линия, которая описывает частица</a:t>
            </a:r>
            <a:r>
              <a:rPr lang="en-US" sz="1900" dirty="0" smtClean="0"/>
              <a:t> (</a:t>
            </a:r>
            <a:r>
              <a:rPr lang="ru-RU" sz="1900" dirty="0" smtClean="0"/>
              <a:t>или материальная точка) при своем движении.</a:t>
            </a:r>
          </a:p>
          <a:p>
            <a:pPr lvl="0"/>
            <a:r>
              <a:rPr lang="ru-RU" sz="1900" b="1" dirty="0" smtClean="0"/>
              <a:t>Вектор - </a:t>
            </a:r>
            <a:r>
              <a:rPr lang="ru-RU" sz="2000" dirty="0" smtClean="0"/>
              <a:t>изображаемая отрезком прямой математическая величина, характеризующаяся численным значением и направлением.</a:t>
            </a:r>
            <a:endParaRPr sz="1900"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0"/>
            <a:ext cx="5548064" cy="898734"/>
          </a:xfrm>
        </p:spPr>
        <p:txBody>
          <a:bodyPr/>
          <a:lstStyle/>
          <a:p>
            <a:r>
              <a:rPr lang="ru-RU" dirty="0" smtClean="0"/>
              <a:t>Коллекция</a:t>
            </a:r>
            <a:endParaRPr lang="ru-RU" dirty="0"/>
          </a:p>
        </p:txBody>
      </p:sp>
      <p:sp>
        <p:nvSpPr>
          <p:cNvPr id="4" name="Номер слайда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4</a:t>
            </a:fld>
            <a:endParaRPr lang="en"/>
          </a:p>
        </p:txBody>
      </p:sp>
      <p:sp>
        <p:nvSpPr>
          <p:cNvPr id="6" name="TextBox 5"/>
          <p:cNvSpPr txBox="1"/>
          <p:nvPr/>
        </p:nvSpPr>
        <p:spPr>
          <a:xfrm>
            <a:off x="683568" y="1851670"/>
            <a:ext cx="7848872" cy="1754326"/>
          </a:xfrm>
          <a:prstGeom prst="rect">
            <a:avLst/>
          </a:prstGeom>
          <a:solidFill>
            <a:schemeClr val="bg1"/>
          </a:solidFill>
          <a:ln>
            <a:solidFill>
              <a:schemeClr val="accent3">
                <a:lumMod val="50000"/>
              </a:schemeClr>
            </a:solidFill>
          </a:ln>
        </p:spPr>
        <p:txBody>
          <a:bodyPr wrap="square" rtlCol="0">
            <a:spAutoFit/>
          </a:bodyPr>
          <a:lstStyle/>
          <a:p>
            <a:pPr>
              <a:buFont typeface="Arial" pitchFamily="34" charset="0"/>
              <a:buChar char="•"/>
            </a:pPr>
            <a:r>
              <a:rPr lang="en-US" sz="1800" dirty="0" smtClean="0">
                <a:latin typeface="Chivo"/>
              </a:rPr>
              <a:t>  </a:t>
            </a:r>
            <a:r>
              <a:rPr lang="en-US" sz="1800" dirty="0" smtClean="0">
                <a:latin typeface="Chivo"/>
                <a:hlinkClick r:id="rId2"/>
              </a:rPr>
              <a:t>https://clck.ru/AHRFC</a:t>
            </a:r>
            <a:r>
              <a:rPr lang="en-US" sz="1800" dirty="0" smtClean="0">
                <a:latin typeface="Chivo"/>
              </a:rPr>
              <a:t>  </a:t>
            </a:r>
            <a:r>
              <a:rPr lang="ru-RU" sz="1800" dirty="0" smtClean="0">
                <a:latin typeface="Chivo"/>
              </a:rPr>
              <a:t>школьный конспект из курса физики из раздела «Кинематика» по теме «Движение под углом к горизонту»</a:t>
            </a:r>
          </a:p>
          <a:p>
            <a:pPr>
              <a:buFont typeface="Arial" pitchFamily="34" charset="0"/>
              <a:buChar char="•"/>
            </a:pPr>
            <a:r>
              <a:rPr lang="ru-RU" sz="1800" dirty="0" smtClean="0">
                <a:latin typeface="Chivo"/>
                <a:hlinkClick r:id="rId3"/>
              </a:rPr>
              <a:t> </a:t>
            </a:r>
            <a:r>
              <a:rPr lang="en-US" sz="1800" dirty="0" smtClean="0">
                <a:latin typeface="Chivo"/>
                <a:hlinkClick r:id="rId3"/>
              </a:rPr>
              <a:t>https://clck.ru/JYjmo</a:t>
            </a:r>
            <a:r>
              <a:rPr lang="ru-RU" sz="1800" dirty="0" smtClean="0">
                <a:latin typeface="Chivo"/>
              </a:rPr>
              <a:t> основные формулы для расчета траектории движения тела под углом к горизонту</a:t>
            </a:r>
          </a:p>
          <a:p>
            <a:pPr>
              <a:buFont typeface="Arial" pitchFamily="34" charset="0"/>
              <a:buChar char="•"/>
            </a:pPr>
            <a:r>
              <a:rPr lang="en-US" sz="1800" dirty="0" smtClean="0">
                <a:latin typeface="Chivo"/>
                <a:hlinkClick r:id="rId4"/>
              </a:rPr>
              <a:t>https://planetcalc.ru/1508</a:t>
            </a:r>
            <a:r>
              <a:rPr lang="en-US" sz="1800" dirty="0" smtClean="0">
                <a:latin typeface="Chivo"/>
                <a:hlinkClick r:id="rId4"/>
              </a:rPr>
              <a:t>/</a:t>
            </a:r>
            <a:r>
              <a:rPr lang="en-US" sz="1800" dirty="0" smtClean="0">
                <a:latin typeface="Chivo"/>
              </a:rPr>
              <a:t> </a:t>
            </a:r>
            <a:r>
              <a:rPr lang="ru-RU" sz="1800" dirty="0" smtClean="0">
                <a:latin typeface="Chivo"/>
              </a:rPr>
              <a:t>калькулятор баллистического движения по известным.</a:t>
            </a:r>
            <a:endParaRPr lang="ru-RU" sz="1800" dirty="0">
              <a:latin typeface="Chi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467544" y="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u-RU" dirty="0" smtClean="0"/>
              <a:t>Постановка задачи</a:t>
            </a:r>
            <a:endParaRPr dirty="0"/>
          </a:p>
        </p:txBody>
      </p:sp>
      <p:sp>
        <p:nvSpPr>
          <p:cNvPr id="322" name="Google Shape;322;p3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pPr marL="0" lvl="0" indent="0" algn="l" rtl="0">
                <a:spcBef>
                  <a:spcPts val="0"/>
                </a:spcBef>
                <a:spcAft>
                  <a:spcPts val="0"/>
                </a:spcAft>
                <a:buClr>
                  <a:srgbClr val="000000"/>
                </a:buClr>
                <a:buSzPts val="1100"/>
                <a:buFont typeface="Arial"/>
                <a:buNone/>
              </a:pPr>
              <a:t>5</a:t>
            </a:fld>
            <a:endParaRPr/>
          </a:p>
        </p:txBody>
      </p:sp>
      <p:sp>
        <p:nvSpPr>
          <p:cNvPr id="15" name="Текст 14"/>
          <p:cNvSpPr>
            <a:spLocks noGrp="1"/>
          </p:cNvSpPr>
          <p:nvPr>
            <p:ph type="body" idx="2"/>
          </p:nvPr>
        </p:nvSpPr>
        <p:spPr>
          <a:xfrm>
            <a:off x="899592" y="2139702"/>
            <a:ext cx="7344816" cy="2088232"/>
          </a:xfrm>
        </p:spPr>
        <p:txBody>
          <a:bodyPr/>
          <a:lstStyle/>
          <a:p>
            <a:pPr algn="ctr">
              <a:buNone/>
            </a:pPr>
            <a:r>
              <a:rPr lang="ru-RU" dirty="0" smtClean="0"/>
              <a:t>организовать и провести вычислительный эксперимент для исследования движения тела под углом к горизонту. Выбрать самостоятельно задачу на движение тела под углом к горизонту, реализовать ее решение средствами электронных таблиц, построить график зависимости и проанализировать дальность полета в зависимости от высоты и начальной скорости.</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Математическая модель</a:t>
            </a:r>
            <a:endParaRPr lang="ru-RU" dirty="0"/>
          </a:p>
        </p:txBody>
      </p:sp>
      <p:sp>
        <p:nvSpPr>
          <p:cNvPr id="3" name="Текст 2"/>
          <p:cNvSpPr>
            <a:spLocks noGrp="1"/>
          </p:cNvSpPr>
          <p:nvPr>
            <p:ph type="body" idx="1"/>
          </p:nvPr>
        </p:nvSpPr>
        <p:spPr>
          <a:xfrm>
            <a:off x="251520" y="2427734"/>
            <a:ext cx="3024336" cy="360040"/>
          </a:xfrm>
        </p:spPr>
        <p:txBody>
          <a:bodyPr/>
          <a:lstStyle/>
          <a:p>
            <a:pPr>
              <a:buNone/>
            </a:pPr>
            <a:r>
              <a:rPr lang="ru-RU" b="1" dirty="0" smtClean="0"/>
              <a:t>Используемые формулы:</a:t>
            </a:r>
            <a:endParaRPr lang="ru-RU" b="1" dirty="0"/>
          </a:p>
        </p:txBody>
      </p:sp>
      <p:sp>
        <p:nvSpPr>
          <p:cNvPr id="4" name="Текст 3"/>
          <p:cNvSpPr>
            <a:spLocks noGrp="1"/>
          </p:cNvSpPr>
          <p:nvPr>
            <p:ph type="body" idx="2"/>
          </p:nvPr>
        </p:nvSpPr>
        <p:spPr>
          <a:xfrm>
            <a:off x="323528" y="2859782"/>
            <a:ext cx="4896544" cy="1080120"/>
          </a:xfrm>
        </p:spPr>
        <p:txBody>
          <a:bodyPr/>
          <a:lstStyle/>
          <a:p>
            <a:pPr>
              <a:buNone/>
            </a:pPr>
            <a:r>
              <a:rPr lang="pt-BR" dirty="0" smtClean="0"/>
              <a:t>x =</a:t>
            </a:r>
            <a:r>
              <a:rPr lang="ru-RU" dirty="0" smtClean="0"/>
              <a:t> </a:t>
            </a:r>
            <a:r>
              <a:rPr lang="en-US" dirty="0" smtClean="0"/>
              <a:t>V</a:t>
            </a:r>
            <a:r>
              <a:rPr lang="en-US" baseline="-25000" dirty="0" smtClean="0"/>
              <a:t>0</a:t>
            </a:r>
            <a:r>
              <a:rPr lang="ru-RU" baseline="-25000" dirty="0" smtClean="0"/>
              <a:t> </a:t>
            </a:r>
            <a:r>
              <a:rPr lang="en-US" dirty="0" smtClean="0"/>
              <a:t>*</a:t>
            </a:r>
            <a:r>
              <a:rPr lang="ru-RU" dirty="0" smtClean="0"/>
              <a:t> </a:t>
            </a:r>
            <a:r>
              <a:rPr lang="en-US" dirty="0" err="1" smtClean="0"/>
              <a:t>cos</a:t>
            </a:r>
            <a:r>
              <a:rPr lang="el-GR" dirty="0" smtClean="0"/>
              <a:t>α</a:t>
            </a:r>
            <a:r>
              <a:rPr lang="ru-RU" dirty="0" smtClean="0"/>
              <a:t> </a:t>
            </a:r>
            <a:r>
              <a:rPr lang="el-GR" dirty="0" smtClean="0"/>
              <a:t>*</a:t>
            </a:r>
            <a:r>
              <a:rPr lang="ru-RU" dirty="0" smtClean="0"/>
              <a:t> </a:t>
            </a:r>
            <a:r>
              <a:rPr lang="en-US" dirty="0" smtClean="0"/>
              <a:t>t</a:t>
            </a:r>
            <a:endParaRPr lang="pt-BR" dirty="0" smtClean="0"/>
          </a:p>
          <a:p>
            <a:pPr>
              <a:buNone/>
            </a:pPr>
            <a:r>
              <a:rPr lang="pt-BR" dirty="0" smtClean="0"/>
              <a:t>y = V</a:t>
            </a:r>
            <a:r>
              <a:rPr lang="pt-BR" baseline="-25000" dirty="0" smtClean="0"/>
              <a:t>0</a:t>
            </a:r>
            <a:r>
              <a:rPr lang="ru-RU" baseline="-25000" dirty="0" smtClean="0"/>
              <a:t> </a:t>
            </a:r>
            <a:r>
              <a:rPr lang="pt-BR" dirty="0" smtClean="0"/>
              <a:t>*</a:t>
            </a:r>
            <a:r>
              <a:rPr lang="ru-RU" dirty="0" smtClean="0"/>
              <a:t> </a:t>
            </a:r>
            <a:r>
              <a:rPr lang="pt-BR" dirty="0" smtClean="0"/>
              <a:t>sin</a:t>
            </a:r>
            <a:r>
              <a:rPr lang="el-GR" dirty="0" smtClean="0"/>
              <a:t>α</a:t>
            </a:r>
            <a:r>
              <a:rPr lang="ru-RU" dirty="0" smtClean="0"/>
              <a:t> </a:t>
            </a:r>
            <a:r>
              <a:rPr lang="el-GR" dirty="0" smtClean="0"/>
              <a:t>*</a:t>
            </a:r>
            <a:r>
              <a:rPr lang="ru-RU" dirty="0" smtClean="0"/>
              <a:t> </a:t>
            </a:r>
            <a:r>
              <a:rPr lang="pt-BR" dirty="0" smtClean="0"/>
              <a:t>t – g</a:t>
            </a:r>
            <a:r>
              <a:rPr lang="ru-RU" dirty="0" smtClean="0"/>
              <a:t> </a:t>
            </a:r>
            <a:r>
              <a:rPr lang="pt-BR" dirty="0" smtClean="0"/>
              <a:t>*</a:t>
            </a:r>
            <a:r>
              <a:rPr lang="ru-RU" dirty="0" smtClean="0"/>
              <a:t> </a:t>
            </a:r>
            <a:r>
              <a:rPr lang="pt-BR" dirty="0" smtClean="0"/>
              <a:t>t</a:t>
            </a:r>
            <a:r>
              <a:rPr lang="pt-BR" baseline="30000" dirty="0" smtClean="0"/>
              <a:t>2</a:t>
            </a:r>
            <a:r>
              <a:rPr lang="pt-BR" dirty="0" smtClean="0"/>
              <a:t>/2</a:t>
            </a:r>
            <a:endParaRPr lang="ru-RU" dirty="0" smtClean="0"/>
          </a:p>
          <a:p>
            <a:pPr>
              <a:buNone/>
            </a:pPr>
            <a:endParaRPr lang="en-US" dirty="0" smtClean="0"/>
          </a:p>
          <a:p>
            <a:pPr>
              <a:buNone/>
            </a:pPr>
            <a:endParaRPr lang="en-US" dirty="0" smtClean="0"/>
          </a:p>
          <a:p>
            <a:pPr>
              <a:buNone/>
            </a:pPr>
            <a:endParaRPr lang="ru-RU" dirty="0"/>
          </a:p>
        </p:txBody>
      </p:sp>
      <p:sp>
        <p:nvSpPr>
          <p:cNvPr id="5" name="Текст 4"/>
          <p:cNvSpPr>
            <a:spLocks noGrp="1"/>
          </p:cNvSpPr>
          <p:nvPr>
            <p:ph type="body" idx="3"/>
          </p:nvPr>
        </p:nvSpPr>
        <p:spPr>
          <a:xfrm>
            <a:off x="4751512" y="2355726"/>
            <a:ext cx="4392488" cy="2088232"/>
          </a:xfrm>
        </p:spPr>
        <p:txBody>
          <a:bodyPr/>
          <a:lstStyle/>
          <a:p>
            <a:pPr>
              <a:buNone/>
            </a:pPr>
            <a:r>
              <a:rPr lang="ru-RU" b="1" dirty="0" smtClean="0"/>
              <a:t>Нужные константы:</a:t>
            </a:r>
          </a:p>
          <a:p>
            <a:pPr>
              <a:buNone/>
            </a:pPr>
            <a:r>
              <a:rPr lang="en-US" dirty="0" smtClean="0"/>
              <a:t>V0 – </a:t>
            </a:r>
            <a:r>
              <a:rPr lang="ru-RU" dirty="0" smtClean="0"/>
              <a:t>начальная скорость тела</a:t>
            </a:r>
          </a:p>
          <a:p>
            <a:pPr>
              <a:buNone/>
            </a:pPr>
            <a:r>
              <a:rPr lang="el-GR" dirty="0" smtClean="0"/>
              <a:t>α</a:t>
            </a:r>
            <a:r>
              <a:rPr lang="ru-RU" dirty="0" smtClean="0"/>
              <a:t> – угол между горизонтом и вектором начальной скорости</a:t>
            </a:r>
          </a:p>
          <a:p>
            <a:pPr>
              <a:buNone/>
            </a:pPr>
            <a:r>
              <a:rPr lang="en-US" dirty="0" smtClean="0"/>
              <a:t>g </a:t>
            </a:r>
            <a:r>
              <a:rPr lang="ru-RU" dirty="0" smtClean="0"/>
              <a:t>– коэффициент свободного падения</a:t>
            </a:r>
          </a:p>
          <a:p>
            <a:pPr>
              <a:buNone/>
            </a:pPr>
            <a:endParaRPr lang="ru-RU" dirty="0"/>
          </a:p>
        </p:txBody>
      </p:sp>
      <p:sp>
        <p:nvSpPr>
          <p:cNvPr id="6" name="Номер слайда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7</a:t>
            </a:fld>
            <a:endParaRPr lang="en"/>
          </a:p>
        </p:txBody>
      </p:sp>
      <p:sp>
        <p:nvSpPr>
          <p:cNvPr id="4" name="Прямоугольник 3"/>
          <p:cNvSpPr/>
          <p:nvPr/>
        </p:nvSpPr>
        <p:spPr>
          <a:xfrm>
            <a:off x="899592" y="0"/>
            <a:ext cx="7122463" cy="830997"/>
          </a:xfrm>
          <a:prstGeom prst="rect">
            <a:avLst/>
          </a:prstGeom>
        </p:spPr>
        <p:txBody>
          <a:bodyPr wrap="none">
            <a:spAutoFit/>
          </a:bodyPr>
          <a:lstStyle/>
          <a:p>
            <a:pPr algn="ctr"/>
            <a:r>
              <a:rPr lang="ru-RU" sz="2400" b="1" spc="-150" dirty="0" smtClean="0">
                <a:solidFill>
                  <a:schemeClr val="bg1"/>
                </a:solidFill>
                <a:latin typeface="Roboto Slab"/>
              </a:rPr>
              <a:t>Траектория падения тела, брошенного под углом </a:t>
            </a:r>
          </a:p>
          <a:p>
            <a:pPr algn="ctr"/>
            <a:r>
              <a:rPr lang="ru-RU" sz="2400" b="1" spc="-150" dirty="0" smtClean="0">
                <a:solidFill>
                  <a:schemeClr val="bg1"/>
                </a:solidFill>
                <a:latin typeface="Roboto Slab"/>
              </a:rPr>
              <a:t>58 градусов к горизонту</a:t>
            </a:r>
            <a:endParaRPr lang="ru-RU" sz="2400" b="1" spc="-150" dirty="0">
              <a:solidFill>
                <a:schemeClr val="bg1"/>
              </a:solidFill>
              <a:latin typeface="Roboto Slab"/>
            </a:endParaRPr>
          </a:p>
        </p:txBody>
      </p:sp>
      <p:pic>
        <p:nvPicPr>
          <p:cNvPr id="3" name="Picture 2"/>
          <p:cNvPicPr>
            <a:picLocks noChangeAspect="1" noChangeArrowheads="1"/>
          </p:cNvPicPr>
          <p:nvPr/>
        </p:nvPicPr>
        <p:blipFill>
          <a:blip r:embed="rId2"/>
          <a:srcRect l="1049" t="1929" r="1438" b="1644"/>
          <a:stretch>
            <a:fillRect/>
          </a:stretch>
        </p:blipFill>
        <p:spPr bwMode="auto">
          <a:xfrm>
            <a:off x="395536" y="915566"/>
            <a:ext cx="6696744" cy="3600400"/>
          </a:xfrm>
          <a:prstGeom prst="rect">
            <a:avLst/>
          </a:prstGeom>
          <a:noFill/>
          <a:ln w="9525">
            <a:solidFill>
              <a:schemeClr val="accent3">
                <a:lumMod val="50000"/>
              </a:schemeClr>
            </a:solidFill>
            <a:miter lim="800000"/>
            <a:headEnd/>
            <a:tailEnd/>
          </a:ln>
        </p:spPr>
      </p:pic>
      <p:sp>
        <p:nvSpPr>
          <p:cNvPr id="5" name="TextBox 4"/>
          <p:cNvSpPr txBox="1"/>
          <p:nvPr/>
        </p:nvSpPr>
        <p:spPr>
          <a:xfrm>
            <a:off x="7164288" y="1635646"/>
            <a:ext cx="1979712" cy="2031325"/>
          </a:xfrm>
          <a:prstGeom prst="rect">
            <a:avLst/>
          </a:prstGeom>
          <a:noFill/>
        </p:spPr>
        <p:txBody>
          <a:bodyPr wrap="square" rtlCol="0">
            <a:spAutoFit/>
          </a:bodyPr>
          <a:lstStyle/>
          <a:p>
            <a:r>
              <a:rPr lang="ru-RU" sz="1600" b="1" dirty="0" smtClean="0">
                <a:solidFill>
                  <a:schemeClr val="bg1"/>
                </a:solidFill>
                <a:latin typeface="Chivo"/>
              </a:rPr>
              <a:t>При </a:t>
            </a:r>
            <a:r>
              <a:rPr lang="ru-RU" sz="1600" b="1" dirty="0" smtClean="0">
                <a:solidFill>
                  <a:schemeClr val="bg1"/>
                </a:solidFill>
                <a:latin typeface="Chivo"/>
              </a:rPr>
              <a:t>ст</a:t>
            </a:r>
            <a:r>
              <a:rPr lang="ru-RU" sz="1600" b="1" dirty="0" smtClean="0">
                <a:solidFill>
                  <a:schemeClr val="bg1"/>
                </a:solidFill>
                <a:latin typeface="Chivo"/>
              </a:rPr>
              <a:t>р</a:t>
            </a:r>
            <a:r>
              <a:rPr lang="ru-RU" sz="1600" b="1" dirty="0" smtClean="0">
                <a:solidFill>
                  <a:schemeClr val="bg1"/>
                </a:solidFill>
                <a:latin typeface="Chivo"/>
              </a:rPr>
              <a:t>ельбе </a:t>
            </a:r>
            <a:r>
              <a:rPr lang="ru-RU" sz="1600" b="1" dirty="0" smtClean="0">
                <a:solidFill>
                  <a:schemeClr val="bg1"/>
                </a:solidFill>
                <a:latin typeface="Chivo"/>
              </a:rPr>
              <a:t>из пушки под углом 58 градусов к горизонту, снаряд пролетает 3596 метров.</a:t>
            </a:r>
            <a:endParaRPr lang="ru-RU" sz="1800" b="1" dirty="0" smtClean="0">
              <a:solidFill>
                <a:schemeClr val="bg1"/>
              </a:solidFill>
              <a:latin typeface="Chivo"/>
            </a:endParaRPr>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8</a:t>
            </a:fld>
            <a:endParaRPr lang="en"/>
          </a:p>
        </p:txBody>
      </p:sp>
      <p:pic>
        <p:nvPicPr>
          <p:cNvPr id="1026" name="Picture 2"/>
          <p:cNvPicPr>
            <a:picLocks noChangeAspect="1" noChangeArrowheads="1"/>
          </p:cNvPicPr>
          <p:nvPr/>
        </p:nvPicPr>
        <p:blipFill>
          <a:blip r:embed="rId2"/>
          <a:srcRect/>
          <a:stretch>
            <a:fillRect/>
          </a:stretch>
        </p:blipFill>
        <p:spPr bwMode="auto">
          <a:xfrm>
            <a:off x="251520" y="555526"/>
            <a:ext cx="8772525" cy="4171950"/>
          </a:xfrm>
          <a:prstGeom prst="rect">
            <a:avLst/>
          </a:prstGeom>
          <a:noFill/>
          <a:ln w="9525">
            <a:solidFill>
              <a:schemeClr val="accent3">
                <a:lumMod val="50000"/>
              </a:schemeClr>
            </a:solidFill>
            <a:miter lim="800000"/>
            <a:headEnd/>
            <a:tailEnd/>
          </a:ln>
        </p:spPr>
      </p:pic>
      <p:sp>
        <p:nvSpPr>
          <p:cNvPr id="5" name="Прямоугольник 4"/>
          <p:cNvSpPr/>
          <p:nvPr/>
        </p:nvSpPr>
        <p:spPr>
          <a:xfrm>
            <a:off x="181289" y="123478"/>
            <a:ext cx="8962711" cy="461665"/>
          </a:xfrm>
          <a:prstGeom prst="rect">
            <a:avLst/>
          </a:prstGeom>
        </p:spPr>
        <p:txBody>
          <a:bodyPr wrap="none">
            <a:spAutoFit/>
          </a:bodyPr>
          <a:lstStyle/>
          <a:p>
            <a:pPr algn="ctr"/>
            <a:r>
              <a:rPr lang="ru-RU" sz="2400" b="1" spc="-150" dirty="0" smtClean="0">
                <a:solidFill>
                  <a:schemeClr val="bg1"/>
                </a:solidFill>
                <a:latin typeface="Roboto Slab"/>
              </a:rPr>
              <a:t>Исследование зависимости дальности полета от величины угла:</a:t>
            </a:r>
            <a:endParaRPr lang="ru-RU" sz="2400" b="1" spc="-150" dirty="0" smtClean="0">
              <a:solidFill>
                <a:schemeClr val="bg1"/>
              </a:solidFill>
              <a:latin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9</a:t>
            </a:fld>
            <a:endParaRPr lang="en"/>
          </a:p>
        </p:txBody>
      </p:sp>
      <p:sp>
        <p:nvSpPr>
          <p:cNvPr id="3" name="TextBox 2"/>
          <p:cNvSpPr txBox="1"/>
          <p:nvPr/>
        </p:nvSpPr>
        <p:spPr>
          <a:xfrm>
            <a:off x="0" y="987574"/>
            <a:ext cx="9054629" cy="3046988"/>
          </a:xfrm>
          <a:prstGeom prst="rect">
            <a:avLst/>
          </a:prstGeom>
          <a:noFill/>
        </p:spPr>
        <p:txBody>
          <a:bodyPr wrap="square" rtlCol="0">
            <a:spAutoFit/>
          </a:bodyPr>
          <a:lstStyle/>
          <a:p>
            <a:pPr algn="ctr"/>
            <a:r>
              <a:rPr lang="ru-RU" sz="2400" dirty="0" smtClean="0">
                <a:solidFill>
                  <a:schemeClr val="bg1"/>
                </a:solidFill>
                <a:latin typeface="Chivo"/>
              </a:rPr>
              <a:t>Исследуя </a:t>
            </a:r>
            <a:r>
              <a:rPr lang="ru-RU" sz="2400" b="1" dirty="0" smtClean="0">
                <a:solidFill>
                  <a:schemeClr val="bg1"/>
                </a:solidFill>
                <a:latin typeface="Chivo"/>
              </a:rPr>
              <a:t>зависимость дальности полета к величине угла</a:t>
            </a:r>
            <a:r>
              <a:rPr lang="ru-RU" sz="2400" dirty="0" smtClean="0">
                <a:solidFill>
                  <a:schemeClr val="bg1"/>
                </a:solidFill>
                <a:latin typeface="Chivo"/>
              </a:rPr>
              <a:t>, под которым было брошено тело, можно прийти к выводу о том, что </a:t>
            </a:r>
            <a:r>
              <a:rPr lang="ru-RU" sz="2400" b="1" dirty="0" smtClean="0">
                <a:solidFill>
                  <a:schemeClr val="bg1"/>
                </a:solidFill>
                <a:latin typeface="Chivo"/>
              </a:rPr>
              <a:t>максимальной дальности полета </a:t>
            </a:r>
            <a:r>
              <a:rPr lang="ru-RU" sz="2400" dirty="0" smtClean="0">
                <a:solidFill>
                  <a:schemeClr val="bg1"/>
                </a:solidFill>
                <a:latin typeface="Chivo"/>
              </a:rPr>
              <a:t>соответствует угол в </a:t>
            </a:r>
            <a:r>
              <a:rPr lang="ru-RU" sz="2400" b="1" dirty="0" smtClean="0">
                <a:solidFill>
                  <a:schemeClr val="bg1"/>
                </a:solidFill>
                <a:latin typeface="Chivo"/>
              </a:rPr>
              <a:t>45 градусов</a:t>
            </a:r>
            <a:r>
              <a:rPr lang="ru-RU" sz="2400" dirty="0" smtClean="0">
                <a:solidFill>
                  <a:schemeClr val="bg1"/>
                </a:solidFill>
                <a:latin typeface="Chivo"/>
              </a:rPr>
              <a:t>.  Кроме того,  каждому значению </a:t>
            </a:r>
            <a:r>
              <a:rPr lang="en-US" sz="2400" dirty="0" smtClean="0">
                <a:solidFill>
                  <a:schemeClr val="bg1"/>
                </a:solidFill>
                <a:latin typeface="Chivo"/>
              </a:rPr>
              <a:t>X</a:t>
            </a:r>
            <a:r>
              <a:rPr lang="ru-RU" sz="2400" dirty="0" smtClean="0">
                <a:solidFill>
                  <a:schemeClr val="bg1"/>
                </a:solidFill>
                <a:latin typeface="Chivo"/>
              </a:rPr>
              <a:t>, соответствующему точке падения тела, соответствует два значения </a:t>
            </a:r>
            <a:r>
              <a:rPr lang="ru-RU" sz="2400" dirty="0" smtClean="0">
                <a:solidFill>
                  <a:schemeClr val="bg1"/>
                </a:solidFill>
                <a:latin typeface="Chivo"/>
              </a:rPr>
              <a:t>угла</a:t>
            </a:r>
            <a:r>
              <a:rPr lang="ru-RU" sz="2400" dirty="0" smtClean="0">
                <a:solidFill>
                  <a:schemeClr val="bg1"/>
                </a:solidFill>
                <a:latin typeface="Chivo"/>
              </a:rPr>
              <a:t>:</a:t>
            </a:r>
          </a:p>
          <a:p>
            <a:pPr algn="ctr"/>
            <a:r>
              <a:rPr lang="ru-RU" sz="2400" dirty="0" smtClean="0">
                <a:solidFill>
                  <a:schemeClr val="bg1"/>
                </a:solidFill>
                <a:latin typeface="Chivo"/>
              </a:rPr>
              <a:t>Если α</a:t>
            </a:r>
            <a:r>
              <a:rPr lang="ru-RU" sz="2400" baseline="-25000" dirty="0" smtClean="0">
                <a:solidFill>
                  <a:schemeClr val="bg1"/>
                </a:solidFill>
                <a:latin typeface="Chivo"/>
              </a:rPr>
              <a:t>1 </a:t>
            </a:r>
            <a:r>
              <a:rPr lang="ru-RU" sz="2400" dirty="0" smtClean="0">
                <a:solidFill>
                  <a:schemeClr val="bg1"/>
                </a:solidFill>
                <a:latin typeface="Chivo"/>
              </a:rPr>
              <a:t>= </a:t>
            </a:r>
            <a:r>
              <a:rPr lang="en-US" sz="2400" dirty="0" smtClean="0">
                <a:solidFill>
                  <a:schemeClr val="bg1"/>
                </a:solidFill>
                <a:latin typeface="Chivo"/>
              </a:rPr>
              <a:t>x</a:t>
            </a:r>
            <a:r>
              <a:rPr lang="ru-RU" sz="2400" dirty="0" smtClean="0">
                <a:solidFill>
                  <a:schemeClr val="bg1"/>
                </a:solidFill>
                <a:latin typeface="Chivo"/>
              </a:rPr>
              <a:t>,</a:t>
            </a:r>
            <a:r>
              <a:rPr lang="en-US" sz="2400" dirty="0" smtClean="0">
                <a:solidFill>
                  <a:schemeClr val="bg1"/>
                </a:solidFill>
                <a:latin typeface="Chivo"/>
              </a:rPr>
              <a:t> </a:t>
            </a:r>
            <a:r>
              <a:rPr lang="ru-RU" sz="2400" dirty="0" smtClean="0">
                <a:solidFill>
                  <a:schemeClr val="bg1"/>
                </a:solidFill>
                <a:latin typeface="Chivo"/>
              </a:rPr>
              <a:t>то </a:t>
            </a:r>
            <a:r>
              <a:rPr lang="el-GR" sz="2400" dirty="0" smtClean="0">
                <a:solidFill>
                  <a:schemeClr val="bg1"/>
                </a:solidFill>
                <a:latin typeface="Chivo"/>
              </a:rPr>
              <a:t>α</a:t>
            </a:r>
            <a:r>
              <a:rPr lang="ru-RU" sz="2400" baseline="-25000" dirty="0" smtClean="0">
                <a:solidFill>
                  <a:schemeClr val="bg1"/>
                </a:solidFill>
                <a:latin typeface="Chivo"/>
              </a:rPr>
              <a:t>2 </a:t>
            </a:r>
            <a:r>
              <a:rPr lang="ru-RU" sz="2400" dirty="0" smtClean="0">
                <a:solidFill>
                  <a:schemeClr val="bg1"/>
                </a:solidFill>
                <a:latin typeface="Chivo"/>
              </a:rPr>
              <a:t>= </a:t>
            </a:r>
            <a:r>
              <a:rPr lang="el-GR" sz="2400" dirty="0" smtClean="0">
                <a:solidFill>
                  <a:schemeClr val="bg1"/>
                </a:solidFill>
                <a:latin typeface="Chivo"/>
              </a:rPr>
              <a:t>π</a:t>
            </a:r>
            <a:r>
              <a:rPr lang="en-US" sz="2400" dirty="0" smtClean="0">
                <a:solidFill>
                  <a:schemeClr val="bg1"/>
                </a:solidFill>
                <a:latin typeface="Chivo"/>
              </a:rPr>
              <a:t>/2 - x</a:t>
            </a:r>
            <a:endParaRPr lang="ru-RU" sz="2400" dirty="0" smtClean="0">
              <a:solidFill>
                <a:schemeClr val="bg1"/>
              </a:solidFill>
              <a:latin typeface="Chivo"/>
            </a:endParaRPr>
          </a:p>
          <a:p>
            <a:pPr algn="ctr"/>
            <a:r>
              <a:rPr lang="ru-RU" sz="2400" dirty="0" smtClean="0">
                <a:solidFill>
                  <a:schemeClr val="bg1"/>
                </a:solidFill>
                <a:latin typeface="Chivo"/>
              </a:rPr>
              <a:t>(при 0</a:t>
            </a:r>
            <a:r>
              <a:rPr lang="en-US" sz="2400" dirty="0" smtClean="0">
                <a:solidFill>
                  <a:schemeClr val="bg1"/>
                </a:solidFill>
                <a:latin typeface="Chivo"/>
              </a:rPr>
              <a:t>&lt;=</a:t>
            </a:r>
            <a:r>
              <a:rPr lang="ru-RU" sz="2400" dirty="0" smtClean="0">
                <a:solidFill>
                  <a:schemeClr val="bg1"/>
                </a:solidFill>
                <a:latin typeface="Chivo"/>
              </a:rPr>
              <a:t>α</a:t>
            </a:r>
            <a:r>
              <a:rPr lang="ru-RU" sz="2400" baseline="-25000" dirty="0" smtClean="0">
                <a:solidFill>
                  <a:schemeClr val="bg1"/>
                </a:solidFill>
                <a:latin typeface="Chivo"/>
              </a:rPr>
              <a:t>1</a:t>
            </a:r>
            <a:r>
              <a:rPr lang="en-US" sz="2400" dirty="0" smtClean="0">
                <a:solidFill>
                  <a:schemeClr val="bg1"/>
                </a:solidFill>
                <a:latin typeface="Chivo"/>
              </a:rPr>
              <a:t>&lt;=</a:t>
            </a:r>
            <a:r>
              <a:rPr lang="el-GR" sz="2400" dirty="0" smtClean="0">
                <a:solidFill>
                  <a:schemeClr val="bg1"/>
                </a:solidFill>
                <a:latin typeface="Chivo"/>
              </a:rPr>
              <a:t> π</a:t>
            </a:r>
            <a:r>
              <a:rPr lang="en-US" sz="2400" dirty="0" smtClean="0">
                <a:solidFill>
                  <a:schemeClr val="bg1"/>
                </a:solidFill>
                <a:latin typeface="Chivo"/>
              </a:rPr>
              <a:t>/2)</a:t>
            </a:r>
            <a:endParaRPr lang="ru-RU" sz="2400" dirty="0" smtClean="0">
              <a:solidFill>
                <a:schemeClr val="bg1"/>
              </a:solidFill>
              <a:latin typeface="Chivo"/>
            </a:endParaRPr>
          </a:p>
        </p:txBody>
      </p:sp>
    </p:spTree>
  </p:cSld>
  <p:clrMapOvr>
    <a:masterClrMapping/>
  </p:clrMapOvr>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4236</TotalTime>
  <Words>366</Words>
  <Application>Microsoft Office PowerPoint</Application>
  <PresentationFormat>Экран (16:9)</PresentationFormat>
  <Paragraphs>48</Paragraphs>
  <Slides>11</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Macmorris template</vt:lpstr>
      <vt:lpstr>Портфолио </vt:lpstr>
      <vt:lpstr>«МОДЕЛИРОВАНИЕ ДВИЖЕНИЯ ТЕЛА, БРОШЕННОГО ПОД УГЛОМ К ГОРИЗОНТУ»</vt:lpstr>
      <vt:lpstr>Глоссарий</vt:lpstr>
      <vt:lpstr>Коллекция</vt:lpstr>
      <vt:lpstr>Постановка задачи</vt:lpstr>
      <vt:lpstr>Математическая модель</vt:lpstr>
      <vt:lpstr>Слайд 7</vt:lpstr>
      <vt:lpstr>Слайд 8</vt:lpstr>
      <vt:lpstr>Слайд 9</vt:lpstr>
      <vt:lpstr>Слайд 10</vt:lpstr>
      <vt:lpstr>Вывод</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Анастасия Беленко</dc:creator>
  <cp:lastModifiedBy>Пользователь Windows</cp:lastModifiedBy>
  <cp:revision>91</cp:revision>
  <dcterms:modified xsi:type="dcterms:W3CDTF">2019-10-18T12:46:55Z</dcterms:modified>
</cp:coreProperties>
</file>