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7" r:id="rId3"/>
    <p:sldId id="259" r:id="rId4"/>
    <p:sldId id="261" r:id="rId5"/>
    <p:sldId id="274" r:id="rId6"/>
    <p:sldId id="275" r:id="rId7"/>
    <p:sldId id="276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37E"/>
    <a:srgbClr val="50B47D"/>
  </p:clrMru>
</p:presentationPr>
</file>

<file path=ppt/tableStyles.xml><?xml version="1.0" encoding="utf-8"?>
<a:tblStyleLst xmlns:a="http://schemas.openxmlformats.org/drawingml/2006/main" def="{0A10D680-14AB-4D49-8D99-82AC474296B8}">
  <a:tblStyle styleId="{0A10D680-14AB-4D49-8D99-82AC474296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kaf-fiz-1586.narod.ru/11bf/uchebnik_11/9.htm" TargetMode="External"/><Relationship Id="rId2" Type="http://schemas.openxmlformats.org/officeDocument/2006/relationships/hyperlink" Target="https://tsput.ru/res/fizika/1/KR_ELEC/l21.htm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urlid.ru/bwj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11964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Портфолио</a:t>
            </a:r>
            <a:br>
              <a:rPr lang="ru-RU" dirty="0" smtClean="0"/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35646"/>
            <a:ext cx="4448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 Slab"/>
              </a:rPr>
              <a:t>Лабораторная</a:t>
            </a:r>
            <a:r>
              <a:rPr lang="ru-RU" sz="1600" dirty="0" smtClean="0">
                <a:solidFill>
                  <a:schemeClr val="bg1"/>
                </a:solidFill>
              </a:rPr>
              <a:t> работа </a:t>
            </a:r>
            <a:r>
              <a:rPr lang="ru-RU" sz="1600" dirty="0" smtClean="0">
                <a:solidFill>
                  <a:schemeClr val="bg1"/>
                </a:solidFill>
              </a:rPr>
              <a:t>№3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Выполнила Беленко Анастасия Витальевна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ИВТ 1 курс 1 группа 2 подгруппа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48357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fld id="{00000000-1234-1234-1234-123412341234}" type="slidenum">
              <a:rPr lang="en" smtClean="0"/>
              <a:pPr lvl="0"/>
              <a:t>1</a:t>
            </a:fld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зависимостей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2355726"/>
            <a:ext cx="8435280" cy="156120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Источник с Э.Д.С., равной </a:t>
            </a:r>
            <a:r>
              <a:rPr lang="en-US" dirty="0" smtClean="0"/>
              <a:t>Ɛ</a:t>
            </a:r>
            <a:r>
              <a:rPr lang="ru-RU" dirty="0" smtClean="0"/>
              <a:t>, может зарядить конденсатор до напряжения, равного 2</a:t>
            </a:r>
            <a:r>
              <a:rPr lang="en-US" dirty="0" smtClean="0"/>
              <a:t>Ɛ</a:t>
            </a:r>
            <a:r>
              <a:rPr lang="ru-RU" dirty="0" smtClean="0"/>
              <a:t>, за счет увеличения суммы напряжений на конденсаторе и катушки.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2283718"/>
            <a:ext cx="8075240" cy="1584176"/>
          </a:xfrm>
        </p:spPr>
        <p:txBody>
          <a:bodyPr/>
          <a:lstStyle/>
          <a:p>
            <a:r>
              <a:rPr lang="en-US" sz="2000" dirty="0" smtClean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tsput.ru/res/fizika/1/KR_ELEC/l21.htm</a:t>
            </a:r>
            <a:r>
              <a:rPr lang="ru-RU" sz="2000" dirty="0" smtClean="0"/>
              <a:t> </a:t>
            </a:r>
            <a:r>
              <a:rPr lang="ru-RU" sz="2000" dirty="0" smtClean="0"/>
              <a:t> </a:t>
            </a:r>
            <a:r>
              <a:rPr lang="ru-RU" sz="2000" dirty="0" smtClean="0"/>
              <a:t>- лекция по электрическому колебательному контуру.</a:t>
            </a:r>
          </a:p>
          <a:p>
            <a:r>
              <a:rPr lang="en-US" sz="2000" dirty="0" smtClean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kaf-fiz-1586.narod.ru/11bf/uchebnik_11/9.htm</a:t>
            </a:r>
            <a:r>
              <a:rPr lang="ru-RU" sz="2000" dirty="0" smtClean="0"/>
              <a:t> - параграф о превращениях энергии в колебательном контуре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Часть 2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251520" y="339502"/>
            <a:ext cx="7416824" cy="136815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3200" dirty="0" smtClean="0"/>
              <a:t>«Механические колебания. Пружинный маятник»</a:t>
            </a:r>
            <a:endParaRPr sz="3200"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>
            <a:off x="611560" y="2427734"/>
            <a:ext cx="6275040" cy="1656184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/>
              <a:t>В данной работе я, Беленко Анастасия Витальевна, студентка первого курса, буду рассматривать </a:t>
            </a:r>
            <a:r>
              <a:rPr lang="ru-RU" sz="2000" dirty="0" smtClean="0"/>
              <a:t>механические колебания на примере пружинного маятника</a:t>
            </a:r>
            <a:endParaRPr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48357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fld id="{00000000-1234-1234-1234-123412341234}" type="slidenum">
              <a:rPr lang="en" smtClean="0"/>
              <a:pPr lvl="0"/>
              <a:t>13</a:t>
            </a:fld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99568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Roboto Slab"/>
              </a:rPr>
              <a:t>Резюме</a:t>
            </a:r>
            <a:endParaRPr lang="ru-RU" b="1" dirty="0">
              <a:solidFill>
                <a:schemeClr val="bg1"/>
              </a:solidFill>
              <a:latin typeface="Roboto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323528" y="0"/>
            <a:ext cx="2376264" cy="7715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Глоссарий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95536" y="1851670"/>
            <a:ext cx="8363272" cy="25202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r>
              <a:rPr lang="ru-RU" sz="1900" b="1" dirty="0" smtClean="0"/>
              <a:t>Колебания </a:t>
            </a:r>
            <a:r>
              <a:rPr lang="ru-RU" sz="1900" dirty="0" smtClean="0"/>
              <a:t>— </a:t>
            </a:r>
            <a:r>
              <a:rPr lang="ru-RU" sz="1900" dirty="0" smtClean="0"/>
              <a:t>повторяющийся в той или иной степени во времени процесс изменения состояний системы около точки равновесия.</a:t>
            </a:r>
            <a:endParaRPr lang="ru-RU" sz="1900" dirty="0" smtClean="0"/>
          </a:p>
          <a:p>
            <a:r>
              <a:rPr lang="ru-RU" sz="1900" b="1" dirty="0" smtClean="0"/>
              <a:t>Пружинный маятник </a:t>
            </a:r>
            <a:r>
              <a:rPr lang="ru-RU" sz="1900" dirty="0" smtClean="0"/>
              <a:t>—</a:t>
            </a:r>
            <a:r>
              <a:rPr lang="ru-RU" sz="1900" b="1" dirty="0" smtClean="0"/>
              <a:t> </a:t>
            </a:r>
            <a:r>
              <a:rPr lang="ru-RU" sz="1900" dirty="0" smtClean="0"/>
              <a:t>колебательная </a:t>
            </a:r>
            <a:r>
              <a:rPr lang="ru-RU" sz="1900" dirty="0" smtClean="0"/>
              <a:t>система, состоящая из материальной точки и </a:t>
            </a:r>
            <a:r>
              <a:rPr lang="ru-RU" sz="1900" dirty="0" smtClean="0"/>
              <a:t>пружины.</a:t>
            </a:r>
          </a:p>
          <a:p>
            <a:r>
              <a:rPr lang="ru-RU" sz="2000" b="1" dirty="0" smtClean="0"/>
              <a:t>Внутренняя энергия тела</a:t>
            </a:r>
            <a:r>
              <a:rPr lang="ru-RU" sz="2000" dirty="0" smtClean="0"/>
              <a:t>— энергия </a:t>
            </a:r>
            <a:r>
              <a:rPr lang="ru-RU" sz="2000" dirty="0" smtClean="0"/>
              <a:t>движения и взаимодействия частиц, из которых состоит </a:t>
            </a:r>
            <a:r>
              <a:rPr lang="ru-RU" sz="2000" dirty="0" smtClean="0"/>
              <a:t>это тело.</a:t>
            </a:r>
            <a:endParaRPr lang="ru-RU" sz="1900" dirty="0" smtClean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Постановка задачи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15</a:t>
            </a:fld>
            <a:endParaRPr/>
          </a:p>
        </p:txBody>
      </p:sp>
      <p:sp>
        <p:nvSpPr>
          <p:cNvPr id="15" name="Текст 14"/>
          <p:cNvSpPr>
            <a:spLocks noGrp="1"/>
          </p:cNvSpPr>
          <p:nvPr>
            <p:ph type="body" idx="2"/>
          </p:nvPr>
        </p:nvSpPr>
        <p:spPr>
          <a:xfrm>
            <a:off x="467544" y="2211710"/>
            <a:ext cx="8136904" cy="1080120"/>
          </a:xfrm>
        </p:spPr>
        <p:txBody>
          <a:bodyPr/>
          <a:lstStyle/>
          <a:p>
            <a:pPr algn="ctr">
              <a:buNone/>
            </a:pPr>
            <a:r>
              <a:rPr lang="ru-RU" sz="2400" dirty="0" smtClean="0"/>
              <a:t>Построить график зависимости смещения тела от точки равновесия от времени. Проанализировать зависимость. Описать энергетические превращения, </a:t>
            </a:r>
            <a:r>
              <a:rPr lang="ru-RU" sz="2400" dirty="0" smtClean="0"/>
              <a:t>которые происходят электрической и механической системах при колебаниях.</a:t>
            </a:r>
            <a:endParaRPr lang="ru-RU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2427734"/>
            <a:ext cx="3024336" cy="360040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Используемые формулы:</a:t>
            </a:r>
            <a:endParaRPr lang="ru-RU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323528" y="2859782"/>
            <a:ext cx="4896544" cy="1080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x</a:t>
            </a:r>
            <a:r>
              <a:rPr lang="pt-BR" dirty="0" smtClean="0"/>
              <a:t>(t</a:t>
            </a:r>
            <a:r>
              <a:rPr lang="pt-BR" dirty="0" smtClean="0"/>
              <a:t>) = </a:t>
            </a:r>
            <a:r>
              <a:rPr lang="en-US" dirty="0" smtClean="0"/>
              <a:t>m*g/k</a:t>
            </a:r>
            <a:r>
              <a:rPr lang="pt-BR" dirty="0" smtClean="0"/>
              <a:t>(1-cos(</a:t>
            </a:r>
            <a:r>
              <a:rPr lang="el-GR" dirty="0" smtClean="0"/>
              <a:t>ω</a:t>
            </a:r>
            <a:r>
              <a:rPr lang="el-GR" baseline="-25000" dirty="0" smtClean="0"/>
              <a:t>0</a:t>
            </a:r>
            <a:r>
              <a:rPr lang="el-GR" dirty="0" smtClean="0"/>
              <a:t>*</a:t>
            </a:r>
            <a:r>
              <a:rPr lang="pt-BR" dirty="0" smtClean="0"/>
              <a:t>t)) 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4751512" y="2355726"/>
            <a:ext cx="4392488" cy="2088232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Нужные </a:t>
            </a:r>
            <a:r>
              <a:rPr lang="ru-RU" b="1" dirty="0" smtClean="0"/>
              <a:t>константы: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m –</a:t>
            </a:r>
            <a:r>
              <a:rPr lang="ru-RU" dirty="0" smtClean="0"/>
              <a:t> масса груза</a:t>
            </a:r>
          </a:p>
          <a:p>
            <a:pPr>
              <a:buNone/>
            </a:pPr>
            <a:r>
              <a:rPr lang="el-GR" dirty="0" smtClean="0"/>
              <a:t>ω</a:t>
            </a:r>
            <a:r>
              <a:rPr lang="el-GR" baseline="-25000" dirty="0" smtClean="0"/>
              <a:t>0</a:t>
            </a:r>
            <a:r>
              <a:rPr lang="ru-RU" baseline="-25000" dirty="0" smtClean="0"/>
              <a:t> </a:t>
            </a:r>
            <a:r>
              <a:rPr lang="ru-RU" dirty="0" smtClean="0"/>
              <a:t> - частота гармонических колебаний</a:t>
            </a:r>
          </a:p>
          <a:p>
            <a:pPr>
              <a:buNone/>
            </a:pPr>
            <a:r>
              <a:rPr lang="en-US" dirty="0" smtClean="0"/>
              <a:t>k</a:t>
            </a:r>
            <a:r>
              <a:rPr lang="ru-RU" dirty="0" smtClean="0"/>
              <a:t>  - коэффициент жесткости пружины</a:t>
            </a:r>
          </a:p>
          <a:p>
            <a:pPr>
              <a:buNone/>
            </a:pPr>
            <a:r>
              <a:rPr lang="pt-BR" dirty="0" smtClean="0"/>
              <a:t>g</a:t>
            </a:r>
            <a:r>
              <a:rPr lang="ru-RU" baseline="-25000" dirty="0" smtClean="0"/>
              <a:t> </a:t>
            </a:r>
            <a:r>
              <a:rPr lang="ru-RU" dirty="0" smtClean="0"/>
              <a:t> - гравитационная постоянная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4" name="Прямоугольник 3"/>
          <p:cNvSpPr/>
          <p:nvPr/>
        </p:nvSpPr>
        <p:spPr>
          <a:xfrm>
            <a:off x="2295290" y="267494"/>
            <a:ext cx="5065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spc="-150" dirty="0" smtClean="0">
                <a:solidFill>
                  <a:schemeClr val="bg1"/>
                </a:solidFill>
                <a:latin typeface="Roboto Slab"/>
              </a:rPr>
              <a:t>Зависимость смещения от времени</a:t>
            </a:r>
            <a:endParaRPr lang="ru-RU" sz="2400" b="1" spc="-150" dirty="0">
              <a:solidFill>
                <a:schemeClr val="bg1"/>
              </a:solidFill>
              <a:latin typeface="Roboto Slab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71513"/>
            <a:ext cx="71628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зависимостей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528" y="2283718"/>
            <a:ext cx="8435280" cy="2016224"/>
          </a:xfrm>
        </p:spPr>
        <p:txBody>
          <a:bodyPr/>
          <a:lstStyle/>
          <a:p>
            <a:pPr>
              <a:buNone/>
            </a:pPr>
            <a:r>
              <a:rPr lang="ru-RU" sz="2000" dirty="0" smtClean="0"/>
              <a:t>Колебания груза происходят около значения </a:t>
            </a:r>
            <a:r>
              <a:rPr lang="en-US" sz="2000" dirty="0" smtClean="0"/>
              <a:t>x = 0,01227.</a:t>
            </a:r>
          </a:p>
          <a:p>
            <a:pPr>
              <a:buNone/>
            </a:pPr>
            <a:r>
              <a:rPr lang="ru-RU" sz="2000" dirty="0" smtClean="0"/>
              <a:t>При описании энергетических превращений, которые происходят в электрической и механической системах при колебаниях можно сказать, что при колебательных движениях в обоих системах соблюдается закон сохранения энергии.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2283718"/>
            <a:ext cx="8075240" cy="1584176"/>
          </a:xfrm>
        </p:spPr>
        <p:txBody>
          <a:bodyPr/>
          <a:lstStyle/>
          <a:p>
            <a:r>
              <a:rPr lang="en-US" sz="2000" dirty="0" smtClean="0"/>
              <a:t>https://urlid.ru/bwjh </a:t>
            </a:r>
            <a:r>
              <a:rPr lang="ru-RU" sz="2000" dirty="0" smtClean="0"/>
              <a:t>- лекция по пружинному маятнику.</a:t>
            </a:r>
          </a:p>
          <a:p>
            <a:r>
              <a:rPr lang="en-US" sz="2000" dirty="0" smtClean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urlid.ru/bwjg</a:t>
            </a:r>
            <a:r>
              <a:rPr lang="ru-RU" sz="2000" dirty="0" smtClean="0"/>
              <a:t> - теория по превращениям энергии в пружинном маятнике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Часть 1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251520" y="339502"/>
            <a:ext cx="7416824" cy="136815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3200" dirty="0" smtClean="0"/>
              <a:t>«Моделирование колебательного контура с источником </a:t>
            </a:r>
            <a:r>
              <a:rPr lang="ru-RU" sz="3200" dirty="0" smtClean="0"/>
              <a:t>тока»</a:t>
            </a:r>
            <a:endParaRPr sz="3200"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>
            <a:off x="611560" y="2427734"/>
            <a:ext cx="6275040" cy="16561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 данной работе я, Беленко Анастасия Витальевна, студентка первого курса, буду рассматривать </a:t>
            </a:r>
            <a:r>
              <a:rPr lang="ru-RU" dirty="0" smtClean="0"/>
              <a:t>колебательный контур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</a:t>
            </a:r>
            <a:r>
              <a:rPr lang="ru-RU" dirty="0" smtClean="0"/>
              <a:t> источником тока.</a:t>
            </a:r>
            <a:endParaRPr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48357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fld id="{00000000-1234-1234-1234-123412341234}" type="slidenum">
              <a:rPr lang="en" smtClean="0"/>
              <a:pPr lvl="0"/>
              <a:t>3</a:t>
            </a:fld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99568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Roboto Slab"/>
              </a:rPr>
              <a:t>Резюме</a:t>
            </a:r>
            <a:endParaRPr lang="ru-RU" b="1" dirty="0">
              <a:solidFill>
                <a:schemeClr val="bg1"/>
              </a:solidFill>
              <a:latin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323528" y="0"/>
            <a:ext cx="2376264" cy="7715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Глоссарий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95536" y="987574"/>
            <a:ext cx="8363272" cy="3600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r>
              <a:rPr lang="ru-RU" sz="1900" b="1" dirty="0" smtClean="0"/>
              <a:t>Колебательный контур </a:t>
            </a:r>
            <a:r>
              <a:rPr lang="ru-RU" sz="1900" dirty="0" smtClean="0"/>
              <a:t>— электрическая цепь, содержащая катушку индуктивности, конденсатор и источник электрической энергии. </a:t>
            </a:r>
            <a:endParaRPr lang="ru-RU" sz="1900" dirty="0" smtClean="0"/>
          </a:p>
          <a:p>
            <a:r>
              <a:rPr lang="ru-RU" sz="1900" b="1" dirty="0" smtClean="0"/>
              <a:t>Гармонические колебания </a:t>
            </a:r>
            <a:r>
              <a:rPr lang="ru-RU" sz="1900" dirty="0" smtClean="0"/>
              <a:t>—</a:t>
            </a:r>
            <a:r>
              <a:rPr lang="ru-RU" sz="1900" b="1" dirty="0" smtClean="0"/>
              <a:t> </a:t>
            </a:r>
            <a:r>
              <a:rPr lang="ru-RU" sz="1900" dirty="0" smtClean="0"/>
              <a:t> колебания, при которых физическая величина изменяется с течением времени по гармоническому (синусоидальному, косинусоидальному) закону</a:t>
            </a:r>
            <a:r>
              <a:rPr lang="ru-RU" sz="1900" dirty="0" smtClean="0"/>
              <a:t>.</a:t>
            </a:r>
          </a:p>
          <a:p>
            <a:r>
              <a:rPr lang="ru-RU" sz="2000" b="1" dirty="0" smtClean="0"/>
              <a:t>Электродвижущая сила (ЭДС) </a:t>
            </a:r>
            <a:r>
              <a:rPr lang="ru-RU" sz="2000" dirty="0" smtClean="0"/>
              <a:t>— физическая величина, характеризующая работу сторонних (</a:t>
            </a:r>
            <a:r>
              <a:rPr lang="ru-RU" sz="2000" dirty="0" err="1" smtClean="0"/>
              <a:t>непотенциальных</a:t>
            </a:r>
            <a:r>
              <a:rPr lang="ru-RU" sz="2000" dirty="0" smtClean="0"/>
              <a:t>) сил в источниках постоянного или переменного тока.</a:t>
            </a:r>
            <a:endParaRPr lang="ru-RU" sz="1900" dirty="0" smtClean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Постановка задачи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5</a:t>
            </a:fld>
            <a:endParaRPr/>
          </a:p>
        </p:txBody>
      </p:sp>
      <p:sp>
        <p:nvSpPr>
          <p:cNvPr id="15" name="Текст 14"/>
          <p:cNvSpPr>
            <a:spLocks noGrp="1"/>
          </p:cNvSpPr>
          <p:nvPr>
            <p:ph type="body" idx="2"/>
          </p:nvPr>
        </p:nvSpPr>
        <p:spPr>
          <a:xfrm>
            <a:off x="539552" y="2283718"/>
            <a:ext cx="8136904" cy="1080120"/>
          </a:xfrm>
        </p:spPr>
        <p:txBody>
          <a:bodyPr/>
          <a:lstStyle/>
          <a:p>
            <a:pPr algn="ctr">
              <a:buNone/>
            </a:pPr>
            <a:r>
              <a:rPr lang="ru-RU" sz="2400" dirty="0" smtClean="0"/>
              <a:t>Построить графики зависимостей заряда конденсатора и силы тока в колебательном контуре от времени. </a:t>
            </a:r>
            <a:r>
              <a:rPr lang="ru-RU" sz="2400" dirty="0" smtClean="0"/>
              <a:t>Проанализировать полученные зависимости.</a:t>
            </a: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2427734"/>
            <a:ext cx="3024336" cy="360040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Используемые формулы:</a:t>
            </a:r>
            <a:endParaRPr lang="ru-RU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323528" y="2859782"/>
            <a:ext cx="4896544" cy="1080120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q(t) = C*</a:t>
            </a:r>
            <a:r>
              <a:rPr lang="el-GR" dirty="0" smtClean="0"/>
              <a:t>ε*</a:t>
            </a:r>
            <a:r>
              <a:rPr lang="pt-BR" dirty="0" smtClean="0"/>
              <a:t>Q</a:t>
            </a:r>
            <a:r>
              <a:rPr lang="pt-BR" baseline="-25000" dirty="0" smtClean="0"/>
              <a:t>0</a:t>
            </a:r>
            <a:r>
              <a:rPr lang="pt-BR" dirty="0" smtClean="0"/>
              <a:t>(1-cos(</a:t>
            </a:r>
            <a:r>
              <a:rPr lang="el-GR" dirty="0" smtClean="0"/>
              <a:t>ω</a:t>
            </a:r>
            <a:r>
              <a:rPr lang="el-GR" baseline="-25000" dirty="0" smtClean="0"/>
              <a:t>0</a:t>
            </a:r>
            <a:r>
              <a:rPr lang="el-GR" dirty="0" smtClean="0"/>
              <a:t>*</a:t>
            </a:r>
            <a:r>
              <a:rPr lang="pt-BR" dirty="0" smtClean="0"/>
              <a:t>t)) </a:t>
            </a:r>
            <a:endParaRPr lang="ru-RU" dirty="0" smtClean="0"/>
          </a:p>
          <a:p>
            <a:pPr>
              <a:buNone/>
            </a:pPr>
            <a:r>
              <a:rPr lang="pt-BR" dirty="0" smtClean="0"/>
              <a:t>I(t) = - Q</a:t>
            </a:r>
            <a:r>
              <a:rPr lang="pt-BR" baseline="-25000" dirty="0" smtClean="0"/>
              <a:t>0</a:t>
            </a:r>
            <a:r>
              <a:rPr lang="pt-BR" dirty="0" smtClean="0"/>
              <a:t>*</a:t>
            </a:r>
            <a:r>
              <a:rPr lang="el-GR" dirty="0" smtClean="0"/>
              <a:t>ω</a:t>
            </a:r>
            <a:r>
              <a:rPr lang="el-GR" baseline="-25000" dirty="0" smtClean="0"/>
              <a:t>0</a:t>
            </a:r>
            <a:r>
              <a:rPr lang="el-GR" dirty="0" smtClean="0"/>
              <a:t>*</a:t>
            </a:r>
            <a:r>
              <a:rPr lang="pt-BR" dirty="0" smtClean="0"/>
              <a:t>sin(</a:t>
            </a:r>
            <a:r>
              <a:rPr lang="el-GR" dirty="0" smtClean="0"/>
              <a:t>ω</a:t>
            </a:r>
            <a:r>
              <a:rPr lang="el-GR" baseline="-25000" dirty="0" smtClean="0"/>
              <a:t>0</a:t>
            </a:r>
            <a:r>
              <a:rPr lang="el-GR" dirty="0" smtClean="0"/>
              <a:t>*</a:t>
            </a:r>
            <a:r>
              <a:rPr lang="pt-BR" dirty="0" smtClean="0"/>
              <a:t>t  +  </a:t>
            </a:r>
            <a:r>
              <a:rPr lang="el-GR" dirty="0" smtClean="0"/>
              <a:t>α)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U(q) </a:t>
            </a:r>
            <a:r>
              <a:rPr lang="en-US" dirty="0" smtClean="0"/>
              <a:t>=q/C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4751512" y="2355726"/>
            <a:ext cx="4392488" cy="2088232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Нужные константы:</a:t>
            </a:r>
          </a:p>
          <a:p>
            <a:pPr>
              <a:buNone/>
            </a:pPr>
            <a:r>
              <a:rPr lang="el-GR" dirty="0" smtClean="0"/>
              <a:t>α</a:t>
            </a:r>
            <a:r>
              <a:rPr lang="en-US" dirty="0" smtClean="0"/>
              <a:t>  - </a:t>
            </a:r>
            <a:r>
              <a:rPr lang="ru-RU" dirty="0" smtClean="0"/>
              <a:t>начальная фаза колебаний</a:t>
            </a:r>
          </a:p>
          <a:p>
            <a:pPr>
              <a:buNone/>
            </a:pPr>
            <a:r>
              <a:rPr lang="en-US" dirty="0" smtClean="0"/>
              <a:t>C –</a:t>
            </a:r>
            <a:r>
              <a:rPr lang="ru-RU" dirty="0" smtClean="0"/>
              <a:t> ёмкость конденсатора</a:t>
            </a:r>
          </a:p>
          <a:p>
            <a:pPr>
              <a:buNone/>
            </a:pPr>
            <a:r>
              <a:rPr lang="el-GR" dirty="0" smtClean="0"/>
              <a:t>ω</a:t>
            </a:r>
            <a:r>
              <a:rPr lang="el-GR" baseline="-25000" dirty="0" smtClean="0"/>
              <a:t>0</a:t>
            </a:r>
            <a:r>
              <a:rPr lang="ru-RU" baseline="-25000" dirty="0" smtClean="0"/>
              <a:t> </a:t>
            </a:r>
            <a:r>
              <a:rPr lang="ru-RU" dirty="0" smtClean="0"/>
              <a:t> </a:t>
            </a:r>
            <a:r>
              <a:rPr lang="ru-RU" dirty="0" smtClean="0"/>
              <a:t>- частота гармонических колебаний</a:t>
            </a:r>
          </a:p>
          <a:p>
            <a:pPr>
              <a:buNone/>
            </a:pPr>
            <a:r>
              <a:rPr lang="el-GR" dirty="0" smtClean="0"/>
              <a:t>ε</a:t>
            </a:r>
            <a:r>
              <a:rPr lang="ru-RU" dirty="0" smtClean="0"/>
              <a:t>  - ЭДС</a:t>
            </a:r>
          </a:p>
          <a:p>
            <a:pPr>
              <a:buNone/>
            </a:pPr>
            <a:r>
              <a:rPr lang="pt-BR" dirty="0" smtClean="0"/>
              <a:t>Q</a:t>
            </a:r>
            <a:r>
              <a:rPr lang="pt-BR" baseline="-25000" dirty="0" smtClean="0"/>
              <a:t>0</a:t>
            </a:r>
            <a:r>
              <a:rPr lang="ru-RU" baseline="-25000" dirty="0" smtClean="0"/>
              <a:t> </a:t>
            </a:r>
            <a:r>
              <a:rPr lang="ru-RU" dirty="0" smtClean="0"/>
              <a:t> - постоянная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4" name="Прямоугольник 3"/>
          <p:cNvSpPr/>
          <p:nvPr/>
        </p:nvSpPr>
        <p:spPr>
          <a:xfrm>
            <a:off x="2555776" y="267494"/>
            <a:ext cx="4544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spc="-150" dirty="0" smtClean="0">
                <a:solidFill>
                  <a:schemeClr val="bg1"/>
                </a:solidFill>
                <a:latin typeface="Roboto Slab"/>
              </a:rPr>
              <a:t>Зависимость заряда от времени</a:t>
            </a:r>
            <a:endParaRPr lang="ru-RU" sz="2400" b="1" spc="-150" dirty="0">
              <a:solidFill>
                <a:schemeClr val="bg1"/>
              </a:solidFill>
              <a:latin typeface="Roboto Slab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714375"/>
            <a:ext cx="75057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4" name="Прямоугольник 3"/>
          <p:cNvSpPr/>
          <p:nvPr/>
        </p:nvSpPr>
        <p:spPr>
          <a:xfrm>
            <a:off x="2667988" y="267494"/>
            <a:ext cx="4320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spc="-150" dirty="0" smtClean="0">
                <a:solidFill>
                  <a:schemeClr val="bg1"/>
                </a:solidFill>
                <a:latin typeface="Roboto Slab"/>
              </a:rPr>
              <a:t>Зависимость  тока от времени</a:t>
            </a:r>
            <a:endParaRPr lang="ru-RU" sz="2400" b="1" spc="-150" dirty="0">
              <a:solidFill>
                <a:schemeClr val="bg1"/>
              </a:solidFill>
              <a:latin typeface="Roboto Slab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3" y="752475"/>
            <a:ext cx="76866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зависимостей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2067694"/>
            <a:ext cx="8435280" cy="2764800"/>
          </a:xfrm>
        </p:spPr>
        <p:txBody>
          <a:bodyPr/>
          <a:lstStyle/>
          <a:p>
            <a:pPr>
              <a:buNone/>
            </a:pPr>
            <a:r>
              <a:rPr lang="ru-RU" sz="2000" dirty="0" smtClean="0"/>
              <a:t>Заряд совершает гармонические колебания при значении </a:t>
            </a:r>
            <a:r>
              <a:rPr lang="en-US" sz="2000" dirty="0" smtClean="0"/>
              <a:t>q = </a:t>
            </a:r>
            <a:r>
              <a:rPr lang="ru-RU" sz="2000" dirty="0" smtClean="0"/>
              <a:t>9,8*10</a:t>
            </a:r>
            <a:r>
              <a:rPr lang="ru-RU" sz="2000" baseline="30000" dirty="0" smtClean="0"/>
              <a:t>-4</a:t>
            </a:r>
            <a:r>
              <a:rPr lang="ru-RU" sz="2000" dirty="0" smtClean="0"/>
              <a:t>. Колебания заряда происходят в диапазоне </a:t>
            </a:r>
            <a:r>
              <a:rPr lang="en-US" sz="2000" dirty="0" smtClean="0"/>
              <a:t>[0;0</a:t>
            </a:r>
            <a:r>
              <a:rPr lang="ru-RU" sz="2000" dirty="0" smtClean="0"/>
              <a:t>,</a:t>
            </a:r>
            <a:r>
              <a:rPr lang="en-US" sz="2000" dirty="0" smtClean="0"/>
              <a:t>002]</a:t>
            </a:r>
            <a:r>
              <a:rPr lang="ru-RU" sz="2000" dirty="0" smtClean="0"/>
              <a:t> без изменения знака. </a:t>
            </a:r>
          </a:p>
          <a:p>
            <a:pPr>
              <a:buNone/>
            </a:pPr>
            <a:r>
              <a:rPr lang="ru-RU" sz="2000" dirty="0" smtClean="0"/>
              <a:t>Колебания тока происходят около значения </a:t>
            </a:r>
            <a:r>
              <a:rPr lang="en-US" sz="2000" dirty="0" smtClean="0"/>
              <a:t>I</a:t>
            </a:r>
            <a:r>
              <a:rPr lang="ru-RU" sz="2000" dirty="0" smtClean="0"/>
              <a:t>, равного нулю.  </a:t>
            </a:r>
          </a:p>
          <a:p>
            <a:pPr>
              <a:buNone/>
            </a:pPr>
            <a:r>
              <a:rPr lang="ru-RU" sz="2000" dirty="0" smtClean="0"/>
              <a:t>Максимальное значение напряжения на конденсаторе при данных начальных условиях равно 99,998.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449</Words>
  <Application>Microsoft Office PowerPoint</Application>
  <PresentationFormat>Экран (16:9)</PresentationFormat>
  <Paragraphs>79</Paragraphs>
  <Slides>19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Macmorris template</vt:lpstr>
      <vt:lpstr>Портфолио </vt:lpstr>
      <vt:lpstr>Часть 1</vt:lpstr>
      <vt:lpstr>«Моделирование колебательного контура с источником тока»</vt:lpstr>
      <vt:lpstr>Глоссарий</vt:lpstr>
      <vt:lpstr>Постановка задачи</vt:lpstr>
      <vt:lpstr>Математическая модель</vt:lpstr>
      <vt:lpstr>Слайд 7</vt:lpstr>
      <vt:lpstr>Слайд 8</vt:lpstr>
      <vt:lpstr>Анализ зависимостей</vt:lpstr>
      <vt:lpstr>Анализ зависимостей</vt:lpstr>
      <vt:lpstr>Справочник</vt:lpstr>
      <vt:lpstr>Часть 2</vt:lpstr>
      <vt:lpstr>«Механические колебания. Пружинный маятник»</vt:lpstr>
      <vt:lpstr>Глоссарий</vt:lpstr>
      <vt:lpstr>Постановка задачи</vt:lpstr>
      <vt:lpstr>Математическая модель</vt:lpstr>
      <vt:lpstr>Слайд 17</vt:lpstr>
      <vt:lpstr>Анализ зависимостей</vt:lpstr>
      <vt:lpstr>Справочник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Анастасия Беленко</dc:creator>
  <cp:lastModifiedBy>Пользователь Windows</cp:lastModifiedBy>
  <cp:revision>82</cp:revision>
  <dcterms:modified xsi:type="dcterms:W3CDTF">2019-11-01T07:10:51Z</dcterms:modified>
</cp:coreProperties>
</file>