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5" r:id="rId5"/>
    <p:sldId id="271" r:id="rId6"/>
    <p:sldId id="272" r:id="rId7"/>
    <p:sldId id="257" r:id="rId8"/>
    <p:sldId id="283" r:id="rId9"/>
    <p:sldId id="258" r:id="rId10"/>
    <p:sldId id="285" r:id="rId11"/>
    <p:sldId id="284" r:id="rId12"/>
    <p:sldId id="27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63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2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06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9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5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2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17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10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D537-F3A9-4295-9D8C-32B38937B74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1460-8B82-4CAB-BF35-6CBB4023B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6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9558" y="284344"/>
            <a:ext cx="111128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МИНИСТЕРСТВО ОБРАЗОВАНИЯ И НАУКИ РОССИЙСКОЙ </a:t>
            </a:r>
            <a:endParaRPr lang="ru-RU" sz="1200" b="0" dirty="0" smtClean="0">
              <a:effectLst/>
            </a:endParaRPr>
          </a:p>
          <a:p>
            <a:pPr algn="ctr"/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r>
              <a:rPr lang="ru-RU" sz="1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ФЕДЕРАЦИИ ФЕДЕРАЛЬНОЕ ГОСУДАРСТВЕННОЕ БЮДЖЕТНОЕ ОБРАЗОВАТЕЛЬНОЕ УЧРЕЖДЕНИЕ ВЫСШЕГО ПРОФЕССИОНАЛЬНОГО ОБРАЗОВАНИЯ </a:t>
            </a:r>
            <a:endParaRPr lang="ru-RU" sz="1200" b="0" dirty="0" smtClean="0">
              <a:effectLst/>
            </a:endParaRPr>
          </a:p>
          <a:p>
            <a:pPr algn="ctr"/>
            <a:r>
              <a:rPr lang="ru-RU" sz="1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«РОССИЙСКИЙ ГОСУДАРСТВЕННЫЙ ПЕДАГОГИЧЕСКИЙ УНИВЕРСИТЕТ им. А. И. ГЕРЦЕНА» </a:t>
            </a:r>
            <a:endParaRPr lang="ru-RU" sz="1200" b="0" dirty="0" smtClean="0">
              <a:effectLst/>
            </a:endParaRPr>
          </a:p>
          <a:p>
            <a:pPr algn="ctr"/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r>
              <a:rPr lang="ru-RU" sz="1200" b="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Институт информационных наук и технологического образования </a:t>
            </a:r>
            <a:endParaRPr lang="ru-RU" sz="1200" b="0" dirty="0" smtClean="0">
              <a:effectLst/>
            </a:endParaRPr>
          </a:p>
          <a:p>
            <a:pPr algn="ctr"/>
            <a:r>
              <a:rPr lang="ru-RU" sz="1200" b="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Кафедра информационных технологий и электронного обучения </a:t>
            </a:r>
            <a:endParaRPr lang="ru-RU" sz="1200" b="0" dirty="0" smtClean="0">
              <a:effectLst/>
            </a:endParaRPr>
          </a:p>
          <a:p>
            <a:pPr algn="ctr"/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r>
              <a:rPr lang="ru-RU" sz="4400" b="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ЛАБОРАТОРНАЯ РАБОТА </a:t>
            </a:r>
            <a:r>
              <a:rPr lang="ru-RU" sz="4400" b="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№3-6.</a:t>
            </a:r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Направление подготовки: «Информатика и вычислительная техника» </a:t>
            </a:r>
            <a:endParaRPr lang="ru-RU" sz="1600" b="0" dirty="0" smtClean="0">
              <a:effectLst/>
            </a:endParaRPr>
          </a:p>
          <a:p>
            <a:pPr marL="3059989" algn="r"/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864973" y="3665839"/>
            <a:ext cx="10478529" cy="2660820"/>
          </a:xfrm>
        </p:spPr>
        <p:txBody>
          <a:bodyPr>
            <a:normAutofit lnSpcReduction="10000"/>
          </a:bodyPr>
          <a:lstStyle/>
          <a:p>
            <a:pPr algn="r"/>
            <a:endParaRPr lang="ru-RU" sz="1400" dirty="0" smtClean="0"/>
          </a:p>
          <a:p>
            <a:pPr algn="r"/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Е.З.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Власова , С.В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Гончарова </a:t>
            </a:r>
            <a:endParaRPr lang="ru-RU" sz="12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работы: </a:t>
            </a:r>
            <a:endParaRPr lang="ru-RU" sz="12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группы 2ИВТ(1) </a:t>
            </a:r>
            <a:endParaRPr lang="ru-RU" sz="12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Беленко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А.В., Сорокина И.И, Афанасьев А.Д., Маляр Д.А.,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Матвиив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К.А.,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Чалапко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Е.В.</a:t>
            </a:r>
            <a:endParaRPr lang="ru-RU" sz="12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7524"/>
            <a:ext cx="10439400" cy="466943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задания №1 определите оптимальную величину интервала и представьте ряд из этого задания в виде интервального ряда.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Интервальные ряды бывают с равными и неравными интервалами. Иногда при группировке с равными интервалами сначала определяют число интервалов z при заданном объеме совокупности, используя формулу: L = 2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(n), и тогда k в формуле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Стеджерса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вычисляется по формуле: k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Задания №1 вычислите оптимальную величину интервала по данной формуле и сравните его с интервалом, вычисленным по формуле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Стеджерса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данных таблицы 1 вычислите накопленные частоты и расположите их в таблице в восходящем порядке и в нисходящем порядке. На что они указывают? Поясните.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Постройте полигон распределения для Задания 1.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Постройте гистограмму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кумуляту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данных таблицы 2.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Постройте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данных таблицы 2.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7544" y="2458437"/>
            <a:ext cx="184731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8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7524"/>
            <a:ext cx="10439400" cy="466943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данных Задания №1 вычислить 25-й, 50-й и 90-й перцентили в вариационном ряду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таблицы 2 вычислить медиану.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таблицы 2 вычислить моду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среднюю арифметическую для данных Задания №1 по формулам: средней арифметической, средней арифметической взвешенной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насколько медиана и средняя арифметическая чувствительна к положению крайних значений ряда значений, по данным Задания №1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ли быть в одном ряду несколько мод? Обоснуйте.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7544" y="2458437"/>
            <a:ext cx="184731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7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346" y="-580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39345" y="1128990"/>
            <a:ext cx="100331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100; 300); [300; 500); [500; 700); [700; 900); [900; 1100); [1100; 1300);</a:t>
            </a:r>
          </a:p>
          <a:p>
            <a:pPr marL="342900" indent="-342900" algn="just" fontAlgn="base">
              <a:buFont typeface="+mj-lt"/>
              <a:buAutoNum type="arabicPeriod" startAt="3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Воспользуемся формулой приведенной в лекции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+ 1.4ln(n) = 1 + 1.4 ln(24) = 5,5613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)/k =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27-9)/6=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Интервальный ряд: </a:t>
            </a:r>
          </a:p>
          <a:p>
            <a:pPr algn="just" fontAlgn="base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+mj-lt"/>
              <a:buAutoNum type="arabicPeriod" startAt="4"/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+mj-lt"/>
              <a:buAutoNum type="arabicPeriod" startAt="4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ln(n) = 2 ln(26) =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6,5162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)/L=(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9)/7=2,571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2,6</a:t>
            </a:r>
          </a:p>
          <a:p>
            <a:pPr algn="just" fontAlgn="base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формуле получили значения близкие к тем, которые были получены по формуле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Стеджерса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38" y="2883316"/>
            <a:ext cx="5480685" cy="6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9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346" y="-580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39345" y="1128990"/>
            <a:ext cx="100331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buFont typeface="+mj-lt"/>
              <a:buAutoNum type="arabicPeriod" startAt="5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мы имеем дело с интервальным рядом, то мы не имеем конкретного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работаем с интервалом. Для постановки границы возьмем левую границу интервала как значение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накопленная частота - это количество вариант, значения которых меньше  x. После подсчетов имеем следующую таблицу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+mj-lt"/>
              <a:buAutoNum type="arabicPeriod" startAt="6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Полигон распределения для дискретного ряда представляет собой ломаную, соединяющую точки плоскости с координатами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;m</a:t>
            </a:r>
            <a:r>
              <a:rPr lang="ru-R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По оси X - располагаются варианты, а по оси У - частоты вариант.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2233"/>
              </p:ext>
            </p:extLst>
          </p:nvPr>
        </p:nvGraphicFramePr>
        <p:xfrm>
          <a:off x="4251927" y="2079585"/>
          <a:ext cx="6150012" cy="749935"/>
        </p:xfrm>
        <a:graphic>
          <a:graphicData uri="http://schemas.openxmlformats.org/drawingml/2006/table">
            <a:tbl>
              <a:tblPr/>
              <a:tblGrid>
                <a:gridCol w="1569047">
                  <a:extLst>
                    <a:ext uri="{9D8B030D-6E8A-4147-A177-3AD203B41FA5}">
                      <a16:colId xmlns:a16="http://schemas.microsoft.com/office/drawing/2014/main" val="4231345742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2273762801"/>
                    </a:ext>
                  </a:extLst>
                </a:gridCol>
                <a:gridCol w="735106">
                  <a:extLst>
                    <a:ext uri="{9D8B030D-6E8A-4147-A177-3AD203B41FA5}">
                      <a16:colId xmlns:a16="http://schemas.microsoft.com/office/drawing/2014/main" val="2934633403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4274233359"/>
                    </a:ext>
                  </a:extLst>
                </a:gridCol>
                <a:gridCol w="681318">
                  <a:extLst>
                    <a:ext uri="{9D8B030D-6E8A-4147-A177-3AD203B41FA5}">
                      <a16:colId xmlns:a16="http://schemas.microsoft.com/office/drawing/2014/main" val="1126750514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2780851745"/>
                    </a:ext>
                  </a:extLst>
                </a:gridCol>
                <a:gridCol w="896471">
                  <a:extLst>
                    <a:ext uri="{9D8B030D-6E8A-4147-A177-3AD203B41FA5}">
                      <a16:colId xmlns:a16="http://schemas.microsoft.com/office/drawing/2014/main" val="62433481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Интервалы расходов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100 - 300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300 - 500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500 - 700</a:t>
                      </a:r>
                      <a:endParaRPr lang="ru-RU" sz="2800" dirty="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700 - 900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900 - 1100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1100 - 1300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864140"/>
                  </a:ext>
                </a:extLst>
              </a:tr>
              <a:tr h="40255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Накопленные частоты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118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149</a:t>
                      </a:r>
                      <a:endParaRPr lang="ru-RU" sz="280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171</a:t>
                      </a:r>
                      <a:endParaRPr lang="ru-RU" sz="2800" dirty="0">
                        <a:effectLst/>
                      </a:endParaRPr>
                    </a:p>
                  </a:txBody>
                  <a:tcPr marL="25400" marR="25400" marT="25400" marB="25400" anchor="b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9337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89388" y="3622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https://lh4.googleusercontent.com/fytPN3mnl-VuGdU-7qzaQzWFAbknl7gkO4_P3Tx7hqcaQiDxocpK8NU1ic69agv25dZ-Bc_wS36snvjl9pkk-PPDYXZ_P5RVO7uqhwGZxMSjANgo2XDPmaepPcSvWzPCSU7ZWxB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04" y="3622675"/>
            <a:ext cx="4907129" cy="303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63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346" y="-580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39345" y="1128990"/>
            <a:ext cx="10033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buFont typeface="+mj-lt"/>
              <a:buAutoNum type="arabicPeriod" startAt="7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Гистограмма имеет вид ступенчатой фигуры из прямоугольников, высота которых равна частотам интервалов, 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кумулята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ломаная соединяющая точки с координатами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89388" y="3622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lh5.googleusercontent.com/NkvvrchqAwx2rEgYSW-vK1sPMphxB2Gn5HCXjBap2ZTBJUwEd28KHDiTFQtbWPDN4OsdXMMV8JK3sCrbsrqqNZ_4Rbe7bMUEbZRIq_PMLLHrF1aER7dv4CzGyA9yjpqMVGLJLQs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6" y="2354635"/>
            <a:ext cx="4832897" cy="29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OpvKgXjE2fsap1U4uNBWILPH9kR6o-Lncp2R8L3SFAT0qTWTlbtyqY1c7PhplvYJzePaAM-Fp9LTuV1A2C8Drczf-uuNQoj7bDT76aoV0Glcn3_q1P9V8lBRqeXZXscizEeOpHx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46" y="2455240"/>
            <a:ext cx="4513105" cy="279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05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346" y="-580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39345" y="1128990"/>
            <a:ext cx="10033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buFont typeface="+mj-lt"/>
              <a:buAutoNum type="arabicPeriod" startAt="8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Огива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строится аналогично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кумуляте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по оси Х - накопленные частоты, а по оси У - значения признака.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89388" y="3622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lh5.googleusercontent.com/Zg4NJEQQlJhZp6n303KjHqvJPELHwnhGVfZvCti-qjlOUu64hCjqufTejfJ0AhMoTUdKvfcxVI3X5nEngmiF9rPPnHyiItmZxEuubwTMFzIzOzcNaZiVFxVgdt_VyNqQcnfgRb8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37" y="1873810"/>
            <a:ext cx="4816154" cy="297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9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346" y="-580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39345" y="1128990"/>
            <a:ext cx="100331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Определяем 25-ый перцентиль. Найдём его позицию в вариационном ряду: (n + 1) P/100 = 27 * 0.25 = 6,75. Эта позиция находится между шестым и седьмым вариантом, шестой и седьмой варианты равны 14, следовательно 25 перцентиль равен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50-й перцентиль. Определим его позицию в вариационном ряду: (n + 1) P/100 = 27 * 0.5 = 13,5. Эта позиция находится между 13-ым и 14-ым вариантом, оба варианта равны 15, следовательно 50-ый перцентиль равен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90-й перцентиль. Найдём его позицию в вариационном ряду: (n + 1) P/100 = 27 * 0.9 = 24,3. Эта позиция находится между 24-ым и 25-ым вариантом, 24-й равен 21 а 25-й варианты равен 23, следовательно, расстояние от 21 до 90-го перцентиля составляет 0,3 отрезка между 21 и 23, его длина равна 2, а 90-й перцентиль равен 21,6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10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Медиана - это такое значение признака, которое делит упорядоченное множество пополам, так что одна половина всех значений становится меньше медианы, а другая больше. Подсчитаем общее количество значений n = 184, разделив пополам получаем 92, следовательно, медиана будет находится между 92-м и 93-м вариантами ранжированной выборки, вернувшись в таблицу видим, что искомые варианты будут находится в интервале 500-700, можем предположить, что мода будет равна приблизительно 600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89388" y="3622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8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346" y="-580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39345" y="1128990"/>
                <a:ext cx="10033157" cy="5515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11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Мода - это такое значение из множества измерений, которое встречается наиболее часто, следовательно, нам стоит обратить внимание на частоты вариант, наиболее часто встречающимися были значения из интервала 500 - 700, из этого следует что 500-700 есть модальный интервал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+mj-lt"/>
                  <a:buAutoNum type="arabicPeriod" startAt="11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Средняя арифметическая простая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Средняя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арифметическая взвешенная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 startAt="13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Среднее арифметическое является очень чувствительным к изменениям крайних значений ряда значений, так как в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присутствует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сумма, а она в свою очередь будет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меняться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каждом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изменении крайнего значения, что и приведет к изменению среднего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арифметического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Медиана - это такое значение признака, которое делит упорядоченное множество пополам, так что одна половина всех значений становится меньше медианы, а другая больше” - из определения медианы мы можем сделать вывод что значение медианы не будет чувствительным к изменениям крайних значений ряда значений, так как от этого количество значений не изменится, а следовательно и медиана тоже останется неизменной.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/>
                </a:r>
                <a:br>
                  <a:rPr lang="ru-RU" dirty="0"/>
                </a:b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45" y="1128990"/>
                <a:ext cx="10033157" cy="5515356"/>
              </a:xfrm>
              <a:prstGeom prst="rect">
                <a:avLst/>
              </a:prstGeom>
              <a:blipFill>
                <a:blip r:embed="rId2"/>
                <a:stretch>
                  <a:fillRect l="-365" t="-552" r="-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89388" y="3622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84" y="2006153"/>
            <a:ext cx="2371725" cy="57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834" y="2577653"/>
            <a:ext cx="2520483" cy="8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5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346" y="-580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39345" y="1128990"/>
            <a:ext cx="10033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может иметь и не одну моду. Если два(или больше) каких-либо значений встречаются одинаково часто, то мода есть среднее между ними, а если все значения встречаются одинаково часто, то распределение не имеет моды.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89388" y="3622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4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лабораторной работы: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Эмпирическая функция распределения вариационного ряда.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лабораторной работы: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эмпирическую функцию распределения для дискретного и интервального вариационного ряда.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Используемое оборудование: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Персональный компьютер,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процессор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№3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лабораторной работы: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Вариационный ряд.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лабораторной работы: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математические характеристики вариационного ряда.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Используемое оборудование: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Персональный компьютер,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процессор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выполнения работы.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3428"/>
            <a:ext cx="10515600" cy="4603536"/>
          </a:xfrm>
        </p:spPr>
        <p:txBody>
          <a:bodyPr>
            <a:norm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материалами Лекции № 5 «Эмпирическая функция распределения вариационного ряда». 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эмпирическую функцию распределения для дискретного вариационного ряда (использовать данные Примера 1 из Лекции № 5). 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эмпирическую функцию распределения для интервального вариационного ряда (использовать данные Примера 2 из Лекции № 5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Оформить полученные результаты в виде отчета.</a:t>
            </a:r>
            <a:r>
              <a:rPr lang="ru-RU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2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задания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 1. По данным таблицы найти эмпирическую функцию распределения по числу продаж 26 продавцов универмага.</a:t>
                </a:r>
              </a:p>
              <a:p>
                <a:pPr marL="0" indent="0">
                  <a:buNone/>
                </a:pPr>
                <a:endParaRPr lang="ru-RU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всех x9 искомая </a:t>
                </a: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0, так как минимальное число продаж 9. Теперь 9&lt;x12, то есть больше первого, но не превышающий второго.  Определим оставшиеся интервалы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endParaRPr lang="en-US" sz="18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sz="18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каждого интервала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=0,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-∞&lt;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x&lt;9;	        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=0,4,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x&lt;12;	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=0,12,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x13;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=0,23,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x14;	        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=0,46,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x&lt;15;	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=0,65,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15&lt;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x&lt;16;	</a:t>
                </a:r>
              </a:p>
              <a:p>
                <a:pPr marL="0" indent="0">
                  <a:buNone/>
                </a:pP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=0,77,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x&lt;17;	        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=0,85,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17 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x&lt;19;	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=0,88,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x&lt;21;	</a:t>
                </a:r>
              </a:p>
              <a:p>
                <a:pPr marL="0" indent="0">
                  <a:buNone/>
                </a:pP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=0,92,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21 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x&lt;23;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=0,96,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23 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27;	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=1,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27 &lt;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x&lt;+∞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 b="-4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93522"/>
              </p:ext>
            </p:extLst>
          </p:nvPr>
        </p:nvGraphicFramePr>
        <p:xfrm>
          <a:off x="4755552" y="2244249"/>
          <a:ext cx="4671060" cy="1107440"/>
        </p:xfrm>
        <a:graphic>
          <a:graphicData uri="http://schemas.openxmlformats.org/drawingml/2006/table">
            <a:tbl>
              <a:tblPr/>
              <a:tblGrid>
                <a:gridCol w="1234440">
                  <a:extLst>
                    <a:ext uri="{9D8B030D-6E8A-4147-A177-3AD203B41FA5}">
                      <a16:colId xmlns:a16="http://schemas.microsoft.com/office/drawing/2014/main" val="1298449131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2371767436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3889196273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2948183721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3352500071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228918803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2689026344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3328921579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4248346470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3115194708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3389952698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1708160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Число продаж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xi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618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Число продавцов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000" baseline="-25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8896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60788" y="3600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6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задания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60788" y="3600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lh4.googleusercontent.com/FcrUWtOlZ_Mv5w7rW605qv5qLwlnyEm7bIYWTKEnS54DFKeFTeI3s9tJNh5dKeXRidvEL3cs6-h4orFZwIPcjRa78uNX4di3m3wuR-3eYqJxxzIfSYo8qXcPZfiFxl_3eDef7p3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040336" cy="452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1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60788" y="3600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2. Найти эмпирическую функцию распределения количества денег, израсходованных покупателями на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 в отделе верхней одежды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мы работаем с интервальным рядом, то можно найти значения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лишь для правых границ каждого интервала. Составим таблицу: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77971"/>
              </p:ext>
            </p:extLst>
          </p:nvPr>
        </p:nvGraphicFramePr>
        <p:xfrm>
          <a:off x="925831" y="2497614"/>
          <a:ext cx="4549140" cy="1788160"/>
        </p:xfrm>
        <a:graphic>
          <a:graphicData uri="http://schemas.openxmlformats.org/drawingml/2006/table">
            <a:tbl>
              <a:tblPr/>
              <a:tblGrid>
                <a:gridCol w="1623060">
                  <a:extLst>
                    <a:ext uri="{9D8B030D-6E8A-4147-A177-3AD203B41FA5}">
                      <a16:colId xmlns:a16="http://schemas.microsoft.com/office/drawing/2014/main" val="335360259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70046614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7840966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778504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6404927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147869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595883144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Интервал расходов 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53156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6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Число покупателей(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96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Доля покупателей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0,163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0,207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0,272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0,168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0,070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348297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21348" y="3163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36208"/>
              </p:ext>
            </p:extLst>
          </p:nvPr>
        </p:nvGraphicFramePr>
        <p:xfrm>
          <a:off x="925831" y="5012040"/>
          <a:ext cx="6207136" cy="680720"/>
        </p:xfrm>
        <a:graphic>
          <a:graphicData uri="http://schemas.openxmlformats.org/drawingml/2006/table">
            <a:tbl>
              <a:tblPr/>
              <a:tblGrid>
                <a:gridCol w="775892">
                  <a:extLst>
                    <a:ext uri="{9D8B030D-6E8A-4147-A177-3AD203B41FA5}">
                      <a16:colId xmlns:a16="http://schemas.microsoft.com/office/drawing/2014/main" val="1826488402"/>
                    </a:ext>
                  </a:extLst>
                </a:gridCol>
                <a:gridCol w="775892">
                  <a:extLst>
                    <a:ext uri="{9D8B030D-6E8A-4147-A177-3AD203B41FA5}">
                      <a16:colId xmlns:a16="http://schemas.microsoft.com/office/drawing/2014/main" val="587085354"/>
                    </a:ext>
                  </a:extLst>
                </a:gridCol>
                <a:gridCol w="775892">
                  <a:extLst>
                    <a:ext uri="{9D8B030D-6E8A-4147-A177-3AD203B41FA5}">
                      <a16:colId xmlns:a16="http://schemas.microsoft.com/office/drawing/2014/main" val="368610962"/>
                    </a:ext>
                  </a:extLst>
                </a:gridCol>
                <a:gridCol w="775892">
                  <a:extLst>
                    <a:ext uri="{9D8B030D-6E8A-4147-A177-3AD203B41FA5}">
                      <a16:colId xmlns:a16="http://schemas.microsoft.com/office/drawing/2014/main" val="2933990211"/>
                    </a:ext>
                  </a:extLst>
                </a:gridCol>
                <a:gridCol w="775892">
                  <a:extLst>
                    <a:ext uri="{9D8B030D-6E8A-4147-A177-3AD203B41FA5}">
                      <a16:colId xmlns:a16="http://schemas.microsoft.com/office/drawing/2014/main" val="2519989489"/>
                    </a:ext>
                  </a:extLst>
                </a:gridCol>
                <a:gridCol w="775892">
                  <a:extLst>
                    <a:ext uri="{9D8B030D-6E8A-4147-A177-3AD203B41FA5}">
                      <a16:colId xmlns:a16="http://schemas.microsoft.com/office/drawing/2014/main" val="2573069760"/>
                    </a:ext>
                  </a:extLst>
                </a:gridCol>
                <a:gridCol w="775892">
                  <a:extLst>
                    <a:ext uri="{9D8B030D-6E8A-4147-A177-3AD203B41FA5}">
                      <a16:colId xmlns:a16="http://schemas.microsoft.com/office/drawing/2014/main" val="3629812074"/>
                    </a:ext>
                  </a:extLst>
                </a:gridCol>
                <a:gridCol w="775892">
                  <a:extLst>
                    <a:ext uri="{9D8B030D-6E8A-4147-A177-3AD203B41FA5}">
                      <a16:colId xmlns:a16="http://schemas.microsoft.com/office/drawing/2014/main" val="2835350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562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Fn(x)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0,163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0,370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0,642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0,810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0,930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098878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861144" y="40761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6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60788" y="3600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21348" y="3163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861144" y="40761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lh5.googleusercontent.com/Y5a14_Bj5KHJNQz9YDOq5Xj1WEYvu-gKfqO6dimatyWN26Hlm8KCK6SlFWpNrD36Vqny15LI379k49IRBBrdAOq2PAdH4mgESjDgDHKKgRr8U2KaczTLvEIG1xXyUPL7DtcqPZ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4625"/>
            <a:ext cx="73751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34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лабораторной работы: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Нормальное распределение.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лабораторной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функцию нормального распределения.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Используемое оборудование: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Персональный компьютер,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процессор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выполнения работы.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3428"/>
            <a:ext cx="10515600" cy="4603536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материал Лекции № 6 "Нормальное распределение"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функцию нормального распределения, используя данные лабораторной работы № 3 (или данные лабораторной работы № 2).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функцию нормального распределения, для нормированных данных лабораторной работы № 3 (или данные лабораторной работы № 2).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Оформить полученные результаты в виде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2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задания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091" cy="435133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Воспользуемся данными из Задания №1 ЛР№2;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Рассчитаем по данному ряду среднее значение признака и среднее квадратичное отклонение;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Рассчитаем диапазон значений аргумента x для графика. Диапазон берём от (M - σ) до (M + σ) так как охватываем 100% площади под кривой. Шаг возьмем равным 0,1;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функцию НОРМ.РАСП на значениях аргумента x, создадим таблицу значений, и используя полученные значения, построим функцию нормального распределения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4" name="Picture 2" descr="https://lh6.googleusercontent.com/MtNEU_xwSdIj9Teu3IuZquxyoG3AkiYtQPCW3oVEK3PwMNWWw0pbW-dyBsdf4VPWZtNQYxGXWUy3hEbEutIiP7OmQRUcZf28_uHh017NPEVOGguydJugHs69Mb4wwOjXO8pLeMx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291" y="2471851"/>
            <a:ext cx="559689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087291" y="1964072"/>
            <a:ext cx="389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Функция нормального распределения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117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задания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091" cy="435133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Воспользуемся данными из Задания №1 ЛР№2;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Воспользуемся z-преобразованием для значений аргумента x и получим диапазон z для графика;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функцию НОРМ.СТ.РАСП на значениях аргумента z, создадим таблицу значений, и используя полученные значения, построим функцию нормального распределения;</a:t>
            </a:r>
          </a:p>
          <a:p>
            <a:pPr fontAlgn="base"/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 descr="https://lh6.googleusercontent.com/PZogZCa3Quq811iiEOusvTSJ_rrBM4uaqFMwAW2gp-uF8DHJkt5KobBTNSBreDMTeZY7g6X5GqNNXy5fVOmOxiexJ35vlOeBMVPapZzZSLpIQt031ZVNptMEDKasBfTxKbTn51y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81" y="2414587"/>
            <a:ext cx="551633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202681" y="16958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Функция нормального распределения для нормированных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данных: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888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844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решения поставленной задачи были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построены вариационные ряды и их графики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эмпирическая функция распределения вариационного ряда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функции нормального распределения.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3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выполнения работы.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3428"/>
            <a:ext cx="10515600" cy="460353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материалами лекции «Математические характеристики вариационных рядов».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задание № 1, 2, 3 лабораторной работы.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Оформить полученные результаты в виде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отчета.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8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изучаемого признака рассматривается число продаж каждого из 26 случайно выбранных продавцов универмага: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 12, 15, 15, 23, 9, 15, 13, 14, 14, 21, 15, 14, 17, 27, 15, 16, 12, 16, 19, 14, 16, 17, 13, 14, 14. Необходимо сделать следующее: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вариационных ряд;</a:t>
            </a:r>
          </a:p>
          <a:p>
            <a:pPr fontAlgn="base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построенного вариационного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95009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Вариационный ряд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расчетов характеристик ряда, получили следующие значения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характеристик можем сказать что распределение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несимметричным, правых хвост будет значительно длиннее левого. Так как коэффициент эксцесса больше 3, то и нормальным распределение назвать нельзя, оно будет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пикообразное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рядом с математическим ожиданием. Мода данного распределения равна 14, а медиана 15.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041" y="1825625"/>
            <a:ext cx="4983861" cy="125090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184" y="3275417"/>
            <a:ext cx="2596404" cy="14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0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большого универмага зафиксировал суммы денег, которые израсходовали 184 покупателя, посетившие отдел верхней одежды в день сезонной распродажи по сниженным ценам. Зная минимальную и максимальную стоимость покупки, менеджер сгруппировал данные о суммах, израсходованных на покупки, в виде таблицы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1473" y="44251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8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561" y="28156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4102" y="2828744"/>
            <a:ext cx="990167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ru-RU" sz="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ru-RU" sz="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1434444"/>
            <a:ext cx="10344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70830"/>
              </p:ext>
            </p:extLst>
          </p:nvPr>
        </p:nvGraphicFramePr>
        <p:xfrm>
          <a:off x="838200" y="1607128"/>
          <a:ext cx="8314764" cy="3933060"/>
        </p:xfrm>
        <a:graphic>
          <a:graphicData uri="http://schemas.openxmlformats.org/drawingml/2006/table">
            <a:tbl>
              <a:tblPr/>
              <a:tblGrid>
                <a:gridCol w="1402976">
                  <a:extLst>
                    <a:ext uri="{9D8B030D-6E8A-4147-A177-3AD203B41FA5}">
                      <a16:colId xmlns:a16="http://schemas.microsoft.com/office/drawing/2014/main" val="107715795"/>
                    </a:ext>
                  </a:extLst>
                </a:gridCol>
                <a:gridCol w="1019958">
                  <a:extLst>
                    <a:ext uri="{9D8B030D-6E8A-4147-A177-3AD203B41FA5}">
                      <a16:colId xmlns:a16="http://schemas.microsoft.com/office/drawing/2014/main" val="667559276"/>
                    </a:ext>
                  </a:extLst>
                </a:gridCol>
                <a:gridCol w="1178366">
                  <a:extLst>
                    <a:ext uri="{9D8B030D-6E8A-4147-A177-3AD203B41FA5}">
                      <a16:colId xmlns:a16="http://schemas.microsoft.com/office/drawing/2014/main" val="2862269835"/>
                    </a:ext>
                  </a:extLst>
                </a:gridCol>
                <a:gridCol w="1178366">
                  <a:extLst>
                    <a:ext uri="{9D8B030D-6E8A-4147-A177-3AD203B41FA5}">
                      <a16:colId xmlns:a16="http://schemas.microsoft.com/office/drawing/2014/main" val="946592553"/>
                    </a:ext>
                  </a:extLst>
                </a:gridCol>
                <a:gridCol w="1178366">
                  <a:extLst>
                    <a:ext uri="{9D8B030D-6E8A-4147-A177-3AD203B41FA5}">
                      <a16:colId xmlns:a16="http://schemas.microsoft.com/office/drawing/2014/main" val="1751977592"/>
                    </a:ext>
                  </a:extLst>
                </a:gridCol>
                <a:gridCol w="1178366">
                  <a:extLst>
                    <a:ext uri="{9D8B030D-6E8A-4147-A177-3AD203B41FA5}">
                      <a16:colId xmlns:a16="http://schemas.microsoft.com/office/drawing/2014/main" val="2517323089"/>
                    </a:ext>
                  </a:extLst>
                </a:gridCol>
                <a:gridCol w="1178366">
                  <a:extLst>
                    <a:ext uri="{9D8B030D-6E8A-4147-A177-3AD203B41FA5}">
                      <a16:colId xmlns:a16="http://schemas.microsoft.com/office/drawing/2014/main" val="1434950634"/>
                    </a:ext>
                  </a:extLst>
                </a:gridCol>
              </a:tblGrid>
              <a:tr h="12427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Интервалы расходов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100 - 300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300 - 500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500 - 700 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700 - 900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900 - 1100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1100 - 1300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333089"/>
                  </a:ext>
                </a:extLst>
              </a:tr>
              <a:tr h="14474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Число покупателей 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mi)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40630"/>
                  </a:ext>
                </a:extLst>
              </a:tr>
              <a:tr h="12427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Доля покупателей 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wi)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0,163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0,207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0,272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0,168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0,070</a:t>
                      </a:r>
                      <a:endParaRPr lang="ru-RU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061750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517" y="1530447"/>
            <a:ext cx="160451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5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 начало первого интервала и правую границу последнего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интервала.</a:t>
            </a:r>
          </a:p>
          <a:p>
            <a:pPr marL="0" indent="0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речь идёт о регионах, согласна заголовку столбца, можем предположить, что отрицательные значения невозможны, поэтому  началом первого интервала может служить 0, а правой границей последнего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+∞.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если обратить внимание на длину интервалов в таблице, то так же можно предположить что левой границей будет 50, а правой 110. [0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;+∞);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[50;110).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1473" y="44251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2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7524"/>
            <a:ext cx="10439400" cy="46694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нижняя и верхняя границы интервалов по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Изучите распределение представленное в таблице 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07250"/>
              </p:ext>
            </p:extLst>
          </p:nvPr>
        </p:nvGraphicFramePr>
        <p:xfrm>
          <a:off x="1404256" y="2544303"/>
          <a:ext cx="3934098" cy="2595880"/>
        </p:xfrm>
        <a:graphic>
          <a:graphicData uri="http://schemas.openxmlformats.org/drawingml/2006/table">
            <a:tbl>
              <a:tblPr/>
              <a:tblGrid>
                <a:gridCol w="1967049">
                  <a:extLst>
                    <a:ext uri="{9D8B030D-6E8A-4147-A177-3AD203B41FA5}">
                      <a16:colId xmlns:a16="http://schemas.microsoft.com/office/drawing/2014/main" val="2478386117"/>
                    </a:ext>
                  </a:extLst>
                </a:gridCol>
                <a:gridCol w="1967049">
                  <a:extLst>
                    <a:ext uri="{9D8B030D-6E8A-4147-A177-3AD203B41FA5}">
                      <a16:colId xmlns:a16="http://schemas.microsoft.com/office/drawing/2014/main" val="2071215501"/>
                    </a:ext>
                  </a:extLst>
                </a:gridCol>
              </a:tblGrid>
              <a:tr h="3379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Интервалы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Число регионов</a:t>
                      </a:r>
                      <a:endParaRPr lang="ru-RU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884156"/>
                  </a:ext>
                </a:extLst>
              </a:tr>
              <a:tr h="3379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 60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923116"/>
                  </a:ext>
                </a:extLst>
              </a:tr>
              <a:tr h="3379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60 - 70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93364"/>
                  </a:ext>
                </a:extLst>
              </a:tr>
              <a:tr h="3379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70 - 80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56751"/>
                  </a:ext>
                </a:extLst>
              </a:tr>
              <a:tr h="3379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80 - 90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12726"/>
                  </a:ext>
                </a:extLst>
              </a:tr>
              <a:tr h="3379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90 - 100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918117"/>
                  </a:ext>
                </a:extLst>
              </a:tr>
              <a:tr h="3379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Свыше 100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64601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7544" y="2458437"/>
            <a:ext cx="184731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19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1741</Words>
  <Application>Microsoft Office PowerPoint</Application>
  <PresentationFormat>Широкоэкранный</PresentationFormat>
  <Paragraphs>328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Лабораторная работа №3</vt:lpstr>
      <vt:lpstr>Порядок выполнения работы.</vt:lpstr>
      <vt:lpstr>Задание 1</vt:lpstr>
      <vt:lpstr>Решение</vt:lpstr>
      <vt:lpstr>Задание 2</vt:lpstr>
      <vt:lpstr>Решение</vt:lpstr>
      <vt:lpstr>Задание 3</vt:lpstr>
      <vt:lpstr>Вопросы</vt:lpstr>
      <vt:lpstr>Вопросы</vt:lpstr>
      <vt:lpstr>Вопросы</vt:lpstr>
      <vt:lpstr>Ответы</vt:lpstr>
      <vt:lpstr>Ответы</vt:lpstr>
      <vt:lpstr>Ответы</vt:lpstr>
      <vt:lpstr>Ответы</vt:lpstr>
      <vt:lpstr>Ответы</vt:lpstr>
      <vt:lpstr>Ответы</vt:lpstr>
      <vt:lpstr>Ответы</vt:lpstr>
      <vt:lpstr>Лабораторная работа №4</vt:lpstr>
      <vt:lpstr>Порядок выполнения работы.</vt:lpstr>
      <vt:lpstr>Решение задания 1</vt:lpstr>
      <vt:lpstr>Решение задания 1</vt:lpstr>
      <vt:lpstr>Решение задания 2</vt:lpstr>
      <vt:lpstr>Решение задания 2</vt:lpstr>
      <vt:lpstr>Лабораторная работа №5</vt:lpstr>
      <vt:lpstr>Порядок выполнения работы.</vt:lpstr>
      <vt:lpstr>Решение задания 1</vt:lpstr>
      <vt:lpstr>Решение задания 2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Dasha</dc:creator>
  <cp:lastModifiedBy>Кирилл Матвиив</cp:lastModifiedBy>
  <cp:revision>29</cp:revision>
  <dcterms:created xsi:type="dcterms:W3CDTF">2020-10-23T05:41:44Z</dcterms:created>
  <dcterms:modified xsi:type="dcterms:W3CDTF">2020-12-17T21:21:46Z</dcterms:modified>
</cp:coreProperties>
</file>