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2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A10-B2A2-D744-BEEA-B1DA840BC48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4F9E13-F8A1-0149-B0B1-BBCA7E592BB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3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A10-B2A2-D744-BEEA-B1DA840BC48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9E13-F8A1-0149-B0B1-BBCA7E592BBB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6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A10-B2A2-D744-BEEA-B1DA840BC48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9E13-F8A1-0149-B0B1-BBCA7E592BB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3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A10-B2A2-D744-BEEA-B1DA840BC48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9E13-F8A1-0149-B0B1-BBCA7E592BBB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33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A10-B2A2-D744-BEEA-B1DA840BC48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9E13-F8A1-0149-B0B1-BBCA7E592BB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5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A10-B2A2-D744-BEEA-B1DA840BC48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9E13-F8A1-0149-B0B1-BBCA7E592BBB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6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A10-B2A2-D744-BEEA-B1DA840BC48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9E13-F8A1-0149-B0B1-BBCA7E592BBB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A10-B2A2-D744-BEEA-B1DA840BC48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9E13-F8A1-0149-B0B1-BBCA7E592BBB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0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A10-B2A2-D744-BEEA-B1DA840BC48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9E13-F8A1-0149-B0B1-BBCA7E592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A10-B2A2-D744-BEEA-B1DA840BC48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9E13-F8A1-0149-B0B1-BBCA7E592BBB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D8A6A10-B2A2-D744-BEEA-B1DA840BC48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9E13-F8A1-0149-B0B1-BBCA7E592BBB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6A10-B2A2-D744-BEEA-B1DA840BC48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4F9E13-F8A1-0149-B0B1-BBCA7E592BB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33240-A491-1D4B-8873-FEF49E7CB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Этапы развития информатики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594CAE-5D5B-0FDC-AE64-E450C0187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Родинов Д.М. 4 курс ИВТ</a:t>
            </a:r>
          </a:p>
        </p:txBody>
      </p:sp>
    </p:spTree>
    <p:extLst>
      <p:ext uri="{BB962C8B-B14F-4D97-AF65-F5344CB8AC3E}">
        <p14:creationId xmlns:p14="http://schemas.microsoft.com/office/powerpoint/2010/main" val="146734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F1C43-7611-5137-E0BE-E1B3CB75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Научно-технический прогресс 2004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B157E9-6F69-BCCE-E1AA-915B983BB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Информатизация сильнейшим образом влияет на структуру экономики ведущих в экономическом отношении стран. В числе их лидирующих отраслей промышленности традиционные добывающие и обрабатывающие отрасли оттеснены максимально наукоемкими производствами электроники, средств связи и вычислительной техники (так называемой, сферой высоких технологий). В этих странах постоянно растут капиталовложения в научные исследования, включая фундаментальные науки.</a:t>
            </a:r>
          </a:p>
        </p:txBody>
      </p:sp>
      <p:pic>
        <p:nvPicPr>
          <p:cNvPr id="9218" name="Picture 2" descr="Технологии информатизации образования — Управление образования  администрации муниципального образования «Город Адыгейск»">
            <a:extLst>
              <a:ext uri="{FF2B5EF4-FFF2-40B4-BE49-F238E27FC236}">
                <a16:creationId xmlns:a16="http://schemas.microsoft.com/office/drawing/2014/main" id="{8DDA572A-5A2A-8686-8721-616E604187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56" y="1375558"/>
            <a:ext cx="5497651" cy="36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3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3442A-13C7-F9DD-440C-980F72CB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Информационный век 2007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434C32-E017-4264-527C-852A2C908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Информатика на сегодняшний день - это одна из фундаментальных областей научного знания. К тому же, учитывая современное распространение персональных компьютеров, а так же информационных технологий, информатика становится еще и обязательной дисциплиной для учащихся не только старших классов и учреждений профессионального образования, но и для младших школьников. Этот путь информатика прошла за короткий промежуток времени, однако она и по сей день непрерывно развивается.</a:t>
            </a:r>
          </a:p>
        </p:txBody>
      </p:sp>
      <p:pic>
        <p:nvPicPr>
          <p:cNvPr id="10242" name="Picture 2" descr="How to Build Effective Business in Digital Age | Azeriobserver">
            <a:extLst>
              <a:ext uri="{FF2B5EF4-FFF2-40B4-BE49-F238E27FC236}">
                <a16:creationId xmlns:a16="http://schemas.microsoft.com/office/drawing/2014/main" id="{EB0ABE37-45AA-A7F1-2E3C-00EF40F3A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1438025"/>
            <a:ext cx="6013450" cy="33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66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E0531-9264-B69A-07DE-24F46974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Лента времени этапов развития информатики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3FC33F-968E-7A51-838C-55DE271E6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77" y="2016125"/>
            <a:ext cx="9389570" cy="3449638"/>
          </a:xfrm>
        </p:spPr>
      </p:pic>
    </p:spTree>
    <p:extLst>
      <p:ext uri="{BB962C8B-B14F-4D97-AF65-F5344CB8AC3E}">
        <p14:creationId xmlns:p14="http://schemas.microsoft.com/office/powerpoint/2010/main" val="28082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798DC-1D0C-D944-446F-8260272F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основы современной информатики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1E1B6A-FE30-A98B-1170-2616D9EDD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Математические основы современной информатики были заложены Куртом </a:t>
            </a:r>
            <a:r>
              <a:rPr lang="ru-RU" dirty="0" err="1"/>
              <a:t>Гёделем</a:t>
            </a:r>
            <a:r>
              <a:rPr lang="ru-RU" dirty="0"/>
              <a:t> в его теореме о неполноте. В этой теореме, он показал, что существуют пределы того, что может быть доказано и опровергнуто с помощью формальной системы.</a:t>
            </a:r>
          </a:p>
        </p:txBody>
      </p:sp>
      <p:pic>
        <p:nvPicPr>
          <p:cNvPr id="1026" name="Picture 2" descr="Картинки про информатику - 69 фото">
            <a:extLst>
              <a:ext uri="{FF2B5EF4-FFF2-40B4-BE49-F238E27FC236}">
                <a16:creationId xmlns:a16="http://schemas.microsoft.com/office/drawing/2014/main" id="{D8AB0A57-0E6A-E31F-BBE2-D82795F657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787" y="798513"/>
            <a:ext cx="4674851" cy="465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34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B5479-2902-60CA-07D1-90AAE0AA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1936 – ключевой год для информатики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2D2531-ADF4-7A97-89AE-A336D6EDE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1936 был ключевым годом для информатики. Алан Тьюринг и </a:t>
            </a:r>
            <a:r>
              <a:rPr lang="ru-RU" dirty="0" err="1"/>
              <a:t>Алонзо</a:t>
            </a:r>
            <a:r>
              <a:rPr lang="ru-RU" dirty="0"/>
              <a:t> Черч параллельно друг с другом представили формализацию алгоритмов с определением пределов того, что может быть вычислено, и «чисто механическую» модель для вычисления.</a:t>
            </a:r>
          </a:p>
        </p:txBody>
      </p:sp>
    </p:spTree>
    <p:extLst>
      <p:ext uri="{BB962C8B-B14F-4D97-AF65-F5344CB8AC3E}">
        <p14:creationId xmlns:p14="http://schemas.microsoft.com/office/powerpoint/2010/main" val="121813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9FB20-348B-8F5A-8E99-DD003F06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Машина Тьюринга 1937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E21CA3-03C6-3AE6-479C-9C5A97A2E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5485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Алан Тьюринг представил свою идею того, что сейчас называется машиной Тьюринга. Теоретическая машина Тьюринга стала гипотетическим устройством, </a:t>
            </a:r>
            <a:r>
              <a:rPr lang="ru-RU" dirty="0" err="1"/>
              <a:t>теоретизированным</a:t>
            </a:r>
            <a:r>
              <a:rPr lang="ru-RU" dirty="0"/>
              <a:t> для того, чтобы изучать свойства такого оборудования. Предвидя современные компьютеры, которые имеют возможность хранить программы, он описал то, что стало известно, как Универсальная машина Тьюринга.</a:t>
            </a:r>
          </a:p>
        </p:txBody>
      </p:sp>
      <p:pic>
        <p:nvPicPr>
          <p:cNvPr id="3074" name="Picture 2" descr="Наследие Тьюринга: машина, тест и полнота | GeekBrains - образовательный  портал">
            <a:extLst>
              <a:ext uri="{FF2B5EF4-FFF2-40B4-BE49-F238E27FC236}">
                <a16:creationId xmlns:a16="http://schemas.microsoft.com/office/drawing/2014/main" id="{AFA5096B-BD53-B761-AD80-B5228C309F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3" y="918369"/>
            <a:ext cx="4064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9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4C0B6-A8FB-549C-167B-BE200F51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Программно-управляемый Тьюринг-компьютер 1941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C45C09-E755-38E2-6A16-81728398D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Конрад </a:t>
            </a:r>
            <a:r>
              <a:rPr lang="ru-RU" dirty="0" err="1"/>
              <a:t>Цузе</a:t>
            </a:r>
            <a:r>
              <a:rPr lang="ru-RU" dirty="0"/>
              <a:t> разработал первый в мире функциональный программно-управляемый Тьюринг-полный компьютер, </a:t>
            </a:r>
            <a:r>
              <a:rPr lang="en" dirty="0"/>
              <a:t>Z3. </a:t>
            </a:r>
            <a:r>
              <a:rPr lang="ru-RU" dirty="0" err="1"/>
              <a:t>Цузе</a:t>
            </a:r>
            <a:r>
              <a:rPr lang="ru-RU" dirty="0"/>
              <a:t> отметил, что вычислительная машина </a:t>
            </a:r>
            <a:r>
              <a:rPr lang="en" dirty="0"/>
              <a:t>Z2 </a:t>
            </a:r>
            <a:r>
              <a:rPr lang="ru-RU" dirty="0"/>
              <a:t>считается первым компьютером с контролируемым процессом.</a:t>
            </a:r>
          </a:p>
        </p:txBody>
      </p:sp>
      <p:pic>
        <p:nvPicPr>
          <p:cNvPr id="4098" name="Picture 2" descr="Конрад Цузе против Тьюринга.">
            <a:extLst>
              <a:ext uri="{FF2B5EF4-FFF2-40B4-BE49-F238E27FC236}">
                <a16:creationId xmlns:a16="http://schemas.microsoft.com/office/drawing/2014/main" id="{5DB2D56F-DCBD-2E96-A3A7-E8B4CD299A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63" y="1682379"/>
            <a:ext cx="3948066" cy="304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21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E492B-4B42-852F-C9AC-B3259F05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программируемый компьютер 1944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AB37C2-2BB7-C750-7DA2-58609673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ru-RU" dirty="0"/>
              <a:t>Запущен Марк </a:t>
            </a:r>
            <a:r>
              <a:rPr lang="en" dirty="0"/>
              <a:t>I — </a:t>
            </a:r>
            <a:r>
              <a:rPr lang="ru-RU" dirty="0"/>
              <a:t>первый американский программируемый компьютер.</a:t>
            </a:r>
          </a:p>
        </p:txBody>
      </p:sp>
      <p:pic>
        <p:nvPicPr>
          <p:cNvPr id="5122" name="Picture 2" descr="Манчестерский Марк I — Википедия">
            <a:extLst>
              <a:ext uri="{FF2B5EF4-FFF2-40B4-BE49-F238E27FC236}">
                <a16:creationId xmlns:a16="http://schemas.microsoft.com/office/drawing/2014/main" id="{2B47284E-BA04-5268-B94A-7143C5D931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29" y="1414791"/>
            <a:ext cx="4495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5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D5EB3-D0D6-6E9D-8628-50DDAEA7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Программируемый компьютер небольших масштабов 1950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5F0B4-1911-EBE4-DE6A-56610AE47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ru-RU" dirty="0"/>
              <a:t>В Национальной физической лаборатории (Великобритания) завершен </a:t>
            </a:r>
            <a:r>
              <a:rPr lang="en" dirty="0"/>
              <a:t>Pilot ACE, </a:t>
            </a:r>
            <a:r>
              <a:rPr lang="ru-RU" dirty="0"/>
              <a:t>программируемый компьютер небольших масштабов, основанный на модели машины Тьюринга.</a:t>
            </a:r>
          </a:p>
        </p:txBody>
      </p:sp>
      <p:pic>
        <p:nvPicPr>
          <p:cNvPr id="6146" name="Picture 2" descr="Pilot ACE - CHM Revolution">
            <a:extLst>
              <a:ext uri="{FF2B5EF4-FFF2-40B4-BE49-F238E27FC236}">
                <a16:creationId xmlns:a16="http://schemas.microsoft.com/office/drawing/2014/main" id="{4ED68958-B9BA-3849-1520-2AC4FDAEAF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3" y="1629569"/>
            <a:ext cx="3812034" cy="29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53DA6-2CD0-E2BA-12BB-6AB0198F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кибернетики 1955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555A8F-89C4-574A-1294-79D86186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Развитие кибернетики в нашей стране встретило идеологические препятствия. Как писал академик </a:t>
            </a:r>
            <a:r>
              <a:rPr lang="ru-RU" dirty="0" err="1"/>
              <a:t>А.И.Берг</a:t>
            </a:r>
            <a:r>
              <a:rPr lang="ru-RU" dirty="0"/>
              <a:t>, «... в 1955-57 гг. и даже позже в нашей литературе были допущены грубые ошибки в оценке значения и возможностей кибернетики. Это нанесло серьезный ущерб развитию науки в нашей стране, привело к задержке в разработке многих теоретических положений и даже самих электронных машин».</a:t>
            </a:r>
          </a:p>
        </p:txBody>
      </p:sp>
      <p:pic>
        <p:nvPicPr>
          <p:cNvPr id="7170" name="Picture 2" descr="Кибернетика и информатика">
            <a:extLst>
              <a:ext uri="{FF2B5EF4-FFF2-40B4-BE49-F238E27FC236}">
                <a16:creationId xmlns:a16="http://schemas.microsoft.com/office/drawing/2014/main" id="{7E33A7E7-0B85-0C39-322C-6B2DE7F2FD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08" y="2003091"/>
            <a:ext cx="5352621" cy="24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11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CE529-A5C9-8DEE-AAC9-3114A705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процесс 1987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CDB628-4CD3-AECD-8AF9-E10A9DB04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42587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ИНФОРМАТИЗАЦИЯ - глобальный процесс активного формирования и широкомасштабного использования информационных ресурсов . В процессе информатизации происходит преобразование традиционного технологического способа производства и образа жизни в новый, постиндустриальный на основе использования кибернетических методов и средств (универсальных или управляемых ЭВМ, микро- и персональных ЭВМ, микропроцессорных блоков, программируемых контроллеров).</a:t>
            </a:r>
          </a:p>
        </p:txBody>
      </p:sp>
      <p:pic>
        <p:nvPicPr>
          <p:cNvPr id="8198" name="Picture 6" descr="VII Международная научно-практическая конференция ...">
            <a:extLst>
              <a:ext uri="{FF2B5EF4-FFF2-40B4-BE49-F238E27FC236}">
                <a16:creationId xmlns:a16="http://schemas.microsoft.com/office/drawing/2014/main" id="{6DA94DE5-7D29-B68E-50F1-A0264FAED4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055" y="798513"/>
            <a:ext cx="5208316" cy="465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4065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{6A8F303E-47F8-EA4C-890E-F7C75031B193}tf10001119</Template>
  <TotalTime>16</TotalTime>
  <Words>481</Words>
  <Application>Microsoft Macintosh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Галерея</vt:lpstr>
      <vt:lpstr>Этапы развития информатики</vt:lpstr>
      <vt:lpstr>Математические основы современной информатики</vt:lpstr>
      <vt:lpstr>1936 – ключевой год для информатики</vt:lpstr>
      <vt:lpstr>Машина Тьюринга 1937</vt:lpstr>
      <vt:lpstr>Программно-управляемый Тьюринг-компьютер 1941</vt:lpstr>
      <vt:lpstr>программируемый компьютер 1944</vt:lpstr>
      <vt:lpstr>Программируемый компьютер небольших масштабов 1950</vt:lpstr>
      <vt:lpstr>Развитие кибернетики 1955</vt:lpstr>
      <vt:lpstr>Глобальный процесс 1987</vt:lpstr>
      <vt:lpstr>Научно-технический прогресс 2004</vt:lpstr>
      <vt:lpstr>Информационный век 2007</vt:lpstr>
      <vt:lpstr>Лента времени этапов развития информатики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развития информатики</dc:title>
  <dc:creator>Dmitry Rodionov</dc:creator>
  <cp:lastModifiedBy>Dmitry Rodionov</cp:lastModifiedBy>
  <cp:revision>1</cp:revision>
  <dcterms:created xsi:type="dcterms:W3CDTF">2023-03-02T09:46:35Z</dcterms:created>
  <dcterms:modified xsi:type="dcterms:W3CDTF">2023-03-02T10:03:16Z</dcterms:modified>
</cp:coreProperties>
</file>