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7" r:id="rId49"/>
    <p:sldId id="268" r:id="rId50"/>
    <p:sldId id="269" r:id="rId51"/>
    <p:sldId id="270" r:id="rId52"/>
    <p:sldId id="271" r:id="rId5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IBM Plex Sans" charset="1" panose="020B0503050203000203"/>
      <p:regular r:id="rId10"/>
    </p:embeddedFont>
    <p:embeddedFont>
      <p:font typeface="IBM Plex Sans Bold" charset="1" panose="020B0803050203000203"/>
      <p:regular r:id="rId11"/>
    </p:embeddedFont>
    <p:embeddedFont>
      <p:font typeface="IBM Plex Sans Italics" charset="1" panose="020B0503050203000203"/>
      <p:regular r:id="rId12"/>
    </p:embeddedFont>
    <p:embeddedFont>
      <p:font typeface="IBM Plex Sans Bold Italics" charset="1" panose="020B0803050203000203"/>
      <p:regular r:id="rId13"/>
    </p:embeddedFont>
    <p:embeddedFont>
      <p:font typeface="IBM Plex Sans Thin" charset="1" panose="020B0203050203000203"/>
      <p:regular r:id="rId14"/>
    </p:embeddedFont>
    <p:embeddedFont>
      <p:font typeface="IBM Plex Sans Thin Italics" charset="1" panose="020B0203050203000203"/>
      <p:regular r:id="rId15"/>
    </p:embeddedFont>
    <p:embeddedFont>
      <p:font typeface="IBM Plex Sans Medium" charset="1" panose="020B0603050203000203"/>
      <p:regular r:id="rId16"/>
    </p:embeddedFont>
    <p:embeddedFont>
      <p:font typeface="IBM Plex Sans Medium Italics" charset="1" panose="020B0603050203000203"/>
      <p:regular r:id="rId17"/>
    </p:embeddedFont>
    <p:embeddedFont>
      <p:font typeface="Open Sans 2" charset="1" panose="020B0606030504020204"/>
      <p:regular r:id="rId18"/>
    </p:embeddedFont>
    <p:embeddedFont>
      <p:font typeface="Open Sans 2 Bold" charset="1" panose="020B0806030504020204"/>
      <p:regular r:id="rId19"/>
    </p:embeddedFont>
    <p:embeddedFont>
      <p:font typeface="Open Sans 2 Italics" charset="1" panose="020B0606030504020204"/>
      <p:regular r:id="rId20"/>
    </p:embeddedFont>
    <p:embeddedFont>
      <p:font typeface="Open Sans 2 Bold Italics" charset="1" panose="020B0806030504020204"/>
      <p:regular r:id="rId21"/>
    </p:embeddedFont>
    <p:embeddedFont>
      <p:font typeface="Open Sans 2 Light" charset="1" panose="020B0306030504020204"/>
      <p:regular r:id="rId22"/>
    </p:embeddedFont>
    <p:embeddedFont>
      <p:font typeface="Open Sans 2 Light Italics" charset="1" panose="020B0306030504020204"/>
      <p:regular r:id="rId23"/>
    </p:embeddedFont>
    <p:embeddedFont>
      <p:font typeface="Open Sans 2 Ultra-Bold" charset="1" panose="00000000000000000000"/>
      <p:regular r:id="rId24"/>
    </p:embeddedFont>
    <p:embeddedFont>
      <p:font typeface="Open Sans 2 Ultra-Bold Italics" charset="1" panose="00000000000000000000"/>
      <p:regular r:id="rId25"/>
    </p:embeddedFont>
    <p:embeddedFont>
      <p:font typeface="Open Sans 1" charset="1" panose="00000000000000000000"/>
      <p:regular r:id="rId26"/>
    </p:embeddedFont>
    <p:embeddedFont>
      <p:font typeface="Open Sans 1 Bold" charset="1" panose="00000000000000000000"/>
      <p:regular r:id="rId27"/>
    </p:embeddedFont>
    <p:embeddedFont>
      <p:font typeface="Open Sans 1 Italics" charset="1" panose="00000000000000000000"/>
      <p:regular r:id="rId28"/>
    </p:embeddedFont>
    <p:embeddedFont>
      <p:font typeface="Open Sans 1 Bold Italics" charset="1" panose="00000000000000000000"/>
      <p:regular r:id="rId29"/>
    </p:embeddedFont>
    <p:embeddedFont>
      <p:font typeface="Open Sans 1 Light" charset="1" panose="00000000000000000000"/>
      <p:regular r:id="rId30"/>
    </p:embeddedFont>
    <p:embeddedFont>
      <p:font typeface="Open Sans 1 Light Italics" charset="1" panose="00000000000000000000"/>
      <p:regular r:id="rId31"/>
    </p:embeddedFont>
    <p:embeddedFont>
      <p:font typeface="Open Sans 1 Medium" charset="1" panose="00000000000000000000"/>
      <p:regular r:id="rId32"/>
    </p:embeddedFont>
    <p:embeddedFont>
      <p:font typeface="Open Sans 1 Medium Italics" charset="1" panose="00000000000000000000"/>
      <p:regular r:id="rId33"/>
    </p:embeddedFont>
    <p:embeddedFont>
      <p:font typeface="Open Sans 1 Semi-Bold" charset="1" panose="00000000000000000000"/>
      <p:regular r:id="rId34"/>
    </p:embeddedFont>
    <p:embeddedFont>
      <p:font typeface="Open Sans 1 Semi-Bold Italics" charset="1" panose="00000000000000000000"/>
      <p:regular r:id="rId35"/>
    </p:embeddedFont>
    <p:embeddedFont>
      <p:font typeface="Open Sans 1 Ultra-Bold" charset="1" panose="00000000000000000000"/>
      <p:regular r:id="rId36"/>
    </p:embeddedFont>
    <p:embeddedFont>
      <p:font typeface="Open Sans 1 Ultra-Bold Italics" charset="1" panose="000000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slides/slide1.xml" Type="http://schemas.openxmlformats.org/officeDocument/2006/relationships/slide"/><Relationship Id="rId39" Target="slides/slide2.xml" Type="http://schemas.openxmlformats.org/officeDocument/2006/relationships/slide"/><Relationship Id="rId4" Target="theme/theme1.xml" Type="http://schemas.openxmlformats.org/officeDocument/2006/relationships/theme"/><Relationship Id="rId40" Target="slides/slide3.xml" Type="http://schemas.openxmlformats.org/officeDocument/2006/relationships/slide"/><Relationship Id="rId41" Target="slides/slide4.xml" Type="http://schemas.openxmlformats.org/officeDocument/2006/relationships/slide"/><Relationship Id="rId42" Target="slides/slide5.xml" Type="http://schemas.openxmlformats.org/officeDocument/2006/relationships/slide"/><Relationship Id="rId43" Target="slides/slide6.xml" Type="http://schemas.openxmlformats.org/officeDocument/2006/relationships/slide"/><Relationship Id="rId44" Target="slides/slide7.xml" Type="http://schemas.openxmlformats.org/officeDocument/2006/relationships/slide"/><Relationship Id="rId45" Target="slides/slide8.xml" Type="http://schemas.openxmlformats.org/officeDocument/2006/relationships/slide"/><Relationship Id="rId46" Target="slides/slide9.xml" Type="http://schemas.openxmlformats.org/officeDocument/2006/relationships/slide"/><Relationship Id="rId47" Target="slides/slide10.xml" Type="http://schemas.openxmlformats.org/officeDocument/2006/relationships/slide"/><Relationship Id="rId48" Target="slides/slide11.xml" Type="http://schemas.openxmlformats.org/officeDocument/2006/relationships/slide"/><Relationship Id="rId49" Target="slides/slide12.xml" Type="http://schemas.openxmlformats.org/officeDocument/2006/relationships/slide"/><Relationship Id="rId5" Target="tableStyles.xml" Type="http://schemas.openxmlformats.org/officeDocument/2006/relationships/tableStyles"/><Relationship Id="rId50" Target="slides/slide13.xml" Type="http://schemas.openxmlformats.org/officeDocument/2006/relationships/slide"/><Relationship Id="rId51" Target="slides/slide14.xml" Type="http://schemas.openxmlformats.org/officeDocument/2006/relationships/slide"/><Relationship Id="rId52" Target="slides/slide15.xml" Type="http://schemas.openxmlformats.org/officeDocument/2006/relationships/slide"/><Relationship Id="rId53" Target="slides/slide16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3344" y="8426983"/>
            <a:ext cx="1851516" cy="467480"/>
          </a:xfrm>
          <a:custGeom>
            <a:avLst/>
            <a:gdLst/>
            <a:ahLst/>
            <a:cxnLst/>
            <a:rect r="r" b="b" t="t" l="l"/>
            <a:pathLst>
              <a:path h="467480" w="1851516">
                <a:moveTo>
                  <a:pt x="0" y="0"/>
                </a:moveTo>
                <a:lnTo>
                  <a:pt x="1851517" y="0"/>
                </a:lnTo>
                <a:lnTo>
                  <a:pt x="1851517" y="467480"/>
                </a:lnTo>
                <a:lnTo>
                  <a:pt x="0" y="467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7522" y="3734018"/>
            <a:ext cx="10444307" cy="2364843"/>
          </a:xfrm>
          <a:custGeom>
            <a:avLst/>
            <a:gdLst/>
            <a:ahLst/>
            <a:cxnLst/>
            <a:rect r="r" b="b" t="t" l="l"/>
            <a:pathLst>
              <a:path h="2364843" w="10444307">
                <a:moveTo>
                  <a:pt x="0" y="0"/>
                </a:moveTo>
                <a:lnTo>
                  <a:pt x="10444306" y="0"/>
                </a:lnTo>
                <a:lnTo>
                  <a:pt x="10444306" y="2364842"/>
                </a:lnTo>
                <a:lnTo>
                  <a:pt x="0" y="2364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7695" y="6478822"/>
            <a:ext cx="10444307" cy="1181059"/>
          </a:xfrm>
          <a:custGeom>
            <a:avLst/>
            <a:gdLst/>
            <a:ahLst/>
            <a:cxnLst/>
            <a:rect r="r" b="b" t="t" l="l"/>
            <a:pathLst>
              <a:path h="1181059" w="10444307">
                <a:moveTo>
                  <a:pt x="0" y="0"/>
                </a:moveTo>
                <a:lnTo>
                  <a:pt x="10444306" y="0"/>
                </a:lnTo>
                <a:lnTo>
                  <a:pt x="10444306" y="1181058"/>
                </a:lnTo>
                <a:lnTo>
                  <a:pt x="0" y="11810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3344" y="6053681"/>
            <a:ext cx="1851516" cy="1851516"/>
          </a:xfrm>
          <a:custGeom>
            <a:avLst/>
            <a:gdLst/>
            <a:ahLst/>
            <a:cxnLst/>
            <a:rect r="r" b="b" t="t" l="l"/>
            <a:pathLst>
              <a:path h="1851516" w="1851516">
                <a:moveTo>
                  <a:pt x="0" y="0"/>
                </a:moveTo>
                <a:lnTo>
                  <a:pt x="1851517" y="0"/>
                </a:lnTo>
                <a:lnTo>
                  <a:pt x="1851517" y="1851516"/>
                </a:lnTo>
                <a:lnTo>
                  <a:pt x="0" y="18515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11346" y="1446163"/>
            <a:ext cx="14065309" cy="3470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FFFFFF"/>
                </a:solidFill>
                <a:latin typeface="IBM Plex Sans Bold"/>
              </a:rPr>
              <a:t>POO</a:t>
            </a:r>
          </a:p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FFFFFF"/>
                </a:solidFill>
                <a:latin typeface="IBM Plex Sans Bold"/>
              </a:rPr>
              <a:t>Herança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02346" y="6537705"/>
            <a:ext cx="6185142" cy="1110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49"/>
              </a:lnSpc>
            </a:pPr>
            <a:r>
              <a:rPr lang="en-US" sz="3178">
                <a:solidFill>
                  <a:srgbClr val="FFFFFF"/>
                </a:solidFill>
                <a:latin typeface="Open Sans 1"/>
              </a:rPr>
              <a:t>Prof. Wanderson Timóteo</a:t>
            </a:r>
          </a:p>
          <a:p>
            <a:pPr algn="l">
              <a:lnSpc>
                <a:spcPts val="4449"/>
              </a:lnSpc>
            </a:pPr>
            <a:r>
              <a:rPr lang="en-US" sz="3178">
                <a:solidFill>
                  <a:srgbClr val="FFFFFF"/>
                </a:solidFill>
                <a:latin typeface="Open Sans 1"/>
              </a:rPr>
              <a:t>www.wandersontimoteo.com.br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792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15905" y="0"/>
            <a:ext cx="872095" cy="10287000"/>
            <a:chOff x="0" y="0"/>
            <a:chExt cx="186784" cy="22032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6784" cy="2203249"/>
            </a:xfrm>
            <a:custGeom>
              <a:avLst/>
              <a:gdLst/>
              <a:ahLst/>
              <a:cxnLst/>
              <a:rect r="r" b="b" t="t" l="l"/>
              <a:pathLst>
                <a:path h="2203249" w="186784">
                  <a:moveTo>
                    <a:pt x="0" y="0"/>
                  </a:moveTo>
                  <a:lnTo>
                    <a:pt x="186784" y="0"/>
                  </a:lnTo>
                  <a:lnTo>
                    <a:pt x="186784" y="2203249"/>
                  </a:lnTo>
                  <a:lnTo>
                    <a:pt x="0" y="2203249"/>
                  </a:lnTo>
                  <a:close/>
                </a:path>
              </a:pathLst>
            </a:custGeom>
            <a:solidFill>
              <a:srgbClr val="0B10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86784" cy="2222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548060" y="392169"/>
            <a:ext cx="590267" cy="529765"/>
          </a:xfrm>
          <a:custGeom>
            <a:avLst/>
            <a:gdLst/>
            <a:ahLst/>
            <a:cxnLst/>
            <a:rect r="r" b="b" t="t" l="l"/>
            <a:pathLst>
              <a:path h="529765" w="590267">
                <a:moveTo>
                  <a:pt x="0" y="0"/>
                </a:moveTo>
                <a:lnTo>
                  <a:pt x="590267" y="0"/>
                </a:lnTo>
                <a:lnTo>
                  <a:pt x="590267" y="529765"/>
                </a:lnTo>
                <a:lnTo>
                  <a:pt x="0" y="5297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10" r="0" b="-571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42768" y="9162222"/>
            <a:ext cx="1631004" cy="411804"/>
          </a:xfrm>
          <a:custGeom>
            <a:avLst/>
            <a:gdLst/>
            <a:ahLst/>
            <a:cxnLst/>
            <a:rect r="r" b="b" t="t" l="l"/>
            <a:pathLst>
              <a:path h="411804" w="1631004">
                <a:moveTo>
                  <a:pt x="0" y="0"/>
                </a:moveTo>
                <a:lnTo>
                  <a:pt x="1631004" y="0"/>
                </a:lnTo>
                <a:lnTo>
                  <a:pt x="1631004" y="411803"/>
                </a:lnTo>
                <a:lnTo>
                  <a:pt x="0" y="4118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073772" y="1232805"/>
            <a:ext cx="14163964" cy="8025495"/>
            <a:chOff x="0" y="0"/>
            <a:chExt cx="3730427" cy="211371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30427" cy="2113711"/>
            </a:xfrm>
            <a:custGeom>
              <a:avLst/>
              <a:gdLst/>
              <a:ahLst/>
              <a:cxnLst/>
              <a:rect r="r" b="b" t="t" l="l"/>
              <a:pathLst>
                <a:path h="2113711" w="3730427">
                  <a:moveTo>
                    <a:pt x="0" y="0"/>
                  </a:moveTo>
                  <a:lnTo>
                    <a:pt x="3730427" y="0"/>
                  </a:lnTo>
                  <a:lnTo>
                    <a:pt x="3730427" y="2113711"/>
                  </a:lnTo>
                  <a:lnTo>
                    <a:pt x="0" y="2113711"/>
                  </a:lnTo>
                  <a:close/>
                </a:path>
              </a:pathLst>
            </a:custGeom>
            <a:solidFill>
              <a:srgbClr val="4A4A4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730427" cy="2151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154226" y="1298726"/>
            <a:ext cx="13979548" cy="7863496"/>
            <a:chOff x="0" y="0"/>
            <a:chExt cx="2408296" cy="13546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08296" cy="1354667"/>
            </a:xfrm>
            <a:custGeom>
              <a:avLst/>
              <a:gdLst/>
              <a:ahLst/>
              <a:cxnLst/>
              <a:rect r="r" b="b" t="t" l="l"/>
              <a:pathLst>
                <a:path h="1354667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C792E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2408296" cy="1373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154226" y="1298726"/>
            <a:ext cx="13979548" cy="7863496"/>
          </a:xfrm>
          <a:custGeom>
            <a:avLst/>
            <a:gdLst/>
            <a:ahLst/>
            <a:cxnLst/>
            <a:rect r="r" b="b" t="t" l="l"/>
            <a:pathLst>
              <a:path h="7863496" w="13979548">
                <a:moveTo>
                  <a:pt x="0" y="0"/>
                </a:moveTo>
                <a:lnTo>
                  <a:pt x="13979548" y="0"/>
                </a:lnTo>
                <a:lnTo>
                  <a:pt x="13979548" y="7863496"/>
                </a:lnTo>
                <a:lnTo>
                  <a:pt x="0" y="78634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013431" y="2694670"/>
            <a:ext cx="617738" cy="5370830"/>
          </a:xfrm>
          <a:custGeom>
            <a:avLst/>
            <a:gdLst/>
            <a:ahLst/>
            <a:cxnLst/>
            <a:rect r="r" b="b" t="t" l="l"/>
            <a:pathLst>
              <a:path h="5370830" w="617738">
                <a:moveTo>
                  <a:pt x="0" y="0"/>
                </a:moveTo>
                <a:lnTo>
                  <a:pt x="617738" y="0"/>
                </a:lnTo>
                <a:lnTo>
                  <a:pt x="617738" y="5370830"/>
                </a:lnTo>
                <a:lnTo>
                  <a:pt x="0" y="53708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577942" y="218901"/>
            <a:ext cx="3132115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</a:pPr>
            <a:r>
              <a:rPr lang="en-US" sz="5999">
                <a:solidFill>
                  <a:srgbClr val="000000"/>
                </a:solidFill>
                <a:latin typeface="IBM Plex Sans Bold"/>
              </a:rPr>
              <a:t>Herança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690679" y="1409700"/>
            <a:ext cx="322546" cy="615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W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a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n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d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e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r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s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o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n</a:t>
            </a:r>
          </a:p>
          <a:p>
            <a:pPr algn="ctr">
              <a:lnSpc>
                <a:spcPts val="2799"/>
              </a:lnSpc>
            </a:pP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T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i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m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ó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t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e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o</a:t>
            </a:r>
          </a:p>
          <a:p>
            <a:pPr algn="ctr">
              <a:lnSpc>
                <a:spcPts val="279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3101523" y="2732770"/>
            <a:ext cx="349540" cy="5711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2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3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4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5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6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7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8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9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10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11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12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13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14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15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16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17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18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19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20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21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22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23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24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17708" y="2694670"/>
            <a:ext cx="11435922" cy="571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23"/>
              </a:lnSpc>
            </a:pPr>
            <a:r>
              <a:rPr lang="en-US" sz="1602" spc="54">
                <a:solidFill>
                  <a:srgbClr val="19A9E4"/>
                </a:solidFill>
                <a:latin typeface="IBM Plex Sans Italics"/>
              </a:rPr>
              <a:t>public class </a:t>
            </a:r>
            <a:r>
              <a:rPr lang="en-US" sz="1602" spc="54">
                <a:solidFill>
                  <a:srgbClr val="08E639"/>
                </a:solidFill>
                <a:latin typeface="IBM Plex Sans Italics"/>
              </a:rPr>
              <a:t>Pessoa </a:t>
            </a:r>
            <a:r>
              <a:rPr lang="en-US" sz="1602" spc="54">
                <a:solidFill>
                  <a:srgbClr val="C792EA"/>
                </a:solidFill>
                <a:latin typeface="IBM Plex Sans Italics"/>
              </a:rPr>
              <a:t>{</a:t>
            </a:r>
          </a:p>
          <a:p>
            <a:pPr>
              <a:lnSpc>
                <a:spcPts val="1923"/>
              </a:lnSpc>
            </a:pPr>
            <a:r>
              <a:rPr lang="en-US" sz="1602" spc="54">
                <a:solidFill>
                  <a:srgbClr val="4A4A4A"/>
                </a:solidFill>
                <a:latin typeface="IBM Plex Sans Italics"/>
              </a:rPr>
              <a:t>      </a:t>
            </a:r>
            <a:r>
              <a:rPr lang="en-US" sz="1602" spc="54">
                <a:solidFill>
                  <a:srgbClr val="5271FF"/>
                </a:solidFill>
                <a:latin typeface="IBM Plex Sans Italics"/>
              </a:rPr>
              <a:t>private </a:t>
            </a:r>
            <a:r>
              <a:rPr lang="en-US" sz="1602" spc="54">
                <a:solidFill>
                  <a:srgbClr val="F405A3"/>
                </a:solidFill>
                <a:latin typeface="IBM Plex Sans Italics"/>
              </a:rPr>
              <a:t>String </a:t>
            </a:r>
            <a:r>
              <a:rPr lang="en-US" sz="1602" spc="54">
                <a:solidFill>
                  <a:srgbClr val="FFFFFF"/>
                </a:solidFill>
                <a:latin typeface="IBM Plex Sans Italics"/>
              </a:rPr>
              <a:t>nome</a:t>
            </a:r>
            <a:r>
              <a:rPr lang="en-US" sz="1602" spc="54">
                <a:solidFill>
                  <a:srgbClr val="FB872B"/>
                </a:solidFill>
                <a:latin typeface="IBM Plex Sans Italics"/>
              </a:rPr>
              <a:t>;</a:t>
            </a:r>
          </a:p>
          <a:p>
            <a:pPr>
              <a:lnSpc>
                <a:spcPts val="1923"/>
              </a:lnSpc>
            </a:pPr>
            <a:r>
              <a:rPr lang="en-US" sz="1602" spc="54">
                <a:solidFill>
                  <a:srgbClr val="4A4A4A"/>
                </a:solidFill>
                <a:latin typeface="IBM Plex Sans Italics"/>
              </a:rPr>
              <a:t>      </a:t>
            </a:r>
            <a:r>
              <a:rPr lang="en-US" sz="1602" spc="54">
                <a:solidFill>
                  <a:srgbClr val="5271FF"/>
                </a:solidFill>
                <a:latin typeface="IBM Plex Sans Italics"/>
              </a:rPr>
              <a:t>private </a:t>
            </a:r>
            <a:r>
              <a:rPr lang="en-US" sz="1602" spc="54">
                <a:solidFill>
                  <a:srgbClr val="F405A3"/>
                </a:solidFill>
                <a:latin typeface="IBM Plex Sans Italics"/>
              </a:rPr>
              <a:t>int </a:t>
            </a:r>
            <a:r>
              <a:rPr lang="en-US" sz="1602" spc="54">
                <a:solidFill>
                  <a:srgbClr val="FFFFFF"/>
                </a:solidFill>
                <a:latin typeface="IBM Plex Sans Italics"/>
              </a:rPr>
              <a:t>idade</a:t>
            </a:r>
            <a:r>
              <a:rPr lang="en-US" sz="1602" spc="54">
                <a:solidFill>
                  <a:srgbClr val="FB872B"/>
                </a:solidFill>
                <a:latin typeface="IBM Plex Sans Italics"/>
              </a:rPr>
              <a:t>;</a:t>
            </a:r>
          </a:p>
          <a:p>
            <a:pPr>
              <a:lnSpc>
                <a:spcPts val="1923"/>
              </a:lnSpc>
            </a:pPr>
            <a:r>
              <a:rPr lang="en-US" sz="1602" spc="54">
                <a:solidFill>
                  <a:srgbClr val="4A4A4A"/>
                </a:solidFill>
                <a:latin typeface="IBM Plex Sans Italics"/>
              </a:rPr>
              <a:t>      </a:t>
            </a:r>
            <a:r>
              <a:rPr lang="en-US" sz="1602" spc="54">
                <a:solidFill>
                  <a:srgbClr val="5271FF"/>
                </a:solidFill>
                <a:latin typeface="IBM Plex Sans Italics"/>
              </a:rPr>
              <a:t>private </a:t>
            </a:r>
            <a:r>
              <a:rPr lang="en-US" sz="1602" spc="54">
                <a:solidFill>
                  <a:srgbClr val="F405A3"/>
                </a:solidFill>
                <a:latin typeface="IBM Plex Sans Italics"/>
              </a:rPr>
              <a:t>String </a:t>
            </a:r>
            <a:r>
              <a:rPr lang="en-US" sz="1602" spc="54">
                <a:solidFill>
                  <a:srgbClr val="FFFFFF"/>
                </a:solidFill>
                <a:latin typeface="IBM Plex Sans Italics"/>
              </a:rPr>
              <a:t>cpf</a:t>
            </a:r>
            <a:r>
              <a:rPr lang="en-US" sz="1602" spc="54">
                <a:solidFill>
                  <a:srgbClr val="FB872B"/>
                </a:solidFill>
                <a:latin typeface="IBM Plex Sans Italics"/>
              </a:rPr>
              <a:t>;</a:t>
            </a:r>
          </a:p>
          <a:p>
            <a:pPr>
              <a:lnSpc>
                <a:spcPts val="1923"/>
              </a:lnSpc>
            </a:pPr>
            <a:r>
              <a:rPr lang="en-US" sz="1602" spc="54">
                <a:solidFill>
                  <a:srgbClr val="C792EA"/>
                </a:solidFill>
                <a:latin typeface="IBM Plex Sans Italics"/>
              </a:rPr>
              <a:t>      </a:t>
            </a:r>
            <a:r>
              <a:rPr lang="en-US" sz="1602" spc="54">
                <a:solidFill>
                  <a:srgbClr val="4A4A4A"/>
                </a:solidFill>
                <a:latin typeface="IBM Plex Sans Italics"/>
              </a:rPr>
              <a:t>// Construtor da classe Pessoa</a:t>
            </a:r>
          </a:p>
          <a:p>
            <a:pPr>
              <a:lnSpc>
                <a:spcPts val="1923"/>
              </a:lnSpc>
            </a:pPr>
            <a:r>
              <a:rPr lang="en-US" sz="1602" spc="54">
                <a:solidFill>
                  <a:srgbClr val="C792EA"/>
                </a:solidFill>
                <a:latin typeface="IBM Plex Sans Italics"/>
              </a:rPr>
              <a:t>      </a:t>
            </a:r>
            <a:r>
              <a:rPr lang="en-US" sz="1602" spc="54">
                <a:solidFill>
                  <a:srgbClr val="19A9E4"/>
                </a:solidFill>
                <a:latin typeface="IBM Plex Sans Italics"/>
              </a:rPr>
              <a:t>public </a:t>
            </a:r>
            <a:r>
              <a:rPr lang="en-US" sz="1602" spc="54">
                <a:solidFill>
                  <a:srgbClr val="08E639"/>
                </a:solidFill>
                <a:latin typeface="IBM Plex Sans Italics"/>
              </a:rPr>
              <a:t>Pessoa</a:t>
            </a:r>
            <a:r>
              <a:rPr lang="en-US" sz="1602" spc="54">
                <a:solidFill>
                  <a:srgbClr val="FB872B"/>
                </a:solidFill>
                <a:latin typeface="IBM Plex Sans Italics"/>
              </a:rPr>
              <a:t>(</a:t>
            </a:r>
            <a:r>
              <a:rPr lang="en-US" sz="1602" spc="54">
                <a:solidFill>
                  <a:srgbClr val="F405A3"/>
                </a:solidFill>
                <a:latin typeface="IBM Plex Sans Italics"/>
              </a:rPr>
              <a:t>string </a:t>
            </a:r>
            <a:r>
              <a:rPr lang="en-US" sz="1602" spc="54">
                <a:solidFill>
                  <a:srgbClr val="FFFFFF"/>
                </a:solidFill>
                <a:latin typeface="IBM Plex Sans Italics"/>
              </a:rPr>
              <a:t>nome</a:t>
            </a:r>
            <a:r>
              <a:rPr lang="en-US" sz="1602" spc="54">
                <a:solidFill>
                  <a:srgbClr val="C792EA"/>
                </a:solidFill>
                <a:latin typeface="IBM Plex Sans Italics"/>
              </a:rPr>
              <a:t>, </a:t>
            </a:r>
            <a:r>
              <a:rPr lang="en-US" sz="1602" spc="54">
                <a:solidFill>
                  <a:srgbClr val="F405A3"/>
                </a:solidFill>
                <a:latin typeface="IBM Plex Sans Italics"/>
              </a:rPr>
              <a:t>int </a:t>
            </a:r>
            <a:r>
              <a:rPr lang="en-US" sz="1602" spc="54">
                <a:solidFill>
                  <a:srgbClr val="FFFFFF"/>
                </a:solidFill>
                <a:latin typeface="IBM Plex Sans Italics"/>
              </a:rPr>
              <a:t>idade</a:t>
            </a:r>
            <a:r>
              <a:rPr lang="en-US" sz="1602" spc="54">
                <a:solidFill>
                  <a:srgbClr val="C792EA"/>
                </a:solidFill>
                <a:latin typeface="IBM Plex Sans Italics"/>
              </a:rPr>
              <a:t>, </a:t>
            </a:r>
            <a:r>
              <a:rPr lang="en-US" sz="1602" spc="54">
                <a:solidFill>
                  <a:srgbClr val="F405A3"/>
                </a:solidFill>
                <a:latin typeface="IBM Plex Sans Italics"/>
              </a:rPr>
              <a:t>string </a:t>
            </a:r>
            <a:r>
              <a:rPr lang="en-US" sz="1602" spc="54">
                <a:solidFill>
                  <a:srgbClr val="FFFFFF"/>
                </a:solidFill>
                <a:latin typeface="IBM Plex Sans Italics"/>
              </a:rPr>
              <a:t>cpf</a:t>
            </a:r>
            <a:r>
              <a:rPr lang="en-US" sz="1602" spc="54">
                <a:solidFill>
                  <a:srgbClr val="FB872B"/>
                </a:solidFill>
                <a:latin typeface="IBM Plex Sans Italics"/>
              </a:rPr>
              <a:t>)</a:t>
            </a:r>
            <a:r>
              <a:rPr lang="en-US" sz="1602" spc="54">
                <a:solidFill>
                  <a:srgbClr val="C792EA"/>
                </a:solidFill>
                <a:latin typeface="IBM Plex Sans Italics"/>
              </a:rPr>
              <a:t> </a:t>
            </a: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{</a:t>
            </a:r>
            <a:r>
              <a:rPr lang="en-US" sz="1602" spc="54">
                <a:solidFill>
                  <a:srgbClr val="C792EA"/>
                </a:solidFill>
                <a:latin typeface="IBM Plex Sans Italics"/>
              </a:rPr>
              <a:t> </a:t>
            </a:r>
          </a:p>
          <a:p>
            <a:pPr>
              <a:lnSpc>
                <a:spcPts val="1923"/>
              </a:lnSpc>
            </a:pPr>
            <a:r>
              <a:rPr lang="en-US" sz="1602" spc="54">
                <a:solidFill>
                  <a:srgbClr val="C792EA"/>
                </a:solidFill>
                <a:latin typeface="IBM Plex Sans Italics"/>
              </a:rPr>
              <a:t>            </a:t>
            </a:r>
            <a:r>
              <a:rPr lang="en-US" sz="1602" spc="54">
                <a:solidFill>
                  <a:srgbClr val="F7E16C"/>
                </a:solidFill>
                <a:latin typeface="IBM Plex Sans Italics"/>
              </a:rPr>
              <a:t>Nome </a:t>
            </a:r>
            <a:r>
              <a:rPr lang="en-US" sz="1602" spc="54">
                <a:solidFill>
                  <a:srgbClr val="FFFFFF"/>
                </a:solidFill>
                <a:latin typeface="IBM Plex Sans Italics"/>
              </a:rPr>
              <a:t>= nome</a:t>
            </a:r>
            <a:r>
              <a:rPr lang="en-US" sz="1602" spc="54">
                <a:solidFill>
                  <a:srgbClr val="FB872B"/>
                </a:solidFill>
                <a:latin typeface="IBM Plex Sans Italics"/>
              </a:rPr>
              <a:t>;</a:t>
            </a:r>
            <a:r>
              <a:rPr lang="en-US" sz="1602" spc="54">
                <a:solidFill>
                  <a:srgbClr val="C792EA"/>
                </a:solidFill>
                <a:latin typeface="IBM Plex Sans Italics"/>
              </a:rPr>
              <a:t> </a:t>
            </a:r>
          </a:p>
          <a:p>
            <a:pPr>
              <a:lnSpc>
                <a:spcPts val="1923"/>
              </a:lnSpc>
            </a:pPr>
            <a:r>
              <a:rPr lang="en-US" sz="1602" spc="54">
                <a:solidFill>
                  <a:srgbClr val="C792EA"/>
                </a:solidFill>
                <a:latin typeface="IBM Plex Sans Italics"/>
              </a:rPr>
              <a:t>            </a:t>
            </a:r>
            <a:r>
              <a:rPr lang="en-US" sz="1602" spc="54">
                <a:solidFill>
                  <a:srgbClr val="F7E16C"/>
                </a:solidFill>
                <a:latin typeface="IBM Plex Sans Italics"/>
              </a:rPr>
              <a:t>Idade </a:t>
            </a:r>
            <a:r>
              <a:rPr lang="en-US" sz="1602" spc="54">
                <a:solidFill>
                  <a:srgbClr val="FFFFFF"/>
                </a:solidFill>
                <a:latin typeface="IBM Plex Sans Italics"/>
              </a:rPr>
              <a:t>= idade</a:t>
            </a:r>
            <a:r>
              <a:rPr lang="en-US" sz="1602" spc="54">
                <a:solidFill>
                  <a:srgbClr val="FB872B"/>
                </a:solidFill>
                <a:latin typeface="IBM Plex Sans Italics"/>
              </a:rPr>
              <a:t>;</a:t>
            </a:r>
            <a:r>
              <a:rPr lang="en-US" sz="1602" spc="54">
                <a:solidFill>
                  <a:srgbClr val="C792EA"/>
                </a:solidFill>
                <a:latin typeface="IBM Plex Sans Italics"/>
              </a:rPr>
              <a:t> </a:t>
            </a:r>
          </a:p>
          <a:p>
            <a:pPr>
              <a:lnSpc>
                <a:spcPts val="1923"/>
              </a:lnSpc>
            </a:pPr>
            <a:r>
              <a:rPr lang="en-US" sz="1602" spc="54">
                <a:solidFill>
                  <a:srgbClr val="C792EA"/>
                </a:solidFill>
                <a:latin typeface="IBM Plex Sans Italics"/>
              </a:rPr>
              <a:t>            </a:t>
            </a:r>
            <a:r>
              <a:rPr lang="en-US" sz="1602" spc="54">
                <a:solidFill>
                  <a:srgbClr val="F7E16C"/>
                </a:solidFill>
                <a:latin typeface="IBM Plex Sans Italics"/>
              </a:rPr>
              <a:t>CPF </a:t>
            </a:r>
            <a:r>
              <a:rPr lang="en-US" sz="1602" spc="54">
                <a:solidFill>
                  <a:srgbClr val="FFFFFF"/>
                </a:solidFill>
                <a:latin typeface="IBM Plex Sans Italics"/>
              </a:rPr>
              <a:t>= cpf</a:t>
            </a:r>
            <a:r>
              <a:rPr lang="en-US" sz="1602" spc="54">
                <a:solidFill>
                  <a:srgbClr val="FB872B"/>
                </a:solidFill>
                <a:latin typeface="IBM Plex Sans Italics"/>
              </a:rPr>
              <a:t>;</a:t>
            </a:r>
            <a:r>
              <a:rPr lang="en-US" sz="1602" spc="54">
                <a:solidFill>
                  <a:srgbClr val="C792EA"/>
                </a:solidFill>
                <a:latin typeface="IBM Plex Sans Italics"/>
              </a:rPr>
              <a:t> </a:t>
            </a:r>
          </a:p>
          <a:p>
            <a:pPr>
              <a:lnSpc>
                <a:spcPts val="1923"/>
              </a:lnSpc>
            </a:pPr>
            <a:r>
              <a:rPr lang="en-US" sz="1602" spc="54">
                <a:solidFill>
                  <a:srgbClr val="C792EA"/>
                </a:solidFill>
                <a:latin typeface="IBM Plex Sans Italics"/>
              </a:rPr>
              <a:t>      </a:t>
            </a: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}</a:t>
            </a:r>
          </a:p>
          <a:p>
            <a:pPr>
              <a:lnSpc>
                <a:spcPts val="1923"/>
              </a:lnSpc>
            </a:pP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     </a:t>
            </a:r>
            <a:r>
              <a:rPr lang="en-US" sz="1602" spc="54">
                <a:solidFill>
                  <a:srgbClr val="4A4A4A"/>
                </a:solidFill>
                <a:latin typeface="IBM Plex Sans Italics"/>
              </a:rPr>
              <a:t>// Propriedades da classe Pessoa que permite acesso controlado a um campo privado</a:t>
            </a:r>
          </a:p>
          <a:p>
            <a:pPr>
              <a:lnSpc>
                <a:spcPts val="1923"/>
              </a:lnSpc>
            </a:pP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     </a:t>
            </a:r>
            <a:r>
              <a:rPr lang="en-US" sz="1602" spc="54">
                <a:solidFill>
                  <a:srgbClr val="19A9E4"/>
                </a:solidFill>
                <a:latin typeface="IBM Plex Sans Italics"/>
              </a:rPr>
              <a:t>public </a:t>
            </a:r>
            <a:r>
              <a:rPr lang="en-US" sz="1602" spc="54">
                <a:solidFill>
                  <a:srgbClr val="FB872B"/>
                </a:solidFill>
                <a:latin typeface="IBM Plex Sans Italics"/>
              </a:rPr>
              <a:t>string </a:t>
            </a:r>
            <a:r>
              <a:rPr lang="en-US" sz="1602" spc="54">
                <a:solidFill>
                  <a:srgbClr val="FFFFFF"/>
                </a:solidFill>
                <a:latin typeface="IBM Plex Sans Italics"/>
              </a:rPr>
              <a:t>Nome </a:t>
            </a: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{ </a:t>
            </a:r>
          </a:p>
          <a:p>
            <a:pPr>
              <a:lnSpc>
                <a:spcPts val="1923"/>
              </a:lnSpc>
            </a:pP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           </a:t>
            </a:r>
            <a:r>
              <a:rPr lang="en-US" sz="1602" spc="54">
                <a:solidFill>
                  <a:srgbClr val="19A9E4"/>
                </a:solidFill>
                <a:latin typeface="IBM Plex Sans Italics"/>
              </a:rPr>
              <a:t>get</a:t>
            </a: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 </a:t>
            </a:r>
            <a:r>
              <a:rPr lang="en-US" sz="1602" spc="54">
                <a:solidFill>
                  <a:srgbClr val="FB872B"/>
                </a:solidFill>
                <a:latin typeface="IBM Plex Sans Italics"/>
              </a:rPr>
              <a:t>{</a:t>
            </a: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 return </a:t>
            </a:r>
            <a:r>
              <a:rPr lang="en-US" sz="1602" spc="54">
                <a:solidFill>
                  <a:srgbClr val="FFFFFF"/>
                </a:solidFill>
                <a:latin typeface="IBM Plex Sans Italics"/>
              </a:rPr>
              <a:t>nome</a:t>
            </a: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; </a:t>
            </a:r>
            <a:r>
              <a:rPr lang="en-US" sz="1602" spc="54">
                <a:solidFill>
                  <a:srgbClr val="FB872B"/>
                </a:solidFill>
                <a:latin typeface="IBM Plex Sans Italics"/>
              </a:rPr>
              <a:t>}</a:t>
            </a: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 </a:t>
            </a:r>
          </a:p>
          <a:p>
            <a:pPr>
              <a:lnSpc>
                <a:spcPts val="1923"/>
              </a:lnSpc>
            </a:pP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           </a:t>
            </a:r>
            <a:r>
              <a:rPr lang="en-US" sz="1602" spc="54">
                <a:solidFill>
                  <a:srgbClr val="19A9E4"/>
                </a:solidFill>
                <a:latin typeface="IBM Plex Sans Italics"/>
              </a:rPr>
              <a:t>set </a:t>
            </a:r>
            <a:r>
              <a:rPr lang="en-US" sz="1602" spc="54">
                <a:solidFill>
                  <a:srgbClr val="FB872B"/>
                </a:solidFill>
                <a:latin typeface="IBM Plex Sans Italics"/>
              </a:rPr>
              <a:t>{</a:t>
            </a: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 </a:t>
            </a:r>
            <a:r>
              <a:rPr lang="en-US" sz="1602" spc="54">
                <a:solidFill>
                  <a:srgbClr val="FFFFFF"/>
                </a:solidFill>
                <a:latin typeface="IBM Plex Sans Italics"/>
              </a:rPr>
              <a:t>nome = </a:t>
            </a:r>
            <a:r>
              <a:rPr lang="en-US" sz="1602" spc="54">
                <a:solidFill>
                  <a:srgbClr val="F7E16C"/>
                </a:solidFill>
                <a:latin typeface="IBM Plex Sans Italics"/>
              </a:rPr>
              <a:t>value</a:t>
            </a: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; </a:t>
            </a:r>
            <a:r>
              <a:rPr lang="en-US" sz="1602" spc="54">
                <a:solidFill>
                  <a:srgbClr val="FB872B"/>
                </a:solidFill>
                <a:latin typeface="IBM Plex Sans Italics"/>
              </a:rPr>
              <a:t>}</a:t>
            </a: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 </a:t>
            </a:r>
          </a:p>
          <a:p>
            <a:pPr>
              <a:lnSpc>
                <a:spcPts val="1923"/>
              </a:lnSpc>
            </a:pP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     }</a:t>
            </a:r>
          </a:p>
          <a:p>
            <a:pPr>
              <a:lnSpc>
                <a:spcPts val="1923"/>
              </a:lnSpc>
            </a:pP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     </a:t>
            </a:r>
            <a:r>
              <a:rPr lang="en-US" sz="1602" spc="54">
                <a:solidFill>
                  <a:srgbClr val="19A9E4"/>
                </a:solidFill>
                <a:latin typeface="IBM Plex Sans Italics"/>
              </a:rPr>
              <a:t>public </a:t>
            </a:r>
            <a:r>
              <a:rPr lang="en-US" sz="1602" spc="54">
                <a:solidFill>
                  <a:srgbClr val="FB872B"/>
                </a:solidFill>
                <a:latin typeface="IBM Plex Sans Italics"/>
              </a:rPr>
              <a:t>int </a:t>
            </a:r>
            <a:r>
              <a:rPr lang="en-US" sz="1602" spc="54">
                <a:solidFill>
                  <a:srgbClr val="FFFFFF"/>
                </a:solidFill>
                <a:latin typeface="IBM Plex Sans Italics"/>
              </a:rPr>
              <a:t>Idade </a:t>
            </a: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{ </a:t>
            </a:r>
          </a:p>
          <a:p>
            <a:pPr>
              <a:lnSpc>
                <a:spcPts val="1923"/>
              </a:lnSpc>
            </a:pP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           </a:t>
            </a:r>
            <a:r>
              <a:rPr lang="en-US" sz="1602" spc="54">
                <a:solidFill>
                  <a:srgbClr val="19A9E4"/>
                </a:solidFill>
                <a:latin typeface="IBM Plex Sans Italics"/>
              </a:rPr>
              <a:t>get </a:t>
            </a:r>
            <a:r>
              <a:rPr lang="en-US" sz="1602" spc="54">
                <a:solidFill>
                  <a:srgbClr val="FB872B"/>
                </a:solidFill>
                <a:latin typeface="IBM Plex Sans Italics"/>
              </a:rPr>
              <a:t>{</a:t>
            </a: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 return </a:t>
            </a:r>
            <a:r>
              <a:rPr lang="en-US" sz="1602" spc="54">
                <a:solidFill>
                  <a:srgbClr val="FFFFFF"/>
                </a:solidFill>
                <a:latin typeface="IBM Plex Sans Italics"/>
                <a:ea typeface="IBM Plex Sans Italics"/>
              </a:rPr>
              <a:t>ida﻿de </a:t>
            </a: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; </a:t>
            </a:r>
            <a:r>
              <a:rPr lang="en-US" sz="1602" spc="54">
                <a:solidFill>
                  <a:srgbClr val="FB872B"/>
                </a:solidFill>
                <a:latin typeface="IBM Plex Sans Italics"/>
              </a:rPr>
              <a:t>}</a:t>
            </a: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 </a:t>
            </a:r>
          </a:p>
          <a:p>
            <a:pPr>
              <a:lnSpc>
                <a:spcPts val="1923"/>
              </a:lnSpc>
            </a:pP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           </a:t>
            </a:r>
            <a:r>
              <a:rPr lang="en-US" sz="1602" spc="54">
                <a:solidFill>
                  <a:srgbClr val="19A9E4"/>
                </a:solidFill>
                <a:latin typeface="IBM Plex Sans Italics"/>
              </a:rPr>
              <a:t>set</a:t>
            </a: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 </a:t>
            </a:r>
            <a:r>
              <a:rPr lang="en-US" sz="1602" spc="54">
                <a:solidFill>
                  <a:srgbClr val="FB872B"/>
                </a:solidFill>
                <a:latin typeface="IBM Plex Sans Italics"/>
              </a:rPr>
              <a:t>{</a:t>
            </a: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 </a:t>
            </a:r>
            <a:r>
              <a:rPr lang="en-US" sz="1602" spc="54">
                <a:solidFill>
                  <a:srgbClr val="FFFFFF"/>
                </a:solidFill>
                <a:latin typeface="IBM Plex Sans Italics"/>
              </a:rPr>
              <a:t>idadealu</a:t>
            </a:r>
            <a:r>
              <a:rPr lang="en-US" sz="1602" spc="54">
                <a:solidFill>
                  <a:srgbClr val="F7E16C"/>
                </a:solidFill>
                <a:latin typeface="IBM Plex Sans Italics"/>
              </a:rPr>
              <a:t>e; ue</a:t>
            </a: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; </a:t>
            </a:r>
            <a:r>
              <a:rPr lang="en-US" sz="1602" spc="54">
                <a:solidFill>
                  <a:srgbClr val="FB872B"/>
                </a:solidFill>
                <a:latin typeface="IBM Plex Sans Italics"/>
              </a:rPr>
              <a:t>}</a:t>
            </a: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 </a:t>
            </a:r>
          </a:p>
          <a:p>
            <a:pPr>
              <a:lnSpc>
                <a:spcPts val="1923"/>
              </a:lnSpc>
            </a:pP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     }</a:t>
            </a:r>
          </a:p>
          <a:p>
            <a:pPr>
              <a:lnSpc>
                <a:spcPts val="1923"/>
              </a:lnSpc>
            </a:pPr>
            <a:r>
              <a:rPr lang="en-US" sz="1602" spc="54">
                <a:solidFill>
                  <a:srgbClr val="4A4A4A"/>
                </a:solidFill>
                <a:latin typeface="IBM Plex Sans Italics"/>
              </a:rPr>
              <a:t>     </a:t>
            </a:r>
            <a:r>
              <a:rPr lang="en-US" sz="1602" spc="54">
                <a:solidFill>
                  <a:srgbClr val="19A9E4"/>
                </a:solidFill>
                <a:latin typeface="IBM Plex Sans Italics"/>
              </a:rPr>
              <a:t>public </a:t>
            </a:r>
            <a:r>
              <a:rPr lang="en-US" sz="1602" spc="54">
                <a:solidFill>
                  <a:srgbClr val="FB872B"/>
                </a:solidFill>
                <a:latin typeface="IBM Plex Sans Italics"/>
              </a:rPr>
              <a:t>string </a:t>
            </a:r>
            <a:r>
              <a:rPr lang="en-US" sz="1602" spc="54">
                <a:solidFill>
                  <a:srgbClr val="FFFFFF"/>
                </a:solidFill>
                <a:latin typeface="IBM Plex Sans Italics"/>
              </a:rPr>
              <a:t>CPF </a:t>
            </a: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{</a:t>
            </a:r>
            <a:r>
              <a:rPr lang="en-US" sz="1602" spc="54">
                <a:solidFill>
                  <a:srgbClr val="4A4A4A"/>
                </a:solidFill>
                <a:latin typeface="IBM Plex Sans Italics"/>
              </a:rPr>
              <a:t> </a:t>
            </a:r>
          </a:p>
          <a:p>
            <a:pPr>
              <a:lnSpc>
                <a:spcPts val="1923"/>
              </a:lnSpc>
            </a:pPr>
            <a:r>
              <a:rPr lang="en-US" sz="1602" spc="54">
                <a:solidFill>
                  <a:srgbClr val="4A4A4A"/>
                </a:solidFill>
                <a:latin typeface="IBM Plex Sans Italics"/>
              </a:rPr>
              <a:t>          </a:t>
            </a:r>
            <a:r>
              <a:rPr lang="en-US" sz="1602" spc="54">
                <a:solidFill>
                  <a:srgbClr val="19A9E4"/>
                </a:solidFill>
                <a:latin typeface="IBM Plex Sans Italics"/>
              </a:rPr>
              <a:t>get </a:t>
            </a:r>
            <a:r>
              <a:rPr lang="en-US" sz="1602" spc="54">
                <a:solidFill>
                  <a:srgbClr val="FB872B"/>
                </a:solidFill>
                <a:latin typeface="IBM Plex Sans Italics"/>
              </a:rPr>
              <a:t>{</a:t>
            </a:r>
            <a:r>
              <a:rPr lang="en-US" sz="1602" spc="54">
                <a:solidFill>
                  <a:srgbClr val="4A4A4A"/>
                </a:solidFill>
                <a:latin typeface="IBM Plex Sans Italics"/>
              </a:rPr>
              <a:t> </a:t>
            </a: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return </a:t>
            </a:r>
            <a:r>
              <a:rPr lang="en-US" sz="1602" spc="54">
                <a:solidFill>
                  <a:srgbClr val="FFFFFF"/>
                </a:solidFill>
                <a:latin typeface="IBM Plex Sans Italics"/>
              </a:rPr>
              <a:t>cpf</a:t>
            </a: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;</a:t>
            </a:r>
            <a:r>
              <a:rPr lang="en-US" sz="1602" spc="54">
                <a:solidFill>
                  <a:srgbClr val="4A4A4A"/>
                </a:solidFill>
                <a:latin typeface="IBM Plex Sans Italics"/>
              </a:rPr>
              <a:t> </a:t>
            </a:r>
            <a:r>
              <a:rPr lang="en-US" sz="1602" spc="54">
                <a:solidFill>
                  <a:srgbClr val="FB872B"/>
                </a:solidFill>
                <a:latin typeface="IBM Plex Sans Italics"/>
              </a:rPr>
              <a:t>}</a:t>
            </a:r>
            <a:r>
              <a:rPr lang="en-US" sz="1602" spc="54">
                <a:solidFill>
                  <a:srgbClr val="4A4A4A"/>
                </a:solidFill>
                <a:latin typeface="IBM Plex Sans Italics"/>
              </a:rPr>
              <a:t> </a:t>
            </a:r>
          </a:p>
          <a:p>
            <a:pPr>
              <a:lnSpc>
                <a:spcPts val="1923"/>
              </a:lnSpc>
            </a:pPr>
            <a:r>
              <a:rPr lang="en-US" sz="1602" spc="54">
                <a:solidFill>
                  <a:srgbClr val="4A4A4A"/>
                </a:solidFill>
                <a:latin typeface="IBM Plex Sans Italics"/>
              </a:rPr>
              <a:t>          </a:t>
            </a:r>
            <a:r>
              <a:rPr lang="en-US" sz="1602" spc="54">
                <a:solidFill>
                  <a:srgbClr val="19A9E4"/>
                </a:solidFill>
                <a:latin typeface="IBM Plex Sans Italics"/>
              </a:rPr>
              <a:t>set </a:t>
            </a:r>
            <a:r>
              <a:rPr lang="en-US" sz="1602" spc="54">
                <a:solidFill>
                  <a:srgbClr val="FB872B"/>
                </a:solidFill>
                <a:latin typeface="IBM Plex Sans Italics"/>
              </a:rPr>
              <a:t>{</a:t>
            </a:r>
            <a:r>
              <a:rPr lang="en-US" sz="1602" spc="54">
                <a:solidFill>
                  <a:srgbClr val="4A4A4A"/>
                </a:solidFill>
                <a:latin typeface="IBM Plex Sans Italics"/>
              </a:rPr>
              <a:t> </a:t>
            </a:r>
            <a:r>
              <a:rPr lang="en-US" sz="1602" spc="54">
                <a:solidFill>
                  <a:srgbClr val="FFFFFF"/>
                </a:solidFill>
                <a:latin typeface="IBM Plex Sans Italics"/>
              </a:rPr>
              <a:t>cpf </a:t>
            </a:r>
            <a:r>
              <a:rPr lang="en-US" sz="1602" spc="54">
                <a:solidFill>
                  <a:srgbClr val="4A4A4A"/>
                </a:solidFill>
                <a:latin typeface="IBM Plex Sans Italics"/>
              </a:rPr>
              <a:t>= </a:t>
            </a:r>
            <a:r>
              <a:rPr lang="en-US" sz="1602" spc="54">
                <a:solidFill>
                  <a:srgbClr val="F7E16C"/>
                </a:solidFill>
                <a:latin typeface="IBM Plex Sans Italics"/>
              </a:rPr>
              <a:t>value</a:t>
            </a: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;</a:t>
            </a:r>
            <a:r>
              <a:rPr lang="en-US" sz="1602" spc="54">
                <a:solidFill>
                  <a:srgbClr val="4A4A4A"/>
                </a:solidFill>
                <a:latin typeface="IBM Plex Sans Italics"/>
              </a:rPr>
              <a:t> </a:t>
            </a:r>
            <a:r>
              <a:rPr lang="en-US" sz="1602" spc="54">
                <a:solidFill>
                  <a:srgbClr val="FB872B"/>
                </a:solidFill>
                <a:latin typeface="IBM Plex Sans Italics"/>
              </a:rPr>
              <a:t>}</a:t>
            </a:r>
            <a:r>
              <a:rPr lang="en-US" sz="1602" spc="54">
                <a:solidFill>
                  <a:srgbClr val="4A4A4A"/>
                </a:solidFill>
                <a:latin typeface="IBM Plex Sans Italics"/>
              </a:rPr>
              <a:t> </a:t>
            </a:r>
          </a:p>
          <a:p>
            <a:pPr>
              <a:lnSpc>
                <a:spcPts val="1923"/>
              </a:lnSpc>
            </a:pPr>
            <a:r>
              <a:rPr lang="en-US" sz="1602" spc="54">
                <a:solidFill>
                  <a:srgbClr val="4A4A4A"/>
                </a:solidFill>
                <a:latin typeface="IBM Plex Sans Italics"/>
              </a:rPr>
              <a:t>    </a:t>
            </a:r>
            <a:r>
              <a:rPr lang="en-US" sz="1602" spc="54">
                <a:solidFill>
                  <a:srgbClr val="89DDFF"/>
                </a:solidFill>
                <a:latin typeface="IBM Plex Sans Italics"/>
              </a:rPr>
              <a:t>}</a:t>
            </a:r>
          </a:p>
          <a:p>
            <a:pPr algn="l">
              <a:lnSpc>
                <a:spcPts val="1923"/>
              </a:lnSpc>
            </a:pPr>
            <a:r>
              <a:rPr lang="en-US" sz="1602" spc="54">
                <a:solidFill>
                  <a:srgbClr val="C792EA"/>
                </a:solidFill>
                <a:latin typeface="IBM Plex Sans Italics"/>
              </a:rPr>
              <a:t>}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039630" y="2166971"/>
            <a:ext cx="2511433" cy="391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2"/>
              </a:lnSpc>
            </a:pPr>
            <a:r>
              <a:rPr lang="en-US" sz="2387">
                <a:solidFill>
                  <a:srgbClr val="FFFFFF"/>
                </a:solidFill>
                <a:latin typeface="Open Sans 1"/>
              </a:rPr>
              <a:t>Pessoa.cs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73772" y="876300"/>
            <a:ext cx="34562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0B101E"/>
                </a:solidFill>
                <a:latin typeface="IBM Plex Sans Bold"/>
              </a:rPr>
              <a:t>Construtor da Classe Pessoa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2768" y="9052398"/>
            <a:ext cx="1631004" cy="411804"/>
          </a:xfrm>
          <a:custGeom>
            <a:avLst/>
            <a:gdLst/>
            <a:ahLst/>
            <a:cxnLst/>
            <a:rect r="r" b="b" t="t" l="l"/>
            <a:pathLst>
              <a:path h="411804" w="1631004">
                <a:moveTo>
                  <a:pt x="0" y="0"/>
                </a:moveTo>
                <a:lnTo>
                  <a:pt x="1631004" y="0"/>
                </a:lnTo>
                <a:lnTo>
                  <a:pt x="1631004" y="411804"/>
                </a:lnTo>
                <a:lnTo>
                  <a:pt x="0" y="411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560556"/>
            <a:ext cx="18288000" cy="726444"/>
            <a:chOff x="0" y="0"/>
            <a:chExt cx="4816593" cy="1913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91327"/>
            </a:xfrm>
            <a:custGeom>
              <a:avLst/>
              <a:gdLst/>
              <a:ahLst/>
              <a:cxnLst/>
              <a:rect r="r" b="b" t="t" l="l"/>
              <a:pathLst>
                <a:path h="19132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1327"/>
                  </a:lnTo>
                  <a:lnTo>
                    <a:pt x="0" y="191327"/>
                  </a:lnTo>
                  <a:close/>
                </a:path>
              </a:pathLst>
            </a:custGeom>
            <a:solidFill>
              <a:srgbClr val="C792E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2103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81844" y="9656402"/>
            <a:ext cx="562024" cy="534753"/>
          </a:xfrm>
          <a:custGeom>
            <a:avLst/>
            <a:gdLst/>
            <a:ahLst/>
            <a:cxnLst/>
            <a:rect r="r" b="b" t="t" l="l"/>
            <a:pathLst>
              <a:path h="534753" w="562024">
                <a:moveTo>
                  <a:pt x="0" y="0"/>
                </a:moveTo>
                <a:lnTo>
                  <a:pt x="562023" y="0"/>
                </a:lnTo>
                <a:lnTo>
                  <a:pt x="562023" y="534752"/>
                </a:lnTo>
                <a:lnTo>
                  <a:pt x="0" y="5347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549" r="0" b="-254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66788" y="9730103"/>
            <a:ext cx="7652937" cy="339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1"/>
              </a:rPr>
              <a:t>Prof. Wanderson Timóteo - www.wandersontimoteo.com.br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495420" y="1570006"/>
            <a:ext cx="13297160" cy="7146988"/>
            <a:chOff x="0" y="0"/>
            <a:chExt cx="2290739" cy="12312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90739" cy="1231232"/>
            </a:xfrm>
            <a:custGeom>
              <a:avLst/>
              <a:gdLst/>
              <a:ahLst/>
              <a:cxnLst/>
              <a:rect r="r" b="b" t="t" l="l"/>
              <a:pathLst>
                <a:path h="1231232" w="2290739">
                  <a:moveTo>
                    <a:pt x="0" y="0"/>
                  </a:moveTo>
                  <a:lnTo>
                    <a:pt x="2290739" y="0"/>
                  </a:lnTo>
                  <a:lnTo>
                    <a:pt x="2290739" y="1231232"/>
                  </a:lnTo>
                  <a:lnTo>
                    <a:pt x="0" y="1231232"/>
                  </a:lnTo>
                  <a:close/>
                </a:path>
              </a:pathLst>
            </a:custGeom>
            <a:solidFill>
              <a:srgbClr val="C792E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290739" cy="12502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495420" y="1570006"/>
            <a:ext cx="13297160" cy="7146988"/>
          </a:xfrm>
          <a:custGeom>
            <a:avLst/>
            <a:gdLst/>
            <a:ahLst/>
            <a:cxnLst/>
            <a:rect r="r" b="b" t="t" l="l"/>
            <a:pathLst>
              <a:path h="7146988" w="13297160">
                <a:moveTo>
                  <a:pt x="0" y="0"/>
                </a:moveTo>
                <a:lnTo>
                  <a:pt x="13297160" y="0"/>
                </a:lnTo>
                <a:lnTo>
                  <a:pt x="13297160" y="7146988"/>
                </a:lnTo>
                <a:lnTo>
                  <a:pt x="0" y="71469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09" t="-5490" r="-2822" b="-4535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047551" y="2573577"/>
            <a:ext cx="617738" cy="5370830"/>
          </a:xfrm>
          <a:custGeom>
            <a:avLst/>
            <a:gdLst/>
            <a:ahLst/>
            <a:cxnLst/>
            <a:rect r="r" b="b" t="t" l="l"/>
            <a:pathLst>
              <a:path h="5370830" w="617738">
                <a:moveTo>
                  <a:pt x="0" y="0"/>
                </a:moveTo>
                <a:lnTo>
                  <a:pt x="617738" y="0"/>
                </a:lnTo>
                <a:lnTo>
                  <a:pt x="617738" y="5370830"/>
                </a:lnTo>
                <a:lnTo>
                  <a:pt x="0" y="53708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135642" y="2611677"/>
            <a:ext cx="349540" cy="5711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2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3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4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5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6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7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8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9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10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11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12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13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14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15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16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17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18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19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20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21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22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23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24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51828" y="2583102"/>
            <a:ext cx="11435922" cy="399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19A9E4"/>
                </a:solidFill>
                <a:latin typeface="IBM Plex Sans Italics"/>
              </a:rPr>
              <a:t>public class </a:t>
            </a:r>
            <a:r>
              <a:rPr lang="en-US" sz="1902" spc="64">
                <a:solidFill>
                  <a:srgbClr val="F7E16C"/>
                </a:solidFill>
                <a:latin typeface="IBM Plex Sans Italics"/>
              </a:rPr>
              <a:t>Estudante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:</a:t>
            </a:r>
            <a:r>
              <a:rPr lang="en-US" sz="1902" spc="64">
                <a:solidFill>
                  <a:srgbClr val="08E639"/>
                </a:solidFill>
                <a:latin typeface="IBM Plex Sans Italics"/>
              </a:rPr>
              <a:t> Pessoa </a:t>
            </a: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{</a:t>
            </a: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4A4A4A"/>
                </a:solidFill>
                <a:latin typeface="IBM Plex Sans Italics"/>
              </a:rPr>
              <a:t>      </a:t>
            </a:r>
            <a:r>
              <a:rPr lang="en-US" sz="1902" spc="64">
                <a:solidFill>
                  <a:srgbClr val="5271FF"/>
                </a:solidFill>
                <a:latin typeface="IBM Plex Sans Italics"/>
              </a:rPr>
              <a:t>private </a:t>
            </a:r>
            <a:r>
              <a:rPr lang="en-US" sz="1902" spc="64">
                <a:solidFill>
                  <a:srgbClr val="F405A3"/>
                </a:solidFill>
                <a:latin typeface="IBM Plex Sans Italics"/>
              </a:rPr>
              <a:t>String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curso</a:t>
            </a:r>
            <a:r>
              <a:rPr lang="en-US" sz="1902" spc="64">
                <a:solidFill>
                  <a:srgbClr val="FB872B"/>
                </a:solidFill>
                <a:latin typeface="IBM Plex Sans Italics"/>
              </a:rPr>
              <a:t>;</a:t>
            </a:r>
          </a:p>
          <a:p>
            <a:pPr>
              <a:lnSpc>
                <a:spcPts val="2283"/>
              </a:lnSpc>
            </a:pP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      </a:t>
            </a:r>
            <a:r>
              <a:rPr lang="en-US" sz="1902" spc="64">
                <a:solidFill>
                  <a:srgbClr val="4A4A4A"/>
                </a:solidFill>
                <a:latin typeface="IBM Plex Sans Italics"/>
              </a:rPr>
              <a:t>// Construtor da classe Estudante</a:t>
            </a: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      </a:t>
            </a:r>
            <a:r>
              <a:rPr lang="en-US" sz="1902" spc="64">
                <a:solidFill>
                  <a:srgbClr val="19A9E4"/>
                </a:solidFill>
                <a:latin typeface="IBM Plex Sans Italics"/>
              </a:rPr>
              <a:t>public </a:t>
            </a:r>
            <a:r>
              <a:rPr lang="en-US" sz="1902" spc="64">
                <a:solidFill>
                  <a:srgbClr val="F7E16C"/>
                </a:solidFill>
                <a:latin typeface="IBM Plex Sans Italics"/>
              </a:rPr>
              <a:t>Estudante</a:t>
            </a:r>
            <a:r>
              <a:rPr lang="en-US" sz="1902" spc="64">
                <a:solidFill>
                  <a:srgbClr val="FB872B"/>
                </a:solidFill>
                <a:latin typeface="IBM Plex Sans Italics"/>
              </a:rPr>
              <a:t>(</a:t>
            </a:r>
            <a:r>
              <a:rPr lang="en-US" sz="1902" spc="64">
                <a:solidFill>
                  <a:srgbClr val="F405A3"/>
                </a:solidFill>
                <a:latin typeface="IBM Plex Sans Italics"/>
              </a:rPr>
              <a:t>string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nome,</a:t>
            </a: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 </a:t>
            </a:r>
            <a:r>
              <a:rPr lang="en-US" sz="1902" spc="64">
                <a:solidFill>
                  <a:srgbClr val="F405A3"/>
                </a:solidFill>
                <a:latin typeface="IBM Plex Sans Italics"/>
              </a:rPr>
              <a:t>int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idade,</a:t>
            </a: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 </a:t>
            </a:r>
            <a:r>
              <a:rPr lang="en-US" sz="1902" spc="64">
                <a:solidFill>
                  <a:srgbClr val="F405A3"/>
                </a:solidFill>
                <a:latin typeface="IBM Plex Sans Italics"/>
              </a:rPr>
              <a:t>string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cpf, </a:t>
            </a:r>
            <a:r>
              <a:rPr lang="en-US" sz="1902" spc="64">
                <a:solidFill>
                  <a:srgbClr val="F405A3"/>
                </a:solidFill>
                <a:latin typeface="IBM Plex Sans Italics"/>
              </a:rPr>
              <a:t>string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curso</a:t>
            </a:r>
            <a:r>
              <a:rPr lang="en-US" sz="1902" spc="64">
                <a:solidFill>
                  <a:srgbClr val="FB872B"/>
                </a:solidFill>
                <a:latin typeface="IBM Plex Sans Italics"/>
              </a:rPr>
              <a:t>)</a:t>
            </a: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:</a:t>
            </a: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 </a:t>
            </a:r>
            <a:r>
              <a:rPr lang="en-US" sz="1902" spc="64">
                <a:solidFill>
                  <a:srgbClr val="F80000"/>
                </a:solidFill>
                <a:latin typeface="IBM Plex Sans Bold Italics"/>
              </a:rPr>
              <a:t>base</a:t>
            </a: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(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nome</a:t>
            </a: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,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idade</a:t>
            </a: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,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cpf</a:t>
            </a: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) </a:t>
            </a: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{</a:t>
            </a: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 </a:t>
            </a: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            </a:t>
            </a: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Curso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= curso</a:t>
            </a:r>
            <a:r>
              <a:rPr lang="en-US" sz="1902" spc="64">
                <a:solidFill>
                  <a:srgbClr val="FB872B"/>
                </a:solidFill>
                <a:latin typeface="IBM Plex Sans Italics"/>
              </a:rPr>
              <a:t>;</a:t>
            </a: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  </a:t>
            </a: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      </a:t>
            </a: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}</a:t>
            </a:r>
          </a:p>
          <a:p>
            <a:pPr>
              <a:lnSpc>
                <a:spcPts val="2283"/>
              </a:lnSpc>
            </a:pP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     </a:t>
            </a:r>
            <a:r>
              <a:rPr lang="en-US" sz="1902" spc="64">
                <a:solidFill>
                  <a:srgbClr val="4A4A4A"/>
                </a:solidFill>
                <a:latin typeface="IBM Plex Sans Italics"/>
              </a:rPr>
              <a:t>// Propriedades da classe Estudante que permite acesso controlado a um campo privado</a:t>
            </a: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     </a:t>
            </a:r>
            <a:r>
              <a:rPr lang="en-US" sz="1902" spc="64">
                <a:solidFill>
                  <a:srgbClr val="19A9E4"/>
                </a:solidFill>
                <a:latin typeface="IBM Plex Sans Italics"/>
              </a:rPr>
              <a:t>public </a:t>
            </a:r>
            <a:r>
              <a:rPr lang="en-US" sz="1902" spc="64">
                <a:solidFill>
                  <a:srgbClr val="FB872B"/>
                </a:solidFill>
                <a:latin typeface="IBM Plex Sans Italics"/>
              </a:rPr>
              <a:t>string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Curso</a:t>
            </a: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{ </a:t>
            </a: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           </a:t>
            </a:r>
            <a:r>
              <a:rPr lang="en-US" sz="1902" spc="64">
                <a:solidFill>
                  <a:srgbClr val="19A9E4"/>
                </a:solidFill>
                <a:latin typeface="IBM Plex Sans Italics"/>
              </a:rPr>
              <a:t>get</a:t>
            </a: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 </a:t>
            </a:r>
            <a:r>
              <a:rPr lang="en-US" sz="1902" spc="64">
                <a:solidFill>
                  <a:srgbClr val="FB872B"/>
                </a:solidFill>
                <a:latin typeface="IBM Plex Sans Italics"/>
              </a:rPr>
              <a:t>{</a:t>
            </a: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 return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curso</a:t>
            </a: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; </a:t>
            </a:r>
            <a:r>
              <a:rPr lang="en-US" sz="1902" spc="64">
                <a:solidFill>
                  <a:srgbClr val="FB872B"/>
                </a:solidFill>
                <a:latin typeface="IBM Plex Sans Italics"/>
              </a:rPr>
              <a:t>}</a:t>
            </a: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 </a:t>
            </a: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           </a:t>
            </a:r>
            <a:r>
              <a:rPr lang="en-US" sz="1902" spc="64">
                <a:solidFill>
                  <a:srgbClr val="19A9E4"/>
                </a:solidFill>
                <a:latin typeface="IBM Plex Sans Italics"/>
              </a:rPr>
              <a:t>set </a:t>
            </a:r>
            <a:r>
              <a:rPr lang="en-US" sz="1902" spc="64">
                <a:solidFill>
                  <a:srgbClr val="FB872B"/>
                </a:solidFill>
                <a:latin typeface="IBM Plex Sans Italics"/>
              </a:rPr>
              <a:t>{</a:t>
            </a: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 </a:t>
            </a:r>
            <a:r>
              <a:rPr lang="en-US" sz="1902" spc="64">
                <a:solidFill>
                  <a:srgbClr val="FFFFFF"/>
                </a:solidFill>
                <a:latin typeface="IBM Plex Sans Italics"/>
                <a:ea typeface="IBM Plex Sans Italics"/>
              </a:rPr>
              <a:t>cur﻿so = </a:t>
            </a:r>
            <a:r>
              <a:rPr lang="en-US" sz="1902" spc="64">
                <a:solidFill>
                  <a:srgbClr val="F7E16C"/>
                </a:solidFill>
                <a:latin typeface="IBM Plex Sans Italics"/>
              </a:rPr>
              <a:t>value</a:t>
            </a: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; </a:t>
            </a:r>
            <a:r>
              <a:rPr lang="en-US" sz="1902" spc="64">
                <a:solidFill>
                  <a:srgbClr val="FB872B"/>
                </a:solidFill>
                <a:latin typeface="IBM Plex Sans Italics"/>
              </a:rPr>
              <a:t>}</a:t>
            </a: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 </a:t>
            </a: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     }</a:t>
            </a:r>
          </a:p>
          <a:p>
            <a:pPr algn="l">
              <a:lnSpc>
                <a:spcPts val="2283"/>
              </a:lnSpc>
            </a:pP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}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90809" y="2045878"/>
            <a:ext cx="2511433" cy="391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2"/>
              </a:lnSpc>
            </a:pPr>
            <a:r>
              <a:rPr lang="en-US" sz="2387">
                <a:solidFill>
                  <a:srgbClr val="FFFFFF"/>
                </a:solidFill>
                <a:latin typeface="Open Sans 1"/>
              </a:rPr>
              <a:t>Estudante.cs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77942" y="266700"/>
            <a:ext cx="313211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IBM Plex Sans Bold"/>
              </a:rPr>
              <a:t>Herança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95420" y="1265206"/>
            <a:ext cx="3814503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FFFFFF"/>
                </a:solidFill>
                <a:latin typeface="IBM Plex Sans Bold"/>
              </a:rPr>
              <a:t>Construtor da Classe Estudante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15905" y="0"/>
            <a:ext cx="872095" cy="10287000"/>
            <a:chOff x="0" y="0"/>
            <a:chExt cx="186784" cy="22032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6784" cy="2203249"/>
            </a:xfrm>
            <a:custGeom>
              <a:avLst/>
              <a:gdLst/>
              <a:ahLst/>
              <a:cxnLst/>
              <a:rect r="r" b="b" t="t" l="l"/>
              <a:pathLst>
                <a:path h="2203249" w="186784">
                  <a:moveTo>
                    <a:pt x="0" y="0"/>
                  </a:moveTo>
                  <a:lnTo>
                    <a:pt x="186784" y="0"/>
                  </a:lnTo>
                  <a:lnTo>
                    <a:pt x="186784" y="2203249"/>
                  </a:lnTo>
                  <a:lnTo>
                    <a:pt x="0" y="2203249"/>
                  </a:lnTo>
                  <a:close/>
                </a:path>
              </a:pathLst>
            </a:custGeom>
            <a:solidFill>
              <a:srgbClr val="C792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86784" cy="2222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548060" y="392169"/>
            <a:ext cx="590267" cy="529765"/>
          </a:xfrm>
          <a:custGeom>
            <a:avLst/>
            <a:gdLst/>
            <a:ahLst/>
            <a:cxnLst/>
            <a:rect r="r" b="b" t="t" l="l"/>
            <a:pathLst>
              <a:path h="529765" w="590267">
                <a:moveTo>
                  <a:pt x="0" y="0"/>
                </a:moveTo>
                <a:lnTo>
                  <a:pt x="590267" y="0"/>
                </a:lnTo>
                <a:lnTo>
                  <a:pt x="590267" y="529765"/>
                </a:lnTo>
                <a:lnTo>
                  <a:pt x="0" y="5297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10" r="0" b="-571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42768" y="9162222"/>
            <a:ext cx="1631004" cy="411804"/>
          </a:xfrm>
          <a:custGeom>
            <a:avLst/>
            <a:gdLst/>
            <a:ahLst/>
            <a:cxnLst/>
            <a:rect r="r" b="b" t="t" l="l"/>
            <a:pathLst>
              <a:path h="411804" w="1631004">
                <a:moveTo>
                  <a:pt x="0" y="0"/>
                </a:moveTo>
                <a:lnTo>
                  <a:pt x="1631004" y="0"/>
                </a:lnTo>
                <a:lnTo>
                  <a:pt x="1631004" y="411803"/>
                </a:lnTo>
                <a:lnTo>
                  <a:pt x="0" y="4118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690679" y="1409700"/>
            <a:ext cx="322546" cy="615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W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a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n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d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e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r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s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o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n</a:t>
            </a:r>
          </a:p>
          <a:p>
            <a:pPr algn="ctr">
              <a:lnSpc>
                <a:spcPts val="2799"/>
              </a:lnSpc>
            </a:pP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T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i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m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ó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t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e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o</a:t>
            </a:r>
          </a:p>
          <a:p>
            <a:pPr algn="ctr">
              <a:lnSpc>
                <a:spcPts val="279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2495420" y="1960357"/>
            <a:ext cx="13297160" cy="7146988"/>
            <a:chOff x="0" y="0"/>
            <a:chExt cx="2290739" cy="12312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90739" cy="1231232"/>
            </a:xfrm>
            <a:custGeom>
              <a:avLst/>
              <a:gdLst/>
              <a:ahLst/>
              <a:cxnLst/>
              <a:rect r="r" b="b" t="t" l="l"/>
              <a:pathLst>
                <a:path h="1231232" w="2290739">
                  <a:moveTo>
                    <a:pt x="0" y="0"/>
                  </a:moveTo>
                  <a:lnTo>
                    <a:pt x="2290739" y="0"/>
                  </a:lnTo>
                  <a:lnTo>
                    <a:pt x="2290739" y="1231232"/>
                  </a:lnTo>
                  <a:lnTo>
                    <a:pt x="0" y="1231232"/>
                  </a:lnTo>
                  <a:close/>
                </a:path>
              </a:pathLst>
            </a:custGeom>
            <a:solidFill>
              <a:srgbClr val="C792E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290739" cy="12502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495420" y="1960357"/>
            <a:ext cx="13297160" cy="7146988"/>
          </a:xfrm>
          <a:custGeom>
            <a:avLst/>
            <a:gdLst/>
            <a:ahLst/>
            <a:cxnLst/>
            <a:rect r="r" b="b" t="t" l="l"/>
            <a:pathLst>
              <a:path h="7146988" w="13297160">
                <a:moveTo>
                  <a:pt x="0" y="0"/>
                </a:moveTo>
                <a:lnTo>
                  <a:pt x="13297160" y="0"/>
                </a:lnTo>
                <a:lnTo>
                  <a:pt x="13297160" y="7146989"/>
                </a:lnTo>
                <a:lnTo>
                  <a:pt x="0" y="71469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09" t="-5490" r="-2822" b="-4535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047551" y="2963928"/>
            <a:ext cx="617738" cy="5370830"/>
          </a:xfrm>
          <a:custGeom>
            <a:avLst/>
            <a:gdLst/>
            <a:ahLst/>
            <a:cxnLst/>
            <a:rect r="r" b="b" t="t" l="l"/>
            <a:pathLst>
              <a:path h="5370830" w="617738">
                <a:moveTo>
                  <a:pt x="0" y="0"/>
                </a:moveTo>
                <a:lnTo>
                  <a:pt x="617738" y="0"/>
                </a:lnTo>
                <a:lnTo>
                  <a:pt x="617738" y="5370830"/>
                </a:lnTo>
                <a:lnTo>
                  <a:pt x="0" y="53708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135642" y="2973453"/>
            <a:ext cx="349540" cy="5434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1</a:t>
            </a:r>
          </a:p>
          <a:p>
            <a:pPr algn="ctr">
              <a:lnSpc>
                <a:spcPts val="227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2</a:t>
            </a:r>
          </a:p>
          <a:p>
            <a:pPr algn="ctr">
              <a:lnSpc>
                <a:spcPts val="227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3</a:t>
            </a:r>
          </a:p>
          <a:p>
            <a:pPr algn="ctr">
              <a:lnSpc>
                <a:spcPts val="227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4</a:t>
            </a:r>
          </a:p>
          <a:p>
            <a:pPr algn="ctr">
              <a:lnSpc>
                <a:spcPts val="227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5</a:t>
            </a:r>
          </a:p>
          <a:p>
            <a:pPr algn="ctr">
              <a:lnSpc>
                <a:spcPts val="227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6</a:t>
            </a:r>
          </a:p>
          <a:p>
            <a:pPr algn="ctr">
              <a:lnSpc>
                <a:spcPts val="227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7</a:t>
            </a:r>
          </a:p>
          <a:p>
            <a:pPr algn="ctr">
              <a:lnSpc>
                <a:spcPts val="227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8</a:t>
            </a:r>
          </a:p>
          <a:p>
            <a:pPr algn="ctr">
              <a:lnSpc>
                <a:spcPts val="227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9</a:t>
            </a:r>
          </a:p>
          <a:p>
            <a:pPr algn="ctr">
              <a:lnSpc>
                <a:spcPts val="227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10</a:t>
            </a:r>
          </a:p>
          <a:p>
            <a:pPr algn="ctr">
              <a:lnSpc>
                <a:spcPts val="227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11</a:t>
            </a:r>
          </a:p>
          <a:p>
            <a:pPr algn="ctr">
              <a:lnSpc>
                <a:spcPts val="227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12</a:t>
            </a:r>
          </a:p>
          <a:p>
            <a:pPr algn="ctr">
              <a:lnSpc>
                <a:spcPts val="227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13</a:t>
            </a:r>
          </a:p>
          <a:p>
            <a:pPr algn="ctr">
              <a:lnSpc>
                <a:spcPts val="227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14</a:t>
            </a:r>
          </a:p>
          <a:p>
            <a:pPr algn="ctr">
              <a:lnSpc>
                <a:spcPts val="227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15</a:t>
            </a:r>
          </a:p>
          <a:p>
            <a:pPr algn="ctr">
              <a:lnSpc>
                <a:spcPts val="227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16</a:t>
            </a:r>
          </a:p>
          <a:p>
            <a:pPr algn="ctr">
              <a:lnSpc>
                <a:spcPts val="227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17</a:t>
            </a:r>
          </a:p>
          <a:p>
            <a:pPr algn="ctr">
              <a:lnSpc>
                <a:spcPts val="227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18</a:t>
            </a:r>
          </a:p>
          <a:p>
            <a:pPr algn="ctr">
              <a:lnSpc>
                <a:spcPts val="227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19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51828" y="2973453"/>
            <a:ext cx="11435922" cy="541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19A9E4"/>
                </a:solidFill>
                <a:latin typeface="IBM Plex Sans Italics"/>
              </a:rPr>
              <a:t>public class </a:t>
            </a:r>
            <a:r>
              <a:rPr lang="en-US" sz="1902" spc="64">
                <a:solidFill>
                  <a:srgbClr val="F7E16C"/>
                </a:solidFill>
                <a:latin typeface="IBM Plex Sans Italics"/>
              </a:rPr>
              <a:t>Funcionario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:</a:t>
            </a:r>
            <a:r>
              <a:rPr lang="en-US" sz="1902" spc="64">
                <a:solidFill>
                  <a:srgbClr val="08E639"/>
                </a:solidFill>
                <a:latin typeface="IBM Plex Sans Italics"/>
              </a:rPr>
              <a:t> Pessoa </a:t>
            </a: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{</a:t>
            </a: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4A4A4A"/>
                </a:solidFill>
                <a:latin typeface="IBM Plex Sans Italics"/>
              </a:rPr>
              <a:t>      </a:t>
            </a:r>
            <a:r>
              <a:rPr lang="en-US" sz="1902" spc="64">
                <a:solidFill>
                  <a:srgbClr val="5271FF"/>
                </a:solidFill>
                <a:latin typeface="IBM Plex Sans Italics"/>
              </a:rPr>
              <a:t>private </a:t>
            </a:r>
            <a:r>
              <a:rPr lang="en-US" sz="1902" spc="64">
                <a:solidFill>
                  <a:srgbClr val="F405A3"/>
                </a:solidFill>
                <a:latin typeface="IBM Plex Sans Italics"/>
              </a:rPr>
              <a:t>double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salario</a:t>
            </a:r>
            <a:r>
              <a:rPr lang="en-US" sz="1902" spc="64">
                <a:solidFill>
                  <a:srgbClr val="FB872B"/>
                </a:solidFill>
                <a:latin typeface="IBM Plex Sans Italics"/>
              </a:rPr>
              <a:t>;</a:t>
            </a: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FB872B"/>
                </a:solidFill>
                <a:latin typeface="IBM Plex Sans Italics"/>
              </a:rPr>
              <a:t>      </a:t>
            </a: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FB872B"/>
                </a:solidFill>
                <a:latin typeface="IBM Plex Sans Italics"/>
              </a:rPr>
              <a:t>      </a:t>
            </a:r>
            <a:r>
              <a:rPr lang="en-US" sz="1902" spc="64">
                <a:solidFill>
                  <a:srgbClr val="4A4A4A"/>
                </a:solidFill>
                <a:latin typeface="IBM Plex Sans Italics"/>
              </a:rPr>
              <a:t>// Método para calcular o bônus</a:t>
            </a: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FB872B"/>
                </a:solidFill>
                <a:latin typeface="IBM Plex Sans Italics"/>
              </a:rPr>
              <a:t>      </a:t>
            </a:r>
            <a:r>
              <a:rPr lang="en-US" sz="1902" spc="64">
                <a:solidFill>
                  <a:srgbClr val="19A9E4"/>
                </a:solidFill>
                <a:latin typeface="IBM Plex Sans Italics"/>
              </a:rPr>
              <a:t>public </a:t>
            </a:r>
            <a:r>
              <a:rPr lang="en-US" sz="1902" spc="64">
                <a:solidFill>
                  <a:srgbClr val="F405A3"/>
                </a:solidFill>
                <a:latin typeface="IBM Plex Sans Italics"/>
              </a:rPr>
              <a:t>double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Bonus</a:t>
            </a:r>
            <a:r>
              <a:rPr lang="en-US" sz="1902" spc="64">
                <a:solidFill>
                  <a:srgbClr val="F7E16C"/>
                </a:solidFill>
                <a:latin typeface="IBM Plex Sans Italics"/>
              </a:rPr>
              <a:t>()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 {</a:t>
            </a: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            </a:t>
            </a:r>
            <a:r>
              <a:rPr lang="en-US" sz="1902" spc="64">
                <a:solidFill>
                  <a:srgbClr val="5271FF"/>
                </a:solidFill>
                <a:latin typeface="IBM Plex Sans Italics"/>
              </a:rPr>
              <a:t>return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salario * </a:t>
            </a: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0.1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;  </a:t>
            </a:r>
            <a:r>
              <a:rPr lang="en-US" sz="1902" spc="64">
                <a:solidFill>
                  <a:srgbClr val="4A4A4A"/>
                </a:solidFill>
                <a:latin typeface="IBM Plex Sans Italics"/>
              </a:rPr>
              <a:t>// 10% de bônus padrão sobre o salário</a:t>
            </a: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      }</a:t>
            </a:r>
          </a:p>
          <a:p>
            <a:pPr>
              <a:lnSpc>
                <a:spcPts val="2283"/>
              </a:lnSpc>
            </a:pP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      </a:t>
            </a:r>
            <a:r>
              <a:rPr lang="en-US" sz="1902" spc="64">
                <a:solidFill>
                  <a:srgbClr val="4A4A4A"/>
                </a:solidFill>
                <a:latin typeface="IBM Plex Sans Italics"/>
              </a:rPr>
              <a:t>// Construtor da classe Estudante</a:t>
            </a: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      </a:t>
            </a:r>
            <a:r>
              <a:rPr lang="en-US" sz="1902" spc="64">
                <a:solidFill>
                  <a:srgbClr val="19A9E4"/>
                </a:solidFill>
                <a:latin typeface="IBM Plex Sans Italics"/>
              </a:rPr>
              <a:t>public </a:t>
            </a:r>
            <a:r>
              <a:rPr lang="en-US" sz="1902" spc="64">
                <a:solidFill>
                  <a:srgbClr val="F7E16C"/>
                </a:solidFill>
                <a:latin typeface="IBM Plex Sans Italics"/>
              </a:rPr>
              <a:t>Funcionario</a:t>
            </a:r>
            <a:r>
              <a:rPr lang="en-US" sz="1902" spc="64">
                <a:solidFill>
                  <a:srgbClr val="FB872B"/>
                </a:solidFill>
                <a:latin typeface="IBM Plex Sans Italics"/>
              </a:rPr>
              <a:t>(</a:t>
            </a:r>
            <a:r>
              <a:rPr lang="en-US" sz="1902" spc="64">
                <a:solidFill>
                  <a:srgbClr val="F405A3"/>
                </a:solidFill>
                <a:latin typeface="IBM Plex Sans Italics"/>
              </a:rPr>
              <a:t>string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nome,</a:t>
            </a: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 </a:t>
            </a:r>
            <a:r>
              <a:rPr lang="en-US" sz="1902" spc="64">
                <a:solidFill>
                  <a:srgbClr val="F405A3"/>
                </a:solidFill>
                <a:latin typeface="IBM Plex Sans Italics"/>
              </a:rPr>
              <a:t>int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idade,</a:t>
            </a: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 </a:t>
            </a:r>
            <a:r>
              <a:rPr lang="en-US" sz="1902" spc="64">
                <a:solidFill>
                  <a:srgbClr val="F405A3"/>
                </a:solidFill>
                <a:latin typeface="IBM Plex Sans Italics"/>
              </a:rPr>
              <a:t>string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cpf, </a:t>
            </a:r>
            <a:r>
              <a:rPr lang="en-US" sz="1902" spc="64">
                <a:solidFill>
                  <a:srgbClr val="F405A3"/>
                </a:solidFill>
                <a:latin typeface="IBM Plex Sans Italics"/>
              </a:rPr>
              <a:t>double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salario</a:t>
            </a:r>
            <a:r>
              <a:rPr lang="en-US" sz="1902" spc="64">
                <a:solidFill>
                  <a:srgbClr val="FB872B"/>
                </a:solidFill>
                <a:latin typeface="IBM Plex Sans Italics"/>
              </a:rPr>
              <a:t>)</a:t>
            </a: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:</a:t>
            </a: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 </a:t>
            </a:r>
            <a:r>
              <a:rPr lang="en-US" sz="1902" spc="64">
                <a:solidFill>
                  <a:srgbClr val="F80000"/>
                </a:solidFill>
                <a:latin typeface="IBM Plex Sans Bold Italics"/>
              </a:rPr>
              <a:t>base</a:t>
            </a: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(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nome</a:t>
            </a: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,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idade</a:t>
            </a: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,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cpf</a:t>
            </a: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) </a:t>
            </a: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{</a:t>
            </a: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 </a:t>
            </a: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            </a:t>
            </a:r>
            <a:r>
              <a:rPr lang="en-US" sz="1902" spc="64">
                <a:solidFill>
                  <a:srgbClr val="F7E16C"/>
                </a:solidFill>
                <a:latin typeface="IBM Plex Sans Italics"/>
              </a:rPr>
              <a:t>Salario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= salario</a:t>
            </a:r>
            <a:r>
              <a:rPr lang="en-US" sz="1902" spc="64">
                <a:solidFill>
                  <a:srgbClr val="FB872B"/>
                </a:solidFill>
                <a:latin typeface="IBM Plex Sans Italics"/>
              </a:rPr>
              <a:t>;</a:t>
            </a: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  </a:t>
            </a: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      </a:t>
            </a: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}</a:t>
            </a:r>
          </a:p>
          <a:p>
            <a:pPr>
              <a:lnSpc>
                <a:spcPts val="2283"/>
              </a:lnSpc>
            </a:pP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     </a:t>
            </a:r>
            <a:r>
              <a:rPr lang="en-US" sz="1902" spc="64">
                <a:solidFill>
                  <a:srgbClr val="4A4A4A"/>
                </a:solidFill>
                <a:latin typeface="IBM Plex Sans Italics"/>
              </a:rPr>
              <a:t>// Propriedades da classe Estudante que permite acesso controlado a um campo privado</a:t>
            </a: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     </a:t>
            </a:r>
            <a:r>
              <a:rPr lang="en-US" sz="1902" spc="64">
                <a:solidFill>
                  <a:srgbClr val="19A9E4"/>
                </a:solidFill>
                <a:latin typeface="IBM Plex Sans Italics"/>
              </a:rPr>
              <a:t>public </a:t>
            </a:r>
            <a:r>
              <a:rPr lang="en-US" sz="1902" spc="64">
                <a:solidFill>
                  <a:srgbClr val="FB872B"/>
                </a:solidFill>
                <a:latin typeface="IBM Plex Sans Italics"/>
              </a:rPr>
              <a:t>string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Salario </a:t>
            </a: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{ </a:t>
            </a: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           </a:t>
            </a:r>
            <a:r>
              <a:rPr lang="en-US" sz="1902" spc="64">
                <a:solidFill>
                  <a:srgbClr val="19A9E4"/>
                </a:solidFill>
                <a:latin typeface="IBM Plex Sans Italics"/>
              </a:rPr>
              <a:t>get</a:t>
            </a: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 </a:t>
            </a:r>
            <a:r>
              <a:rPr lang="en-US" sz="1902" spc="64">
                <a:solidFill>
                  <a:srgbClr val="FB872B"/>
                </a:solidFill>
                <a:latin typeface="IBM Plex Sans Italics"/>
              </a:rPr>
              <a:t>{</a:t>
            </a: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 return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salario</a:t>
            </a: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; </a:t>
            </a:r>
            <a:r>
              <a:rPr lang="en-US" sz="1902" spc="64">
                <a:solidFill>
                  <a:srgbClr val="FB872B"/>
                </a:solidFill>
                <a:latin typeface="IBM Plex Sans Italics"/>
              </a:rPr>
              <a:t>}</a:t>
            </a: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 </a:t>
            </a: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           </a:t>
            </a:r>
            <a:r>
              <a:rPr lang="en-US" sz="1902" spc="64">
                <a:solidFill>
                  <a:srgbClr val="19A9E4"/>
                </a:solidFill>
                <a:latin typeface="IBM Plex Sans Italics"/>
              </a:rPr>
              <a:t>set </a:t>
            </a:r>
            <a:r>
              <a:rPr lang="en-US" sz="1902" spc="64">
                <a:solidFill>
                  <a:srgbClr val="FB872B"/>
                </a:solidFill>
                <a:latin typeface="IBM Plex Sans Italics"/>
              </a:rPr>
              <a:t>{</a:t>
            </a: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 </a:t>
            </a:r>
            <a:r>
              <a:rPr lang="en-US" sz="1902" spc="64">
                <a:solidFill>
                  <a:srgbClr val="FFFFFF"/>
                </a:solidFill>
                <a:latin typeface="IBM Plex Sans Italics"/>
              </a:rPr>
              <a:t>salario = </a:t>
            </a:r>
            <a:r>
              <a:rPr lang="en-US" sz="1902" spc="64">
                <a:solidFill>
                  <a:srgbClr val="F7E16C"/>
                </a:solidFill>
                <a:latin typeface="IBM Plex Sans Italics"/>
              </a:rPr>
              <a:t>value</a:t>
            </a: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; </a:t>
            </a:r>
            <a:r>
              <a:rPr lang="en-US" sz="1902" spc="64">
                <a:solidFill>
                  <a:srgbClr val="FB872B"/>
                </a:solidFill>
                <a:latin typeface="IBM Plex Sans Italics"/>
              </a:rPr>
              <a:t>}</a:t>
            </a: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 </a:t>
            </a:r>
          </a:p>
          <a:p>
            <a:pPr>
              <a:lnSpc>
                <a:spcPts val="2283"/>
              </a:lnSpc>
            </a:pPr>
            <a:r>
              <a:rPr lang="en-US" sz="1902" spc="64">
                <a:solidFill>
                  <a:srgbClr val="89DDFF"/>
                </a:solidFill>
                <a:latin typeface="IBM Plex Sans Italics"/>
              </a:rPr>
              <a:t>     }</a:t>
            </a:r>
          </a:p>
          <a:p>
            <a:pPr algn="l">
              <a:lnSpc>
                <a:spcPts val="2283"/>
              </a:lnSpc>
            </a:pPr>
            <a:r>
              <a:rPr lang="en-US" sz="1902" spc="64">
                <a:solidFill>
                  <a:srgbClr val="C792EA"/>
                </a:solidFill>
                <a:latin typeface="IBM Plex Sans Italics"/>
              </a:rPr>
              <a:t>}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90809" y="2436229"/>
            <a:ext cx="2511433" cy="391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2"/>
              </a:lnSpc>
            </a:pPr>
            <a:r>
              <a:rPr lang="en-US" sz="2387">
                <a:solidFill>
                  <a:srgbClr val="FFFFFF"/>
                </a:solidFill>
                <a:latin typeface="Open Sans 1"/>
              </a:rPr>
              <a:t>Funcionario.cs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77942" y="657051"/>
            <a:ext cx="313211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IBM Plex Sans Bold"/>
              </a:rPr>
              <a:t>Herança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95420" y="1655557"/>
            <a:ext cx="400216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FFFFFF"/>
                </a:solidFill>
                <a:latin typeface="IBM Plex Sans Bold"/>
              </a:rPr>
              <a:t>Construtor da Classe Funcionário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52677" cy="10287000"/>
            <a:chOff x="0" y="0"/>
            <a:chExt cx="161207" cy="22032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1207" cy="2203249"/>
            </a:xfrm>
            <a:custGeom>
              <a:avLst/>
              <a:gdLst/>
              <a:ahLst/>
              <a:cxnLst/>
              <a:rect r="r" b="b" t="t" l="l"/>
              <a:pathLst>
                <a:path h="2203249" w="161207">
                  <a:moveTo>
                    <a:pt x="0" y="0"/>
                  </a:moveTo>
                  <a:lnTo>
                    <a:pt x="161207" y="0"/>
                  </a:lnTo>
                  <a:lnTo>
                    <a:pt x="161207" y="2203249"/>
                  </a:lnTo>
                  <a:lnTo>
                    <a:pt x="0" y="2203249"/>
                  </a:lnTo>
                  <a:close/>
                </a:path>
              </a:pathLst>
            </a:custGeom>
            <a:solidFill>
              <a:srgbClr val="C792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61207" cy="2222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4058" y="392169"/>
            <a:ext cx="509441" cy="529765"/>
          </a:xfrm>
          <a:custGeom>
            <a:avLst/>
            <a:gdLst/>
            <a:ahLst/>
            <a:cxnLst/>
            <a:rect r="r" b="b" t="t" l="l"/>
            <a:pathLst>
              <a:path h="529765" w="509441">
                <a:moveTo>
                  <a:pt x="0" y="0"/>
                </a:moveTo>
                <a:lnTo>
                  <a:pt x="509441" y="0"/>
                </a:lnTo>
                <a:lnTo>
                  <a:pt x="509441" y="529765"/>
                </a:lnTo>
                <a:lnTo>
                  <a:pt x="0" y="5297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94" t="0" r="-199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42768" y="9162222"/>
            <a:ext cx="1631004" cy="411804"/>
          </a:xfrm>
          <a:custGeom>
            <a:avLst/>
            <a:gdLst/>
            <a:ahLst/>
            <a:cxnLst/>
            <a:rect r="r" b="b" t="t" l="l"/>
            <a:pathLst>
              <a:path h="411804" w="1631004">
                <a:moveTo>
                  <a:pt x="0" y="0"/>
                </a:moveTo>
                <a:lnTo>
                  <a:pt x="1631004" y="0"/>
                </a:lnTo>
                <a:lnTo>
                  <a:pt x="1631004" y="411803"/>
                </a:lnTo>
                <a:lnTo>
                  <a:pt x="0" y="4118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7149" y="1409700"/>
            <a:ext cx="278379" cy="615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W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a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n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d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e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r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s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o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n</a:t>
            </a:r>
          </a:p>
          <a:p>
            <a:pPr algn="ctr">
              <a:lnSpc>
                <a:spcPts val="2799"/>
              </a:lnSpc>
            </a:pP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T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i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m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ó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t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e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o</a:t>
            </a:r>
          </a:p>
          <a:p>
            <a:pPr algn="ctr">
              <a:lnSpc>
                <a:spcPts val="279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2495420" y="1960357"/>
            <a:ext cx="13297160" cy="7146988"/>
            <a:chOff x="0" y="0"/>
            <a:chExt cx="2290739" cy="12312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90739" cy="1231232"/>
            </a:xfrm>
            <a:custGeom>
              <a:avLst/>
              <a:gdLst/>
              <a:ahLst/>
              <a:cxnLst/>
              <a:rect r="r" b="b" t="t" l="l"/>
              <a:pathLst>
                <a:path h="1231232" w="2290739">
                  <a:moveTo>
                    <a:pt x="0" y="0"/>
                  </a:moveTo>
                  <a:lnTo>
                    <a:pt x="2290739" y="0"/>
                  </a:lnTo>
                  <a:lnTo>
                    <a:pt x="2290739" y="1231232"/>
                  </a:lnTo>
                  <a:lnTo>
                    <a:pt x="0" y="1231232"/>
                  </a:lnTo>
                  <a:close/>
                </a:path>
              </a:pathLst>
            </a:custGeom>
            <a:solidFill>
              <a:srgbClr val="C792E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290739" cy="12502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495420" y="1960357"/>
            <a:ext cx="13297160" cy="7146988"/>
          </a:xfrm>
          <a:custGeom>
            <a:avLst/>
            <a:gdLst/>
            <a:ahLst/>
            <a:cxnLst/>
            <a:rect r="r" b="b" t="t" l="l"/>
            <a:pathLst>
              <a:path h="7146988" w="13297160">
                <a:moveTo>
                  <a:pt x="0" y="0"/>
                </a:moveTo>
                <a:lnTo>
                  <a:pt x="13297160" y="0"/>
                </a:lnTo>
                <a:lnTo>
                  <a:pt x="13297160" y="7146989"/>
                </a:lnTo>
                <a:lnTo>
                  <a:pt x="0" y="71469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09" t="-5490" r="-2822" b="-4535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047551" y="2963928"/>
            <a:ext cx="617738" cy="5370830"/>
          </a:xfrm>
          <a:custGeom>
            <a:avLst/>
            <a:gdLst/>
            <a:ahLst/>
            <a:cxnLst/>
            <a:rect r="r" b="b" t="t" l="l"/>
            <a:pathLst>
              <a:path h="5370830" w="617738">
                <a:moveTo>
                  <a:pt x="0" y="0"/>
                </a:moveTo>
                <a:lnTo>
                  <a:pt x="617738" y="0"/>
                </a:lnTo>
                <a:lnTo>
                  <a:pt x="617738" y="5370830"/>
                </a:lnTo>
                <a:lnTo>
                  <a:pt x="0" y="53708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135642" y="3002028"/>
            <a:ext cx="349540" cy="5711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2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3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4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5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6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7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8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9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10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11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12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13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14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15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16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17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18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19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20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21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22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23</a:t>
            </a:r>
          </a:p>
          <a:p>
            <a:pPr algn="ctr">
              <a:lnSpc>
                <a:spcPts val="1889"/>
              </a:lnSpc>
            </a:pPr>
            <a:r>
              <a:rPr lang="en-US" sz="1799">
                <a:solidFill>
                  <a:srgbClr val="999999"/>
                </a:solidFill>
                <a:latin typeface="Open Sans 1"/>
              </a:rPr>
              <a:t>24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70005" y="2963928"/>
            <a:ext cx="11520103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3"/>
              </a:lnSpc>
            </a:pPr>
            <a:r>
              <a:rPr lang="en-US" sz="1802" spc="61">
                <a:solidFill>
                  <a:srgbClr val="19A9E4"/>
                </a:solidFill>
                <a:latin typeface="IBM Plex Sans Italics"/>
              </a:rPr>
              <a:t>public class </a:t>
            </a:r>
            <a:r>
              <a:rPr lang="en-US" sz="1802" spc="61">
                <a:solidFill>
                  <a:srgbClr val="FB872B"/>
                </a:solidFill>
                <a:latin typeface="IBM Plex Sans Italics"/>
              </a:rPr>
              <a:t>Diretor </a:t>
            </a:r>
            <a:r>
              <a:rPr lang="en-US" sz="1802" spc="61">
                <a:solidFill>
                  <a:srgbClr val="FFFFFF"/>
                </a:solidFill>
                <a:latin typeface="IBM Plex Sans Italics"/>
              </a:rPr>
              <a:t>:</a:t>
            </a:r>
            <a:r>
              <a:rPr lang="en-US" sz="1802" spc="61">
                <a:solidFill>
                  <a:srgbClr val="08E639"/>
                </a:solidFill>
                <a:latin typeface="IBM Plex Sans Italics"/>
              </a:rPr>
              <a:t> </a:t>
            </a:r>
            <a:r>
              <a:rPr lang="en-US" sz="1802" spc="61">
                <a:solidFill>
                  <a:srgbClr val="F7E16C"/>
                </a:solidFill>
                <a:latin typeface="IBM Plex Sans Italics"/>
              </a:rPr>
              <a:t>Funcionario </a:t>
            </a:r>
            <a:r>
              <a:rPr lang="en-US" sz="1802" spc="61">
                <a:solidFill>
                  <a:srgbClr val="C792EA"/>
                </a:solidFill>
                <a:latin typeface="IBM Plex Sans Italics"/>
              </a:rPr>
              <a:t>{</a:t>
            </a:r>
          </a:p>
          <a:p>
            <a:pPr>
              <a:lnSpc>
                <a:spcPts val="2163"/>
              </a:lnSpc>
            </a:pPr>
            <a:r>
              <a:rPr lang="en-US" sz="1802" spc="61">
                <a:solidFill>
                  <a:srgbClr val="C792EA"/>
                </a:solidFill>
                <a:latin typeface="IBM Plex Sans Italics"/>
              </a:rPr>
              <a:t>     </a:t>
            </a:r>
          </a:p>
          <a:p>
            <a:pPr>
              <a:lnSpc>
                <a:spcPts val="2163"/>
              </a:lnSpc>
            </a:pPr>
            <a:r>
              <a:rPr lang="en-US" sz="1802" spc="61">
                <a:solidFill>
                  <a:srgbClr val="C792EA"/>
                </a:solidFill>
                <a:latin typeface="IBM Plex Sans Italics"/>
              </a:rPr>
              <a:t>       </a:t>
            </a:r>
            <a:r>
              <a:rPr lang="en-US" sz="1802" spc="61">
                <a:solidFill>
                  <a:srgbClr val="4A4A4A"/>
                </a:solidFill>
                <a:latin typeface="IBM Plex Sans Italics"/>
              </a:rPr>
              <a:t>// Construtor da classe Gerente</a:t>
            </a:r>
          </a:p>
          <a:p>
            <a:pPr>
              <a:lnSpc>
                <a:spcPts val="2163"/>
              </a:lnSpc>
            </a:pPr>
            <a:r>
              <a:rPr lang="en-US" sz="1802" spc="61">
                <a:solidFill>
                  <a:srgbClr val="C792EA"/>
                </a:solidFill>
                <a:latin typeface="IBM Plex Sans Italics"/>
              </a:rPr>
              <a:t>      </a:t>
            </a:r>
            <a:r>
              <a:rPr lang="en-US" sz="1802" spc="61">
                <a:solidFill>
                  <a:srgbClr val="19A9E4"/>
                </a:solidFill>
                <a:latin typeface="IBM Plex Sans Italics"/>
              </a:rPr>
              <a:t>public </a:t>
            </a:r>
            <a:r>
              <a:rPr lang="en-US" sz="1802" spc="61">
                <a:solidFill>
                  <a:srgbClr val="FB872B"/>
                </a:solidFill>
                <a:latin typeface="IBM Plex Sans Italics"/>
              </a:rPr>
              <a:t>Diretor(</a:t>
            </a:r>
            <a:r>
              <a:rPr lang="en-US" sz="1802" spc="61">
                <a:solidFill>
                  <a:srgbClr val="F405A3"/>
                </a:solidFill>
                <a:latin typeface="IBM Plex Sans Italics"/>
              </a:rPr>
              <a:t>string </a:t>
            </a:r>
            <a:r>
              <a:rPr lang="en-US" sz="1802" spc="61">
                <a:solidFill>
                  <a:srgbClr val="FFFFFF"/>
                </a:solidFill>
                <a:latin typeface="IBM Plex Sans Italics"/>
              </a:rPr>
              <a:t>nome,</a:t>
            </a:r>
            <a:r>
              <a:rPr lang="en-US" sz="1802" spc="61">
                <a:solidFill>
                  <a:srgbClr val="C792EA"/>
                </a:solidFill>
                <a:latin typeface="IBM Plex Sans Italics"/>
              </a:rPr>
              <a:t> </a:t>
            </a:r>
            <a:r>
              <a:rPr lang="en-US" sz="1802" spc="61">
                <a:solidFill>
                  <a:srgbClr val="F405A3"/>
                </a:solidFill>
                <a:latin typeface="IBM Plex Sans Italics"/>
              </a:rPr>
              <a:t>int </a:t>
            </a:r>
            <a:r>
              <a:rPr lang="en-US" sz="1802" spc="61">
                <a:solidFill>
                  <a:srgbClr val="FFFFFF"/>
                </a:solidFill>
                <a:latin typeface="IBM Plex Sans Italics"/>
              </a:rPr>
              <a:t>idade,</a:t>
            </a:r>
            <a:r>
              <a:rPr lang="en-US" sz="1802" spc="61">
                <a:solidFill>
                  <a:srgbClr val="C792EA"/>
                </a:solidFill>
                <a:latin typeface="IBM Plex Sans Italics"/>
              </a:rPr>
              <a:t> </a:t>
            </a:r>
            <a:r>
              <a:rPr lang="en-US" sz="1802" spc="61">
                <a:solidFill>
                  <a:srgbClr val="F405A3"/>
                </a:solidFill>
                <a:latin typeface="IBM Plex Sans Italics"/>
              </a:rPr>
              <a:t>string </a:t>
            </a:r>
            <a:r>
              <a:rPr lang="en-US" sz="1802" spc="61">
                <a:solidFill>
                  <a:srgbClr val="FFFFFF"/>
                </a:solidFill>
                <a:latin typeface="IBM Plex Sans Italics"/>
              </a:rPr>
              <a:t>cpf, </a:t>
            </a:r>
            <a:r>
              <a:rPr lang="en-US" sz="1802" spc="61">
                <a:solidFill>
                  <a:srgbClr val="F405A3"/>
                </a:solidFill>
                <a:latin typeface="IBM Plex Sans Italics"/>
              </a:rPr>
              <a:t>double </a:t>
            </a:r>
            <a:r>
              <a:rPr lang="en-US" sz="1802" spc="61">
                <a:solidFill>
                  <a:srgbClr val="FFFFFF"/>
                </a:solidFill>
                <a:latin typeface="IBM Plex Sans Italics"/>
              </a:rPr>
              <a:t>salario</a:t>
            </a:r>
            <a:r>
              <a:rPr lang="en-US" sz="1802" spc="61">
                <a:solidFill>
                  <a:srgbClr val="FB872B"/>
                </a:solidFill>
                <a:latin typeface="IBM Plex Sans Italics"/>
              </a:rPr>
              <a:t>)</a:t>
            </a:r>
            <a:r>
              <a:rPr lang="en-US" sz="1802" spc="61">
                <a:solidFill>
                  <a:srgbClr val="C792EA"/>
                </a:solidFill>
                <a:latin typeface="IBM Plex Sans Italics"/>
              </a:rPr>
              <a:t> </a:t>
            </a:r>
            <a:r>
              <a:rPr lang="en-US" sz="1802" spc="61">
                <a:solidFill>
                  <a:srgbClr val="FFFFFF"/>
                </a:solidFill>
                <a:latin typeface="IBM Plex Sans Italics"/>
              </a:rPr>
              <a:t>:</a:t>
            </a:r>
            <a:r>
              <a:rPr lang="en-US" sz="1802" spc="61">
                <a:solidFill>
                  <a:srgbClr val="C792EA"/>
                </a:solidFill>
                <a:latin typeface="IBM Plex Sans Italics"/>
              </a:rPr>
              <a:t> </a:t>
            </a:r>
            <a:r>
              <a:rPr lang="en-US" sz="1802" spc="61">
                <a:solidFill>
                  <a:srgbClr val="F80000"/>
                </a:solidFill>
                <a:latin typeface="IBM Plex Sans Bold Italics"/>
              </a:rPr>
              <a:t>base</a:t>
            </a:r>
            <a:r>
              <a:rPr lang="en-US" sz="1802" spc="61">
                <a:solidFill>
                  <a:srgbClr val="C792EA"/>
                </a:solidFill>
                <a:latin typeface="IBM Plex Sans Italics"/>
              </a:rPr>
              <a:t>(</a:t>
            </a:r>
            <a:r>
              <a:rPr lang="en-US" sz="1802" spc="61">
                <a:solidFill>
                  <a:srgbClr val="FFFFFF"/>
                </a:solidFill>
                <a:latin typeface="IBM Plex Sans Italics"/>
              </a:rPr>
              <a:t>nome</a:t>
            </a:r>
            <a:r>
              <a:rPr lang="en-US" sz="1802" spc="61">
                <a:solidFill>
                  <a:srgbClr val="C792EA"/>
                </a:solidFill>
                <a:latin typeface="IBM Plex Sans Italics"/>
              </a:rPr>
              <a:t>, </a:t>
            </a:r>
            <a:r>
              <a:rPr lang="en-US" sz="1802" spc="61">
                <a:solidFill>
                  <a:srgbClr val="FFFFFF"/>
                </a:solidFill>
                <a:latin typeface="IBM Plex Sans Italics"/>
              </a:rPr>
              <a:t>idade</a:t>
            </a:r>
            <a:r>
              <a:rPr lang="en-US" sz="1802" spc="61">
                <a:solidFill>
                  <a:srgbClr val="C792EA"/>
                </a:solidFill>
                <a:latin typeface="IBM Plex Sans Italics"/>
              </a:rPr>
              <a:t>, </a:t>
            </a:r>
            <a:r>
              <a:rPr lang="en-US" sz="1802" spc="61">
                <a:solidFill>
                  <a:srgbClr val="FFFFFF"/>
                </a:solidFill>
                <a:latin typeface="IBM Plex Sans Italics"/>
              </a:rPr>
              <a:t>cpf, salario</a:t>
            </a:r>
            <a:r>
              <a:rPr lang="en-US" sz="1802" spc="61">
                <a:solidFill>
                  <a:srgbClr val="C792EA"/>
                </a:solidFill>
                <a:latin typeface="IBM Plex Sans Italics"/>
              </a:rPr>
              <a:t>) </a:t>
            </a:r>
            <a:r>
              <a:rPr lang="en-US" sz="1802" spc="61">
                <a:solidFill>
                  <a:srgbClr val="89DDFF"/>
                </a:solidFill>
                <a:latin typeface="IBM Plex Sans Italics"/>
              </a:rPr>
              <a:t>{</a:t>
            </a:r>
            <a:r>
              <a:rPr lang="en-US" sz="1802" spc="61">
                <a:solidFill>
                  <a:srgbClr val="C792EA"/>
                </a:solidFill>
                <a:latin typeface="IBM Plex Sans Italics"/>
              </a:rPr>
              <a:t> </a:t>
            </a:r>
          </a:p>
          <a:p>
            <a:pPr>
              <a:lnSpc>
                <a:spcPts val="2163"/>
              </a:lnSpc>
            </a:pPr>
            <a:r>
              <a:rPr lang="en-US" sz="1802" spc="61">
                <a:solidFill>
                  <a:srgbClr val="C792EA"/>
                </a:solidFill>
                <a:latin typeface="IBM Plex Sans Italics"/>
              </a:rPr>
              <a:t>            </a:t>
            </a:r>
            <a:r>
              <a:rPr lang="en-US" sz="1802" spc="61">
                <a:solidFill>
                  <a:srgbClr val="4A4A4A"/>
                </a:solidFill>
                <a:latin typeface="IBM Plex Sans Italics"/>
              </a:rPr>
              <a:t>//</a:t>
            </a:r>
            <a:r>
              <a:rPr lang="en-US" sz="1802" spc="61">
                <a:solidFill>
                  <a:srgbClr val="C792EA"/>
                </a:solidFill>
                <a:latin typeface="IBM Plex Sans Italics"/>
              </a:rPr>
              <a:t>  </a:t>
            </a:r>
          </a:p>
          <a:p>
            <a:pPr>
              <a:lnSpc>
                <a:spcPts val="2163"/>
              </a:lnSpc>
            </a:pPr>
            <a:r>
              <a:rPr lang="en-US" sz="1802" spc="61">
                <a:solidFill>
                  <a:srgbClr val="C792EA"/>
                </a:solidFill>
                <a:latin typeface="IBM Plex Sans Italics"/>
              </a:rPr>
              <a:t>      </a:t>
            </a:r>
            <a:r>
              <a:rPr lang="en-US" sz="1802" spc="61">
                <a:solidFill>
                  <a:srgbClr val="89DDFF"/>
                </a:solidFill>
                <a:latin typeface="IBM Plex Sans Italics"/>
              </a:rPr>
              <a:t>}</a:t>
            </a:r>
          </a:p>
          <a:p>
            <a:pPr>
              <a:lnSpc>
                <a:spcPts val="2163"/>
              </a:lnSpc>
            </a:pPr>
          </a:p>
          <a:p>
            <a:pPr>
              <a:lnSpc>
                <a:spcPts val="2163"/>
              </a:lnSpc>
            </a:pPr>
            <a:r>
              <a:rPr lang="en-US" sz="1802" spc="61">
                <a:solidFill>
                  <a:srgbClr val="89DDFF"/>
                </a:solidFill>
                <a:latin typeface="IBM Plex Sans Italics"/>
              </a:rPr>
              <a:t>     </a:t>
            </a:r>
            <a:r>
              <a:rPr lang="en-US" sz="1802" spc="61">
                <a:solidFill>
                  <a:srgbClr val="4A4A4A"/>
                </a:solidFill>
                <a:latin typeface="IBM Plex Sans Italics"/>
              </a:rPr>
              <a:t>// Sobrescrevendo o método Bonus para adicionar 1000 ao bônus</a:t>
            </a:r>
          </a:p>
          <a:p>
            <a:pPr>
              <a:lnSpc>
                <a:spcPts val="2163"/>
              </a:lnSpc>
            </a:pPr>
            <a:r>
              <a:rPr lang="en-US" sz="1802" spc="61">
                <a:solidFill>
                  <a:srgbClr val="89DDFF"/>
                </a:solidFill>
                <a:latin typeface="IBM Plex Sans Italics"/>
              </a:rPr>
              <a:t>     </a:t>
            </a:r>
            <a:r>
              <a:rPr lang="en-US" sz="1802" spc="61">
                <a:solidFill>
                  <a:srgbClr val="19A9E4"/>
                </a:solidFill>
                <a:latin typeface="IBM Plex Sans Italics"/>
              </a:rPr>
              <a:t>public override </a:t>
            </a:r>
            <a:r>
              <a:rPr lang="en-US" sz="1802" spc="61">
                <a:solidFill>
                  <a:srgbClr val="FB872B"/>
                </a:solidFill>
                <a:latin typeface="IBM Plex Sans Italics"/>
              </a:rPr>
              <a:t>double </a:t>
            </a:r>
            <a:r>
              <a:rPr lang="en-US" sz="1802" spc="61">
                <a:solidFill>
                  <a:srgbClr val="FFFFFF"/>
                </a:solidFill>
                <a:latin typeface="IBM Plex Sans Italics"/>
              </a:rPr>
              <a:t>Bonus </a:t>
            </a:r>
            <a:r>
              <a:rPr lang="en-US" sz="1802" spc="61">
                <a:solidFill>
                  <a:srgbClr val="89DDFF"/>
                </a:solidFill>
                <a:latin typeface="IBM Plex Sans Italics"/>
              </a:rPr>
              <a:t>{ </a:t>
            </a:r>
          </a:p>
          <a:p>
            <a:pPr>
              <a:lnSpc>
                <a:spcPts val="2163"/>
              </a:lnSpc>
            </a:pPr>
            <a:r>
              <a:rPr lang="en-US" sz="1802" spc="61">
                <a:solidFill>
                  <a:srgbClr val="89DDFF"/>
                </a:solidFill>
                <a:latin typeface="IBM Plex Sans Italics"/>
              </a:rPr>
              <a:t>           </a:t>
            </a:r>
            <a:r>
              <a:rPr lang="en-US" sz="1802" spc="61">
                <a:solidFill>
                  <a:srgbClr val="19A9E4"/>
                </a:solidFill>
                <a:latin typeface="IBM Plex Sans Italics"/>
              </a:rPr>
              <a:t>return </a:t>
            </a:r>
            <a:r>
              <a:rPr lang="en-US" sz="1802" spc="61">
                <a:solidFill>
                  <a:srgbClr val="F80000"/>
                </a:solidFill>
                <a:latin typeface="IBM Plex Sans Italics"/>
              </a:rPr>
              <a:t>base</a:t>
            </a:r>
            <a:r>
              <a:rPr lang="en-US" sz="1802" spc="61">
                <a:solidFill>
                  <a:srgbClr val="FFFFFF"/>
                </a:solidFill>
                <a:latin typeface="IBM Plex Sans Italics"/>
              </a:rPr>
              <a:t>.Bonus</a:t>
            </a:r>
            <a:r>
              <a:rPr lang="en-US" sz="1802" spc="61">
                <a:solidFill>
                  <a:srgbClr val="19A9E4"/>
                </a:solidFill>
                <a:latin typeface="IBM Plex Sans Italics"/>
              </a:rPr>
              <a:t>() </a:t>
            </a:r>
            <a:r>
              <a:rPr lang="en-US" sz="1802" spc="61">
                <a:solidFill>
                  <a:srgbClr val="FFFFFF"/>
                </a:solidFill>
                <a:latin typeface="IBM Plex Sans Italics"/>
              </a:rPr>
              <a:t>+</a:t>
            </a:r>
            <a:r>
              <a:rPr lang="en-US" sz="1802" spc="61">
                <a:solidFill>
                  <a:srgbClr val="19A9E4"/>
                </a:solidFill>
                <a:latin typeface="IBM Plex Sans Italics"/>
              </a:rPr>
              <a:t> </a:t>
            </a:r>
            <a:r>
              <a:rPr lang="en-US" sz="1802" spc="61">
                <a:solidFill>
                  <a:srgbClr val="89DDFF"/>
                </a:solidFill>
                <a:latin typeface="IBM Plex Sans Italics"/>
              </a:rPr>
              <a:t>1000</a:t>
            </a:r>
            <a:r>
              <a:rPr lang="en-US" sz="1802" spc="61">
                <a:solidFill>
                  <a:srgbClr val="FB872B"/>
                </a:solidFill>
                <a:latin typeface="IBM Plex Sans Italics"/>
              </a:rPr>
              <a:t>;  </a:t>
            </a:r>
            <a:r>
              <a:rPr lang="en-US" sz="1802" spc="61">
                <a:solidFill>
                  <a:srgbClr val="4A4A4A"/>
                </a:solidFill>
                <a:latin typeface="IBM Plex Sans Italics"/>
              </a:rPr>
              <a:t>// Bônus padrão do Funcionario de 10% sobre o salário + 1000</a:t>
            </a:r>
          </a:p>
          <a:p>
            <a:pPr>
              <a:lnSpc>
                <a:spcPts val="2163"/>
              </a:lnSpc>
            </a:pPr>
            <a:r>
              <a:rPr lang="en-US" sz="1802" spc="61">
                <a:solidFill>
                  <a:srgbClr val="89DDFF"/>
                </a:solidFill>
                <a:latin typeface="IBM Plex Sans Italics"/>
              </a:rPr>
              <a:t>     }</a:t>
            </a:r>
          </a:p>
          <a:p>
            <a:pPr algn="l">
              <a:lnSpc>
                <a:spcPts val="2163"/>
              </a:lnSpc>
            </a:pPr>
            <a:r>
              <a:rPr lang="en-US" sz="1802" spc="61">
                <a:solidFill>
                  <a:srgbClr val="C792EA"/>
                </a:solidFill>
                <a:latin typeface="IBM Plex Sans Italics"/>
              </a:rPr>
              <a:t>}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90809" y="2436229"/>
            <a:ext cx="2511433" cy="391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2"/>
              </a:lnSpc>
            </a:pPr>
            <a:r>
              <a:rPr lang="en-US" sz="2387">
                <a:solidFill>
                  <a:srgbClr val="FFFFFF"/>
                </a:solidFill>
                <a:latin typeface="Open Sans 1"/>
              </a:rPr>
              <a:t>Diretor.cs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77942" y="657051"/>
            <a:ext cx="313211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IBM Plex Sans Bold"/>
              </a:rPr>
              <a:t>Herança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95420" y="1655557"/>
            <a:ext cx="5401055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FFFFFF"/>
                </a:solidFill>
                <a:latin typeface="IBM Plex Sans Bold"/>
              </a:rPr>
              <a:t>Sobrescrita de método da Classe Funcionário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3947" y="9277540"/>
            <a:ext cx="1631004" cy="411804"/>
          </a:xfrm>
          <a:custGeom>
            <a:avLst/>
            <a:gdLst/>
            <a:ahLst/>
            <a:cxnLst/>
            <a:rect r="r" b="b" t="t" l="l"/>
            <a:pathLst>
              <a:path h="411804" w="1631004">
                <a:moveTo>
                  <a:pt x="0" y="0"/>
                </a:moveTo>
                <a:lnTo>
                  <a:pt x="1631004" y="0"/>
                </a:lnTo>
                <a:lnTo>
                  <a:pt x="1631004" y="411804"/>
                </a:lnTo>
                <a:lnTo>
                  <a:pt x="0" y="411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98122" y="1544479"/>
            <a:ext cx="349175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IBM Plex Sans Bold"/>
              </a:rPr>
              <a:t>Herança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09449" y="3354229"/>
            <a:ext cx="6088672" cy="461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50"/>
              </a:lnSpc>
            </a:pPr>
            <a:r>
              <a:rPr lang="en-US" sz="3000" spc="21">
                <a:solidFill>
                  <a:srgbClr val="FFFFFF"/>
                </a:solidFill>
                <a:latin typeface="Open Sans 1"/>
              </a:rPr>
              <a:t>A criação de objetos pode ser feita diretamente pela criação da instância da derivada ou indiretamente pela atribuição da instância da derivada a</a:t>
            </a:r>
            <a:r>
              <a:rPr lang="en-US" sz="3000" spc="21">
                <a:solidFill>
                  <a:srgbClr val="FFFFFF"/>
                </a:solidFill>
                <a:latin typeface="Open Sans 1"/>
              </a:rPr>
              <a:t> </a:t>
            </a:r>
          </a:p>
          <a:p>
            <a:pPr algn="just">
              <a:lnSpc>
                <a:spcPts val="5250"/>
              </a:lnSpc>
            </a:pPr>
            <a:r>
              <a:rPr lang="en-US" sz="3000">
                <a:solidFill>
                  <a:srgbClr val="FFFFFF"/>
                </a:solidFill>
                <a:latin typeface="Open Sans 1"/>
              </a:rPr>
              <a:t>classe base.</a:t>
            </a:r>
          </a:p>
          <a:p>
            <a:pPr algn="just">
              <a:lnSpc>
                <a:spcPts val="5250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0" y="0"/>
            <a:ext cx="18288000" cy="726444"/>
            <a:chOff x="0" y="0"/>
            <a:chExt cx="4816593" cy="1913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91327"/>
            </a:xfrm>
            <a:custGeom>
              <a:avLst/>
              <a:gdLst/>
              <a:ahLst/>
              <a:cxnLst/>
              <a:rect r="r" b="b" t="t" l="l"/>
              <a:pathLst>
                <a:path h="19132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1327"/>
                  </a:lnTo>
                  <a:lnTo>
                    <a:pt x="0" y="191327"/>
                  </a:lnTo>
                  <a:close/>
                </a:path>
              </a:pathLst>
            </a:custGeom>
            <a:solidFill>
              <a:srgbClr val="C792E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4816593" cy="2103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81844" y="95846"/>
            <a:ext cx="534753" cy="534753"/>
          </a:xfrm>
          <a:custGeom>
            <a:avLst/>
            <a:gdLst/>
            <a:ahLst/>
            <a:cxnLst/>
            <a:rect r="r" b="b" t="t" l="l"/>
            <a:pathLst>
              <a:path h="534753" w="534753">
                <a:moveTo>
                  <a:pt x="0" y="0"/>
                </a:moveTo>
                <a:lnTo>
                  <a:pt x="534752" y="0"/>
                </a:lnTo>
                <a:lnTo>
                  <a:pt x="534752" y="534752"/>
                </a:lnTo>
                <a:lnTo>
                  <a:pt x="0" y="5347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69547"/>
            <a:ext cx="7673965" cy="339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1"/>
              </a:rPr>
              <a:t>Prof. Wanderson Timóteo - www.wandersontimoteo.com.br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8115810" y="3595340"/>
            <a:ext cx="9144000" cy="5143500"/>
            <a:chOff x="0" y="0"/>
            <a:chExt cx="2408296" cy="13546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08296" cy="1354667"/>
            </a:xfrm>
            <a:custGeom>
              <a:avLst/>
              <a:gdLst/>
              <a:ahLst/>
              <a:cxnLst/>
              <a:rect r="r" b="b" t="t" l="l"/>
              <a:pathLst>
                <a:path h="1354667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C792E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2408296" cy="1373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8115810" y="3595340"/>
            <a:ext cx="9144000" cy="5143500"/>
          </a:xfrm>
          <a:custGeom>
            <a:avLst/>
            <a:gdLst/>
            <a:ahLst/>
            <a:cxnLst/>
            <a:rect r="r" b="b" t="t" l="l"/>
            <a:pathLst>
              <a:path h="5143500" w="91440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694627" y="4514216"/>
            <a:ext cx="403695" cy="3509869"/>
          </a:xfrm>
          <a:custGeom>
            <a:avLst/>
            <a:gdLst/>
            <a:ahLst/>
            <a:cxnLst/>
            <a:rect r="r" b="b" t="t" l="l"/>
            <a:pathLst>
              <a:path h="3509869" w="403695">
                <a:moveTo>
                  <a:pt x="0" y="0"/>
                </a:moveTo>
                <a:lnTo>
                  <a:pt x="403695" y="0"/>
                </a:lnTo>
                <a:lnTo>
                  <a:pt x="403695" y="3509869"/>
                </a:lnTo>
                <a:lnTo>
                  <a:pt x="0" y="35098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753670" y="4514216"/>
            <a:ext cx="239140" cy="293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80"/>
              </a:lnSpc>
            </a:pPr>
            <a:r>
              <a:rPr lang="en-US" sz="1400">
                <a:solidFill>
                  <a:srgbClr val="999999"/>
                </a:solidFill>
                <a:latin typeface="Open Sans 1"/>
              </a:rPr>
              <a:t>1 2 3 4 5 6 7 8</a:t>
            </a:r>
          </a:p>
          <a:p>
            <a:pPr algn="just">
              <a:lnSpc>
                <a:spcPts val="1680"/>
              </a:lnSpc>
            </a:pPr>
            <a:r>
              <a:rPr lang="en-US" sz="1400">
                <a:solidFill>
                  <a:srgbClr val="999999"/>
                </a:solidFill>
                <a:latin typeface="Open Sans 1"/>
              </a:rPr>
              <a:t>9</a:t>
            </a:r>
          </a:p>
          <a:p>
            <a:pPr algn="just">
              <a:lnSpc>
                <a:spcPts val="1680"/>
              </a:lnSpc>
            </a:pPr>
            <a:r>
              <a:rPr lang="en-US" sz="1400">
                <a:solidFill>
                  <a:srgbClr val="999999"/>
                </a:solidFill>
                <a:latin typeface="Open Sans 1"/>
              </a:rPr>
              <a:t>10</a:t>
            </a:r>
          </a:p>
          <a:p>
            <a:pPr algn="just">
              <a:lnSpc>
                <a:spcPts val="1680"/>
              </a:lnSpc>
            </a:pPr>
            <a:r>
              <a:rPr lang="en-US" sz="1400">
                <a:solidFill>
                  <a:srgbClr val="999999"/>
                </a:solidFill>
                <a:latin typeface="Open Sans 1"/>
              </a:rPr>
              <a:t>11</a:t>
            </a:r>
          </a:p>
          <a:p>
            <a:pPr algn="just">
              <a:lnSpc>
                <a:spcPts val="1680"/>
              </a:lnSpc>
            </a:pPr>
            <a:r>
              <a:rPr lang="en-US" sz="1400">
                <a:solidFill>
                  <a:srgbClr val="999999"/>
                </a:solidFill>
                <a:latin typeface="Open Sans 1"/>
              </a:rPr>
              <a:t>12</a:t>
            </a:r>
          </a:p>
          <a:p>
            <a:pPr algn="just">
              <a:lnSpc>
                <a:spcPts val="1680"/>
              </a:lnSpc>
            </a:pPr>
            <a:r>
              <a:rPr lang="en-US" sz="1400">
                <a:solidFill>
                  <a:srgbClr val="999999"/>
                </a:solidFill>
                <a:latin typeface="Open Sans 1"/>
              </a:rPr>
              <a:t>13</a:t>
            </a:r>
          </a:p>
          <a:p>
            <a:pPr algn="just">
              <a:lnSpc>
                <a:spcPts val="1680"/>
              </a:lnSpc>
            </a:pPr>
            <a:r>
              <a:rPr lang="en-US" sz="1400">
                <a:solidFill>
                  <a:srgbClr val="999999"/>
                </a:solidFill>
                <a:latin typeface="Open Sans 1"/>
              </a:rPr>
              <a:t>14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29718" y="4512609"/>
            <a:ext cx="7545750" cy="25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7">
                <a:solidFill>
                  <a:srgbClr val="19A9E4"/>
                </a:solidFill>
                <a:latin typeface="IBM Plex Sans Italics"/>
              </a:rPr>
              <a:t>public class </a:t>
            </a:r>
            <a:r>
              <a:rPr lang="en-US" sz="1400" spc="47">
                <a:solidFill>
                  <a:srgbClr val="FB872B"/>
                </a:solidFill>
                <a:latin typeface="IBM Plex Sans Italics"/>
              </a:rPr>
              <a:t>Heranca </a:t>
            </a:r>
            <a:r>
              <a:rPr lang="en-US" sz="1400" spc="47">
                <a:solidFill>
                  <a:srgbClr val="19A9E4"/>
                </a:solidFill>
                <a:latin typeface="IBM Plex Sans Italics"/>
              </a:rPr>
              <a:t>{</a:t>
            </a:r>
          </a:p>
          <a:p>
            <a:pPr>
              <a:lnSpc>
                <a:spcPts val="1680"/>
              </a:lnSpc>
            </a:pPr>
            <a:r>
              <a:rPr lang="en-US" sz="1400" spc="47">
                <a:solidFill>
                  <a:srgbClr val="19A9E4"/>
                </a:solidFill>
                <a:latin typeface="IBM Plex Sans Italics"/>
              </a:rPr>
              <a:t>      public static void </a:t>
            </a:r>
            <a:r>
              <a:rPr lang="en-US" sz="1400" spc="47">
                <a:solidFill>
                  <a:srgbClr val="C792EA"/>
                </a:solidFill>
                <a:latin typeface="IBM Plex Sans Italics"/>
              </a:rPr>
              <a:t>main </a:t>
            </a:r>
            <a:r>
              <a:rPr lang="en-US" sz="1400" spc="47">
                <a:solidFill>
                  <a:srgbClr val="F78C6C"/>
                </a:solidFill>
                <a:latin typeface="IBM Plex Sans Italics"/>
              </a:rPr>
              <a:t>(</a:t>
            </a:r>
            <a:r>
              <a:rPr lang="en-US" sz="1400" spc="47">
                <a:solidFill>
                  <a:srgbClr val="F405A3"/>
                </a:solidFill>
                <a:latin typeface="IBM Plex Sans Italics"/>
              </a:rPr>
              <a:t>String</a:t>
            </a:r>
            <a:r>
              <a:rPr lang="en-US" sz="1400" spc="47">
                <a:solidFill>
                  <a:srgbClr val="FFFFFF"/>
                </a:solidFill>
                <a:latin typeface="IBM Plex Sans Italics"/>
              </a:rPr>
              <a:t>[]</a:t>
            </a:r>
            <a:r>
              <a:rPr lang="en-US" sz="1400" spc="47">
                <a:solidFill>
                  <a:srgbClr val="89DDFF"/>
                </a:solidFill>
                <a:latin typeface="IBM Plex Sans Italics"/>
              </a:rPr>
              <a:t> </a:t>
            </a:r>
            <a:r>
              <a:rPr lang="en-US" sz="1400" spc="47">
                <a:solidFill>
                  <a:srgbClr val="FFFFFF"/>
                </a:solidFill>
                <a:latin typeface="IBM Plex Sans Italics"/>
              </a:rPr>
              <a:t>args</a:t>
            </a:r>
            <a:r>
              <a:rPr lang="en-US" sz="1400" spc="47">
                <a:solidFill>
                  <a:srgbClr val="F78C6C"/>
                </a:solidFill>
                <a:latin typeface="IBM Plex Sans Italics"/>
              </a:rPr>
              <a:t>)</a:t>
            </a:r>
            <a:r>
              <a:rPr lang="en-US" sz="1400" spc="47">
                <a:solidFill>
                  <a:srgbClr val="89DDFF"/>
                </a:solidFill>
                <a:latin typeface="IBM Plex Sans Italics"/>
              </a:rPr>
              <a:t> </a:t>
            </a:r>
            <a:r>
              <a:rPr lang="en-US" sz="1400" spc="47">
                <a:solidFill>
                  <a:srgbClr val="F7E16C"/>
                </a:solidFill>
                <a:latin typeface="IBM Plex Sans Italics"/>
              </a:rPr>
              <a:t>{</a:t>
            </a:r>
            <a:r>
              <a:rPr lang="en-US" sz="1400" spc="47">
                <a:solidFill>
                  <a:srgbClr val="89DDFF"/>
                </a:solidFill>
                <a:latin typeface="IBM Plex Sans Italics"/>
              </a:rPr>
              <a:t> </a:t>
            </a:r>
          </a:p>
          <a:p>
            <a:pPr>
              <a:lnSpc>
                <a:spcPts val="1680"/>
              </a:lnSpc>
            </a:pPr>
          </a:p>
          <a:p>
            <a:pPr>
              <a:lnSpc>
                <a:spcPts val="1680"/>
              </a:lnSpc>
            </a:pPr>
            <a:r>
              <a:rPr lang="en-US" sz="1400" spc="47">
                <a:solidFill>
                  <a:srgbClr val="4A4A4A"/>
                </a:solidFill>
                <a:latin typeface="IBM Plex Sans Italics"/>
              </a:rPr>
              <a:t>            </a:t>
            </a:r>
            <a:r>
              <a:rPr lang="en-US" sz="1400" spc="47">
                <a:solidFill>
                  <a:srgbClr val="08E639"/>
                </a:solidFill>
                <a:latin typeface="IBM Plex Sans Italics"/>
              </a:rPr>
              <a:t>Pessoa </a:t>
            </a:r>
            <a:r>
              <a:rPr lang="en-US" sz="1400" spc="47">
                <a:solidFill>
                  <a:srgbClr val="FFFFFF"/>
                </a:solidFill>
                <a:latin typeface="IBM Plex Sans Italics"/>
              </a:rPr>
              <a:t>pessoa</a:t>
            </a:r>
            <a:r>
              <a:rPr lang="en-US" sz="1400" spc="47">
                <a:solidFill>
                  <a:srgbClr val="FB872B"/>
                </a:solidFill>
                <a:latin typeface="IBM Plex Sans Italics"/>
              </a:rPr>
              <a:t>;</a:t>
            </a:r>
          </a:p>
          <a:p>
            <a:pPr>
              <a:lnSpc>
                <a:spcPts val="1680"/>
              </a:lnSpc>
            </a:pPr>
            <a:r>
              <a:rPr lang="en-US" sz="1400" spc="47">
                <a:solidFill>
                  <a:srgbClr val="4A4A4A"/>
                </a:solidFill>
                <a:latin typeface="IBM Plex Sans Italics"/>
              </a:rPr>
              <a:t>            </a:t>
            </a:r>
            <a:r>
              <a:rPr lang="en-US" sz="1400" spc="47">
                <a:solidFill>
                  <a:srgbClr val="FFFFFF"/>
                </a:solidFill>
                <a:latin typeface="IBM Plex Sans Italics"/>
              </a:rPr>
              <a:t>pessoa = </a:t>
            </a:r>
            <a:r>
              <a:rPr lang="en-US" sz="1400" spc="47">
                <a:solidFill>
                  <a:srgbClr val="F405A3"/>
                </a:solidFill>
                <a:latin typeface="IBM Plex Sans Italics"/>
              </a:rPr>
              <a:t>new </a:t>
            </a:r>
            <a:r>
              <a:rPr lang="en-US" sz="1400" spc="47">
                <a:solidFill>
                  <a:srgbClr val="5271FF"/>
                </a:solidFill>
                <a:latin typeface="IBM Plex Sans Italics"/>
              </a:rPr>
              <a:t>Estudante</a:t>
            </a:r>
            <a:r>
              <a:rPr lang="en-US" sz="1400" spc="47">
                <a:solidFill>
                  <a:srgbClr val="C792EA"/>
                </a:solidFill>
                <a:latin typeface="IBM Plex Sans Italics"/>
              </a:rPr>
              <a:t>(</a:t>
            </a:r>
            <a:r>
              <a:rPr lang="en-US" sz="1400" spc="47">
                <a:solidFill>
                  <a:srgbClr val="FB872B"/>
                </a:solidFill>
                <a:latin typeface="IBM Plex Sans Italics"/>
              </a:rPr>
              <a:t>“</a:t>
            </a:r>
            <a:r>
              <a:rPr lang="en-US" sz="1400" spc="47">
                <a:solidFill>
                  <a:srgbClr val="F7E16C"/>
                </a:solidFill>
                <a:latin typeface="IBM Plex Sans Italics"/>
              </a:rPr>
              <a:t>Nikael</a:t>
            </a:r>
            <a:r>
              <a:rPr lang="en-US" sz="1400" spc="47">
                <a:solidFill>
                  <a:srgbClr val="FB872B"/>
                </a:solidFill>
                <a:latin typeface="IBM Plex Sans Italics"/>
              </a:rPr>
              <a:t>”</a:t>
            </a:r>
            <a:r>
              <a:rPr lang="en-US" sz="1400" spc="47">
                <a:solidFill>
                  <a:srgbClr val="FFFFFF"/>
                </a:solidFill>
                <a:latin typeface="IBM Plex Sans Italics"/>
              </a:rPr>
              <a:t>,</a:t>
            </a:r>
            <a:r>
              <a:rPr lang="en-US" sz="1400" spc="47">
                <a:solidFill>
                  <a:srgbClr val="4A4A4A"/>
                </a:solidFill>
                <a:latin typeface="IBM Plex Sans Italics"/>
              </a:rPr>
              <a:t> </a:t>
            </a:r>
            <a:r>
              <a:rPr lang="en-US" sz="1400" spc="47">
                <a:solidFill>
                  <a:srgbClr val="89DDFF"/>
                </a:solidFill>
                <a:latin typeface="IBM Plex Sans Italics"/>
              </a:rPr>
              <a:t>40</a:t>
            </a:r>
            <a:r>
              <a:rPr lang="en-US" sz="1400" spc="47">
                <a:solidFill>
                  <a:srgbClr val="FFFFFF"/>
                </a:solidFill>
                <a:latin typeface="IBM Plex Sans Italics"/>
              </a:rPr>
              <a:t>,</a:t>
            </a:r>
            <a:r>
              <a:rPr lang="en-US" sz="1400" spc="47">
                <a:solidFill>
                  <a:srgbClr val="4A4A4A"/>
                </a:solidFill>
                <a:latin typeface="IBM Plex Sans Italics"/>
              </a:rPr>
              <a:t> </a:t>
            </a:r>
            <a:r>
              <a:rPr lang="en-US" sz="1400" spc="47">
                <a:solidFill>
                  <a:srgbClr val="FB872B"/>
                </a:solidFill>
                <a:latin typeface="IBM Plex Sans Italics"/>
              </a:rPr>
              <a:t>“</a:t>
            </a:r>
            <a:r>
              <a:rPr lang="en-US" sz="1400" spc="47">
                <a:solidFill>
                  <a:srgbClr val="F7E16C"/>
                </a:solidFill>
                <a:latin typeface="IBM Plex Sans Italics"/>
              </a:rPr>
              <a:t>123.456.789-10</a:t>
            </a:r>
            <a:r>
              <a:rPr lang="en-US" sz="1400" spc="47">
                <a:solidFill>
                  <a:srgbClr val="FB872B"/>
                </a:solidFill>
                <a:latin typeface="IBM Plex Sans Italics"/>
              </a:rPr>
              <a:t>"</a:t>
            </a:r>
            <a:r>
              <a:rPr lang="en-US" sz="1400" spc="47">
                <a:solidFill>
                  <a:srgbClr val="FFFFFF"/>
                </a:solidFill>
                <a:latin typeface="IBM Plex Sans Italics"/>
              </a:rPr>
              <a:t>,</a:t>
            </a:r>
            <a:r>
              <a:rPr lang="en-US" sz="1400" spc="47">
                <a:solidFill>
                  <a:srgbClr val="4A4A4A"/>
                </a:solidFill>
                <a:latin typeface="IBM Plex Sans Italics"/>
              </a:rPr>
              <a:t> </a:t>
            </a:r>
            <a:r>
              <a:rPr lang="en-US" sz="1400" spc="47">
                <a:solidFill>
                  <a:srgbClr val="FB872B"/>
                </a:solidFill>
                <a:latin typeface="IBM Plex Sans Italics"/>
              </a:rPr>
              <a:t>“</a:t>
            </a:r>
            <a:r>
              <a:rPr lang="en-US" sz="1400" spc="47">
                <a:solidFill>
                  <a:srgbClr val="F7E16C"/>
                </a:solidFill>
                <a:latin typeface="IBM Plex Sans Italics"/>
              </a:rPr>
              <a:t>PJD</a:t>
            </a:r>
            <a:r>
              <a:rPr lang="en-US" sz="1400" spc="47">
                <a:solidFill>
                  <a:srgbClr val="FB872B"/>
                </a:solidFill>
                <a:latin typeface="IBM Plex Sans Italics"/>
              </a:rPr>
              <a:t>”</a:t>
            </a:r>
            <a:r>
              <a:rPr lang="en-US" sz="1400" spc="47">
                <a:solidFill>
                  <a:srgbClr val="C792EA"/>
                </a:solidFill>
                <a:latin typeface="IBM Plex Sans Italics"/>
              </a:rPr>
              <a:t>)</a:t>
            </a:r>
            <a:r>
              <a:rPr lang="en-US" sz="1400" spc="47">
                <a:solidFill>
                  <a:srgbClr val="FFFFFF"/>
                </a:solidFill>
                <a:latin typeface="IBM Plex Sans Italics"/>
              </a:rPr>
              <a:t>;</a:t>
            </a:r>
          </a:p>
          <a:p>
            <a:pPr>
              <a:lnSpc>
                <a:spcPts val="1680"/>
              </a:lnSpc>
            </a:pPr>
            <a:r>
              <a:rPr lang="en-US" sz="1400" spc="47">
                <a:solidFill>
                  <a:srgbClr val="89DDFF"/>
                </a:solidFill>
                <a:latin typeface="IBM Plex Sans Italics"/>
              </a:rPr>
              <a:t>      </a:t>
            </a:r>
          </a:p>
          <a:p>
            <a:pPr>
              <a:lnSpc>
                <a:spcPts val="1680"/>
              </a:lnSpc>
            </a:pPr>
            <a:r>
              <a:rPr lang="en-US" sz="1400" spc="47">
                <a:solidFill>
                  <a:srgbClr val="89DDFF"/>
                </a:solidFill>
                <a:latin typeface="IBM Plex Sans Italics"/>
              </a:rPr>
              <a:t>            </a:t>
            </a:r>
            <a:r>
              <a:rPr lang="en-US" sz="1400" spc="47">
                <a:solidFill>
                  <a:srgbClr val="5271FF"/>
                </a:solidFill>
                <a:latin typeface="IBM Plex Sans Italics"/>
              </a:rPr>
              <a:t>Estudante </a:t>
            </a:r>
            <a:r>
              <a:rPr lang="en-US" sz="1400" spc="47">
                <a:solidFill>
                  <a:srgbClr val="FFFFFF"/>
                </a:solidFill>
                <a:latin typeface="IBM Plex Sans Italics"/>
              </a:rPr>
              <a:t>estudante = </a:t>
            </a:r>
            <a:r>
              <a:rPr lang="en-US" sz="1400" spc="47">
                <a:solidFill>
                  <a:srgbClr val="F405A3"/>
                </a:solidFill>
                <a:latin typeface="IBM Plex Sans Italics"/>
              </a:rPr>
              <a:t>new </a:t>
            </a:r>
            <a:r>
              <a:rPr lang="en-US" sz="1400" spc="47">
                <a:solidFill>
                  <a:srgbClr val="5271FF"/>
                </a:solidFill>
                <a:latin typeface="IBM Plex Sans Italics"/>
              </a:rPr>
              <a:t>Estudante</a:t>
            </a:r>
            <a:r>
              <a:rPr lang="en-US" sz="1400" spc="47">
                <a:solidFill>
                  <a:srgbClr val="C792EA"/>
                </a:solidFill>
                <a:latin typeface="IBM Plex Sans Italics"/>
              </a:rPr>
              <a:t>(</a:t>
            </a:r>
            <a:r>
              <a:rPr lang="en-US" sz="1400" spc="47">
                <a:solidFill>
                  <a:srgbClr val="FB872B"/>
                </a:solidFill>
                <a:latin typeface="IBM Plex Sans Italics"/>
              </a:rPr>
              <a:t>“</a:t>
            </a:r>
            <a:r>
              <a:rPr lang="en-US" sz="1400" spc="47">
                <a:solidFill>
                  <a:srgbClr val="F7E16C"/>
                </a:solidFill>
                <a:latin typeface="IBM Plex Sans Italics"/>
              </a:rPr>
              <a:t>João</a:t>
            </a:r>
            <a:r>
              <a:rPr lang="en-US" sz="1400" spc="47">
                <a:solidFill>
                  <a:srgbClr val="FB872B"/>
                </a:solidFill>
                <a:latin typeface="IBM Plex Sans Italics"/>
              </a:rPr>
              <a:t>“</a:t>
            </a:r>
            <a:r>
              <a:rPr lang="en-US" sz="1400" spc="47">
                <a:solidFill>
                  <a:srgbClr val="FFFFFF"/>
                </a:solidFill>
                <a:latin typeface="IBM Plex Sans Italics"/>
              </a:rPr>
              <a:t>,</a:t>
            </a:r>
            <a:r>
              <a:rPr lang="en-US" sz="1400" spc="47">
                <a:solidFill>
                  <a:srgbClr val="89DDFF"/>
                </a:solidFill>
                <a:latin typeface="IBM Plex Sans Italics"/>
              </a:rPr>
              <a:t> 19</a:t>
            </a:r>
            <a:r>
              <a:rPr lang="en-US" sz="1400" spc="47">
                <a:solidFill>
                  <a:srgbClr val="FFFFFF"/>
                </a:solidFill>
                <a:latin typeface="IBM Plex Sans Italics"/>
              </a:rPr>
              <a:t>,</a:t>
            </a:r>
            <a:r>
              <a:rPr lang="en-US" sz="1400" spc="47">
                <a:solidFill>
                  <a:srgbClr val="89DDFF"/>
                </a:solidFill>
                <a:latin typeface="IBM Plex Sans Italics"/>
              </a:rPr>
              <a:t> </a:t>
            </a:r>
            <a:r>
              <a:rPr lang="en-US" sz="1400" spc="47">
                <a:solidFill>
                  <a:srgbClr val="FB872B"/>
                </a:solidFill>
                <a:latin typeface="IBM Plex Sans Italics"/>
              </a:rPr>
              <a:t>“</a:t>
            </a:r>
            <a:r>
              <a:rPr lang="en-US" sz="1400" spc="47">
                <a:solidFill>
                  <a:srgbClr val="F7E16C"/>
                </a:solidFill>
                <a:latin typeface="IBM Plex Sans Italics"/>
              </a:rPr>
              <a:t>987.654.321-32</a:t>
            </a:r>
            <a:r>
              <a:rPr lang="en-US" sz="1400" spc="47">
                <a:solidFill>
                  <a:srgbClr val="FB872B"/>
                </a:solidFill>
                <a:latin typeface="IBM Plex Sans Italics"/>
              </a:rPr>
              <a:t>“</a:t>
            </a:r>
            <a:r>
              <a:rPr lang="en-US" sz="1400" spc="47">
                <a:solidFill>
                  <a:srgbClr val="FFFFFF"/>
                </a:solidFill>
                <a:latin typeface="IBM Plex Sans Italics"/>
              </a:rPr>
              <a:t> ,</a:t>
            </a:r>
            <a:r>
              <a:rPr lang="en-US" sz="1400" spc="47">
                <a:solidFill>
                  <a:srgbClr val="89DDFF"/>
                </a:solidFill>
                <a:latin typeface="IBM Plex Sans Italics"/>
              </a:rPr>
              <a:t> </a:t>
            </a:r>
            <a:r>
              <a:rPr lang="en-US" sz="1400" spc="47">
                <a:solidFill>
                  <a:srgbClr val="FB872B"/>
                </a:solidFill>
                <a:latin typeface="IBM Plex Sans Italics"/>
              </a:rPr>
              <a:t>“</a:t>
            </a:r>
            <a:r>
              <a:rPr lang="en-US" sz="1400" spc="47">
                <a:solidFill>
                  <a:srgbClr val="F7E16C"/>
                </a:solidFill>
                <a:latin typeface="IBM Plex Sans Italics"/>
              </a:rPr>
              <a:t>PJD</a:t>
            </a:r>
            <a:r>
              <a:rPr lang="en-US" sz="1400" spc="47">
                <a:solidFill>
                  <a:srgbClr val="FB872B"/>
                </a:solidFill>
                <a:latin typeface="IBM Plex Sans Italics"/>
              </a:rPr>
              <a:t>“</a:t>
            </a:r>
            <a:r>
              <a:rPr lang="en-US" sz="1400" spc="47">
                <a:solidFill>
                  <a:srgbClr val="C792EA"/>
                </a:solidFill>
                <a:latin typeface="IBM Plex Sans Italics"/>
              </a:rPr>
              <a:t>)</a:t>
            </a:r>
            <a:r>
              <a:rPr lang="en-US" sz="1400" spc="47">
                <a:solidFill>
                  <a:srgbClr val="FFFFFF"/>
                </a:solidFill>
                <a:latin typeface="IBM Plex Sans Italics"/>
              </a:rPr>
              <a:t>;</a:t>
            </a:r>
          </a:p>
          <a:p>
            <a:pPr>
              <a:lnSpc>
                <a:spcPts val="1680"/>
              </a:lnSpc>
            </a:pPr>
          </a:p>
          <a:p>
            <a:pPr>
              <a:lnSpc>
                <a:spcPts val="1680"/>
              </a:lnSpc>
            </a:pPr>
            <a:r>
              <a:rPr lang="en-US" sz="1400" spc="47">
                <a:solidFill>
                  <a:srgbClr val="89DDFF"/>
                </a:solidFill>
                <a:latin typeface="IBM Plex Sans Italics"/>
              </a:rPr>
              <a:t>      </a:t>
            </a:r>
            <a:r>
              <a:rPr lang="en-US" sz="1400" spc="47">
                <a:solidFill>
                  <a:srgbClr val="F7E16C"/>
                </a:solidFill>
                <a:latin typeface="IBM Plex Sans Italics"/>
              </a:rPr>
              <a:t>}</a:t>
            </a:r>
            <a:r>
              <a:rPr lang="en-US" sz="1400" spc="47">
                <a:solidFill>
                  <a:srgbClr val="89DDFF"/>
                </a:solidFill>
                <a:latin typeface="IBM Plex Sans Italics"/>
              </a:rPr>
              <a:t> </a:t>
            </a:r>
          </a:p>
          <a:p>
            <a:pPr>
              <a:lnSpc>
                <a:spcPts val="1680"/>
              </a:lnSpc>
            </a:pPr>
          </a:p>
          <a:p>
            <a:pPr>
              <a:lnSpc>
                <a:spcPts val="1680"/>
              </a:lnSpc>
            </a:pPr>
            <a:r>
              <a:rPr lang="en-US" sz="1400" spc="47">
                <a:solidFill>
                  <a:srgbClr val="F405A3"/>
                </a:solidFill>
                <a:latin typeface="IBM Plex Sans Italics"/>
              </a:rPr>
              <a:t>}</a:t>
            </a:r>
          </a:p>
          <a:p>
            <a:pPr algn="l">
              <a:lnSpc>
                <a:spcPts val="168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1846170" y="4145115"/>
            <a:ext cx="1683280" cy="258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FFFFFF"/>
                </a:solidFill>
                <a:latin typeface="Open Sans 1"/>
              </a:rPr>
              <a:t>Heranca.cs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792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15905" y="0"/>
            <a:ext cx="872095" cy="10287000"/>
            <a:chOff x="0" y="0"/>
            <a:chExt cx="186784" cy="22032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6784" cy="2203249"/>
            </a:xfrm>
            <a:custGeom>
              <a:avLst/>
              <a:gdLst/>
              <a:ahLst/>
              <a:cxnLst/>
              <a:rect r="r" b="b" t="t" l="l"/>
              <a:pathLst>
                <a:path h="2203249" w="186784">
                  <a:moveTo>
                    <a:pt x="0" y="0"/>
                  </a:moveTo>
                  <a:lnTo>
                    <a:pt x="186784" y="0"/>
                  </a:lnTo>
                  <a:lnTo>
                    <a:pt x="186784" y="2203249"/>
                  </a:lnTo>
                  <a:lnTo>
                    <a:pt x="0" y="2203249"/>
                  </a:lnTo>
                  <a:close/>
                </a:path>
              </a:pathLst>
            </a:custGeom>
            <a:solidFill>
              <a:srgbClr val="0B10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86784" cy="2222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548060" y="392169"/>
            <a:ext cx="590267" cy="529765"/>
          </a:xfrm>
          <a:custGeom>
            <a:avLst/>
            <a:gdLst/>
            <a:ahLst/>
            <a:cxnLst/>
            <a:rect r="r" b="b" t="t" l="l"/>
            <a:pathLst>
              <a:path h="529765" w="590267">
                <a:moveTo>
                  <a:pt x="0" y="0"/>
                </a:moveTo>
                <a:lnTo>
                  <a:pt x="590267" y="0"/>
                </a:lnTo>
                <a:lnTo>
                  <a:pt x="590267" y="529765"/>
                </a:lnTo>
                <a:lnTo>
                  <a:pt x="0" y="5297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10" r="0" b="-571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42768" y="9162222"/>
            <a:ext cx="1631004" cy="411804"/>
          </a:xfrm>
          <a:custGeom>
            <a:avLst/>
            <a:gdLst/>
            <a:ahLst/>
            <a:cxnLst/>
            <a:rect r="r" b="b" t="t" l="l"/>
            <a:pathLst>
              <a:path h="411804" w="1631004">
                <a:moveTo>
                  <a:pt x="0" y="0"/>
                </a:moveTo>
                <a:lnTo>
                  <a:pt x="1631004" y="0"/>
                </a:lnTo>
                <a:lnTo>
                  <a:pt x="1631004" y="411803"/>
                </a:lnTo>
                <a:lnTo>
                  <a:pt x="0" y="4118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742778" y="4891011"/>
            <a:ext cx="1909682" cy="1881272"/>
            <a:chOff x="0" y="0"/>
            <a:chExt cx="668869" cy="6589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8869" cy="658919"/>
            </a:xfrm>
            <a:custGeom>
              <a:avLst/>
              <a:gdLst/>
              <a:ahLst/>
              <a:cxnLst/>
              <a:rect r="r" b="b" t="t" l="l"/>
              <a:pathLst>
                <a:path h="658919" w="668869">
                  <a:moveTo>
                    <a:pt x="206756" y="0"/>
                  </a:moveTo>
                  <a:lnTo>
                    <a:pt x="462113" y="0"/>
                  </a:lnTo>
                  <a:cubicBezTo>
                    <a:pt x="516948" y="0"/>
                    <a:pt x="569538" y="21783"/>
                    <a:pt x="608312" y="60557"/>
                  </a:cubicBezTo>
                  <a:cubicBezTo>
                    <a:pt x="647086" y="99332"/>
                    <a:pt x="668869" y="151921"/>
                    <a:pt x="668869" y="206756"/>
                  </a:cubicBezTo>
                  <a:lnTo>
                    <a:pt x="668869" y="452163"/>
                  </a:lnTo>
                  <a:cubicBezTo>
                    <a:pt x="668869" y="566351"/>
                    <a:pt x="576301" y="658919"/>
                    <a:pt x="462113" y="658919"/>
                  </a:cubicBezTo>
                  <a:lnTo>
                    <a:pt x="206756" y="658919"/>
                  </a:lnTo>
                  <a:cubicBezTo>
                    <a:pt x="92568" y="658919"/>
                    <a:pt x="0" y="566351"/>
                    <a:pt x="0" y="452163"/>
                  </a:cubicBezTo>
                  <a:lnTo>
                    <a:pt x="0" y="206756"/>
                  </a:lnTo>
                  <a:cubicBezTo>
                    <a:pt x="0" y="92568"/>
                    <a:pt x="92568" y="0"/>
                    <a:pt x="206756" y="0"/>
                  </a:cubicBezTo>
                  <a:close/>
                </a:path>
              </a:pathLst>
            </a:custGeom>
            <a:solidFill>
              <a:srgbClr val="89DD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668869" cy="697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754098" y="4727152"/>
            <a:ext cx="1898362" cy="820775"/>
            <a:chOff x="0" y="0"/>
            <a:chExt cx="664904" cy="28747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64904" cy="287478"/>
            </a:xfrm>
            <a:custGeom>
              <a:avLst/>
              <a:gdLst/>
              <a:ahLst/>
              <a:cxnLst/>
              <a:rect r="r" b="b" t="t" l="l"/>
              <a:pathLst>
                <a:path h="287478" w="664904">
                  <a:moveTo>
                    <a:pt x="143739" y="0"/>
                  </a:moveTo>
                  <a:lnTo>
                    <a:pt x="521166" y="0"/>
                  </a:lnTo>
                  <a:cubicBezTo>
                    <a:pt x="559288" y="0"/>
                    <a:pt x="595848" y="15144"/>
                    <a:pt x="622804" y="42100"/>
                  </a:cubicBezTo>
                  <a:cubicBezTo>
                    <a:pt x="649761" y="69056"/>
                    <a:pt x="664904" y="105617"/>
                    <a:pt x="664904" y="143739"/>
                  </a:cubicBezTo>
                  <a:lnTo>
                    <a:pt x="664904" y="143739"/>
                  </a:lnTo>
                  <a:cubicBezTo>
                    <a:pt x="664904" y="181861"/>
                    <a:pt x="649761" y="218421"/>
                    <a:pt x="622804" y="245378"/>
                  </a:cubicBezTo>
                  <a:cubicBezTo>
                    <a:pt x="595848" y="272334"/>
                    <a:pt x="559288" y="287478"/>
                    <a:pt x="521166" y="287478"/>
                  </a:cubicBezTo>
                  <a:lnTo>
                    <a:pt x="143739" y="287478"/>
                  </a:lnTo>
                  <a:cubicBezTo>
                    <a:pt x="105617" y="287478"/>
                    <a:pt x="69056" y="272334"/>
                    <a:pt x="42100" y="245378"/>
                  </a:cubicBezTo>
                  <a:cubicBezTo>
                    <a:pt x="15144" y="218421"/>
                    <a:pt x="0" y="181861"/>
                    <a:pt x="0" y="143739"/>
                  </a:cubicBezTo>
                  <a:lnTo>
                    <a:pt x="0" y="143739"/>
                  </a:lnTo>
                  <a:cubicBezTo>
                    <a:pt x="0" y="105617"/>
                    <a:pt x="15144" y="69056"/>
                    <a:pt x="42100" y="42100"/>
                  </a:cubicBezTo>
                  <a:cubicBezTo>
                    <a:pt x="69056" y="15144"/>
                    <a:pt x="105617" y="0"/>
                    <a:pt x="143739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664904" cy="325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 1 Bold"/>
                </a:rPr>
                <a:t>Classe Mãe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595976" y="4797385"/>
            <a:ext cx="1949246" cy="1974898"/>
            <a:chOff x="0" y="0"/>
            <a:chExt cx="754913" cy="7648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54913" cy="764848"/>
            </a:xfrm>
            <a:custGeom>
              <a:avLst/>
              <a:gdLst/>
              <a:ahLst/>
              <a:cxnLst/>
              <a:rect r="r" b="b" t="t" l="l"/>
              <a:pathLst>
                <a:path h="764848" w="754913">
                  <a:moveTo>
                    <a:pt x="202559" y="0"/>
                  </a:moveTo>
                  <a:lnTo>
                    <a:pt x="552354" y="0"/>
                  </a:lnTo>
                  <a:cubicBezTo>
                    <a:pt x="606076" y="0"/>
                    <a:pt x="657597" y="21341"/>
                    <a:pt x="695585" y="59328"/>
                  </a:cubicBezTo>
                  <a:cubicBezTo>
                    <a:pt x="733572" y="97316"/>
                    <a:pt x="754913" y="148837"/>
                    <a:pt x="754913" y="202559"/>
                  </a:cubicBezTo>
                  <a:lnTo>
                    <a:pt x="754913" y="562288"/>
                  </a:lnTo>
                  <a:cubicBezTo>
                    <a:pt x="754913" y="616011"/>
                    <a:pt x="733572" y="667532"/>
                    <a:pt x="695585" y="705520"/>
                  </a:cubicBezTo>
                  <a:cubicBezTo>
                    <a:pt x="657597" y="743507"/>
                    <a:pt x="606076" y="764848"/>
                    <a:pt x="552354" y="764848"/>
                  </a:cubicBezTo>
                  <a:lnTo>
                    <a:pt x="202559" y="764848"/>
                  </a:lnTo>
                  <a:cubicBezTo>
                    <a:pt x="148837" y="764848"/>
                    <a:pt x="97316" y="743507"/>
                    <a:pt x="59328" y="705520"/>
                  </a:cubicBezTo>
                  <a:cubicBezTo>
                    <a:pt x="21341" y="667532"/>
                    <a:pt x="0" y="616011"/>
                    <a:pt x="0" y="562288"/>
                  </a:cubicBezTo>
                  <a:lnTo>
                    <a:pt x="0" y="202559"/>
                  </a:lnTo>
                  <a:cubicBezTo>
                    <a:pt x="0" y="148837"/>
                    <a:pt x="21341" y="97316"/>
                    <a:pt x="59328" y="59328"/>
                  </a:cubicBezTo>
                  <a:cubicBezTo>
                    <a:pt x="97316" y="21341"/>
                    <a:pt x="148837" y="0"/>
                    <a:pt x="202559" y="0"/>
                  </a:cubicBezTo>
                  <a:close/>
                </a:path>
              </a:pathLst>
            </a:custGeom>
            <a:solidFill>
              <a:srgbClr val="89DD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754913" cy="802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595976" y="4736356"/>
            <a:ext cx="1949246" cy="811571"/>
            <a:chOff x="0" y="0"/>
            <a:chExt cx="754913" cy="31430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54913" cy="314309"/>
            </a:xfrm>
            <a:custGeom>
              <a:avLst/>
              <a:gdLst/>
              <a:ahLst/>
              <a:cxnLst/>
              <a:rect r="r" b="b" t="t" l="l"/>
              <a:pathLst>
                <a:path h="314309" w="754913">
                  <a:moveTo>
                    <a:pt x="157155" y="0"/>
                  </a:moveTo>
                  <a:lnTo>
                    <a:pt x="597758" y="0"/>
                  </a:lnTo>
                  <a:cubicBezTo>
                    <a:pt x="684552" y="0"/>
                    <a:pt x="754913" y="70360"/>
                    <a:pt x="754913" y="157155"/>
                  </a:cubicBezTo>
                  <a:lnTo>
                    <a:pt x="754913" y="157155"/>
                  </a:lnTo>
                  <a:cubicBezTo>
                    <a:pt x="754913" y="198835"/>
                    <a:pt x="738356" y="238807"/>
                    <a:pt x="708883" y="268280"/>
                  </a:cubicBezTo>
                  <a:cubicBezTo>
                    <a:pt x="679411" y="297752"/>
                    <a:pt x="639438" y="314309"/>
                    <a:pt x="597758" y="314309"/>
                  </a:cubicBezTo>
                  <a:lnTo>
                    <a:pt x="157155" y="314309"/>
                  </a:lnTo>
                  <a:cubicBezTo>
                    <a:pt x="70360" y="314309"/>
                    <a:pt x="0" y="243949"/>
                    <a:pt x="0" y="157155"/>
                  </a:cubicBezTo>
                  <a:lnTo>
                    <a:pt x="0" y="157155"/>
                  </a:lnTo>
                  <a:cubicBezTo>
                    <a:pt x="0" y="70360"/>
                    <a:pt x="70360" y="0"/>
                    <a:pt x="157155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754913" cy="3524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 1 Bold"/>
                </a:rPr>
                <a:t>Classe Pai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120353" y="7490906"/>
            <a:ext cx="1964558" cy="1974898"/>
            <a:chOff x="0" y="0"/>
            <a:chExt cx="688089" cy="6917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88089" cy="691711"/>
            </a:xfrm>
            <a:custGeom>
              <a:avLst/>
              <a:gdLst/>
              <a:ahLst/>
              <a:cxnLst/>
              <a:rect r="r" b="b" t="t" l="l"/>
              <a:pathLst>
                <a:path h="691711" w="688089">
                  <a:moveTo>
                    <a:pt x="200981" y="0"/>
                  </a:moveTo>
                  <a:lnTo>
                    <a:pt x="487109" y="0"/>
                  </a:lnTo>
                  <a:cubicBezTo>
                    <a:pt x="598107" y="0"/>
                    <a:pt x="688089" y="89982"/>
                    <a:pt x="688089" y="200981"/>
                  </a:cubicBezTo>
                  <a:lnTo>
                    <a:pt x="688089" y="490731"/>
                  </a:lnTo>
                  <a:cubicBezTo>
                    <a:pt x="688089" y="544034"/>
                    <a:pt x="666915" y="595154"/>
                    <a:pt x="629224" y="632845"/>
                  </a:cubicBezTo>
                  <a:cubicBezTo>
                    <a:pt x="591532" y="670537"/>
                    <a:pt x="540412" y="691711"/>
                    <a:pt x="487109" y="691711"/>
                  </a:cubicBezTo>
                  <a:lnTo>
                    <a:pt x="200981" y="691711"/>
                  </a:lnTo>
                  <a:cubicBezTo>
                    <a:pt x="89982" y="691711"/>
                    <a:pt x="0" y="601729"/>
                    <a:pt x="0" y="490731"/>
                  </a:cubicBezTo>
                  <a:lnTo>
                    <a:pt x="0" y="200981"/>
                  </a:lnTo>
                  <a:cubicBezTo>
                    <a:pt x="0" y="147677"/>
                    <a:pt x="21175" y="96557"/>
                    <a:pt x="58866" y="58866"/>
                  </a:cubicBezTo>
                  <a:cubicBezTo>
                    <a:pt x="96557" y="21175"/>
                    <a:pt x="147677" y="0"/>
                    <a:pt x="200981" y="0"/>
                  </a:cubicBezTo>
                  <a:close/>
                </a:path>
              </a:pathLst>
            </a:custGeom>
            <a:solidFill>
              <a:srgbClr val="89DD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688089" cy="729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120353" y="7420673"/>
            <a:ext cx="1964558" cy="852177"/>
            <a:chOff x="0" y="0"/>
            <a:chExt cx="688089" cy="29847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88089" cy="298477"/>
            </a:xfrm>
            <a:custGeom>
              <a:avLst/>
              <a:gdLst/>
              <a:ahLst/>
              <a:cxnLst/>
              <a:rect r="r" b="b" t="t" l="l"/>
              <a:pathLst>
                <a:path h="298477" w="688089">
                  <a:moveTo>
                    <a:pt x="149238" y="0"/>
                  </a:moveTo>
                  <a:lnTo>
                    <a:pt x="538851" y="0"/>
                  </a:lnTo>
                  <a:cubicBezTo>
                    <a:pt x="621273" y="0"/>
                    <a:pt x="688089" y="66816"/>
                    <a:pt x="688089" y="149238"/>
                  </a:cubicBezTo>
                  <a:lnTo>
                    <a:pt x="688089" y="149238"/>
                  </a:lnTo>
                  <a:cubicBezTo>
                    <a:pt x="688089" y="188819"/>
                    <a:pt x="672366" y="226778"/>
                    <a:pt x="644379" y="254766"/>
                  </a:cubicBezTo>
                  <a:cubicBezTo>
                    <a:pt x="616391" y="282753"/>
                    <a:pt x="578432" y="298477"/>
                    <a:pt x="538851" y="298477"/>
                  </a:cubicBezTo>
                  <a:lnTo>
                    <a:pt x="149238" y="298477"/>
                  </a:lnTo>
                  <a:cubicBezTo>
                    <a:pt x="66816" y="298477"/>
                    <a:pt x="0" y="231660"/>
                    <a:pt x="0" y="149238"/>
                  </a:cubicBezTo>
                  <a:lnTo>
                    <a:pt x="0" y="149238"/>
                  </a:lnTo>
                  <a:cubicBezTo>
                    <a:pt x="0" y="66816"/>
                    <a:pt x="66816" y="0"/>
                    <a:pt x="149238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688089" cy="336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 1 Bold"/>
                </a:rPr>
                <a:t>Classe Filho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>
            <a:off x="7697620" y="6772284"/>
            <a:ext cx="1405012" cy="64838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6" id="26"/>
          <p:cNvSpPr/>
          <p:nvPr/>
        </p:nvSpPr>
        <p:spPr>
          <a:xfrm flipH="true">
            <a:off x="9102631" y="6772284"/>
            <a:ext cx="1467967" cy="64838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7045231" y="51421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8" id="28"/>
          <p:cNvSpPr txBox="true"/>
          <p:nvPr/>
        </p:nvSpPr>
        <p:spPr>
          <a:xfrm rot="0">
            <a:off x="7577942" y="590550"/>
            <a:ext cx="3132115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</a:pPr>
            <a:r>
              <a:rPr lang="en-US" sz="5999">
                <a:solidFill>
                  <a:srgbClr val="000000"/>
                </a:solidFill>
                <a:latin typeface="IBM Plex Sans Bold"/>
              </a:rPr>
              <a:t>Herança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690679" y="1409700"/>
            <a:ext cx="322546" cy="615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W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a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n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d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e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r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s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o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n</a:t>
            </a:r>
          </a:p>
          <a:p>
            <a:pPr algn="ctr">
              <a:lnSpc>
                <a:spcPts val="2799"/>
              </a:lnSpc>
            </a:pP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T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i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m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ó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t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e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o</a:t>
            </a:r>
          </a:p>
          <a:p>
            <a:pPr algn="ctr">
              <a:lnSpc>
                <a:spcPts val="2799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2073772" y="2298912"/>
            <a:ext cx="14280711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-27">
                <a:solidFill>
                  <a:srgbClr val="000000"/>
                </a:solidFill>
                <a:latin typeface="Open Sans 2"/>
              </a:rPr>
              <a:t>Em C# não existe herança múltipla, ou seja, uma </a:t>
            </a:r>
            <a:r>
              <a:rPr lang="en-US" sz="3399" spc="-27">
                <a:solidFill>
                  <a:srgbClr val="F405A3"/>
                </a:solidFill>
                <a:latin typeface="Open Sans 2 Bold"/>
              </a:rPr>
              <a:t>classe base</a:t>
            </a:r>
            <a:r>
              <a:rPr lang="en-US" sz="3399" spc="-27">
                <a:solidFill>
                  <a:srgbClr val="000000"/>
                </a:solidFill>
                <a:latin typeface="Open Sans 2"/>
              </a:rPr>
              <a:t> pode ter várias </a:t>
            </a:r>
            <a:r>
              <a:rPr lang="en-US" sz="3399" spc="-27">
                <a:solidFill>
                  <a:srgbClr val="C20404"/>
                </a:solidFill>
                <a:latin typeface="Open Sans 2 Bold"/>
              </a:rPr>
              <a:t>classes derivadas</a:t>
            </a:r>
            <a:r>
              <a:rPr lang="en-US" sz="3399" spc="-27">
                <a:solidFill>
                  <a:srgbClr val="000000"/>
                </a:solidFill>
                <a:latin typeface="Open Sans 2"/>
              </a:rPr>
              <a:t>, mas uma </a:t>
            </a:r>
            <a:r>
              <a:rPr lang="en-US" sz="3399" spc="-27">
                <a:solidFill>
                  <a:srgbClr val="C20404"/>
                </a:solidFill>
                <a:latin typeface="Open Sans 2 Bold"/>
              </a:rPr>
              <a:t>classe derivada</a:t>
            </a:r>
            <a:r>
              <a:rPr lang="en-US" sz="3399" spc="-27">
                <a:solidFill>
                  <a:srgbClr val="000000"/>
                </a:solidFill>
                <a:latin typeface="Open Sans 2"/>
              </a:rPr>
              <a:t> pode ter apenas uma </a:t>
            </a:r>
            <a:r>
              <a:rPr lang="en-US" sz="3399" spc="-27">
                <a:solidFill>
                  <a:srgbClr val="F405A3"/>
                </a:solidFill>
                <a:latin typeface="Open Sans 2 Bold"/>
              </a:rPr>
              <a:t>classe base</a:t>
            </a:r>
            <a:r>
              <a:rPr lang="en-US" sz="3399" spc="-27">
                <a:solidFill>
                  <a:srgbClr val="000000"/>
                </a:solidFill>
                <a:latin typeface="Open Sans 2"/>
              </a:rPr>
              <a:t> direta.</a:t>
            </a:r>
          </a:p>
        </p:txBody>
      </p:sp>
      <p:sp>
        <p:nvSpPr>
          <p:cNvPr name="AutoShape 31" id="31"/>
          <p:cNvSpPr/>
          <p:nvPr/>
        </p:nvSpPr>
        <p:spPr>
          <a:xfrm flipV="true">
            <a:off x="7487281" y="5937601"/>
            <a:ext cx="3080765" cy="2393298"/>
          </a:xfrm>
          <a:prstGeom prst="line">
            <a:avLst/>
          </a:prstGeom>
          <a:ln cap="flat" w="142875">
            <a:solidFill>
              <a:srgbClr val="F8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792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872095" cy="10287000"/>
            <a:chOff x="0" y="0"/>
            <a:chExt cx="186784" cy="22032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6784" cy="2203249"/>
            </a:xfrm>
            <a:custGeom>
              <a:avLst/>
              <a:gdLst/>
              <a:ahLst/>
              <a:cxnLst/>
              <a:rect r="r" b="b" t="t" l="l"/>
              <a:pathLst>
                <a:path h="2203249" w="186784">
                  <a:moveTo>
                    <a:pt x="0" y="0"/>
                  </a:moveTo>
                  <a:lnTo>
                    <a:pt x="186784" y="0"/>
                  </a:lnTo>
                  <a:lnTo>
                    <a:pt x="186784" y="2203249"/>
                  </a:lnTo>
                  <a:lnTo>
                    <a:pt x="0" y="2203249"/>
                  </a:lnTo>
                  <a:close/>
                </a:path>
              </a:pathLst>
            </a:custGeom>
            <a:solidFill>
              <a:srgbClr val="0B10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86784" cy="2222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2155" y="392169"/>
            <a:ext cx="590267" cy="529765"/>
          </a:xfrm>
          <a:custGeom>
            <a:avLst/>
            <a:gdLst/>
            <a:ahLst/>
            <a:cxnLst/>
            <a:rect r="r" b="b" t="t" l="l"/>
            <a:pathLst>
              <a:path h="529765" w="590267">
                <a:moveTo>
                  <a:pt x="0" y="0"/>
                </a:moveTo>
                <a:lnTo>
                  <a:pt x="590267" y="0"/>
                </a:lnTo>
                <a:lnTo>
                  <a:pt x="590267" y="529765"/>
                </a:lnTo>
                <a:lnTo>
                  <a:pt x="0" y="5297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10" r="0" b="-571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42768" y="9162222"/>
            <a:ext cx="1631004" cy="411804"/>
          </a:xfrm>
          <a:custGeom>
            <a:avLst/>
            <a:gdLst/>
            <a:ahLst/>
            <a:cxnLst/>
            <a:rect r="r" b="b" t="t" l="l"/>
            <a:pathLst>
              <a:path h="411804" w="1631004">
                <a:moveTo>
                  <a:pt x="0" y="0"/>
                </a:moveTo>
                <a:lnTo>
                  <a:pt x="1631004" y="0"/>
                </a:lnTo>
                <a:lnTo>
                  <a:pt x="1631004" y="411803"/>
                </a:lnTo>
                <a:lnTo>
                  <a:pt x="0" y="4118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207123" y="4705350"/>
            <a:ext cx="5873755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</a:pPr>
            <a:r>
              <a:rPr lang="en-US" sz="5999">
                <a:solidFill>
                  <a:srgbClr val="68217A"/>
                </a:solidFill>
                <a:latin typeface="IBM Plex Sans Bold"/>
              </a:rPr>
              <a:t>Vamos Praticar!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4774" y="1409700"/>
            <a:ext cx="322546" cy="615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W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a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n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d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e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r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s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o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n</a:t>
            </a:r>
          </a:p>
          <a:p>
            <a:pPr algn="ctr">
              <a:lnSpc>
                <a:spcPts val="2799"/>
              </a:lnSpc>
            </a:pP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T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i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m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ó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t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e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o</a:t>
            </a:r>
          </a:p>
          <a:p>
            <a:pPr algn="ctr">
              <a:lnSpc>
                <a:spcPts val="27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953483" y="6388735"/>
            <a:ext cx="1438103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2"/>
              </a:rPr>
              <a:t>Acesse o github do </a:t>
            </a:r>
            <a:r>
              <a:rPr lang="en-US" sz="3399">
                <a:solidFill>
                  <a:srgbClr val="F405A3"/>
                </a:solidFill>
                <a:latin typeface="Open Sans 2 Bold"/>
              </a:rPr>
              <a:t>professor-wanderson-timoteo</a:t>
            </a:r>
            <a:r>
              <a:rPr lang="en-US" sz="3399">
                <a:solidFill>
                  <a:srgbClr val="000000"/>
                </a:solidFill>
                <a:latin typeface="Open Sans 2"/>
              </a:rPr>
              <a:t>, buscar pelo repositórios csharp e baixar o exercício em pdf.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1941" y="9122706"/>
            <a:ext cx="1638240" cy="413631"/>
          </a:xfrm>
          <a:custGeom>
            <a:avLst/>
            <a:gdLst/>
            <a:ahLst/>
            <a:cxnLst/>
            <a:rect r="r" b="b" t="t" l="l"/>
            <a:pathLst>
              <a:path h="413631" w="1638240">
                <a:moveTo>
                  <a:pt x="0" y="0"/>
                </a:moveTo>
                <a:lnTo>
                  <a:pt x="1638240" y="0"/>
                </a:lnTo>
                <a:lnTo>
                  <a:pt x="1638240" y="413631"/>
                </a:lnTo>
                <a:lnTo>
                  <a:pt x="0" y="413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1941" y="253923"/>
            <a:ext cx="1769687" cy="1769687"/>
          </a:xfrm>
          <a:custGeom>
            <a:avLst/>
            <a:gdLst/>
            <a:ahLst/>
            <a:cxnLst/>
            <a:rect r="r" b="b" t="t" l="l"/>
            <a:pathLst>
              <a:path h="1769687" w="1769687">
                <a:moveTo>
                  <a:pt x="0" y="0"/>
                </a:moveTo>
                <a:lnTo>
                  <a:pt x="1769687" y="0"/>
                </a:lnTo>
                <a:lnTo>
                  <a:pt x="1769687" y="1769687"/>
                </a:lnTo>
                <a:lnTo>
                  <a:pt x="0" y="17696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19882" y="1494970"/>
            <a:ext cx="8248237" cy="952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74"/>
              </a:lnSpc>
            </a:pPr>
            <a:r>
              <a:rPr lang="en-US" sz="5624">
                <a:solidFill>
                  <a:srgbClr val="FFFFFF"/>
                </a:solidFill>
                <a:latin typeface="IBM Plex Sans Bold"/>
              </a:rPr>
              <a:t>Herança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89041" y="3527310"/>
            <a:ext cx="11509919" cy="316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C792EA"/>
                </a:solidFill>
                <a:latin typeface="Open Sans 1"/>
              </a:rPr>
              <a:t>Herança é um conceito fundamental da Programação Orientada a Objetos. Ele permite que você crie novas classes baseadas em classes já existentes, aproveitando e estendendo seus comportamentos (Métodos) e suas variáveis (Atributos).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9220" y="9052398"/>
            <a:ext cx="1631004" cy="411804"/>
          </a:xfrm>
          <a:custGeom>
            <a:avLst/>
            <a:gdLst/>
            <a:ahLst/>
            <a:cxnLst/>
            <a:rect r="r" b="b" t="t" l="l"/>
            <a:pathLst>
              <a:path h="411804" w="1631004">
                <a:moveTo>
                  <a:pt x="0" y="0"/>
                </a:moveTo>
                <a:lnTo>
                  <a:pt x="1631004" y="0"/>
                </a:lnTo>
                <a:lnTo>
                  <a:pt x="1631004" y="411804"/>
                </a:lnTo>
                <a:lnTo>
                  <a:pt x="0" y="411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560556"/>
            <a:ext cx="18288000" cy="726444"/>
            <a:chOff x="0" y="0"/>
            <a:chExt cx="4816593" cy="1913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91327"/>
            </a:xfrm>
            <a:custGeom>
              <a:avLst/>
              <a:gdLst/>
              <a:ahLst/>
              <a:cxnLst/>
              <a:rect r="r" b="b" t="t" l="l"/>
              <a:pathLst>
                <a:path h="19132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1327"/>
                  </a:lnTo>
                  <a:lnTo>
                    <a:pt x="0" y="191327"/>
                  </a:lnTo>
                  <a:close/>
                </a:path>
              </a:pathLst>
            </a:custGeom>
            <a:solidFill>
              <a:srgbClr val="C792E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2103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81844" y="9656402"/>
            <a:ext cx="534753" cy="534753"/>
          </a:xfrm>
          <a:custGeom>
            <a:avLst/>
            <a:gdLst/>
            <a:ahLst/>
            <a:cxnLst/>
            <a:rect r="r" b="b" t="t" l="l"/>
            <a:pathLst>
              <a:path h="534753" w="534753">
                <a:moveTo>
                  <a:pt x="0" y="0"/>
                </a:moveTo>
                <a:lnTo>
                  <a:pt x="534752" y="0"/>
                </a:lnTo>
                <a:lnTo>
                  <a:pt x="534752" y="534752"/>
                </a:lnTo>
                <a:lnTo>
                  <a:pt x="0" y="5347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036207" y="6156802"/>
            <a:ext cx="2424108" cy="2424108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62880" y="0"/>
                  </a:moveTo>
                  <a:lnTo>
                    <a:pt x="649920" y="0"/>
                  </a:lnTo>
                  <a:cubicBezTo>
                    <a:pt x="693119" y="0"/>
                    <a:pt x="734548" y="17160"/>
                    <a:pt x="765094" y="47706"/>
                  </a:cubicBezTo>
                  <a:cubicBezTo>
                    <a:pt x="795640" y="78252"/>
                    <a:pt x="812800" y="119681"/>
                    <a:pt x="812800" y="162880"/>
                  </a:cubicBezTo>
                  <a:lnTo>
                    <a:pt x="812800" y="649920"/>
                  </a:lnTo>
                  <a:cubicBezTo>
                    <a:pt x="812800" y="693119"/>
                    <a:pt x="795640" y="734548"/>
                    <a:pt x="765094" y="765094"/>
                  </a:cubicBezTo>
                  <a:cubicBezTo>
                    <a:pt x="734548" y="795640"/>
                    <a:pt x="693119" y="812800"/>
                    <a:pt x="649920" y="812800"/>
                  </a:cubicBezTo>
                  <a:lnTo>
                    <a:pt x="162880" y="812800"/>
                  </a:lnTo>
                  <a:cubicBezTo>
                    <a:pt x="119681" y="812800"/>
                    <a:pt x="78252" y="795640"/>
                    <a:pt x="47706" y="765094"/>
                  </a:cubicBezTo>
                  <a:cubicBezTo>
                    <a:pt x="17160" y="734548"/>
                    <a:pt x="0" y="693119"/>
                    <a:pt x="0" y="649920"/>
                  </a:cubicBezTo>
                  <a:lnTo>
                    <a:pt x="0" y="162880"/>
                  </a:lnTo>
                  <a:cubicBezTo>
                    <a:pt x="0" y="119681"/>
                    <a:pt x="17160" y="78252"/>
                    <a:pt x="47706" y="47706"/>
                  </a:cubicBezTo>
                  <a:cubicBezTo>
                    <a:pt x="78252" y="17160"/>
                    <a:pt x="119681" y="0"/>
                    <a:pt x="162880" y="0"/>
                  </a:cubicBezTo>
                  <a:close/>
                </a:path>
              </a:pathLst>
            </a:custGeom>
            <a:solidFill>
              <a:srgbClr val="C792E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036207" y="6156802"/>
            <a:ext cx="2424108" cy="722274"/>
            <a:chOff x="0" y="0"/>
            <a:chExt cx="812800" cy="24217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242178"/>
            </a:xfrm>
            <a:custGeom>
              <a:avLst/>
              <a:gdLst/>
              <a:ahLst/>
              <a:cxnLst/>
              <a:rect r="r" b="b" t="t" l="l"/>
              <a:pathLst>
                <a:path h="242178" w="812800">
                  <a:moveTo>
                    <a:pt x="121089" y="0"/>
                  </a:moveTo>
                  <a:lnTo>
                    <a:pt x="691711" y="0"/>
                  </a:lnTo>
                  <a:cubicBezTo>
                    <a:pt x="723826" y="0"/>
                    <a:pt x="754625" y="12758"/>
                    <a:pt x="777334" y="35466"/>
                  </a:cubicBezTo>
                  <a:cubicBezTo>
                    <a:pt x="800042" y="58175"/>
                    <a:pt x="812800" y="88974"/>
                    <a:pt x="812800" y="121089"/>
                  </a:cubicBezTo>
                  <a:lnTo>
                    <a:pt x="812800" y="121089"/>
                  </a:lnTo>
                  <a:cubicBezTo>
                    <a:pt x="812800" y="153204"/>
                    <a:pt x="800042" y="184003"/>
                    <a:pt x="777334" y="206711"/>
                  </a:cubicBezTo>
                  <a:cubicBezTo>
                    <a:pt x="754625" y="229420"/>
                    <a:pt x="723826" y="242178"/>
                    <a:pt x="691711" y="242178"/>
                  </a:cubicBezTo>
                  <a:lnTo>
                    <a:pt x="121089" y="242178"/>
                  </a:lnTo>
                  <a:cubicBezTo>
                    <a:pt x="88974" y="242178"/>
                    <a:pt x="58175" y="229420"/>
                    <a:pt x="35466" y="206711"/>
                  </a:cubicBezTo>
                  <a:cubicBezTo>
                    <a:pt x="12758" y="184003"/>
                    <a:pt x="0" y="153204"/>
                    <a:pt x="0" y="121089"/>
                  </a:cubicBezTo>
                  <a:lnTo>
                    <a:pt x="0" y="121089"/>
                  </a:lnTo>
                  <a:cubicBezTo>
                    <a:pt x="0" y="88974"/>
                    <a:pt x="12758" y="58175"/>
                    <a:pt x="35466" y="35466"/>
                  </a:cubicBezTo>
                  <a:cubicBezTo>
                    <a:pt x="58175" y="12758"/>
                    <a:pt x="88974" y="0"/>
                    <a:pt x="121089" y="0"/>
                  </a:cubicBezTo>
                  <a:close/>
                </a:path>
              </a:pathLst>
            </a:custGeom>
            <a:solidFill>
              <a:srgbClr val="68217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280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 1"/>
                </a:rPr>
                <a:t>Classe Pessoa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585779" y="1278263"/>
            <a:ext cx="3116443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IBM Plex Sans Bold"/>
              </a:rPr>
              <a:t>Herança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825720"/>
            <a:ext cx="16230600" cy="102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400">
                <a:solidFill>
                  <a:srgbClr val="FFFFFF"/>
                </a:solidFill>
                <a:latin typeface="Open Sans 1"/>
              </a:rPr>
              <a:t>Classes que herdam atributos ou métodos posuem apenas atributos ou métodos que apenas ela deve possuir (atributos e métodos específicos).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9730103"/>
            <a:ext cx="7673965" cy="339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1"/>
              </a:rPr>
              <a:t>Prof. Wanderson Timóteo - www.wandersontimoteo.com.br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8050128" y="6156802"/>
            <a:ext cx="2424108" cy="242410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62880" y="0"/>
                  </a:moveTo>
                  <a:lnTo>
                    <a:pt x="649920" y="0"/>
                  </a:lnTo>
                  <a:cubicBezTo>
                    <a:pt x="693119" y="0"/>
                    <a:pt x="734548" y="17160"/>
                    <a:pt x="765094" y="47706"/>
                  </a:cubicBezTo>
                  <a:cubicBezTo>
                    <a:pt x="795640" y="78252"/>
                    <a:pt x="812800" y="119681"/>
                    <a:pt x="812800" y="162880"/>
                  </a:cubicBezTo>
                  <a:lnTo>
                    <a:pt x="812800" y="649920"/>
                  </a:lnTo>
                  <a:cubicBezTo>
                    <a:pt x="812800" y="693119"/>
                    <a:pt x="795640" y="734548"/>
                    <a:pt x="765094" y="765094"/>
                  </a:cubicBezTo>
                  <a:cubicBezTo>
                    <a:pt x="734548" y="795640"/>
                    <a:pt x="693119" y="812800"/>
                    <a:pt x="649920" y="812800"/>
                  </a:cubicBezTo>
                  <a:lnTo>
                    <a:pt x="162880" y="812800"/>
                  </a:lnTo>
                  <a:cubicBezTo>
                    <a:pt x="119681" y="812800"/>
                    <a:pt x="78252" y="795640"/>
                    <a:pt x="47706" y="765094"/>
                  </a:cubicBezTo>
                  <a:cubicBezTo>
                    <a:pt x="17160" y="734548"/>
                    <a:pt x="0" y="693119"/>
                    <a:pt x="0" y="649920"/>
                  </a:cubicBezTo>
                  <a:lnTo>
                    <a:pt x="0" y="162880"/>
                  </a:lnTo>
                  <a:cubicBezTo>
                    <a:pt x="0" y="119681"/>
                    <a:pt x="17160" y="78252"/>
                    <a:pt x="47706" y="47706"/>
                  </a:cubicBezTo>
                  <a:cubicBezTo>
                    <a:pt x="78252" y="17160"/>
                    <a:pt x="119681" y="0"/>
                    <a:pt x="162880" y="0"/>
                  </a:cubicBezTo>
                  <a:close/>
                </a:path>
              </a:pathLst>
            </a:custGeom>
            <a:solidFill>
              <a:srgbClr val="C792E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050128" y="6156802"/>
            <a:ext cx="2424108" cy="722274"/>
            <a:chOff x="0" y="0"/>
            <a:chExt cx="812800" cy="24217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242178"/>
            </a:xfrm>
            <a:custGeom>
              <a:avLst/>
              <a:gdLst/>
              <a:ahLst/>
              <a:cxnLst/>
              <a:rect r="r" b="b" t="t" l="l"/>
              <a:pathLst>
                <a:path h="242178" w="812800">
                  <a:moveTo>
                    <a:pt x="121089" y="0"/>
                  </a:moveTo>
                  <a:lnTo>
                    <a:pt x="691711" y="0"/>
                  </a:lnTo>
                  <a:cubicBezTo>
                    <a:pt x="723826" y="0"/>
                    <a:pt x="754625" y="12758"/>
                    <a:pt x="777334" y="35466"/>
                  </a:cubicBezTo>
                  <a:cubicBezTo>
                    <a:pt x="800042" y="58175"/>
                    <a:pt x="812800" y="88974"/>
                    <a:pt x="812800" y="121089"/>
                  </a:cubicBezTo>
                  <a:lnTo>
                    <a:pt x="812800" y="121089"/>
                  </a:lnTo>
                  <a:cubicBezTo>
                    <a:pt x="812800" y="153204"/>
                    <a:pt x="800042" y="184003"/>
                    <a:pt x="777334" y="206711"/>
                  </a:cubicBezTo>
                  <a:cubicBezTo>
                    <a:pt x="754625" y="229420"/>
                    <a:pt x="723826" y="242178"/>
                    <a:pt x="691711" y="242178"/>
                  </a:cubicBezTo>
                  <a:lnTo>
                    <a:pt x="121089" y="242178"/>
                  </a:lnTo>
                  <a:cubicBezTo>
                    <a:pt x="88974" y="242178"/>
                    <a:pt x="58175" y="229420"/>
                    <a:pt x="35466" y="206711"/>
                  </a:cubicBezTo>
                  <a:cubicBezTo>
                    <a:pt x="12758" y="184003"/>
                    <a:pt x="0" y="153204"/>
                    <a:pt x="0" y="121089"/>
                  </a:cubicBezTo>
                  <a:lnTo>
                    <a:pt x="0" y="121089"/>
                  </a:lnTo>
                  <a:cubicBezTo>
                    <a:pt x="0" y="88974"/>
                    <a:pt x="12758" y="58175"/>
                    <a:pt x="35466" y="35466"/>
                  </a:cubicBezTo>
                  <a:cubicBezTo>
                    <a:pt x="58175" y="12758"/>
                    <a:pt x="88974" y="0"/>
                    <a:pt x="121089" y="0"/>
                  </a:cubicBezTo>
                  <a:close/>
                </a:path>
              </a:pathLst>
            </a:custGeom>
            <a:solidFill>
              <a:srgbClr val="68217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280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 1"/>
                </a:rPr>
                <a:t>Classe Estudante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065299" y="6156802"/>
            <a:ext cx="2424108" cy="2424108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62880" y="0"/>
                  </a:moveTo>
                  <a:lnTo>
                    <a:pt x="649920" y="0"/>
                  </a:lnTo>
                  <a:cubicBezTo>
                    <a:pt x="693119" y="0"/>
                    <a:pt x="734548" y="17160"/>
                    <a:pt x="765094" y="47706"/>
                  </a:cubicBezTo>
                  <a:cubicBezTo>
                    <a:pt x="795640" y="78252"/>
                    <a:pt x="812800" y="119681"/>
                    <a:pt x="812800" y="162880"/>
                  </a:cubicBezTo>
                  <a:lnTo>
                    <a:pt x="812800" y="649920"/>
                  </a:lnTo>
                  <a:cubicBezTo>
                    <a:pt x="812800" y="693119"/>
                    <a:pt x="795640" y="734548"/>
                    <a:pt x="765094" y="765094"/>
                  </a:cubicBezTo>
                  <a:cubicBezTo>
                    <a:pt x="734548" y="795640"/>
                    <a:pt x="693119" y="812800"/>
                    <a:pt x="649920" y="812800"/>
                  </a:cubicBezTo>
                  <a:lnTo>
                    <a:pt x="162880" y="812800"/>
                  </a:lnTo>
                  <a:cubicBezTo>
                    <a:pt x="119681" y="812800"/>
                    <a:pt x="78252" y="795640"/>
                    <a:pt x="47706" y="765094"/>
                  </a:cubicBezTo>
                  <a:cubicBezTo>
                    <a:pt x="17160" y="734548"/>
                    <a:pt x="0" y="693119"/>
                    <a:pt x="0" y="649920"/>
                  </a:cubicBezTo>
                  <a:lnTo>
                    <a:pt x="0" y="162880"/>
                  </a:lnTo>
                  <a:cubicBezTo>
                    <a:pt x="0" y="119681"/>
                    <a:pt x="17160" y="78252"/>
                    <a:pt x="47706" y="47706"/>
                  </a:cubicBezTo>
                  <a:cubicBezTo>
                    <a:pt x="78252" y="17160"/>
                    <a:pt x="119681" y="0"/>
                    <a:pt x="162880" y="0"/>
                  </a:cubicBezTo>
                  <a:close/>
                </a:path>
              </a:pathLst>
            </a:custGeom>
            <a:solidFill>
              <a:srgbClr val="C792EA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065299" y="6156802"/>
            <a:ext cx="2424108" cy="722274"/>
            <a:chOff x="0" y="0"/>
            <a:chExt cx="812800" cy="24217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242178"/>
            </a:xfrm>
            <a:custGeom>
              <a:avLst/>
              <a:gdLst/>
              <a:ahLst/>
              <a:cxnLst/>
              <a:rect r="r" b="b" t="t" l="l"/>
              <a:pathLst>
                <a:path h="242178" w="812800">
                  <a:moveTo>
                    <a:pt x="121089" y="0"/>
                  </a:moveTo>
                  <a:lnTo>
                    <a:pt x="691711" y="0"/>
                  </a:lnTo>
                  <a:cubicBezTo>
                    <a:pt x="723826" y="0"/>
                    <a:pt x="754625" y="12758"/>
                    <a:pt x="777334" y="35466"/>
                  </a:cubicBezTo>
                  <a:cubicBezTo>
                    <a:pt x="800042" y="58175"/>
                    <a:pt x="812800" y="88974"/>
                    <a:pt x="812800" y="121089"/>
                  </a:cubicBezTo>
                  <a:lnTo>
                    <a:pt x="812800" y="121089"/>
                  </a:lnTo>
                  <a:cubicBezTo>
                    <a:pt x="812800" y="153204"/>
                    <a:pt x="800042" y="184003"/>
                    <a:pt x="777334" y="206711"/>
                  </a:cubicBezTo>
                  <a:cubicBezTo>
                    <a:pt x="754625" y="229420"/>
                    <a:pt x="723826" y="242178"/>
                    <a:pt x="691711" y="242178"/>
                  </a:cubicBezTo>
                  <a:lnTo>
                    <a:pt x="121089" y="242178"/>
                  </a:lnTo>
                  <a:cubicBezTo>
                    <a:pt x="88974" y="242178"/>
                    <a:pt x="58175" y="229420"/>
                    <a:pt x="35466" y="206711"/>
                  </a:cubicBezTo>
                  <a:cubicBezTo>
                    <a:pt x="12758" y="184003"/>
                    <a:pt x="0" y="153204"/>
                    <a:pt x="0" y="121089"/>
                  </a:cubicBezTo>
                  <a:lnTo>
                    <a:pt x="0" y="121089"/>
                  </a:lnTo>
                  <a:cubicBezTo>
                    <a:pt x="0" y="88974"/>
                    <a:pt x="12758" y="58175"/>
                    <a:pt x="35466" y="35466"/>
                  </a:cubicBezTo>
                  <a:cubicBezTo>
                    <a:pt x="58175" y="12758"/>
                    <a:pt x="88974" y="0"/>
                    <a:pt x="121089" y="0"/>
                  </a:cubicBezTo>
                  <a:close/>
                </a:path>
              </a:pathLst>
            </a:custGeom>
            <a:solidFill>
              <a:srgbClr val="68217A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812800" cy="280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 1"/>
                </a:rPr>
                <a:t>Classe Funcionário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>
            <a:off x="6248261" y="8580911"/>
            <a:ext cx="3013921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9" id="29"/>
          <p:cNvSpPr/>
          <p:nvPr/>
        </p:nvSpPr>
        <p:spPr>
          <a:xfrm>
            <a:off x="6248261" y="8580911"/>
            <a:ext cx="6029092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0" id="30"/>
          <p:cNvSpPr txBox="true"/>
          <p:nvPr/>
        </p:nvSpPr>
        <p:spPr>
          <a:xfrm rot="0">
            <a:off x="5844708" y="7096057"/>
            <a:ext cx="807106" cy="1565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2"/>
              </a:lnSpc>
            </a:pPr>
            <a:r>
              <a:rPr lang="en-US" sz="2230">
                <a:solidFill>
                  <a:srgbClr val="0B101E"/>
                </a:solidFill>
                <a:latin typeface="Open Sans 2"/>
              </a:rPr>
              <a:t>Nome</a:t>
            </a:r>
          </a:p>
          <a:p>
            <a:pPr algn="ctr">
              <a:lnSpc>
                <a:spcPts val="3122"/>
              </a:lnSpc>
            </a:pPr>
            <a:r>
              <a:rPr lang="en-US" sz="2230">
                <a:solidFill>
                  <a:srgbClr val="0B101E"/>
                </a:solidFill>
                <a:latin typeface="Open Sans 2"/>
              </a:rPr>
              <a:t>Idade</a:t>
            </a:r>
          </a:p>
          <a:p>
            <a:pPr algn="ctr">
              <a:lnSpc>
                <a:spcPts val="3122"/>
              </a:lnSpc>
            </a:pPr>
            <a:r>
              <a:rPr lang="en-US" sz="2230">
                <a:solidFill>
                  <a:srgbClr val="0B101E"/>
                </a:solidFill>
                <a:latin typeface="Open Sans 2"/>
              </a:rPr>
              <a:t>CPF</a:t>
            </a:r>
          </a:p>
          <a:p>
            <a:pPr algn="ctr">
              <a:lnSpc>
                <a:spcPts val="3122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8821473" y="7321232"/>
            <a:ext cx="774494" cy="384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2"/>
              </a:lnSpc>
            </a:pPr>
            <a:r>
              <a:rPr lang="en-US" sz="2230">
                <a:solidFill>
                  <a:srgbClr val="0B101E"/>
                </a:solidFill>
                <a:latin typeface="Open Sans 2"/>
              </a:rPr>
              <a:t>Curso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827030" y="7321232"/>
            <a:ext cx="900647" cy="384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2"/>
              </a:lnSpc>
            </a:pPr>
            <a:r>
              <a:rPr lang="en-US" sz="2230">
                <a:solidFill>
                  <a:srgbClr val="0B101E"/>
                </a:solidFill>
                <a:latin typeface="Open Sans 2"/>
              </a:rPr>
              <a:t>Salário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488912" y="5280629"/>
            <a:ext cx="1439614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Open Sans 2"/>
              </a:rPr>
              <a:t>Herança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8700" y="4033173"/>
            <a:ext cx="6813645" cy="1304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75"/>
              </a:lnSpc>
            </a:pPr>
            <a:r>
              <a:rPr lang="en-US" sz="2100">
                <a:solidFill>
                  <a:srgbClr val="FFFFFF"/>
                </a:solidFill>
                <a:latin typeface="Open Sans 1 Bold"/>
              </a:rPr>
              <a:t>Exemplo:</a:t>
            </a:r>
            <a:r>
              <a:rPr lang="en-US" sz="2100">
                <a:solidFill>
                  <a:srgbClr val="FFFFFF"/>
                </a:solidFill>
                <a:latin typeface="Open Sans 1"/>
              </a:rPr>
              <a:t> estudante e funcionário</a:t>
            </a:r>
          </a:p>
          <a:p>
            <a:pPr algn="just" marL="431805" indent="-215903" lvl="1">
              <a:lnSpc>
                <a:spcPts val="35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 1"/>
              </a:rPr>
              <a:t>Ambos possuem atributos como nome, idade e CPF.</a:t>
            </a:r>
          </a:p>
          <a:p>
            <a:pPr algn="just" marL="431805" indent="-215903" lvl="1">
              <a:lnSpc>
                <a:spcPts val="35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 1"/>
              </a:rPr>
              <a:t>Mas e quanto aos atributos curso e salário?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872095" cy="10287000"/>
            <a:chOff x="0" y="0"/>
            <a:chExt cx="186784" cy="22032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6784" cy="2203249"/>
            </a:xfrm>
            <a:custGeom>
              <a:avLst/>
              <a:gdLst/>
              <a:ahLst/>
              <a:cxnLst/>
              <a:rect r="r" b="b" t="t" l="l"/>
              <a:pathLst>
                <a:path h="2203249" w="186784">
                  <a:moveTo>
                    <a:pt x="0" y="0"/>
                  </a:moveTo>
                  <a:lnTo>
                    <a:pt x="186784" y="0"/>
                  </a:lnTo>
                  <a:lnTo>
                    <a:pt x="186784" y="2203249"/>
                  </a:lnTo>
                  <a:lnTo>
                    <a:pt x="0" y="2203249"/>
                  </a:lnTo>
                  <a:close/>
                </a:path>
              </a:pathLst>
            </a:custGeom>
            <a:solidFill>
              <a:srgbClr val="C792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86784" cy="2222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2155" y="392169"/>
            <a:ext cx="590267" cy="529765"/>
          </a:xfrm>
          <a:custGeom>
            <a:avLst/>
            <a:gdLst/>
            <a:ahLst/>
            <a:cxnLst/>
            <a:rect r="r" b="b" t="t" l="l"/>
            <a:pathLst>
              <a:path h="529765" w="590267">
                <a:moveTo>
                  <a:pt x="0" y="0"/>
                </a:moveTo>
                <a:lnTo>
                  <a:pt x="590267" y="0"/>
                </a:lnTo>
                <a:lnTo>
                  <a:pt x="590267" y="529765"/>
                </a:lnTo>
                <a:lnTo>
                  <a:pt x="0" y="5297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10" r="0" b="-571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42768" y="9162222"/>
            <a:ext cx="1631004" cy="411804"/>
          </a:xfrm>
          <a:custGeom>
            <a:avLst/>
            <a:gdLst/>
            <a:ahLst/>
            <a:cxnLst/>
            <a:rect r="r" b="b" t="t" l="l"/>
            <a:pathLst>
              <a:path h="411804" w="1631004">
                <a:moveTo>
                  <a:pt x="0" y="0"/>
                </a:moveTo>
                <a:lnTo>
                  <a:pt x="1631004" y="0"/>
                </a:lnTo>
                <a:lnTo>
                  <a:pt x="1631004" y="411803"/>
                </a:lnTo>
                <a:lnTo>
                  <a:pt x="0" y="4118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44094" y="2740490"/>
            <a:ext cx="12999811" cy="3677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1"/>
              </a:lnSpc>
            </a:pPr>
            <a:r>
              <a:rPr lang="en-US" sz="2900">
                <a:solidFill>
                  <a:srgbClr val="FFFFFF"/>
                </a:solidFill>
                <a:latin typeface="IBM Plex Sans"/>
              </a:rPr>
              <a:t>Se uma classe </a:t>
            </a:r>
            <a:r>
              <a:rPr lang="en-US" sz="2900">
                <a:solidFill>
                  <a:srgbClr val="C792EA"/>
                </a:solidFill>
                <a:latin typeface="IBM Plex Sans Bold"/>
              </a:rPr>
              <a:t>Estudante</a:t>
            </a:r>
            <a:r>
              <a:rPr lang="en-US" sz="2900">
                <a:solidFill>
                  <a:srgbClr val="FFFFFF"/>
                </a:solidFill>
                <a:latin typeface="IBM Plex Sans"/>
              </a:rPr>
              <a:t> herda atributos e métodos da classe </a:t>
            </a:r>
            <a:r>
              <a:rPr lang="en-US" sz="2900">
                <a:solidFill>
                  <a:srgbClr val="C792EA"/>
                </a:solidFill>
                <a:latin typeface="IBM Plex Sans Bold"/>
              </a:rPr>
              <a:t>Pessoa</a:t>
            </a:r>
            <a:r>
              <a:rPr lang="en-US" sz="2900">
                <a:solidFill>
                  <a:srgbClr val="FFFFFF"/>
                </a:solidFill>
                <a:latin typeface="IBM Plex Sans"/>
              </a:rPr>
              <a:t>, dizemos que:</a:t>
            </a:r>
          </a:p>
          <a:p>
            <a:pPr algn="just">
              <a:lnSpc>
                <a:spcPts val="4901"/>
              </a:lnSpc>
            </a:pPr>
          </a:p>
          <a:p>
            <a:pPr algn="just" marL="626111" indent="-313055" lvl="1">
              <a:lnSpc>
                <a:spcPts val="4901"/>
              </a:lnSpc>
              <a:buFont typeface="Arial"/>
              <a:buChar char="•"/>
            </a:pPr>
            <a:r>
              <a:rPr lang="en-US" sz="2900">
                <a:solidFill>
                  <a:srgbClr val="C792EA"/>
                </a:solidFill>
                <a:latin typeface="IBM Plex Sans Bold"/>
              </a:rPr>
              <a:t>Estudante</a:t>
            </a:r>
            <a:r>
              <a:rPr lang="en-US" sz="2900">
                <a:solidFill>
                  <a:srgbClr val="FFFFFF"/>
                </a:solidFill>
                <a:latin typeface="IBM Plex Sans"/>
              </a:rPr>
              <a:t> é uma </a:t>
            </a:r>
            <a:r>
              <a:rPr lang="en-US" sz="2900">
                <a:solidFill>
                  <a:srgbClr val="89DDFF"/>
                </a:solidFill>
                <a:latin typeface="IBM Plex Sans Bold"/>
              </a:rPr>
              <a:t>classe derivada</a:t>
            </a:r>
            <a:r>
              <a:rPr lang="en-US" sz="2900">
                <a:solidFill>
                  <a:srgbClr val="FFFFFF"/>
                </a:solidFill>
                <a:latin typeface="IBM Plex Sans"/>
              </a:rPr>
              <a:t> ou  </a:t>
            </a:r>
            <a:r>
              <a:rPr lang="en-US" sz="2900">
                <a:solidFill>
                  <a:srgbClr val="FB872B"/>
                </a:solidFill>
                <a:latin typeface="IBM Plex Sans Bold"/>
              </a:rPr>
              <a:t>subclasse </a:t>
            </a:r>
            <a:r>
              <a:rPr lang="en-US" sz="2900">
                <a:solidFill>
                  <a:srgbClr val="FFFFFF"/>
                </a:solidFill>
                <a:latin typeface="IBM Plex Sans"/>
              </a:rPr>
              <a:t>(</a:t>
            </a:r>
            <a:r>
              <a:rPr lang="en-US" sz="2900">
                <a:solidFill>
                  <a:srgbClr val="F7E16C"/>
                </a:solidFill>
                <a:latin typeface="IBM Plex Sans Bold"/>
              </a:rPr>
              <a:t>classe-filha</a:t>
            </a:r>
            <a:r>
              <a:rPr lang="en-US" sz="2900">
                <a:solidFill>
                  <a:srgbClr val="FFFFFF"/>
                </a:solidFill>
                <a:latin typeface="IBM Plex Sans"/>
              </a:rPr>
              <a:t>) de </a:t>
            </a:r>
            <a:r>
              <a:rPr lang="en-US" sz="2900">
                <a:solidFill>
                  <a:srgbClr val="C792EA"/>
                </a:solidFill>
                <a:latin typeface="IBM Plex Sans Bold"/>
              </a:rPr>
              <a:t>Pessoa</a:t>
            </a:r>
            <a:r>
              <a:rPr lang="en-US" sz="2900">
                <a:solidFill>
                  <a:srgbClr val="FFFFFF"/>
                </a:solidFill>
                <a:latin typeface="IBM Plex Sans"/>
              </a:rPr>
              <a:t>.</a:t>
            </a:r>
          </a:p>
          <a:p>
            <a:pPr algn="just">
              <a:lnSpc>
                <a:spcPts val="4901"/>
              </a:lnSpc>
            </a:pPr>
          </a:p>
          <a:p>
            <a:pPr algn="just" marL="626111" indent="-313055" lvl="1">
              <a:lnSpc>
                <a:spcPts val="4901"/>
              </a:lnSpc>
              <a:buFont typeface="Arial"/>
              <a:buChar char="•"/>
            </a:pPr>
            <a:r>
              <a:rPr lang="en-US" sz="2900">
                <a:solidFill>
                  <a:srgbClr val="C792EA"/>
                </a:solidFill>
                <a:latin typeface="IBM Plex Sans Bold"/>
              </a:rPr>
              <a:t>Pessoa</a:t>
            </a:r>
            <a:r>
              <a:rPr lang="en-US" sz="2900">
                <a:solidFill>
                  <a:srgbClr val="FFFFFF"/>
                </a:solidFill>
                <a:latin typeface="IBM Plex Sans"/>
              </a:rPr>
              <a:t> é </a:t>
            </a:r>
            <a:r>
              <a:rPr lang="en-US" sz="2900">
                <a:solidFill>
                  <a:srgbClr val="89DDFF"/>
                </a:solidFill>
                <a:latin typeface="IBM Plex Sans Bold"/>
              </a:rPr>
              <a:t>classe base</a:t>
            </a:r>
            <a:r>
              <a:rPr lang="en-US" sz="2900">
                <a:solidFill>
                  <a:srgbClr val="FFFFFF"/>
                </a:solidFill>
                <a:latin typeface="IBM Plex Sans"/>
              </a:rPr>
              <a:t> ou </a:t>
            </a:r>
            <a:r>
              <a:rPr lang="en-US" sz="2900">
                <a:solidFill>
                  <a:srgbClr val="FB872B"/>
                </a:solidFill>
                <a:latin typeface="IBM Plex Sans Bold"/>
              </a:rPr>
              <a:t>superclasse</a:t>
            </a:r>
            <a:r>
              <a:rPr lang="en-US" sz="2900">
                <a:solidFill>
                  <a:srgbClr val="FFFFFF"/>
                </a:solidFill>
                <a:latin typeface="IBM Plex Sans"/>
              </a:rPr>
              <a:t> (</a:t>
            </a:r>
            <a:r>
              <a:rPr lang="en-US" sz="2900">
                <a:solidFill>
                  <a:srgbClr val="F7E16C"/>
                </a:solidFill>
                <a:latin typeface="IBM Plex Sans Bold"/>
              </a:rPr>
              <a:t>classe-mãe</a:t>
            </a:r>
            <a:r>
              <a:rPr lang="en-US" sz="2900">
                <a:solidFill>
                  <a:srgbClr val="FFFFFF"/>
                </a:solidFill>
                <a:latin typeface="IBM Plex Sans"/>
              </a:rPr>
              <a:t>) de </a:t>
            </a:r>
            <a:r>
              <a:rPr lang="en-US" sz="2900">
                <a:solidFill>
                  <a:srgbClr val="C792EA"/>
                </a:solidFill>
                <a:latin typeface="IBM Plex Sans Bold"/>
              </a:rPr>
              <a:t>Estudante</a:t>
            </a:r>
            <a:r>
              <a:rPr lang="en-US" sz="2900">
                <a:solidFill>
                  <a:srgbClr val="FFFFFF"/>
                </a:solidFill>
                <a:latin typeface="IBM Plex Sans"/>
              </a:rPr>
              <a:t>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24429" y="931459"/>
            <a:ext cx="4639142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</a:pPr>
            <a:r>
              <a:rPr lang="en-US" sz="5999">
                <a:solidFill>
                  <a:srgbClr val="FFFFFF"/>
                </a:solidFill>
                <a:latin typeface="IBM Plex Sans Bold"/>
              </a:rPr>
              <a:t>Herança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4774" y="1409700"/>
            <a:ext cx="322546" cy="615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W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a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n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d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e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r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s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o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n</a:t>
            </a:r>
          </a:p>
          <a:p>
            <a:pPr algn="ctr">
              <a:lnSpc>
                <a:spcPts val="2799"/>
              </a:lnSpc>
            </a:pP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T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i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m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ó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t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e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o</a:t>
            </a:r>
          </a:p>
          <a:p>
            <a:pPr algn="ctr">
              <a:lnSpc>
                <a:spcPts val="27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15905" y="0"/>
            <a:ext cx="872095" cy="10287000"/>
            <a:chOff x="0" y="0"/>
            <a:chExt cx="186784" cy="22032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6784" cy="2203249"/>
            </a:xfrm>
            <a:custGeom>
              <a:avLst/>
              <a:gdLst/>
              <a:ahLst/>
              <a:cxnLst/>
              <a:rect r="r" b="b" t="t" l="l"/>
              <a:pathLst>
                <a:path h="2203249" w="186784">
                  <a:moveTo>
                    <a:pt x="0" y="0"/>
                  </a:moveTo>
                  <a:lnTo>
                    <a:pt x="186784" y="0"/>
                  </a:lnTo>
                  <a:lnTo>
                    <a:pt x="186784" y="2203249"/>
                  </a:lnTo>
                  <a:lnTo>
                    <a:pt x="0" y="2203249"/>
                  </a:lnTo>
                  <a:close/>
                </a:path>
              </a:pathLst>
            </a:custGeom>
            <a:solidFill>
              <a:srgbClr val="C792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86784" cy="2222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548060" y="392169"/>
            <a:ext cx="590267" cy="529765"/>
          </a:xfrm>
          <a:custGeom>
            <a:avLst/>
            <a:gdLst/>
            <a:ahLst/>
            <a:cxnLst/>
            <a:rect r="r" b="b" t="t" l="l"/>
            <a:pathLst>
              <a:path h="529765" w="590267">
                <a:moveTo>
                  <a:pt x="0" y="0"/>
                </a:moveTo>
                <a:lnTo>
                  <a:pt x="590267" y="0"/>
                </a:lnTo>
                <a:lnTo>
                  <a:pt x="590267" y="529765"/>
                </a:lnTo>
                <a:lnTo>
                  <a:pt x="0" y="5297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10" r="0" b="-571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42768" y="9162222"/>
            <a:ext cx="1631004" cy="411804"/>
          </a:xfrm>
          <a:custGeom>
            <a:avLst/>
            <a:gdLst/>
            <a:ahLst/>
            <a:cxnLst/>
            <a:rect r="r" b="b" t="t" l="l"/>
            <a:pathLst>
              <a:path h="411804" w="1631004">
                <a:moveTo>
                  <a:pt x="0" y="0"/>
                </a:moveTo>
                <a:lnTo>
                  <a:pt x="1631004" y="0"/>
                </a:lnTo>
                <a:lnTo>
                  <a:pt x="1631004" y="411803"/>
                </a:lnTo>
                <a:lnTo>
                  <a:pt x="0" y="4118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30848" y="3303076"/>
            <a:ext cx="13426304" cy="441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2" indent="-323851" lvl="1">
              <a:lnSpc>
                <a:spcPts val="507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IBM Plex Sans"/>
              </a:rPr>
              <a:t>Diminui a quantidade de código através da reutilização de elementos,</a:t>
            </a:r>
          </a:p>
          <a:p>
            <a:pPr>
              <a:lnSpc>
                <a:spcPts val="5070"/>
              </a:lnSpc>
            </a:pPr>
          </a:p>
          <a:p>
            <a:pPr marL="647702" indent="-323851" lvl="1">
              <a:lnSpc>
                <a:spcPts val="507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IBM Plex Sans"/>
              </a:rPr>
              <a:t>Traz maior integridade e facilidade de manutenção,</a:t>
            </a:r>
          </a:p>
          <a:p>
            <a:pPr>
              <a:lnSpc>
                <a:spcPts val="5070"/>
              </a:lnSpc>
            </a:pPr>
          </a:p>
          <a:p>
            <a:pPr marL="647702" indent="-323851" lvl="1">
              <a:lnSpc>
                <a:spcPts val="507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IBM Plex Sans"/>
              </a:rPr>
              <a:t>Permite que alterações no código de uma classe-mãe sejam compartilhadas com todos os seus herdeiros, sem a necessidade de reprogramação.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61810" y="1038225"/>
            <a:ext cx="3564381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</a:pPr>
            <a:r>
              <a:rPr lang="en-US" sz="5999">
                <a:solidFill>
                  <a:srgbClr val="FFFFFF"/>
                </a:solidFill>
                <a:latin typeface="IBM Plex Sans Bold"/>
              </a:rPr>
              <a:t>Herança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690679" y="1409700"/>
            <a:ext cx="322546" cy="615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W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a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n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d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e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r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s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o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n</a:t>
            </a:r>
          </a:p>
          <a:p>
            <a:pPr algn="ctr">
              <a:lnSpc>
                <a:spcPts val="2799"/>
              </a:lnSpc>
            </a:pP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T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i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m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ó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t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e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o</a:t>
            </a:r>
          </a:p>
          <a:p>
            <a:pPr algn="ctr">
              <a:lnSpc>
                <a:spcPts val="27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430848" y="2531551"/>
            <a:ext cx="2830814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IBM Plex Sans Bold"/>
              </a:rPr>
              <a:t>Vantagens: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3947" y="9277540"/>
            <a:ext cx="1631004" cy="411804"/>
          </a:xfrm>
          <a:custGeom>
            <a:avLst/>
            <a:gdLst/>
            <a:ahLst/>
            <a:cxnLst/>
            <a:rect r="r" b="b" t="t" l="l"/>
            <a:pathLst>
              <a:path h="411804" w="1631004">
                <a:moveTo>
                  <a:pt x="0" y="0"/>
                </a:moveTo>
                <a:lnTo>
                  <a:pt x="1631004" y="0"/>
                </a:lnTo>
                <a:lnTo>
                  <a:pt x="1631004" y="411804"/>
                </a:lnTo>
                <a:lnTo>
                  <a:pt x="0" y="411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726444"/>
            <a:chOff x="0" y="0"/>
            <a:chExt cx="4816593" cy="1913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91327"/>
            </a:xfrm>
            <a:custGeom>
              <a:avLst/>
              <a:gdLst/>
              <a:ahLst/>
              <a:cxnLst/>
              <a:rect r="r" b="b" t="t" l="l"/>
              <a:pathLst>
                <a:path h="19132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1327"/>
                  </a:lnTo>
                  <a:lnTo>
                    <a:pt x="0" y="191327"/>
                  </a:lnTo>
                  <a:close/>
                </a:path>
              </a:pathLst>
            </a:custGeom>
            <a:solidFill>
              <a:srgbClr val="C792E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2103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81844" y="95846"/>
            <a:ext cx="534753" cy="534753"/>
          </a:xfrm>
          <a:custGeom>
            <a:avLst/>
            <a:gdLst/>
            <a:ahLst/>
            <a:cxnLst/>
            <a:rect r="r" b="b" t="t" l="l"/>
            <a:pathLst>
              <a:path h="534753" w="534753">
                <a:moveTo>
                  <a:pt x="0" y="0"/>
                </a:moveTo>
                <a:lnTo>
                  <a:pt x="534752" y="0"/>
                </a:lnTo>
                <a:lnTo>
                  <a:pt x="534752" y="534752"/>
                </a:lnTo>
                <a:lnTo>
                  <a:pt x="0" y="5347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637765" y="5992502"/>
            <a:ext cx="1908589" cy="1880196"/>
            <a:chOff x="0" y="0"/>
            <a:chExt cx="668869" cy="6589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8869" cy="658919"/>
            </a:xfrm>
            <a:custGeom>
              <a:avLst/>
              <a:gdLst/>
              <a:ahLst/>
              <a:cxnLst/>
              <a:rect r="r" b="b" t="t" l="l"/>
              <a:pathLst>
                <a:path h="658919" w="668869">
                  <a:moveTo>
                    <a:pt x="206874" y="0"/>
                  </a:moveTo>
                  <a:lnTo>
                    <a:pt x="461995" y="0"/>
                  </a:lnTo>
                  <a:cubicBezTo>
                    <a:pt x="576248" y="0"/>
                    <a:pt x="668869" y="92621"/>
                    <a:pt x="668869" y="206874"/>
                  </a:cubicBezTo>
                  <a:lnTo>
                    <a:pt x="668869" y="452044"/>
                  </a:lnTo>
                  <a:cubicBezTo>
                    <a:pt x="668869" y="566298"/>
                    <a:pt x="576248" y="658919"/>
                    <a:pt x="461995" y="658919"/>
                  </a:cubicBezTo>
                  <a:lnTo>
                    <a:pt x="206874" y="658919"/>
                  </a:lnTo>
                  <a:cubicBezTo>
                    <a:pt x="92621" y="658919"/>
                    <a:pt x="0" y="566298"/>
                    <a:pt x="0" y="452044"/>
                  </a:cubicBezTo>
                  <a:lnTo>
                    <a:pt x="0" y="206874"/>
                  </a:lnTo>
                  <a:cubicBezTo>
                    <a:pt x="0" y="92621"/>
                    <a:pt x="92621" y="0"/>
                    <a:pt x="206874" y="0"/>
                  </a:cubicBezTo>
                  <a:close/>
                </a:path>
              </a:pathLst>
            </a:custGeom>
            <a:solidFill>
              <a:srgbClr val="C792E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668869" cy="697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649079" y="5828737"/>
            <a:ext cx="1897276" cy="820305"/>
            <a:chOff x="0" y="0"/>
            <a:chExt cx="664904" cy="28747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64904" cy="287478"/>
            </a:xfrm>
            <a:custGeom>
              <a:avLst/>
              <a:gdLst/>
              <a:ahLst/>
              <a:cxnLst/>
              <a:rect r="r" b="b" t="t" l="l"/>
              <a:pathLst>
                <a:path h="287478" w="664904">
                  <a:moveTo>
                    <a:pt x="143739" y="0"/>
                  </a:moveTo>
                  <a:lnTo>
                    <a:pt x="521166" y="0"/>
                  </a:lnTo>
                  <a:cubicBezTo>
                    <a:pt x="559288" y="0"/>
                    <a:pt x="595848" y="15144"/>
                    <a:pt x="622804" y="42100"/>
                  </a:cubicBezTo>
                  <a:cubicBezTo>
                    <a:pt x="649761" y="69056"/>
                    <a:pt x="664904" y="105617"/>
                    <a:pt x="664904" y="143739"/>
                  </a:cubicBezTo>
                  <a:lnTo>
                    <a:pt x="664904" y="143739"/>
                  </a:lnTo>
                  <a:cubicBezTo>
                    <a:pt x="664904" y="181861"/>
                    <a:pt x="649761" y="218421"/>
                    <a:pt x="622804" y="245378"/>
                  </a:cubicBezTo>
                  <a:cubicBezTo>
                    <a:pt x="595848" y="272334"/>
                    <a:pt x="559288" y="287478"/>
                    <a:pt x="521166" y="287478"/>
                  </a:cubicBezTo>
                  <a:lnTo>
                    <a:pt x="143739" y="287478"/>
                  </a:lnTo>
                  <a:cubicBezTo>
                    <a:pt x="105617" y="287478"/>
                    <a:pt x="69056" y="272334"/>
                    <a:pt x="42100" y="245378"/>
                  </a:cubicBezTo>
                  <a:cubicBezTo>
                    <a:pt x="15144" y="218421"/>
                    <a:pt x="0" y="181861"/>
                    <a:pt x="0" y="143739"/>
                  </a:cubicBezTo>
                  <a:lnTo>
                    <a:pt x="0" y="143739"/>
                  </a:lnTo>
                  <a:cubicBezTo>
                    <a:pt x="0" y="105617"/>
                    <a:pt x="15144" y="69056"/>
                    <a:pt x="42100" y="42100"/>
                  </a:cubicBezTo>
                  <a:cubicBezTo>
                    <a:pt x="69056" y="15144"/>
                    <a:pt x="105617" y="0"/>
                    <a:pt x="143739" y="0"/>
                  </a:cubicBezTo>
                  <a:close/>
                </a:path>
              </a:pathLst>
            </a:custGeom>
            <a:solidFill>
              <a:srgbClr val="68217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664904" cy="325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 1"/>
                </a:rPr>
                <a:t>Classe Pessoa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790495" y="914400"/>
            <a:ext cx="3116443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IBM Plex Sans Bold"/>
              </a:rPr>
              <a:t>Herança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275200"/>
            <a:ext cx="12729297" cy="51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75"/>
              </a:lnSpc>
            </a:pPr>
            <a:r>
              <a:rPr lang="en-US" sz="2500">
                <a:solidFill>
                  <a:srgbClr val="FFFFFF"/>
                </a:solidFill>
                <a:latin typeface="Open Sans 1"/>
              </a:rPr>
              <a:t>Toda </a:t>
            </a:r>
            <a:r>
              <a:rPr lang="en-US" sz="2500">
                <a:solidFill>
                  <a:srgbClr val="89DDFF"/>
                </a:solidFill>
                <a:latin typeface="Open Sans 1"/>
              </a:rPr>
              <a:t>subclasse</a:t>
            </a:r>
            <a:r>
              <a:rPr lang="en-US" sz="2500">
                <a:solidFill>
                  <a:srgbClr val="FFFFFF"/>
                </a:solidFill>
                <a:latin typeface="Open Sans 1"/>
              </a:rPr>
              <a:t> pode vir a tornar-se uma </a:t>
            </a:r>
            <a:r>
              <a:rPr lang="en-US" sz="2500">
                <a:solidFill>
                  <a:srgbClr val="89DDFF"/>
                </a:solidFill>
                <a:latin typeface="Open Sans 1"/>
              </a:rPr>
              <a:t>superclasse</a:t>
            </a:r>
            <a:r>
              <a:rPr lang="en-US" sz="2500">
                <a:solidFill>
                  <a:srgbClr val="FFFFFF"/>
                </a:solidFill>
                <a:latin typeface="Open Sans 1"/>
              </a:rPr>
              <a:t> para futuras </a:t>
            </a:r>
            <a:r>
              <a:rPr lang="en-US" sz="2500">
                <a:solidFill>
                  <a:srgbClr val="89DDFF"/>
                </a:solidFill>
                <a:latin typeface="Open Sans 1"/>
              </a:rPr>
              <a:t>classes derivadas</a:t>
            </a:r>
            <a:r>
              <a:rPr lang="en-US" sz="2500">
                <a:solidFill>
                  <a:srgbClr val="FFFFFF"/>
                </a:solidFill>
                <a:latin typeface="Open Sans 1"/>
              </a:rPr>
              <a:t>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169547"/>
            <a:ext cx="7673965" cy="339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1"/>
              </a:rPr>
              <a:t>Prof. Wanderson Timóteo - www.wandersontimoteo.com.br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489330" y="5898930"/>
            <a:ext cx="1948130" cy="1973768"/>
            <a:chOff x="0" y="0"/>
            <a:chExt cx="754913" cy="7648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54913" cy="764848"/>
            </a:xfrm>
            <a:custGeom>
              <a:avLst/>
              <a:gdLst/>
              <a:ahLst/>
              <a:cxnLst/>
              <a:rect r="r" b="b" t="t" l="l"/>
              <a:pathLst>
                <a:path h="764848" w="754913">
                  <a:moveTo>
                    <a:pt x="202675" y="0"/>
                  </a:moveTo>
                  <a:lnTo>
                    <a:pt x="552238" y="0"/>
                  </a:lnTo>
                  <a:cubicBezTo>
                    <a:pt x="605990" y="0"/>
                    <a:pt x="657542" y="21353"/>
                    <a:pt x="695551" y="59362"/>
                  </a:cubicBezTo>
                  <a:cubicBezTo>
                    <a:pt x="733560" y="97371"/>
                    <a:pt x="754913" y="148923"/>
                    <a:pt x="754913" y="202675"/>
                  </a:cubicBezTo>
                  <a:lnTo>
                    <a:pt x="754913" y="562172"/>
                  </a:lnTo>
                  <a:cubicBezTo>
                    <a:pt x="754913" y="615925"/>
                    <a:pt x="733560" y="667477"/>
                    <a:pt x="695551" y="705486"/>
                  </a:cubicBezTo>
                  <a:cubicBezTo>
                    <a:pt x="657542" y="743495"/>
                    <a:pt x="605990" y="764848"/>
                    <a:pt x="552238" y="764848"/>
                  </a:cubicBezTo>
                  <a:lnTo>
                    <a:pt x="202675" y="764848"/>
                  </a:lnTo>
                  <a:cubicBezTo>
                    <a:pt x="148923" y="764848"/>
                    <a:pt x="97371" y="743495"/>
                    <a:pt x="59362" y="705486"/>
                  </a:cubicBezTo>
                  <a:cubicBezTo>
                    <a:pt x="21353" y="667477"/>
                    <a:pt x="0" y="615925"/>
                    <a:pt x="0" y="562172"/>
                  </a:cubicBezTo>
                  <a:lnTo>
                    <a:pt x="0" y="202675"/>
                  </a:lnTo>
                  <a:cubicBezTo>
                    <a:pt x="0" y="148923"/>
                    <a:pt x="21353" y="97371"/>
                    <a:pt x="59362" y="59362"/>
                  </a:cubicBezTo>
                  <a:cubicBezTo>
                    <a:pt x="97371" y="21353"/>
                    <a:pt x="148923" y="0"/>
                    <a:pt x="202675" y="0"/>
                  </a:cubicBezTo>
                  <a:close/>
                </a:path>
              </a:pathLst>
            </a:custGeom>
            <a:solidFill>
              <a:srgbClr val="C792E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754913" cy="802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489330" y="5837936"/>
            <a:ext cx="1948130" cy="842491"/>
            <a:chOff x="0" y="0"/>
            <a:chExt cx="754913" cy="32647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54913" cy="326471"/>
            </a:xfrm>
            <a:custGeom>
              <a:avLst/>
              <a:gdLst/>
              <a:ahLst/>
              <a:cxnLst/>
              <a:rect r="r" b="b" t="t" l="l"/>
              <a:pathLst>
                <a:path h="326471" w="754913">
                  <a:moveTo>
                    <a:pt x="163235" y="0"/>
                  </a:moveTo>
                  <a:lnTo>
                    <a:pt x="591678" y="0"/>
                  </a:lnTo>
                  <a:cubicBezTo>
                    <a:pt x="634970" y="0"/>
                    <a:pt x="676490" y="17198"/>
                    <a:pt x="707102" y="47811"/>
                  </a:cubicBezTo>
                  <a:cubicBezTo>
                    <a:pt x="737715" y="78423"/>
                    <a:pt x="754913" y="119943"/>
                    <a:pt x="754913" y="163235"/>
                  </a:cubicBezTo>
                  <a:lnTo>
                    <a:pt x="754913" y="163235"/>
                  </a:lnTo>
                  <a:cubicBezTo>
                    <a:pt x="754913" y="253388"/>
                    <a:pt x="681830" y="326471"/>
                    <a:pt x="591678" y="326471"/>
                  </a:cubicBezTo>
                  <a:lnTo>
                    <a:pt x="163235" y="326471"/>
                  </a:lnTo>
                  <a:cubicBezTo>
                    <a:pt x="119943" y="326471"/>
                    <a:pt x="78423" y="309273"/>
                    <a:pt x="47811" y="278660"/>
                  </a:cubicBezTo>
                  <a:cubicBezTo>
                    <a:pt x="17198" y="248048"/>
                    <a:pt x="0" y="206528"/>
                    <a:pt x="0" y="163235"/>
                  </a:cubicBezTo>
                  <a:lnTo>
                    <a:pt x="0" y="163235"/>
                  </a:lnTo>
                  <a:cubicBezTo>
                    <a:pt x="0" y="119943"/>
                    <a:pt x="17198" y="78423"/>
                    <a:pt x="47811" y="47811"/>
                  </a:cubicBezTo>
                  <a:cubicBezTo>
                    <a:pt x="78423" y="17198"/>
                    <a:pt x="119943" y="0"/>
                    <a:pt x="163235" y="0"/>
                  </a:cubicBezTo>
                  <a:close/>
                </a:path>
              </a:pathLst>
            </a:custGeom>
            <a:solidFill>
              <a:srgbClr val="68217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754913" cy="3645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 1"/>
                </a:rPr>
                <a:t>Classe Estudante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274839" y="5898930"/>
            <a:ext cx="1963433" cy="1973768"/>
            <a:chOff x="0" y="0"/>
            <a:chExt cx="688089" cy="69171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88089" cy="691711"/>
            </a:xfrm>
            <a:custGeom>
              <a:avLst/>
              <a:gdLst/>
              <a:ahLst/>
              <a:cxnLst/>
              <a:rect r="r" b="b" t="t" l="l"/>
              <a:pathLst>
                <a:path h="691711" w="688089">
                  <a:moveTo>
                    <a:pt x="201096" y="0"/>
                  </a:moveTo>
                  <a:lnTo>
                    <a:pt x="486994" y="0"/>
                  </a:lnTo>
                  <a:cubicBezTo>
                    <a:pt x="540328" y="0"/>
                    <a:pt x="591477" y="21187"/>
                    <a:pt x="629190" y="58900"/>
                  </a:cubicBezTo>
                  <a:cubicBezTo>
                    <a:pt x="666903" y="96612"/>
                    <a:pt x="688089" y="147762"/>
                    <a:pt x="688089" y="201096"/>
                  </a:cubicBezTo>
                  <a:lnTo>
                    <a:pt x="688089" y="490616"/>
                  </a:lnTo>
                  <a:cubicBezTo>
                    <a:pt x="688089" y="543949"/>
                    <a:pt x="666903" y="595099"/>
                    <a:pt x="629190" y="632812"/>
                  </a:cubicBezTo>
                  <a:cubicBezTo>
                    <a:pt x="591477" y="670524"/>
                    <a:pt x="540328" y="691711"/>
                    <a:pt x="486994" y="691711"/>
                  </a:cubicBezTo>
                  <a:lnTo>
                    <a:pt x="201096" y="691711"/>
                  </a:lnTo>
                  <a:cubicBezTo>
                    <a:pt x="147762" y="691711"/>
                    <a:pt x="96612" y="670524"/>
                    <a:pt x="58900" y="632812"/>
                  </a:cubicBezTo>
                  <a:cubicBezTo>
                    <a:pt x="21187" y="595099"/>
                    <a:pt x="0" y="543949"/>
                    <a:pt x="0" y="490616"/>
                  </a:cubicBezTo>
                  <a:lnTo>
                    <a:pt x="0" y="201096"/>
                  </a:lnTo>
                  <a:cubicBezTo>
                    <a:pt x="0" y="147762"/>
                    <a:pt x="21187" y="96612"/>
                    <a:pt x="58900" y="58900"/>
                  </a:cubicBezTo>
                  <a:cubicBezTo>
                    <a:pt x="96612" y="21187"/>
                    <a:pt x="147762" y="0"/>
                    <a:pt x="201096" y="0"/>
                  </a:cubicBezTo>
                  <a:close/>
                </a:path>
              </a:pathLst>
            </a:custGeom>
            <a:solidFill>
              <a:srgbClr val="C792EA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688089" cy="729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274839" y="5828737"/>
            <a:ext cx="1963433" cy="851690"/>
            <a:chOff x="0" y="0"/>
            <a:chExt cx="688089" cy="29847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88089" cy="298477"/>
            </a:xfrm>
            <a:custGeom>
              <a:avLst/>
              <a:gdLst/>
              <a:ahLst/>
              <a:cxnLst/>
              <a:rect r="r" b="b" t="t" l="l"/>
              <a:pathLst>
                <a:path h="298477" w="688089">
                  <a:moveTo>
                    <a:pt x="149238" y="0"/>
                  </a:moveTo>
                  <a:lnTo>
                    <a:pt x="538851" y="0"/>
                  </a:lnTo>
                  <a:cubicBezTo>
                    <a:pt x="621273" y="0"/>
                    <a:pt x="688089" y="66816"/>
                    <a:pt x="688089" y="149238"/>
                  </a:cubicBezTo>
                  <a:lnTo>
                    <a:pt x="688089" y="149238"/>
                  </a:lnTo>
                  <a:cubicBezTo>
                    <a:pt x="688089" y="188819"/>
                    <a:pt x="672366" y="226778"/>
                    <a:pt x="644379" y="254766"/>
                  </a:cubicBezTo>
                  <a:cubicBezTo>
                    <a:pt x="616391" y="282753"/>
                    <a:pt x="578432" y="298477"/>
                    <a:pt x="538851" y="298477"/>
                  </a:cubicBezTo>
                  <a:lnTo>
                    <a:pt x="149238" y="298477"/>
                  </a:lnTo>
                  <a:cubicBezTo>
                    <a:pt x="66816" y="298477"/>
                    <a:pt x="0" y="231660"/>
                    <a:pt x="0" y="149238"/>
                  </a:cubicBezTo>
                  <a:lnTo>
                    <a:pt x="0" y="149238"/>
                  </a:lnTo>
                  <a:cubicBezTo>
                    <a:pt x="0" y="66816"/>
                    <a:pt x="66816" y="0"/>
                    <a:pt x="149238" y="0"/>
                  </a:cubicBezTo>
                  <a:close/>
                </a:path>
              </a:pathLst>
            </a:custGeom>
            <a:solidFill>
              <a:srgbClr val="68217A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688089" cy="336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 1"/>
                </a:rPr>
                <a:t>Classe Funcionário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>
            <a:off x="4592060" y="7872697"/>
            <a:ext cx="2871335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9" id="29"/>
          <p:cNvSpPr/>
          <p:nvPr/>
        </p:nvSpPr>
        <p:spPr>
          <a:xfrm>
            <a:off x="4592060" y="7872697"/>
            <a:ext cx="5664496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0" id="30"/>
          <p:cNvGrpSpPr/>
          <p:nvPr/>
        </p:nvGrpSpPr>
        <p:grpSpPr>
          <a:xfrm rot="0">
            <a:off x="12706259" y="4599105"/>
            <a:ext cx="1824558" cy="1807498"/>
            <a:chOff x="0" y="0"/>
            <a:chExt cx="639420" cy="63344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9420" cy="633442"/>
            </a:xfrm>
            <a:custGeom>
              <a:avLst/>
              <a:gdLst/>
              <a:ahLst/>
              <a:cxnLst/>
              <a:rect r="r" b="b" t="t" l="l"/>
              <a:pathLst>
                <a:path h="633442" w="639420">
                  <a:moveTo>
                    <a:pt x="216402" y="0"/>
                  </a:moveTo>
                  <a:lnTo>
                    <a:pt x="423018" y="0"/>
                  </a:lnTo>
                  <a:cubicBezTo>
                    <a:pt x="542534" y="0"/>
                    <a:pt x="639420" y="96886"/>
                    <a:pt x="639420" y="216402"/>
                  </a:cubicBezTo>
                  <a:lnTo>
                    <a:pt x="639420" y="417040"/>
                  </a:lnTo>
                  <a:cubicBezTo>
                    <a:pt x="639420" y="474433"/>
                    <a:pt x="616621" y="529476"/>
                    <a:pt x="576038" y="570059"/>
                  </a:cubicBezTo>
                  <a:cubicBezTo>
                    <a:pt x="535454" y="610642"/>
                    <a:pt x="480412" y="633442"/>
                    <a:pt x="423018" y="633442"/>
                  </a:cubicBezTo>
                  <a:lnTo>
                    <a:pt x="216402" y="633442"/>
                  </a:lnTo>
                  <a:cubicBezTo>
                    <a:pt x="159009" y="633442"/>
                    <a:pt x="103966" y="610642"/>
                    <a:pt x="63383" y="570059"/>
                  </a:cubicBezTo>
                  <a:cubicBezTo>
                    <a:pt x="22799" y="529476"/>
                    <a:pt x="0" y="474433"/>
                    <a:pt x="0" y="417040"/>
                  </a:cubicBezTo>
                  <a:lnTo>
                    <a:pt x="0" y="216402"/>
                  </a:lnTo>
                  <a:cubicBezTo>
                    <a:pt x="0" y="159009"/>
                    <a:pt x="22799" y="103966"/>
                    <a:pt x="63383" y="63383"/>
                  </a:cubicBezTo>
                  <a:cubicBezTo>
                    <a:pt x="103966" y="22799"/>
                    <a:pt x="159009" y="0"/>
                    <a:pt x="216402" y="0"/>
                  </a:cubicBezTo>
                  <a:close/>
                </a:path>
              </a:pathLst>
            </a:custGeom>
            <a:solidFill>
              <a:srgbClr val="C792EA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639420" cy="671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2706259" y="4454112"/>
            <a:ext cx="1824558" cy="842491"/>
            <a:chOff x="0" y="0"/>
            <a:chExt cx="639420" cy="29525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39420" cy="295253"/>
            </a:xfrm>
            <a:custGeom>
              <a:avLst/>
              <a:gdLst/>
              <a:ahLst/>
              <a:cxnLst/>
              <a:rect r="r" b="b" t="t" l="l"/>
              <a:pathLst>
                <a:path h="295253" w="639420">
                  <a:moveTo>
                    <a:pt x="147626" y="0"/>
                  </a:moveTo>
                  <a:lnTo>
                    <a:pt x="491794" y="0"/>
                  </a:lnTo>
                  <a:cubicBezTo>
                    <a:pt x="573326" y="0"/>
                    <a:pt x="639420" y="66095"/>
                    <a:pt x="639420" y="147626"/>
                  </a:cubicBezTo>
                  <a:lnTo>
                    <a:pt x="639420" y="147626"/>
                  </a:lnTo>
                  <a:cubicBezTo>
                    <a:pt x="639420" y="229158"/>
                    <a:pt x="573326" y="295253"/>
                    <a:pt x="491794" y="295253"/>
                  </a:cubicBezTo>
                  <a:lnTo>
                    <a:pt x="147626" y="295253"/>
                  </a:lnTo>
                  <a:cubicBezTo>
                    <a:pt x="66095" y="295253"/>
                    <a:pt x="0" y="229158"/>
                    <a:pt x="0" y="147626"/>
                  </a:cubicBezTo>
                  <a:lnTo>
                    <a:pt x="0" y="147626"/>
                  </a:lnTo>
                  <a:cubicBezTo>
                    <a:pt x="0" y="66095"/>
                    <a:pt x="66095" y="0"/>
                    <a:pt x="147626" y="0"/>
                  </a:cubicBezTo>
                  <a:close/>
                </a:path>
              </a:pathLst>
            </a:custGeom>
            <a:solidFill>
              <a:srgbClr val="68217A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639420" cy="3333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 1"/>
                </a:rPr>
                <a:t>Classe Diretor(a)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2706259" y="7648557"/>
            <a:ext cx="1943976" cy="1834886"/>
            <a:chOff x="0" y="0"/>
            <a:chExt cx="681271" cy="64304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81271" cy="643040"/>
            </a:xfrm>
            <a:custGeom>
              <a:avLst/>
              <a:gdLst/>
              <a:ahLst/>
              <a:cxnLst/>
              <a:rect r="r" b="b" t="t" l="l"/>
              <a:pathLst>
                <a:path h="643040" w="681271">
                  <a:moveTo>
                    <a:pt x="203108" y="0"/>
                  </a:moveTo>
                  <a:lnTo>
                    <a:pt x="478162" y="0"/>
                  </a:lnTo>
                  <a:cubicBezTo>
                    <a:pt x="532030" y="0"/>
                    <a:pt x="583691" y="21399"/>
                    <a:pt x="621781" y="59489"/>
                  </a:cubicBezTo>
                  <a:cubicBezTo>
                    <a:pt x="659872" y="97579"/>
                    <a:pt x="681271" y="149241"/>
                    <a:pt x="681271" y="203108"/>
                  </a:cubicBezTo>
                  <a:lnTo>
                    <a:pt x="681271" y="439931"/>
                  </a:lnTo>
                  <a:cubicBezTo>
                    <a:pt x="681271" y="552105"/>
                    <a:pt x="590336" y="643040"/>
                    <a:pt x="478162" y="643040"/>
                  </a:cubicBezTo>
                  <a:lnTo>
                    <a:pt x="203108" y="643040"/>
                  </a:lnTo>
                  <a:cubicBezTo>
                    <a:pt x="149241" y="643040"/>
                    <a:pt x="97579" y="621641"/>
                    <a:pt x="59489" y="583551"/>
                  </a:cubicBezTo>
                  <a:cubicBezTo>
                    <a:pt x="21399" y="545460"/>
                    <a:pt x="0" y="493799"/>
                    <a:pt x="0" y="439931"/>
                  </a:cubicBezTo>
                  <a:lnTo>
                    <a:pt x="0" y="203108"/>
                  </a:lnTo>
                  <a:cubicBezTo>
                    <a:pt x="0" y="149241"/>
                    <a:pt x="21399" y="97579"/>
                    <a:pt x="59489" y="59489"/>
                  </a:cubicBezTo>
                  <a:cubicBezTo>
                    <a:pt x="97579" y="21399"/>
                    <a:pt x="149241" y="0"/>
                    <a:pt x="203108" y="0"/>
                  </a:cubicBezTo>
                  <a:close/>
                </a:path>
              </a:pathLst>
            </a:custGeom>
            <a:solidFill>
              <a:srgbClr val="C792EA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681271" cy="681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2706259" y="7459171"/>
            <a:ext cx="1943976" cy="842491"/>
            <a:chOff x="0" y="0"/>
            <a:chExt cx="681271" cy="29525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81271" cy="295253"/>
            </a:xfrm>
            <a:custGeom>
              <a:avLst/>
              <a:gdLst/>
              <a:ahLst/>
              <a:cxnLst/>
              <a:rect r="r" b="b" t="t" l="l"/>
              <a:pathLst>
                <a:path h="295253" w="681271">
                  <a:moveTo>
                    <a:pt x="147626" y="0"/>
                  </a:moveTo>
                  <a:lnTo>
                    <a:pt x="533644" y="0"/>
                  </a:lnTo>
                  <a:cubicBezTo>
                    <a:pt x="615176" y="0"/>
                    <a:pt x="681271" y="66095"/>
                    <a:pt x="681271" y="147626"/>
                  </a:cubicBezTo>
                  <a:lnTo>
                    <a:pt x="681271" y="147626"/>
                  </a:lnTo>
                  <a:cubicBezTo>
                    <a:pt x="681271" y="186779"/>
                    <a:pt x="665717" y="224329"/>
                    <a:pt x="638032" y="252014"/>
                  </a:cubicBezTo>
                  <a:cubicBezTo>
                    <a:pt x="610346" y="279699"/>
                    <a:pt x="572797" y="295253"/>
                    <a:pt x="533644" y="295253"/>
                  </a:cubicBezTo>
                  <a:lnTo>
                    <a:pt x="147626" y="295253"/>
                  </a:lnTo>
                  <a:cubicBezTo>
                    <a:pt x="66095" y="295253"/>
                    <a:pt x="0" y="229158"/>
                    <a:pt x="0" y="147626"/>
                  </a:cubicBezTo>
                  <a:lnTo>
                    <a:pt x="0" y="147626"/>
                  </a:lnTo>
                  <a:cubicBezTo>
                    <a:pt x="0" y="66095"/>
                    <a:pt x="66095" y="0"/>
                    <a:pt x="147626" y="0"/>
                  </a:cubicBezTo>
                  <a:close/>
                </a:path>
              </a:pathLst>
            </a:custGeom>
            <a:solidFill>
              <a:srgbClr val="68217A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681271" cy="3333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 1"/>
                </a:rPr>
                <a:t>Classe Professor(a)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 flipH="true">
            <a:off x="11238272" y="5502854"/>
            <a:ext cx="1467987" cy="138296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3" id="43"/>
          <p:cNvSpPr/>
          <p:nvPr/>
        </p:nvSpPr>
        <p:spPr>
          <a:xfrm flipH="true" flipV="true">
            <a:off x="11238272" y="6885814"/>
            <a:ext cx="1467987" cy="168018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4" id="44"/>
          <p:cNvSpPr txBox="true"/>
          <p:nvPr/>
        </p:nvSpPr>
        <p:spPr>
          <a:xfrm rot="0">
            <a:off x="4235916" y="6610942"/>
            <a:ext cx="723602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B101E"/>
                </a:solidFill>
                <a:latin typeface="Open Sans 2"/>
              </a:rPr>
              <a:t>Nome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B101E"/>
                </a:solidFill>
                <a:latin typeface="Open Sans 2"/>
              </a:rPr>
              <a:t>Idade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B101E"/>
                </a:solidFill>
                <a:latin typeface="Open Sans 2"/>
              </a:rPr>
              <a:t>CPF</a:t>
            </a:r>
          </a:p>
          <a:p>
            <a:pPr algn="ctr">
              <a:lnSpc>
                <a:spcPts val="2799"/>
              </a:lnSpc>
            </a:pPr>
          </a:p>
        </p:txBody>
      </p:sp>
      <p:sp>
        <p:nvSpPr>
          <p:cNvPr name="TextBox 45" id="45"/>
          <p:cNvSpPr txBox="true"/>
          <p:nvPr/>
        </p:nvSpPr>
        <p:spPr>
          <a:xfrm rot="0">
            <a:off x="7116253" y="6894500"/>
            <a:ext cx="694283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B101E"/>
                </a:solidFill>
                <a:latin typeface="Open Sans 2"/>
              </a:rPr>
              <a:t>Curso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905481" y="6894500"/>
            <a:ext cx="807393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B101E"/>
                </a:solidFill>
                <a:latin typeface="Open Sans 2"/>
              </a:rPr>
              <a:t>Salário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028700" y="2913375"/>
            <a:ext cx="12729297" cy="51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75"/>
              </a:lnSpc>
            </a:pPr>
            <a:r>
              <a:rPr lang="en-US" sz="2500">
                <a:solidFill>
                  <a:srgbClr val="FFFFFF"/>
                </a:solidFill>
                <a:latin typeface="Open Sans 1"/>
              </a:rPr>
              <a:t>A </a:t>
            </a:r>
            <a:r>
              <a:rPr lang="en-US" sz="2500">
                <a:solidFill>
                  <a:srgbClr val="F7E16C"/>
                </a:solidFill>
                <a:latin typeface="Open Sans 1"/>
              </a:rPr>
              <a:t>superclasse direta</a:t>
            </a:r>
            <a:r>
              <a:rPr lang="en-US" sz="2500">
                <a:solidFill>
                  <a:srgbClr val="FFFFFF"/>
                </a:solidFill>
                <a:latin typeface="Open Sans 1"/>
              </a:rPr>
              <a:t> é aquela a partir do qual a subclasse herda explicitamente, uma 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028700" y="3627750"/>
            <a:ext cx="9280478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FB872B"/>
                </a:solidFill>
                <a:latin typeface="Open Sans 2"/>
              </a:rPr>
              <a:t>superclasse indireta</a:t>
            </a:r>
            <a:r>
              <a:rPr lang="en-US" sz="2500">
                <a:solidFill>
                  <a:srgbClr val="FFFFFF"/>
                </a:solidFill>
                <a:latin typeface="Open Sans 2"/>
              </a:rPr>
              <a:t> é qualquer superclasse acima da classe direta na hierarquia de classes.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792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60556"/>
            <a:ext cx="18288000" cy="726444"/>
            <a:chOff x="0" y="0"/>
            <a:chExt cx="4816593" cy="1913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91327"/>
            </a:xfrm>
            <a:custGeom>
              <a:avLst/>
              <a:gdLst/>
              <a:ahLst/>
              <a:cxnLst/>
              <a:rect r="r" b="b" t="t" l="l"/>
              <a:pathLst>
                <a:path h="19132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1327"/>
                  </a:lnTo>
                  <a:lnTo>
                    <a:pt x="0" y="191327"/>
                  </a:lnTo>
                  <a:close/>
                </a:path>
              </a:pathLst>
            </a:custGeom>
            <a:solidFill>
              <a:srgbClr val="0B10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2103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81844" y="9656402"/>
            <a:ext cx="534753" cy="534753"/>
          </a:xfrm>
          <a:custGeom>
            <a:avLst/>
            <a:gdLst/>
            <a:ahLst/>
            <a:cxnLst/>
            <a:rect r="r" b="b" t="t" l="l"/>
            <a:pathLst>
              <a:path h="534753" w="534753">
                <a:moveTo>
                  <a:pt x="0" y="0"/>
                </a:moveTo>
                <a:lnTo>
                  <a:pt x="534752" y="0"/>
                </a:lnTo>
                <a:lnTo>
                  <a:pt x="534752" y="534752"/>
                </a:lnTo>
                <a:lnTo>
                  <a:pt x="0" y="534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730103"/>
            <a:ext cx="7281592" cy="339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1"/>
              </a:rPr>
              <a:t>Prof. Wanderson Timóteo - www.wandersontimoteo.com.br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42768" y="9162222"/>
            <a:ext cx="1631004" cy="411804"/>
          </a:xfrm>
          <a:custGeom>
            <a:avLst/>
            <a:gdLst/>
            <a:ahLst/>
            <a:cxnLst/>
            <a:rect r="r" b="b" t="t" l="l"/>
            <a:pathLst>
              <a:path h="411804" w="1631004">
                <a:moveTo>
                  <a:pt x="0" y="0"/>
                </a:moveTo>
                <a:lnTo>
                  <a:pt x="1631004" y="0"/>
                </a:lnTo>
                <a:lnTo>
                  <a:pt x="1631004" y="411803"/>
                </a:lnTo>
                <a:lnTo>
                  <a:pt x="0" y="4118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4040060"/>
            <a:ext cx="2157191" cy="2125099"/>
            <a:chOff x="0" y="0"/>
            <a:chExt cx="668869" cy="6589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8869" cy="658919"/>
            </a:xfrm>
            <a:custGeom>
              <a:avLst/>
              <a:gdLst/>
              <a:ahLst/>
              <a:cxnLst/>
              <a:rect r="r" b="b" t="t" l="l"/>
              <a:pathLst>
                <a:path h="658919" w="668869">
                  <a:moveTo>
                    <a:pt x="183033" y="0"/>
                  </a:moveTo>
                  <a:lnTo>
                    <a:pt x="485836" y="0"/>
                  </a:lnTo>
                  <a:cubicBezTo>
                    <a:pt x="586922" y="0"/>
                    <a:pt x="668869" y="81947"/>
                    <a:pt x="668869" y="183033"/>
                  </a:cubicBezTo>
                  <a:lnTo>
                    <a:pt x="668869" y="475885"/>
                  </a:lnTo>
                  <a:cubicBezTo>
                    <a:pt x="668869" y="576972"/>
                    <a:pt x="586922" y="658919"/>
                    <a:pt x="485836" y="658919"/>
                  </a:cubicBezTo>
                  <a:lnTo>
                    <a:pt x="183033" y="658919"/>
                  </a:lnTo>
                  <a:cubicBezTo>
                    <a:pt x="81947" y="658919"/>
                    <a:pt x="0" y="576972"/>
                    <a:pt x="0" y="475885"/>
                  </a:cubicBezTo>
                  <a:lnTo>
                    <a:pt x="0" y="183033"/>
                  </a:lnTo>
                  <a:cubicBezTo>
                    <a:pt x="0" y="81947"/>
                    <a:pt x="81947" y="0"/>
                    <a:pt x="183033" y="0"/>
                  </a:cubicBezTo>
                  <a:close/>
                </a:path>
              </a:pathLst>
            </a:custGeom>
            <a:solidFill>
              <a:srgbClr val="89DD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68869" cy="697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1487" y="3854964"/>
            <a:ext cx="2144404" cy="927154"/>
            <a:chOff x="0" y="0"/>
            <a:chExt cx="664904" cy="2874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4904" cy="287478"/>
            </a:xfrm>
            <a:custGeom>
              <a:avLst/>
              <a:gdLst/>
              <a:ahLst/>
              <a:cxnLst/>
              <a:rect r="r" b="b" t="t" l="l"/>
              <a:pathLst>
                <a:path h="287478" w="664904">
                  <a:moveTo>
                    <a:pt x="143739" y="0"/>
                  </a:moveTo>
                  <a:lnTo>
                    <a:pt x="521166" y="0"/>
                  </a:lnTo>
                  <a:cubicBezTo>
                    <a:pt x="559288" y="0"/>
                    <a:pt x="595848" y="15144"/>
                    <a:pt x="622804" y="42100"/>
                  </a:cubicBezTo>
                  <a:cubicBezTo>
                    <a:pt x="649761" y="69056"/>
                    <a:pt x="664904" y="105617"/>
                    <a:pt x="664904" y="143739"/>
                  </a:cubicBezTo>
                  <a:lnTo>
                    <a:pt x="664904" y="143739"/>
                  </a:lnTo>
                  <a:cubicBezTo>
                    <a:pt x="664904" y="181861"/>
                    <a:pt x="649761" y="218421"/>
                    <a:pt x="622804" y="245378"/>
                  </a:cubicBezTo>
                  <a:cubicBezTo>
                    <a:pt x="595848" y="272334"/>
                    <a:pt x="559288" y="287478"/>
                    <a:pt x="521166" y="287478"/>
                  </a:cubicBezTo>
                  <a:lnTo>
                    <a:pt x="143739" y="287478"/>
                  </a:lnTo>
                  <a:cubicBezTo>
                    <a:pt x="105617" y="287478"/>
                    <a:pt x="69056" y="272334"/>
                    <a:pt x="42100" y="245378"/>
                  </a:cubicBezTo>
                  <a:cubicBezTo>
                    <a:pt x="15144" y="218421"/>
                    <a:pt x="0" y="181861"/>
                    <a:pt x="0" y="143739"/>
                  </a:cubicBezTo>
                  <a:lnTo>
                    <a:pt x="0" y="143739"/>
                  </a:lnTo>
                  <a:cubicBezTo>
                    <a:pt x="0" y="105617"/>
                    <a:pt x="15144" y="69056"/>
                    <a:pt x="42100" y="42100"/>
                  </a:cubicBezTo>
                  <a:cubicBezTo>
                    <a:pt x="69056" y="15144"/>
                    <a:pt x="105617" y="0"/>
                    <a:pt x="143739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64904" cy="325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 1 Bold"/>
                </a:rPr>
                <a:t>Classe Pessoa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7807555" y="457200"/>
            <a:ext cx="3116443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B101E"/>
                </a:solidFill>
                <a:latin typeface="IBM Plex Sans Bold"/>
              </a:rPr>
              <a:t>Herança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251693" y="3934300"/>
            <a:ext cx="2201882" cy="2230860"/>
            <a:chOff x="0" y="0"/>
            <a:chExt cx="754913" cy="76484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54913" cy="764848"/>
            </a:xfrm>
            <a:custGeom>
              <a:avLst/>
              <a:gdLst/>
              <a:ahLst/>
              <a:cxnLst/>
              <a:rect r="r" b="b" t="t" l="l"/>
              <a:pathLst>
                <a:path h="764848" w="754913">
                  <a:moveTo>
                    <a:pt x="179318" y="0"/>
                  </a:moveTo>
                  <a:lnTo>
                    <a:pt x="575595" y="0"/>
                  </a:lnTo>
                  <a:cubicBezTo>
                    <a:pt x="674629" y="0"/>
                    <a:pt x="754913" y="80284"/>
                    <a:pt x="754913" y="179318"/>
                  </a:cubicBezTo>
                  <a:lnTo>
                    <a:pt x="754913" y="585529"/>
                  </a:lnTo>
                  <a:cubicBezTo>
                    <a:pt x="754913" y="633088"/>
                    <a:pt x="736021" y="678698"/>
                    <a:pt x="702392" y="712327"/>
                  </a:cubicBezTo>
                  <a:cubicBezTo>
                    <a:pt x="668763" y="745955"/>
                    <a:pt x="623153" y="764848"/>
                    <a:pt x="575595" y="764848"/>
                  </a:cubicBezTo>
                  <a:lnTo>
                    <a:pt x="179318" y="764848"/>
                  </a:lnTo>
                  <a:cubicBezTo>
                    <a:pt x="80284" y="764848"/>
                    <a:pt x="0" y="684564"/>
                    <a:pt x="0" y="585529"/>
                  </a:cubicBezTo>
                  <a:lnTo>
                    <a:pt x="0" y="179318"/>
                  </a:lnTo>
                  <a:cubicBezTo>
                    <a:pt x="0" y="80284"/>
                    <a:pt x="80284" y="0"/>
                    <a:pt x="179318" y="0"/>
                  </a:cubicBezTo>
                  <a:close/>
                </a:path>
              </a:pathLst>
            </a:custGeom>
            <a:solidFill>
              <a:srgbClr val="89DD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754913" cy="802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251693" y="3865361"/>
            <a:ext cx="2201882" cy="952229"/>
            <a:chOff x="0" y="0"/>
            <a:chExt cx="754913" cy="32647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54913" cy="326471"/>
            </a:xfrm>
            <a:custGeom>
              <a:avLst/>
              <a:gdLst/>
              <a:ahLst/>
              <a:cxnLst/>
              <a:rect r="r" b="b" t="t" l="l"/>
              <a:pathLst>
                <a:path h="326471" w="754913">
                  <a:moveTo>
                    <a:pt x="163235" y="0"/>
                  </a:moveTo>
                  <a:lnTo>
                    <a:pt x="591678" y="0"/>
                  </a:lnTo>
                  <a:cubicBezTo>
                    <a:pt x="634970" y="0"/>
                    <a:pt x="676490" y="17198"/>
                    <a:pt x="707102" y="47811"/>
                  </a:cubicBezTo>
                  <a:cubicBezTo>
                    <a:pt x="737715" y="78423"/>
                    <a:pt x="754913" y="119943"/>
                    <a:pt x="754913" y="163235"/>
                  </a:cubicBezTo>
                  <a:lnTo>
                    <a:pt x="754913" y="163235"/>
                  </a:lnTo>
                  <a:cubicBezTo>
                    <a:pt x="754913" y="253388"/>
                    <a:pt x="681830" y="326471"/>
                    <a:pt x="591678" y="326471"/>
                  </a:cubicBezTo>
                  <a:lnTo>
                    <a:pt x="163235" y="326471"/>
                  </a:lnTo>
                  <a:cubicBezTo>
                    <a:pt x="119943" y="326471"/>
                    <a:pt x="78423" y="309273"/>
                    <a:pt x="47811" y="278660"/>
                  </a:cubicBezTo>
                  <a:cubicBezTo>
                    <a:pt x="17198" y="248048"/>
                    <a:pt x="0" y="206528"/>
                    <a:pt x="0" y="163235"/>
                  </a:cubicBezTo>
                  <a:lnTo>
                    <a:pt x="0" y="163235"/>
                  </a:lnTo>
                  <a:cubicBezTo>
                    <a:pt x="0" y="119943"/>
                    <a:pt x="17198" y="78423"/>
                    <a:pt x="47811" y="47811"/>
                  </a:cubicBezTo>
                  <a:cubicBezTo>
                    <a:pt x="78423" y="17198"/>
                    <a:pt x="119943" y="0"/>
                    <a:pt x="163235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754913" cy="3645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 1 Bold"/>
                </a:rPr>
                <a:t>Classe Estudante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400027" y="3934300"/>
            <a:ext cx="2219179" cy="2230860"/>
            <a:chOff x="0" y="0"/>
            <a:chExt cx="688089" cy="69171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88089" cy="691711"/>
            </a:xfrm>
            <a:custGeom>
              <a:avLst/>
              <a:gdLst/>
              <a:ahLst/>
              <a:cxnLst/>
              <a:rect r="r" b="b" t="t" l="l"/>
              <a:pathLst>
                <a:path h="691711" w="688089">
                  <a:moveTo>
                    <a:pt x="177921" y="0"/>
                  </a:moveTo>
                  <a:lnTo>
                    <a:pt x="510169" y="0"/>
                  </a:lnTo>
                  <a:cubicBezTo>
                    <a:pt x="608432" y="0"/>
                    <a:pt x="688089" y="79658"/>
                    <a:pt x="688089" y="177921"/>
                  </a:cubicBezTo>
                  <a:lnTo>
                    <a:pt x="688089" y="513790"/>
                  </a:lnTo>
                  <a:cubicBezTo>
                    <a:pt x="688089" y="612053"/>
                    <a:pt x="608432" y="691711"/>
                    <a:pt x="510169" y="691711"/>
                  </a:cubicBezTo>
                  <a:lnTo>
                    <a:pt x="177921" y="691711"/>
                  </a:lnTo>
                  <a:cubicBezTo>
                    <a:pt x="79658" y="691711"/>
                    <a:pt x="0" y="612053"/>
                    <a:pt x="0" y="513790"/>
                  </a:cubicBezTo>
                  <a:lnTo>
                    <a:pt x="0" y="177921"/>
                  </a:lnTo>
                  <a:cubicBezTo>
                    <a:pt x="0" y="79658"/>
                    <a:pt x="79658" y="0"/>
                    <a:pt x="177921" y="0"/>
                  </a:cubicBezTo>
                  <a:close/>
                </a:path>
              </a:pathLst>
            </a:custGeom>
            <a:solidFill>
              <a:srgbClr val="89DD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688089" cy="729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400027" y="3854964"/>
            <a:ext cx="2219179" cy="962626"/>
            <a:chOff x="0" y="0"/>
            <a:chExt cx="688089" cy="2984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88089" cy="298477"/>
            </a:xfrm>
            <a:custGeom>
              <a:avLst/>
              <a:gdLst/>
              <a:ahLst/>
              <a:cxnLst/>
              <a:rect r="r" b="b" t="t" l="l"/>
              <a:pathLst>
                <a:path h="298477" w="688089">
                  <a:moveTo>
                    <a:pt x="149238" y="0"/>
                  </a:moveTo>
                  <a:lnTo>
                    <a:pt x="538851" y="0"/>
                  </a:lnTo>
                  <a:cubicBezTo>
                    <a:pt x="621273" y="0"/>
                    <a:pt x="688089" y="66816"/>
                    <a:pt x="688089" y="149238"/>
                  </a:cubicBezTo>
                  <a:lnTo>
                    <a:pt x="688089" y="149238"/>
                  </a:lnTo>
                  <a:cubicBezTo>
                    <a:pt x="688089" y="188819"/>
                    <a:pt x="672366" y="226778"/>
                    <a:pt x="644379" y="254766"/>
                  </a:cubicBezTo>
                  <a:cubicBezTo>
                    <a:pt x="616391" y="282753"/>
                    <a:pt x="578432" y="298477"/>
                    <a:pt x="538851" y="298477"/>
                  </a:cubicBezTo>
                  <a:lnTo>
                    <a:pt x="149238" y="298477"/>
                  </a:lnTo>
                  <a:cubicBezTo>
                    <a:pt x="66816" y="298477"/>
                    <a:pt x="0" y="231660"/>
                    <a:pt x="0" y="149238"/>
                  </a:cubicBezTo>
                  <a:lnTo>
                    <a:pt x="0" y="149238"/>
                  </a:lnTo>
                  <a:cubicBezTo>
                    <a:pt x="0" y="66816"/>
                    <a:pt x="66816" y="0"/>
                    <a:pt x="149238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688089" cy="336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 1 Bold"/>
                </a:rPr>
                <a:t>Classe Funcionário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>
            <a:off x="2107296" y="6165160"/>
            <a:ext cx="3245338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8" id="28"/>
          <p:cNvSpPr/>
          <p:nvPr/>
        </p:nvSpPr>
        <p:spPr>
          <a:xfrm>
            <a:off x="2107296" y="6165160"/>
            <a:ext cx="6402321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9" id="29"/>
          <p:cNvGrpSpPr/>
          <p:nvPr/>
        </p:nvGrpSpPr>
        <p:grpSpPr>
          <a:xfrm rot="0">
            <a:off x="11278404" y="2465167"/>
            <a:ext cx="2062215" cy="2042933"/>
            <a:chOff x="0" y="0"/>
            <a:chExt cx="639420" cy="63344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39420" cy="633442"/>
            </a:xfrm>
            <a:custGeom>
              <a:avLst/>
              <a:gdLst/>
              <a:ahLst/>
              <a:cxnLst/>
              <a:rect r="r" b="b" t="t" l="l"/>
              <a:pathLst>
                <a:path h="633442" w="639420">
                  <a:moveTo>
                    <a:pt x="191463" y="0"/>
                  </a:moveTo>
                  <a:lnTo>
                    <a:pt x="447957" y="0"/>
                  </a:lnTo>
                  <a:cubicBezTo>
                    <a:pt x="553699" y="0"/>
                    <a:pt x="639420" y="85721"/>
                    <a:pt x="639420" y="191463"/>
                  </a:cubicBezTo>
                  <a:lnTo>
                    <a:pt x="639420" y="441979"/>
                  </a:lnTo>
                  <a:cubicBezTo>
                    <a:pt x="639420" y="547721"/>
                    <a:pt x="553699" y="633442"/>
                    <a:pt x="447957" y="633442"/>
                  </a:cubicBezTo>
                  <a:lnTo>
                    <a:pt x="191463" y="633442"/>
                  </a:lnTo>
                  <a:cubicBezTo>
                    <a:pt x="140684" y="633442"/>
                    <a:pt x="91985" y="613270"/>
                    <a:pt x="56078" y="577363"/>
                  </a:cubicBezTo>
                  <a:cubicBezTo>
                    <a:pt x="20172" y="541457"/>
                    <a:pt x="0" y="492758"/>
                    <a:pt x="0" y="441979"/>
                  </a:cubicBezTo>
                  <a:lnTo>
                    <a:pt x="0" y="191463"/>
                  </a:lnTo>
                  <a:cubicBezTo>
                    <a:pt x="0" y="85721"/>
                    <a:pt x="85721" y="0"/>
                    <a:pt x="191463" y="0"/>
                  </a:cubicBezTo>
                  <a:close/>
                </a:path>
              </a:pathLst>
            </a:custGeom>
            <a:solidFill>
              <a:srgbClr val="89DD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639420" cy="671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1278404" y="2301289"/>
            <a:ext cx="2062215" cy="952229"/>
            <a:chOff x="0" y="0"/>
            <a:chExt cx="639420" cy="29525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9420" cy="295253"/>
            </a:xfrm>
            <a:custGeom>
              <a:avLst/>
              <a:gdLst/>
              <a:ahLst/>
              <a:cxnLst/>
              <a:rect r="r" b="b" t="t" l="l"/>
              <a:pathLst>
                <a:path h="295253" w="639420">
                  <a:moveTo>
                    <a:pt x="147626" y="0"/>
                  </a:moveTo>
                  <a:lnTo>
                    <a:pt x="491794" y="0"/>
                  </a:lnTo>
                  <a:cubicBezTo>
                    <a:pt x="573326" y="0"/>
                    <a:pt x="639420" y="66095"/>
                    <a:pt x="639420" y="147626"/>
                  </a:cubicBezTo>
                  <a:lnTo>
                    <a:pt x="639420" y="147626"/>
                  </a:lnTo>
                  <a:cubicBezTo>
                    <a:pt x="639420" y="229158"/>
                    <a:pt x="573326" y="295253"/>
                    <a:pt x="491794" y="295253"/>
                  </a:cubicBezTo>
                  <a:lnTo>
                    <a:pt x="147626" y="295253"/>
                  </a:lnTo>
                  <a:cubicBezTo>
                    <a:pt x="66095" y="295253"/>
                    <a:pt x="0" y="229158"/>
                    <a:pt x="0" y="147626"/>
                  </a:cubicBezTo>
                  <a:lnTo>
                    <a:pt x="0" y="147626"/>
                  </a:lnTo>
                  <a:cubicBezTo>
                    <a:pt x="0" y="66095"/>
                    <a:pt x="66095" y="0"/>
                    <a:pt x="147626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639420" cy="3333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 1 Bold"/>
                </a:rPr>
                <a:t>Classe Diretor(a)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1278404" y="5911824"/>
            <a:ext cx="2197187" cy="2073888"/>
            <a:chOff x="0" y="0"/>
            <a:chExt cx="681271" cy="64304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81271" cy="643040"/>
            </a:xfrm>
            <a:custGeom>
              <a:avLst/>
              <a:gdLst/>
              <a:ahLst/>
              <a:cxnLst/>
              <a:rect r="r" b="b" t="t" l="l"/>
              <a:pathLst>
                <a:path h="643040" w="681271">
                  <a:moveTo>
                    <a:pt x="179702" y="0"/>
                  </a:moveTo>
                  <a:lnTo>
                    <a:pt x="501569" y="0"/>
                  </a:lnTo>
                  <a:cubicBezTo>
                    <a:pt x="600815" y="0"/>
                    <a:pt x="681271" y="80455"/>
                    <a:pt x="681271" y="179702"/>
                  </a:cubicBezTo>
                  <a:lnTo>
                    <a:pt x="681271" y="463338"/>
                  </a:lnTo>
                  <a:cubicBezTo>
                    <a:pt x="681271" y="562585"/>
                    <a:pt x="600815" y="643040"/>
                    <a:pt x="501569" y="643040"/>
                  </a:cubicBezTo>
                  <a:lnTo>
                    <a:pt x="179702" y="643040"/>
                  </a:lnTo>
                  <a:cubicBezTo>
                    <a:pt x="80455" y="643040"/>
                    <a:pt x="0" y="562585"/>
                    <a:pt x="0" y="463338"/>
                  </a:cubicBezTo>
                  <a:lnTo>
                    <a:pt x="0" y="179702"/>
                  </a:lnTo>
                  <a:cubicBezTo>
                    <a:pt x="0" y="80455"/>
                    <a:pt x="80455" y="0"/>
                    <a:pt x="179702" y="0"/>
                  </a:cubicBezTo>
                  <a:close/>
                </a:path>
              </a:pathLst>
            </a:custGeom>
            <a:solidFill>
              <a:srgbClr val="89DD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681271" cy="681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1278404" y="5697770"/>
            <a:ext cx="2197187" cy="952229"/>
            <a:chOff x="0" y="0"/>
            <a:chExt cx="681271" cy="29525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81271" cy="295253"/>
            </a:xfrm>
            <a:custGeom>
              <a:avLst/>
              <a:gdLst/>
              <a:ahLst/>
              <a:cxnLst/>
              <a:rect r="r" b="b" t="t" l="l"/>
              <a:pathLst>
                <a:path h="295253" w="681271">
                  <a:moveTo>
                    <a:pt x="147626" y="0"/>
                  </a:moveTo>
                  <a:lnTo>
                    <a:pt x="533644" y="0"/>
                  </a:lnTo>
                  <a:cubicBezTo>
                    <a:pt x="615176" y="0"/>
                    <a:pt x="681271" y="66095"/>
                    <a:pt x="681271" y="147626"/>
                  </a:cubicBezTo>
                  <a:lnTo>
                    <a:pt x="681271" y="147626"/>
                  </a:lnTo>
                  <a:cubicBezTo>
                    <a:pt x="681271" y="186779"/>
                    <a:pt x="665717" y="224329"/>
                    <a:pt x="638032" y="252014"/>
                  </a:cubicBezTo>
                  <a:cubicBezTo>
                    <a:pt x="610346" y="279699"/>
                    <a:pt x="572797" y="295253"/>
                    <a:pt x="533644" y="295253"/>
                  </a:cubicBezTo>
                  <a:lnTo>
                    <a:pt x="147626" y="295253"/>
                  </a:lnTo>
                  <a:cubicBezTo>
                    <a:pt x="66095" y="295253"/>
                    <a:pt x="0" y="229158"/>
                    <a:pt x="0" y="147626"/>
                  </a:cubicBezTo>
                  <a:lnTo>
                    <a:pt x="0" y="147626"/>
                  </a:lnTo>
                  <a:cubicBezTo>
                    <a:pt x="0" y="66095"/>
                    <a:pt x="66095" y="0"/>
                    <a:pt x="147626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681271" cy="3333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 1 Bold"/>
                </a:rPr>
                <a:t>Classe Professor(a)</a:t>
              </a:r>
            </a:p>
          </p:txBody>
        </p:sp>
      </p:grpSp>
      <p:sp>
        <p:nvSpPr>
          <p:cNvPr name="AutoShape 41" id="41"/>
          <p:cNvSpPr/>
          <p:nvPr/>
        </p:nvSpPr>
        <p:spPr>
          <a:xfrm flipH="true">
            <a:off x="9619206" y="3486633"/>
            <a:ext cx="1659198" cy="156309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2" id="42"/>
          <p:cNvSpPr/>
          <p:nvPr/>
        </p:nvSpPr>
        <p:spPr>
          <a:xfrm flipH="true" flipV="true">
            <a:off x="9619206" y="5049730"/>
            <a:ext cx="1659198" cy="189903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3" id="43"/>
          <p:cNvSpPr txBox="true"/>
          <p:nvPr/>
        </p:nvSpPr>
        <p:spPr>
          <a:xfrm rot="0">
            <a:off x="1675731" y="4869477"/>
            <a:ext cx="909087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B101E"/>
                </a:solidFill>
                <a:latin typeface="Open Sans 2"/>
              </a:rPr>
              <a:t>Nome</a:t>
            </a:r>
          </a:p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B101E"/>
                </a:solidFill>
                <a:latin typeface="Open Sans 2"/>
              </a:rPr>
              <a:t>Idade</a:t>
            </a:r>
          </a:p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B101E"/>
                </a:solidFill>
                <a:latin typeface="Open Sans 2"/>
              </a:rPr>
              <a:t>CPF</a:t>
            </a:r>
          </a:p>
          <a:p>
            <a:pPr algn="ctr">
              <a:lnSpc>
                <a:spcPts val="3080"/>
              </a:lnSpc>
            </a:pPr>
          </a:p>
        </p:txBody>
      </p:sp>
      <p:sp>
        <p:nvSpPr>
          <p:cNvPr name="TextBox 44" id="44"/>
          <p:cNvSpPr txBox="true"/>
          <p:nvPr/>
        </p:nvSpPr>
        <p:spPr>
          <a:xfrm rot="0">
            <a:off x="4970741" y="5105400"/>
            <a:ext cx="763786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B101E"/>
                </a:solidFill>
                <a:latin typeface="Open Sans 2"/>
              </a:rPr>
              <a:t>Curso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065514" y="5082343"/>
            <a:ext cx="888206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B101E"/>
                </a:solidFill>
                <a:latin typeface="Open Sans 2"/>
              </a:rPr>
              <a:t>Salário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294095" y="3419958"/>
            <a:ext cx="196669" cy="56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1"/>
              </a:lnSpc>
            </a:pPr>
            <a:r>
              <a:rPr lang="en-US" sz="3244">
                <a:solidFill>
                  <a:srgbClr val="0B101E"/>
                </a:solidFill>
                <a:latin typeface="Open Sans 2 Bold"/>
              </a:rPr>
              <a:t>?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392429" y="6873997"/>
            <a:ext cx="196669" cy="56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1"/>
              </a:lnSpc>
            </a:pPr>
            <a:r>
              <a:rPr lang="en-US" sz="3244">
                <a:solidFill>
                  <a:srgbClr val="0B101E"/>
                </a:solidFill>
                <a:latin typeface="Open Sans 2 Bold"/>
              </a:rPr>
              <a:t>?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3799560" y="2380975"/>
            <a:ext cx="3459740" cy="2715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B101E"/>
                </a:solidFill>
                <a:latin typeface="Open Sans 2"/>
              </a:rPr>
              <a:t>Quais serão os atributos da classe Diretor(a)?</a:t>
            </a:r>
          </a:p>
          <a:p>
            <a:pPr algn="ctr">
              <a:lnSpc>
                <a:spcPts val="3080"/>
              </a:lnSpc>
            </a:pPr>
          </a:p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B101E"/>
                </a:solidFill>
                <a:latin typeface="Open Sans 2"/>
              </a:rPr>
              <a:t>Qual atributo/método específico pode ser adicionado na classe Diretor(a)?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3911153" y="5873724"/>
            <a:ext cx="3236553" cy="2715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B101E"/>
                </a:solidFill>
                <a:latin typeface="Open Sans 2"/>
              </a:rPr>
              <a:t>Quais serão os atributos da classe Professor(a)?</a:t>
            </a:r>
          </a:p>
          <a:p>
            <a:pPr algn="ctr">
              <a:lnSpc>
                <a:spcPts val="3080"/>
              </a:lnSpc>
            </a:pPr>
          </a:p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B101E"/>
                </a:solidFill>
                <a:latin typeface="Open Sans 2"/>
              </a:rPr>
              <a:t>Qual atributo/método específico pode ser adicionado na classe Professor(a)?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792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872095" cy="10287000"/>
            <a:chOff x="0" y="0"/>
            <a:chExt cx="186784" cy="22032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6784" cy="2203249"/>
            </a:xfrm>
            <a:custGeom>
              <a:avLst/>
              <a:gdLst/>
              <a:ahLst/>
              <a:cxnLst/>
              <a:rect r="r" b="b" t="t" l="l"/>
              <a:pathLst>
                <a:path h="2203249" w="186784">
                  <a:moveTo>
                    <a:pt x="0" y="0"/>
                  </a:moveTo>
                  <a:lnTo>
                    <a:pt x="186784" y="0"/>
                  </a:lnTo>
                  <a:lnTo>
                    <a:pt x="186784" y="2203249"/>
                  </a:lnTo>
                  <a:lnTo>
                    <a:pt x="0" y="2203249"/>
                  </a:lnTo>
                  <a:close/>
                </a:path>
              </a:pathLst>
            </a:custGeom>
            <a:solidFill>
              <a:srgbClr val="0B10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86784" cy="2222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2155" y="392169"/>
            <a:ext cx="590267" cy="529765"/>
          </a:xfrm>
          <a:custGeom>
            <a:avLst/>
            <a:gdLst/>
            <a:ahLst/>
            <a:cxnLst/>
            <a:rect r="r" b="b" t="t" l="l"/>
            <a:pathLst>
              <a:path h="529765" w="590267">
                <a:moveTo>
                  <a:pt x="0" y="0"/>
                </a:moveTo>
                <a:lnTo>
                  <a:pt x="590267" y="0"/>
                </a:lnTo>
                <a:lnTo>
                  <a:pt x="590267" y="529765"/>
                </a:lnTo>
                <a:lnTo>
                  <a:pt x="0" y="5297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10" r="0" b="-571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42768" y="9162222"/>
            <a:ext cx="1631004" cy="411804"/>
          </a:xfrm>
          <a:custGeom>
            <a:avLst/>
            <a:gdLst/>
            <a:ahLst/>
            <a:cxnLst/>
            <a:rect r="r" b="b" t="t" l="l"/>
            <a:pathLst>
              <a:path h="411804" w="1631004">
                <a:moveTo>
                  <a:pt x="0" y="0"/>
                </a:moveTo>
                <a:lnTo>
                  <a:pt x="1631004" y="0"/>
                </a:lnTo>
                <a:lnTo>
                  <a:pt x="1631004" y="411803"/>
                </a:lnTo>
                <a:lnTo>
                  <a:pt x="0" y="4118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073772" y="1232805"/>
            <a:ext cx="14163964" cy="8025495"/>
            <a:chOff x="0" y="0"/>
            <a:chExt cx="3730427" cy="211371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30427" cy="2113711"/>
            </a:xfrm>
            <a:custGeom>
              <a:avLst/>
              <a:gdLst/>
              <a:ahLst/>
              <a:cxnLst/>
              <a:rect r="r" b="b" t="t" l="l"/>
              <a:pathLst>
                <a:path h="2113711" w="3730427">
                  <a:moveTo>
                    <a:pt x="0" y="0"/>
                  </a:moveTo>
                  <a:lnTo>
                    <a:pt x="3730427" y="0"/>
                  </a:lnTo>
                  <a:lnTo>
                    <a:pt x="3730427" y="2113711"/>
                  </a:lnTo>
                  <a:lnTo>
                    <a:pt x="0" y="2113711"/>
                  </a:lnTo>
                  <a:close/>
                </a:path>
              </a:pathLst>
            </a:custGeom>
            <a:solidFill>
              <a:srgbClr val="4A4A4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730427" cy="2151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154226" y="1298726"/>
            <a:ext cx="13979548" cy="7863496"/>
            <a:chOff x="0" y="0"/>
            <a:chExt cx="2408296" cy="13546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08296" cy="1354667"/>
            </a:xfrm>
            <a:custGeom>
              <a:avLst/>
              <a:gdLst/>
              <a:ahLst/>
              <a:cxnLst/>
              <a:rect r="r" b="b" t="t" l="l"/>
              <a:pathLst>
                <a:path h="1354667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C792E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2408296" cy="1373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154226" y="1298726"/>
            <a:ext cx="13979548" cy="7863496"/>
          </a:xfrm>
          <a:custGeom>
            <a:avLst/>
            <a:gdLst/>
            <a:ahLst/>
            <a:cxnLst/>
            <a:rect r="r" b="b" t="t" l="l"/>
            <a:pathLst>
              <a:path h="7863496" w="13979548">
                <a:moveTo>
                  <a:pt x="0" y="0"/>
                </a:moveTo>
                <a:lnTo>
                  <a:pt x="13979548" y="0"/>
                </a:lnTo>
                <a:lnTo>
                  <a:pt x="13979548" y="7863496"/>
                </a:lnTo>
                <a:lnTo>
                  <a:pt x="0" y="78634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013431" y="2694670"/>
            <a:ext cx="602309" cy="5236681"/>
          </a:xfrm>
          <a:custGeom>
            <a:avLst/>
            <a:gdLst/>
            <a:ahLst/>
            <a:cxnLst/>
            <a:rect r="r" b="b" t="t" l="l"/>
            <a:pathLst>
              <a:path h="5236681" w="602309">
                <a:moveTo>
                  <a:pt x="0" y="0"/>
                </a:moveTo>
                <a:lnTo>
                  <a:pt x="602309" y="0"/>
                </a:lnTo>
                <a:lnTo>
                  <a:pt x="602309" y="5236681"/>
                </a:lnTo>
                <a:lnTo>
                  <a:pt x="0" y="52366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577942" y="218901"/>
            <a:ext cx="3132115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</a:pPr>
            <a:r>
              <a:rPr lang="en-US" sz="5999">
                <a:solidFill>
                  <a:srgbClr val="000000"/>
                </a:solidFill>
                <a:latin typeface="IBM Plex Sans Bold"/>
              </a:rPr>
              <a:t>Herança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4774" y="1409700"/>
            <a:ext cx="322546" cy="615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W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a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n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d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e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r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s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o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n</a:t>
            </a:r>
          </a:p>
          <a:p>
            <a:pPr algn="ctr">
              <a:lnSpc>
                <a:spcPts val="2799"/>
              </a:lnSpc>
            </a:pP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T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i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m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ó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t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e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 1"/>
              </a:rPr>
              <a:t>o</a:t>
            </a:r>
          </a:p>
          <a:p>
            <a:pPr algn="ctr">
              <a:lnSpc>
                <a:spcPts val="279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3101523" y="2647045"/>
            <a:ext cx="332480" cy="541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5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1 2 3 4 5 6 7 8</a:t>
            </a:r>
          </a:p>
          <a:p>
            <a:pPr algn="just">
              <a:lnSpc>
                <a:spcPts val="285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9</a:t>
            </a:r>
          </a:p>
          <a:p>
            <a:pPr algn="just">
              <a:lnSpc>
                <a:spcPts val="285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10</a:t>
            </a:r>
          </a:p>
          <a:p>
            <a:pPr algn="just">
              <a:lnSpc>
                <a:spcPts val="285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11</a:t>
            </a:r>
          </a:p>
          <a:p>
            <a:pPr algn="just">
              <a:lnSpc>
                <a:spcPts val="285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12</a:t>
            </a:r>
          </a:p>
          <a:p>
            <a:pPr algn="just">
              <a:lnSpc>
                <a:spcPts val="285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13</a:t>
            </a:r>
          </a:p>
          <a:p>
            <a:pPr algn="just">
              <a:lnSpc>
                <a:spcPts val="285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14</a:t>
            </a:r>
          </a:p>
          <a:p>
            <a:pPr algn="just">
              <a:lnSpc>
                <a:spcPts val="2859"/>
              </a:lnSpc>
            </a:pPr>
            <a:r>
              <a:rPr lang="en-US" sz="1999">
                <a:solidFill>
                  <a:srgbClr val="999999"/>
                </a:solidFill>
                <a:latin typeface="Open Sans 1"/>
              </a:rPr>
              <a:t>15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17708" y="2694670"/>
            <a:ext cx="7239235" cy="542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83"/>
              </a:lnSpc>
            </a:pPr>
            <a:r>
              <a:rPr lang="en-US" sz="2402" spc="81">
                <a:solidFill>
                  <a:srgbClr val="19A9E4"/>
                </a:solidFill>
                <a:latin typeface="IBM Plex Sans Italics"/>
              </a:rPr>
              <a:t>public class </a:t>
            </a:r>
            <a:r>
              <a:rPr lang="en-US" sz="2402" spc="81">
                <a:solidFill>
                  <a:srgbClr val="08E639"/>
                </a:solidFill>
                <a:latin typeface="IBM Plex Sans Italics"/>
              </a:rPr>
              <a:t>Pessoa </a:t>
            </a:r>
            <a:r>
              <a:rPr lang="en-US" sz="2402" spc="81">
                <a:solidFill>
                  <a:srgbClr val="C792EA"/>
                </a:solidFill>
                <a:latin typeface="IBM Plex Sans Italics"/>
              </a:rPr>
              <a:t>{</a:t>
            </a:r>
          </a:p>
          <a:p>
            <a:pPr>
              <a:lnSpc>
                <a:spcPts val="2883"/>
              </a:lnSpc>
            </a:pPr>
            <a:r>
              <a:rPr lang="en-US" sz="2402" spc="81">
                <a:solidFill>
                  <a:srgbClr val="4A4A4A"/>
                </a:solidFill>
                <a:latin typeface="IBM Plex Sans Italics"/>
              </a:rPr>
              <a:t>      </a:t>
            </a:r>
            <a:r>
              <a:rPr lang="en-US" sz="2402" spc="81">
                <a:solidFill>
                  <a:srgbClr val="F405A3"/>
                </a:solidFill>
                <a:latin typeface="IBM Plex Sans Italics"/>
              </a:rPr>
              <a:t>String </a:t>
            </a:r>
            <a:r>
              <a:rPr lang="en-US" sz="2402" spc="81">
                <a:solidFill>
                  <a:srgbClr val="FFFFFF"/>
                </a:solidFill>
                <a:latin typeface="IBM Plex Sans Italics"/>
              </a:rPr>
              <a:t>nome</a:t>
            </a:r>
            <a:r>
              <a:rPr lang="en-US" sz="2402" spc="81">
                <a:solidFill>
                  <a:srgbClr val="FB872B"/>
                </a:solidFill>
                <a:latin typeface="IBM Plex Sans Italics"/>
              </a:rPr>
              <a:t>;</a:t>
            </a:r>
          </a:p>
          <a:p>
            <a:pPr>
              <a:lnSpc>
                <a:spcPts val="2883"/>
              </a:lnSpc>
            </a:pPr>
            <a:r>
              <a:rPr lang="en-US" sz="2402" spc="81">
                <a:solidFill>
                  <a:srgbClr val="4A4A4A"/>
                </a:solidFill>
                <a:latin typeface="IBM Plex Sans Italics"/>
              </a:rPr>
              <a:t>      </a:t>
            </a:r>
            <a:r>
              <a:rPr lang="en-US" sz="2402" spc="81">
                <a:solidFill>
                  <a:srgbClr val="F405A3"/>
                </a:solidFill>
                <a:latin typeface="IBM Plex Sans Italics"/>
              </a:rPr>
              <a:t>int </a:t>
            </a:r>
            <a:r>
              <a:rPr lang="en-US" sz="2402" spc="81">
                <a:solidFill>
                  <a:srgbClr val="FFFFFF"/>
                </a:solidFill>
                <a:latin typeface="IBM Plex Sans Italics"/>
              </a:rPr>
              <a:t>idade</a:t>
            </a:r>
            <a:r>
              <a:rPr lang="en-US" sz="2402" spc="81">
                <a:solidFill>
                  <a:srgbClr val="FB872B"/>
                </a:solidFill>
                <a:latin typeface="IBM Plex Sans Italics"/>
              </a:rPr>
              <a:t>;</a:t>
            </a:r>
          </a:p>
          <a:p>
            <a:pPr>
              <a:lnSpc>
                <a:spcPts val="2883"/>
              </a:lnSpc>
            </a:pPr>
            <a:r>
              <a:rPr lang="en-US" sz="2402" spc="81">
                <a:solidFill>
                  <a:srgbClr val="4A4A4A"/>
                </a:solidFill>
                <a:latin typeface="IBM Plex Sans Italics"/>
              </a:rPr>
              <a:t>      </a:t>
            </a:r>
            <a:r>
              <a:rPr lang="en-US" sz="2402" spc="81">
                <a:solidFill>
                  <a:srgbClr val="F405A3"/>
                </a:solidFill>
                <a:latin typeface="IBM Plex Sans Italics"/>
              </a:rPr>
              <a:t>String </a:t>
            </a:r>
            <a:r>
              <a:rPr lang="en-US" sz="2402" spc="81">
                <a:solidFill>
                  <a:srgbClr val="FFFFFF"/>
                </a:solidFill>
                <a:latin typeface="IBM Plex Sans Italics"/>
              </a:rPr>
              <a:t>cpf</a:t>
            </a:r>
            <a:r>
              <a:rPr lang="en-US" sz="2402" spc="81">
                <a:solidFill>
                  <a:srgbClr val="FB872B"/>
                </a:solidFill>
                <a:latin typeface="IBM Plex Sans Italics"/>
              </a:rPr>
              <a:t>;</a:t>
            </a:r>
          </a:p>
          <a:p>
            <a:pPr>
              <a:lnSpc>
                <a:spcPts val="2883"/>
              </a:lnSpc>
            </a:pPr>
            <a:r>
              <a:rPr lang="en-US" sz="2402" spc="81">
                <a:solidFill>
                  <a:srgbClr val="C792EA"/>
                </a:solidFill>
                <a:latin typeface="IBM Plex Sans Italics"/>
              </a:rPr>
              <a:t>}</a:t>
            </a:r>
          </a:p>
          <a:p>
            <a:pPr>
              <a:lnSpc>
                <a:spcPts val="2883"/>
              </a:lnSpc>
            </a:pPr>
            <a:r>
              <a:rPr lang="en-US" sz="2402" spc="81">
                <a:solidFill>
                  <a:srgbClr val="19A9E4"/>
                </a:solidFill>
                <a:latin typeface="IBM Plex Sans Italics"/>
              </a:rPr>
              <a:t>public class </a:t>
            </a:r>
            <a:r>
              <a:rPr lang="en-US" sz="2402" spc="81">
                <a:solidFill>
                  <a:srgbClr val="F7E16C"/>
                </a:solidFill>
                <a:latin typeface="IBM Plex Sans Italics"/>
              </a:rPr>
              <a:t>Estudante </a:t>
            </a:r>
            <a:r>
              <a:rPr lang="en-US" sz="2402" spc="81">
                <a:solidFill>
                  <a:srgbClr val="FFFFFF"/>
                </a:solidFill>
                <a:latin typeface="IBM Plex Sans Italics"/>
              </a:rPr>
              <a:t>:</a:t>
            </a:r>
            <a:r>
              <a:rPr lang="en-US" sz="2402" spc="81">
                <a:solidFill>
                  <a:srgbClr val="4A4A4A"/>
                </a:solidFill>
                <a:latin typeface="IBM Plex Sans Italics"/>
              </a:rPr>
              <a:t> </a:t>
            </a:r>
            <a:r>
              <a:rPr lang="en-US" sz="2402" spc="81">
                <a:solidFill>
                  <a:srgbClr val="08E639"/>
                </a:solidFill>
                <a:latin typeface="IBM Plex Sans Italics"/>
              </a:rPr>
              <a:t>Pessoa </a:t>
            </a:r>
            <a:r>
              <a:rPr lang="en-US" sz="2402" spc="81">
                <a:solidFill>
                  <a:srgbClr val="FB872B"/>
                </a:solidFill>
                <a:latin typeface="IBM Plex Sans Italics"/>
              </a:rPr>
              <a:t>{</a:t>
            </a:r>
          </a:p>
          <a:p>
            <a:pPr>
              <a:lnSpc>
                <a:spcPts val="2883"/>
              </a:lnSpc>
            </a:pPr>
            <a:r>
              <a:rPr lang="en-US" sz="2402" spc="81">
                <a:solidFill>
                  <a:srgbClr val="4A4A4A"/>
                </a:solidFill>
                <a:latin typeface="IBM Plex Sans Italics"/>
              </a:rPr>
              <a:t>      </a:t>
            </a:r>
            <a:r>
              <a:rPr lang="en-US" sz="2402" spc="81">
                <a:solidFill>
                  <a:srgbClr val="F405A3"/>
                </a:solidFill>
                <a:latin typeface="IBM Plex Sans Italics"/>
              </a:rPr>
              <a:t>String </a:t>
            </a:r>
            <a:r>
              <a:rPr lang="en-US" sz="2402" spc="81">
                <a:solidFill>
                  <a:srgbClr val="FFFFFF"/>
                </a:solidFill>
                <a:latin typeface="IBM Plex Sans Italics"/>
              </a:rPr>
              <a:t>curso</a:t>
            </a:r>
            <a:r>
              <a:rPr lang="en-US" sz="2402" spc="81">
                <a:solidFill>
                  <a:srgbClr val="89DDFF"/>
                </a:solidFill>
                <a:latin typeface="IBM Plex Sans Italics"/>
              </a:rPr>
              <a:t>;</a:t>
            </a:r>
          </a:p>
          <a:p>
            <a:pPr>
              <a:lnSpc>
                <a:spcPts val="2883"/>
              </a:lnSpc>
            </a:pPr>
            <a:r>
              <a:rPr lang="en-US" sz="2402" spc="81">
                <a:solidFill>
                  <a:srgbClr val="FB872B"/>
                </a:solidFill>
                <a:latin typeface="IBM Plex Sans Italics"/>
              </a:rPr>
              <a:t>}</a:t>
            </a:r>
          </a:p>
          <a:p>
            <a:pPr>
              <a:lnSpc>
                <a:spcPts val="2883"/>
              </a:lnSpc>
            </a:pPr>
            <a:r>
              <a:rPr lang="en-US" sz="2402" spc="81">
                <a:solidFill>
                  <a:srgbClr val="19A9E4"/>
                </a:solidFill>
                <a:latin typeface="IBM Plex Sans Italics"/>
              </a:rPr>
              <a:t>public class </a:t>
            </a:r>
            <a:r>
              <a:rPr lang="en-US" sz="2402" spc="81">
                <a:solidFill>
                  <a:srgbClr val="F7E16C"/>
                </a:solidFill>
                <a:latin typeface="IBM Plex Sans Italics"/>
              </a:rPr>
              <a:t>Funcionario </a:t>
            </a:r>
            <a:r>
              <a:rPr lang="en-US" sz="2402" spc="81">
                <a:solidFill>
                  <a:srgbClr val="FFFFFF"/>
                </a:solidFill>
                <a:latin typeface="IBM Plex Sans Italics"/>
              </a:rPr>
              <a:t>:</a:t>
            </a:r>
            <a:r>
              <a:rPr lang="en-US" sz="2402" spc="81">
                <a:solidFill>
                  <a:srgbClr val="4A4A4A"/>
                </a:solidFill>
                <a:latin typeface="IBM Plex Sans Italics"/>
              </a:rPr>
              <a:t> </a:t>
            </a:r>
            <a:r>
              <a:rPr lang="en-US" sz="2402" spc="81">
                <a:solidFill>
                  <a:srgbClr val="08E639"/>
                </a:solidFill>
                <a:latin typeface="IBM Plex Sans Italics"/>
              </a:rPr>
              <a:t>Pessoa </a:t>
            </a:r>
            <a:r>
              <a:rPr lang="en-US" sz="2402" spc="81">
                <a:solidFill>
                  <a:srgbClr val="89DDFF"/>
                </a:solidFill>
                <a:latin typeface="IBM Plex Sans Italics"/>
              </a:rPr>
              <a:t>{</a:t>
            </a:r>
          </a:p>
          <a:p>
            <a:pPr>
              <a:lnSpc>
                <a:spcPts val="2883"/>
              </a:lnSpc>
            </a:pPr>
            <a:r>
              <a:rPr lang="en-US" sz="2402" spc="81">
                <a:solidFill>
                  <a:srgbClr val="4A4A4A"/>
                </a:solidFill>
                <a:latin typeface="IBM Plex Sans Italics"/>
              </a:rPr>
              <a:t>      </a:t>
            </a:r>
            <a:r>
              <a:rPr lang="en-US" sz="2402" spc="81">
                <a:solidFill>
                  <a:srgbClr val="F405A3"/>
                </a:solidFill>
                <a:latin typeface="IBM Plex Sans Italics"/>
              </a:rPr>
              <a:t>double </a:t>
            </a:r>
            <a:r>
              <a:rPr lang="en-US" sz="2402" spc="81">
                <a:solidFill>
                  <a:srgbClr val="FFFFFF"/>
                </a:solidFill>
                <a:latin typeface="IBM Plex Sans Italics"/>
              </a:rPr>
              <a:t>salario</a:t>
            </a:r>
            <a:r>
              <a:rPr lang="en-US" sz="2402" spc="81">
                <a:solidFill>
                  <a:srgbClr val="FB872B"/>
                </a:solidFill>
                <a:latin typeface="IBM Plex Sans Italics"/>
              </a:rPr>
              <a:t>;</a:t>
            </a:r>
          </a:p>
          <a:p>
            <a:pPr>
              <a:lnSpc>
                <a:spcPts val="2883"/>
              </a:lnSpc>
            </a:pPr>
            <a:r>
              <a:rPr lang="en-US" sz="2402" spc="81">
                <a:solidFill>
                  <a:srgbClr val="89DDFF"/>
                </a:solidFill>
                <a:latin typeface="IBM Plex Sans Italics"/>
              </a:rPr>
              <a:t>}</a:t>
            </a:r>
          </a:p>
          <a:p>
            <a:pPr>
              <a:lnSpc>
                <a:spcPts val="2883"/>
              </a:lnSpc>
            </a:pPr>
            <a:r>
              <a:rPr lang="en-US" sz="2402" spc="81">
                <a:solidFill>
                  <a:srgbClr val="19A9E4"/>
                </a:solidFill>
                <a:latin typeface="IBM Plex Sans Italics"/>
              </a:rPr>
              <a:t>public class </a:t>
            </a:r>
            <a:r>
              <a:rPr lang="en-US" sz="2402" spc="81">
                <a:solidFill>
                  <a:srgbClr val="F405A3"/>
                </a:solidFill>
                <a:latin typeface="IBM Plex Sans Italics"/>
              </a:rPr>
              <a:t>Diretor </a:t>
            </a:r>
            <a:r>
              <a:rPr lang="en-US" sz="2402" spc="81">
                <a:solidFill>
                  <a:srgbClr val="FFFFFF"/>
                </a:solidFill>
                <a:latin typeface="IBM Plex Sans Italics"/>
              </a:rPr>
              <a:t>:</a:t>
            </a:r>
            <a:r>
              <a:rPr lang="en-US" sz="2402" spc="81">
                <a:solidFill>
                  <a:srgbClr val="4A4A4A"/>
                </a:solidFill>
                <a:latin typeface="IBM Plex Sans Italics"/>
              </a:rPr>
              <a:t> </a:t>
            </a:r>
            <a:r>
              <a:rPr lang="en-US" sz="2402" spc="81">
                <a:solidFill>
                  <a:srgbClr val="F7E16C"/>
                </a:solidFill>
                <a:latin typeface="IBM Plex Sans Italics"/>
              </a:rPr>
              <a:t>Funcionario </a:t>
            </a:r>
            <a:r>
              <a:rPr lang="en-US" sz="2402" spc="81">
                <a:solidFill>
                  <a:srgbClr val="C792EA"/>
                </a:solidFill>
                <a:latin typeface="IBM Plex Sans Italics"/>
              </a:rPr>
              <a:t>{</a:t>
            </a:r>
          </a:p>
          <a:p>
            <a:pPr>
              <a:lnSpc>
                <a:spcPts val="2883"/>
              </a:lnSpc>
            </a:pPr>
            <a:r>
              <a:rPr lang="en-US" sz="2402" spc="81">
                <a:solidFill>
                  <a:srgbClr val="C792EA"/>
                </a:solidFill>
                <a:latin typeface="IBM Plex Sans Italics"/>
              </a:rPr>
              <a:t>}</a:t>
            </a:r>
          </a:p>
          <a:p>
            <a:pPr>
              <a:lnSpc>
                <a:spcPts val="2883"/>
              </a:lnSpc>
            </a:pPr>
            <a:r>
              <a:rPr lang="en-US" sz="2402" spc="81">
                <a:solidFill>
                  <a:srgbClr val="19A9E4"/>
                </a:solidFill>
                <a:latin typeface="IBM Plex Sans Italics"/>
              </a:rPr>
              <a:t>public class </a:t>
            </a:r>
            <a:r>
              <a:rPr lang="en-US" sz="2402" spc="81">
                <a:solidFill>
                  <a:srgbClr val="F405A3"/>
                </a:solidFill>
                <a:latin typeface="IBM Plex Sans Italics"/>
              </a:rPr>
              <a:t>Professor </a:t>
            </a:r>
            <a:r>
              <a:rPr lang="en-US" sz="2402" spc="81">
                <a:solidFill>
                  <a:srgbClr val="FFFFFF"/>
                </a:solidFill>
                <a:latin typeface="IBM Plex Sans Italics"/>
              </a:rPr>
              <a:t>:</a:t>
            </a:r>
            <a:r>
              <a:rPr lang="en-US" sz="2402" spc="81">
                <a:solidFill>
                  <a:srgbClr val="4A4A4A"/>
                </a:solidFill>
                <a:latin typeface="IBM Plex Sans Italics"/>
              </a:rPr>
              <a:t> </a:t>
            </a:r>
            <a:r>
              <a:rPr lang="en-US" sz="2402" spc="81">
                <a:solidFill>
                  <a:srgbClr val="F7E16C"/>
                </a:solidFill>
                <a:latin typeface="IBM Plex Sans Italics"/>
              </a:rPr>
              <a:t>Funcionario</a:t>
            </a:r>
            <a:r>
              <a:rPr lang="en-US" sz="2402" spc="81">
                <a:solidFill>
                  <a:srgbClr val="4A4A4A"/>
                </a:solidFill>
                <a:latin typeface="IBM Plex Sans Italics"/>
              </a:rPr>
              <a:t> </a:t>
            </a:r>
            <a:r>
              <a:rPr lang="en-US" sz="2402" spc="81">
                <a:solidFill>
                  <a:srgbClr val="C792EA"/>
                </a:solidFill>
                <a:latin typeface="IBM Plex Sans Italics"/>
              </a:rPr>
              <a:t>{</a:t>
            </a:r>
          </a:p>
          <a:p>
            <a:pPr algn="l">
              <a:lnSpc>
                <a:spcPts val="2883"/>
              </a:lnSpc>
            </a:pPr>
            <a:r>
              <a:rPr lang="en-US" sz="2402" spc="81">
                <a:solidFill>
                  <a:srgbClr val="C792EA"/>
                </a:solidFill>
                <a:latin typeface="IBM Plex Sans Italics"/>
              </a:rPr>
              <a:t>}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056689" y="2149911"/>
            <a:ext cx="2511433" cy="391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2"/>
              </a:lnSpc>
            </a:pPr>
            <a:r>
              <a:rPr lang="en-US" sz="2387">
                <a:solidFill>
                  <a:srgbClr val="FFFFFF"/>
                </a:solidFill>
                <a:latin typeface="Open Sans 1"/>
              </a:rPr>
              <a:t>Pessoa.cs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792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726444"/>
            <a:chOff x="0" y="0"/>
            <a:chExt cx="4816593" cy="1913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91327"/>
            </a:xfrm>
            <a:custGeom>
              <a:avLst/>
              <a:gdLst/>
              <a:ahLst/>
              <a:cxnLst/>
              <a:rect r="r" b="b" t="t" l="l"/>
              <a:pathLst>
                <a:path h="19132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1327"/>
                  </a:lnTo>
                  <a:lnTo>
                    <a:pt x="0" y="191327"/>
                  </a:lnTo>
                  <a:close/>
                </a:path>
              </a:pathLst>
            </a:custGeom>
            <a:solidFill>
              <a:srgbClr val="0B10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2103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626235" y="1528514"/>
            <a:ext cx="303553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IBM Plex Sans Bold"/>
              </a:rPr>
              <a:t>Herança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81844" y="95846"/>
            <a:ext cx="534753" cy="534753"/>
          </a:xfrm>
          <a:custGeom>
            <a:avLst/>
            <a:gdLst/>
            <a:ahLst/>
            <a:cxnLst/>
            <a:rect r="r" b="b" t="t" l="l"/>
            <a:pathLst>
              <a:path h="534753" w="534753">
                <a:moveTo>
                  <a:pt x="0" y="0"/>
                </a:moveTo>
                <a:lnTo>
                  <a:pt x="534752" y="0"/>
                </a:lnTo>
                <a:lnTo>
                  <a:pt x="534752" y="534752"/>
                </a:lnTo>
                <a:lnTo>
                  <a:pt x="0" y="534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69547"/>
            <a:ext cx="7162174" cy="339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1"/>
              </a:rPr>
              <a:t>Prof. Wanderson Timóteo - www.wandersontimoteo.com.br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93947" y="9277540"/>
            <a:ext cx="1631004" cy="411804"/>
          </a:xfrm>
          <a:custGeom>
            <a:avLst/>
            <a:gdLst/>
            <a:ahLst/>
            <a:cxnLst/>
            <a:rect r="r" b="b" t="t" l="l"/>
            <a:pathLst>
              <a:path h="411804" w="1631004">
                <a:moveTo>
                  <a:pt x="0" y="0"/>
                </a:moveTo>
                <a:lnTo>
                  <a:pt x="1631004" y="0"/>
                </a:lnTo>
                <a:lnTo>
                  <a:pt x="1631004" y="411804"/>
                </a:lnTo>
                <a:lnTo>
                  <a:pt x="0" y="4118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31968" y="3632829"/>
            <a:ext cx="13024064" cy="4646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Open Sans 2"/>
              </a:rPr>
              <a:t>Uma </a:t>
            </a:r>
            <a:r>
              <a:rPr lang="en-US" sz="3799">
                <a:solidFill>
                  <a:srgbClr val="68217A"/>
                </a:solidFill>
                <a:latin typeface="Open Sans 2 Bold"/>
              </a:rPr>
              <a:t>classe derivada</a:t>
            </a:r>
            <a:r>
              <a:rPr lang="en-US" sz="3799">
                <a:solidFill>
                  <a:srgbClr val="000000"/>
                </a:solidFill>
                <a:latin typeface="Open Sans 2"/>
              </a:rPr>
              <a:t> tem acesso aos atributos e métodos definidos com visibilidade </a:t>
            </a:r>
            <a:r>
              <a:rPr lang="en-US" sz="3799">
                <a:solidFill>
                  <a:srgbClr val="5271FF"/>
                </a:solidFill>
                <a:latin typeface="Open Sans 2 Bold"/>
              </a:rPr>
              <a:t>public</a:t>
            </a:r>
            <a:r>
              <a:rPr lang="en-US" sz="3799">
                <a:solidFill>
                  <a:srgbClr val="000000"/>
                </a:solidFill>
                <a:latin typeface="Open Sans 2 Bold"/>
              </a:rPr>
              <a:t> </a:t>
            </a:r>
            <a:r>
              <a:rPr lang="en-US" sz="3799">
                <a:solidFill>
                  <a:srgbClr val="000000"/>
                </a:solidFill>
                <a:latin typeface="Open Sans 2"/>
              </a:rPr>
              <a:t>e </a:t>
            </a:r>
            <a:r>
              <a:rPr lang="en-US" sz="3799">
                <a:solidFill>
                  <a:srgbClr val="5271FF"/>
                </a:solidFill>
                <a:latin typeface="Open Sans 2 Bold"/>
              </a:rPr>
              <a:t>protected</a:t>
            </a:r>
            <a:r>
              <a:rPr lang="en-US" sz="3799">
                <a:solidFill>
                  <a:srgbClr val="000000"/>
                </a:solidFill>
                <a:latin typeface="Open Sans 2"/>
              </a:rPr>
              <a:t>, mas não private.</a:t>
            </a:r>
          </a:p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Open Sans 2"/>
              </a:rPr>
              <a:t> </a:t>
            </a:r>
          </a:p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Open Sans 2"/>
              </a:rPr>
              <a:t>A palavra reservada </a:t>
            </a:r>
            <a:r>
              <a:rPr lang="en-US" sz="3799">
                <a:solidFill>
                  <a:srgbClr val="F405A3"/>
                </a:solidFill>
                <a:latin typeface="Open Sans 2 Bold"/>
              </a:rPr>
              <a:t>base </a:t>
            </a:r>
            <a:r>
              <a:rPr lang="en-US" sz="3799">
                <a:solidFill>
                  <a:srgbClr val="000000"/>
                </a:solidFill>
                <a:latin typeface="Open Sans 2"/>
              </a:rPr>
              <a:t>permite às </a:t>
            </a:r>
            <a:r>
              <a:rPr lang="en-US" sz="3799">
                <a:solidFill>
                  <a:srgbClr val="68217A"/>
                </a:solidFill>
                <a:latin typeface="Open Sans 2 Bold"/>
              </a:rPr>
              <a:t>classes derivadas</a:t>
            </a:r>
            <a:r>
              <a:rPr lang="en-US" sz="3799">
                <a:solidFill>
                  <a:srgbClr val="000000"/>
                </a:solidFill>
                <a:latin typeface="Open Sans 2"/>
              </a:rPr>
              <a:t> acessarem os atributos/métodos definidos na </a:t>
            </a:r>
            <a:r>
              <a:rPr lang="en-US" sz="3799">
                <a:solidFill>
                  <a:srgbClr val="C20404"/>
                </a:solidFill>
                <a:latin typeface="Open Sans 2 Bold"/>
              </a:rPr>
              <a:t>classe base</a:t>
            </a:r>
            <a:r>
              <a:rPr lang="en-US" sz="3799">
                <a:solidFill>
                  <a:srgbClr val="000000"/>
                </a:solidFill>
                <a:latin typeface="Open Sans 2"/>
              </a:rPr>
              <a:t> ou </a:t>
            </a:r>
            <a:r>
              <a:rPr lang="en-US" sz="3799">
                <a:solidFill>
                  <a:srgbClr val="000000"/>
                </a:solidFill>
                <a:latin typeface="Open Sans 2 Bold"/>
              </a:rPr>
              <a:t>classe-mãe</a:t>
            </a:r>
            <a:r>
              <a:rPr lang="en-US" sz="3799">
                <a:solidFill>
                  <a:srgbClr val="000000"/>
                </a:solidFill>
                <a:latin typeface="Open Sans 2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DAGA_pThffk</dc:identifier>
  <dcterms:modified xsi:type="dcterms:W3CDTF">2011-08-01T06:04:30Z</dcterms:modified>
  <cp:revision>1</cp:revision>
  <dc:title>UC7 - POO - Herança</dc:title>
</cp:coreProperties>
</file>