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80" r:id="rId6"/>
    <p:sldId id="281" r:id="rId7"/>
    <p:sldId id="279" r:id="rId8"/>
    <p:sldId id="282" r:id="rId9"/>
    <p:sldId id="283" r:id="rId10"/>
    <p:sldId id="284" r:id="rId11"/>
    <p:sldId id="285" r:id="rId12"/>
    <p:sldId id="286" r:id="rId13"/>
    <p:sldId id="287" r:id="rId14"/>
    <p:sldId id="288" r:id="rId15"/>
    <p:sldId id="289" r:id="rId16"/>
    <p:sldId id="292" r:id="rId17"/>
    <p:sldId id="293" r:id="rId18"/>
    <p:sldId id="294"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50" d="100"/>
          <a:sy n="50" d="100"/>
        </p:scale>
        <p:origin x="80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Fine-grained visual classification of aircraft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err="1"/>
              <a:t>Vuong</a:t>
            </a:r>
            <a:r>
              <a:rPr lang="en-US" sz="2300" dirty="0"/>
              <a:t> </a:t>
            </a:r>
            <a:r>
              <a:rPr lang="en-US" sz="2300" dirty="0" err="1"/>
              <a:t>Dinh</a:t>
            </a:r>
            <a:r>
              <a:rPr lang="en-US" sz="2300" dirty="0"/>
              <a:t> An</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A7D1-D422-5487-4635-12700F313088}"/>
              </a:ext>
            </a:extLst>
          </p:cNvPr>
          <p:cNvSpPr>
            <a:spLocks noGrp="1"/>
          </p:cNvSpPr>
          <p:nvPr>
            <p:ph type="title"/>
          </p:nvPr>
        </p:nvSpPr>
        <p:spPr/>
        <p:txBody>
          <a:bodyPr/>
          <a:lstStyle/>
          <a:p>
            <a:r>
              <a:rPr lang="en-US" dirty="0"/>
              <a:t>2. Related work</a:t>
            </a:r>
          </a:p>
        </p:txBody>
      </p:sp>
      <p:sp>
        <p:nvSpPr>
          <p:cNvPr id="3" name="Content Placeholder 2">
            <a:extLst>
              <a:ext uri="{FF2B5EF4-FFF2-40B4-BE49-F238E27FC236}">
                <a16:creationId xmlns:a16="http://schemas.microsoft.com/office/drawing/2014/main" id="{C00EFB8B-A9AF-DBB5-5851-57DB98AD2B57}"/>
              </a:ext>
            </a:extLst>
          </p:cNvPr>
          <p:cNvSpPr>
            <a:spLocks noGrp="1"/>
          </p:cNvSpPr>
          <p:nvPr>
            <p:ph idx="1"/>
          </p:nvPr>
        </p:nvSpPr>
        <p:spPr/>
        <p:txBody>
          <a:bodyPr/>
          <a:lstStyle/>
          <a:p>
            <a:r>
              <a:rPr lang="en-US" dirty="0"/>
              <a:t>Understanding the relationship between source and target dataset is also a great concern of scientists.</a:t>
            </a:r>
          </a:p>
          <a:p>
            <a:r>
              <a:rPr lang="en-US" dirty="0"/>
              <a:t>Firstly, relationship between target and source datasets may have greater impact on results than the magnitude of datasets. [4]</a:t>
            </a:r>
          </a:p>
          <a:p>
            <a:r>
              <a:rPr lang="en-US" dirty="0"/>
              <a:t>Secondly, in L2SP regularization, driving weights of models towards their pre-trained values has better accuracy than driving towards 0 when the two domains are highly related. [2]</a:t>
            </a:r>
          </a:p>
          <a:p>
            <a:r>
              <a:rPr lang="en-US" dirty="0"/>
              <a:t>There are several significant factors that researchers have found.</a:t>
            </a:r>
          </a:p>
          <a:p>
            <a:endParaRPr lang="en-US" dirty="0"/>
          </a:p>
        </p:txBody>
      </p:sp>
      <p:sp>
        <p:nvSpPr>
          <p:cNvPr id="4" name="TextBox 3">
            <a:extLst>
              <a:ext uri="{FF2B5EF4-FFF2-40B4-BE49-F238E27FC236}">
                <a16:creationId xmlns:a16="http://schemas.microsoft.com/office/drawing/2014/main" id="{FA714A85-7FCE-CFDD-75B0-33DC4B841803}"/>
              </a:ext>
            </a:extLst>
          </p:cNvPr>
          <p:cNvSpPr txBox="1"/>
          <p:nvPr/>
        </p:nvSpPr>
        <p:spPr>
          <a:xfrm>
            <a:off x="913794" y="5791199"/>
            <a:ext cx="10353761" cy="461665"/>
          </a:xfrm>
          <a:prstGeom prst="rect">
            <a:avLst/>
          </a:prstGeom>
          <a:noFill/>
        </p:spPr>
        <p:txBody>
          <a:bodyPr wrap="square" rtlCol="0">
            <a:spAutoFit/>
          </a:bodyPr>
          <a:lstStyle/>
          <a:p>
            <a:r>
              <a:rPr lang="en-US" baseline="-25000" dirty="0"/>
              <a:t>[4] Dhruv Mahajan, Ross </a:t>
            </a:r>
            <a:r>
              <a:rPr lang="en-US" baseline="-25000" dirty="0" err="1"/>
              <a:t>Girshick</a:t>
            </a:r>
            <a:r>
              <a:rPr lang="en-US" baseline="-25000" dirty="0"/>
              <a:t>, Vignesh Ramanathan, </a:t>
            </a:r>
            <a:r>
              <a:rPr lang="en-US" baseline="-25000" dirty="0" err="1"/>
              <a:t>Kaiming</a:t>
            </a:r>
            <a:r>
              <a:rPr lang="en-US" baseline="-25000" dirty="0"/>
              <a:t> He, Manohar </a:t>
            </a:r>
            <a:r>
              <a:rPr lang="en-US" baseline="-25000" dirty="0" err="1"/>
              <a:t>Paluri</a:t>
            </a:r>
            <a:r>
              <a:rPr lang="en-US" baseline="-25000" dirty="0"/>
              <a:t>, </a:t>
            </a:r>
            <a:r>
              <a:rPr lang="en-US" baseline="-25000" dirty="0" err="1"/>
              <a:t>Yixuan</a:t>
            </a:r>
            <a:r>
              <a:rPr lang="en-US" baseline="-25000" dirty="0"/>
              <a:t> Li, Ashwin </a:t>
            </a:r>
            <a:r>
              <a:rPr lang="en-US" baseline="-25000" dirty="0" err="1"/>
              <a:t>Bharambe</a:t>
            </a:r>
            <a:r>
              <a:rPr lang="en-US" baseline="-25000" dirty="0"/>
              <a:t>, and Laurens Van Der </a:t>
            </a:r>
            <a:r>
              <a:rPr lang="en-US" baseline="-25000" dirty="0" err="1"/>
              <a:t>Maaten</a:t>
            </a:r>
            <a:r>
              <a:rPr lang="en-US" baseline="-25000" dirty="0"/>
              <a:t>. Exploring the limits of weakly </a:t>
            </a:r>
            <a:r>
              <a:rPr lang="en-US" baseline="-25000" dirty="0" err="1"/>
              <a:t>su</a:t>
            </a:r>
            <a:r>
              <a:rPr lang="en-US" baseline="-25000" dirty="0"/>
              <a:t>- </a:t>
            </a:r>
            <a:r>
              <a:rPr lang="en-US" baseline="-25000" dirty="0" err="1"/>
              <a:t>pervised</a:t>
            </a:r>
            <a:r>
              <a:rPr lang="en-US" baseline="-25000" dirty="0"/>
              <a:t> pretraining. In Proceedings of the European confer- </a:t>
            </a:r>
            <a:r>
              <a:rPr lang="en-US" baseline="-25000" dirty="0" err="1"/>
              <a:t>ence</a:t>
            </a:r>
            <a:r>
              <a:rPr lang="en-US" baseline="-25000" dirty="0"/>
              <a:t> on computer vision (ECCV), pages 181–196, 2018</a:t>
            </a:r>
          </a:p>
        </p:txBody>
      </p:sp>
    </p:spTree>
    <p:extLst>
      <p:ext uri="{BB962C8B-B14F-4D97-AF65-F5344CB8AC3E}">
        <p14:creationId xmlns:p14="http://schemas.microsoft.com/office/powerpoint/2010/main" val="234549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3833-D49C-CE05-192D-DF85C226A2DB}"/>
              </a:ext>
            </a:extLst>
          </p:cNvPr>
          <p:cNvSpPr>
            <a:spLocks noGrp="1"/>
          </p:cNvSpPr>
          <p:nvPr>
            <p:ph type="title"/>
          </p:nvPr>
        </p:nvSpPr>
        <p:spPr/>
        <p:txBody>
          <a:bodyPr/>
          <a:lstStyle/>
          <a:p>
            <a:r>
              <a:rPr lang="en-US" dirty="0"/>
              <a:t>3.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C30DBB-4646-88BC-9180-4D11102D1658}"/>
                  </a:ext>
                </a:extLst>
              </p:cNvPr>
              <p:cNvSpPr>
                <a:spLocks noGrp="1"/>
              </p:cNvSpPr>
              <p:nvPr>
                <p:ph idx="1"/>
              </p:nvPr>
            </p:nvSpPr>
            <p:spPr/>
            <p:txBody>
              <a:bodyPr/>
              <a:lstStyle/>
              <a:p>
                <a:r>
                  <a:rPr lang="en-US" dirty="0"/>
                  <a:t>Dataset: FGVC Aircraft. There are 10,000 images, each of them is a </a:t>
                </a:r>
                <a14:m>
                  <m:oMath xmlns:m="http://schemas.openxmlformats.org/officeDocument/2006/math">
                    <m:r>
                      <a:rPr lang="en-US" b="0" i="1" smtClean="0">
                        <a:latin typeface="Cambria Math" panose="02040503050406030204" pitchFamily="18" charset="0"/>
                      </a:rPr>
                      <m:t>3×299×299</m:t>
                    </m:r>
                  </m:oMath>
                </a14:m>
                <a:r>
                  <a:rPr lang="en-US" dirty="0"/>
                  <a:t> input. Each of train set, valid set and test set has about 3,333 images (standard split by the creators). We concern about variant label of each image, for example, we consider the following image as ‘Yak-42’, because it depicts a Yak-42 aircraft.</a:t>
                </a:r>
              </a:p>
              <a:p>
                <a:endParaRPr lang="en-US" dirty="0"/>
              </a:p>
            </p:txBody>
          </p:sp>
        </mc:Choice>
        <mc:Fallback xmlns="">
          <p:sp>
            <p:nvSpPr>
              <p:cNvPr id="3" name="Content Placeholder 2">
                <a:extLst>
                  <a:ext uri="{FF2B5EF4-FFF2-40B4-BE49-F238E27FC236}">
                    <a16:creationId xmlns:a16="http://schemas.microsoft.com/office/drawing/2014/main" id="{B4C30DBB-4646-88BC-9180-4D11102D165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1026" name="Picture 2" descr="Yakovlev Yak-42 - Wikipedia">
            <a:extLst>
              <a:ext uri="{FF2B5EF4-FFF2-40B4-BE49-F238E27FC236}">
                <a16:creationId xmlns:a16="http://schemas.microsoft.com/office/drawing/2014/main" id="{66CA3DDD-09DB-C7FB-D281-7945284A4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356" y="3716773"/>
            <a:ext cx="2834640" cy="1889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D777A3-669A-A7BB-17E3-B8AE1D1B7F4F}"/>
              </a:ext>
            </a:extLst>
          </p:cNvPr>
          <p:cNvSpPr txBox="1"/>
          <p:nvPr/>
        </p:nvSpPr>
        <p:spPr>
          <a:xfrm>
            <a:off x="4429516" y="5698866"/>
            <a:ext cx="3322320" cy="369332"/>
          </a:xfrm>
          <a:prstGeom prst="rect">
            <a:avLst/>
          </a:prstGeom>
          <a:noFill/>
        </p:spPr>
        <p:txBody>
          <a:bodyPr wrap="square" rtlCol="0">
            <a:spAutoFit/>
          </a:bodyPr>
          <a:lstStyle/>
          <a:p>
            <a:r>
              <a:rPr lang="en-US" dirty="0"/>
              <a:t>Figure 1: A sample Yak-42 aircraft</a:t>
            </a:r>
          </a:p>
        </p:txBody>
      </p:sp>
    </p:spTree>
    <p:extLst>
      <p:ext uri="{BB962C8B-B14F-4D97-AF65-F5344CB8AC3E}">
        <p14:creationId xmlns:p14="http://schemas.microsoft.com/office/powerpoint/2010/main" val="295963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B127-AE75-BEFD-04A1-6862D6E041DA}"/>
              </a:ext>
            </a:extLst>
          </p:cNvPr>
          <p:cNvSpPr>
            <a:spLocks noGrp="1"/>
          </p:cNvSpPr>
          <p:nvPr>
            <p:ph type="title"/>
          </p:nvPr>
        </p:nvSpPr>
        <p:spPr/>
        <p:txBody>
          <a:bodyPr/>
          <a:lstStyle/>
          <a:p>
            <a:r>
              <a:rPr lang="en-US"/>
              <a:t>3. Methodology</a:t>
            </a:r>
            <a:endParaRPr lang="en-US" dirty="0"/>
          </a:p>
        </p:txBody>
      </p:sp>
      <p:sp>
        <p:nvSpPr>
          <p:cNvPr id="3" name="Content Placeholder 2">
            <a:extLst>
              <a:ext uri="{FF2B5EF4-FFF2-40B4-BE49-F238E27FC236}">
                <a16:creationId xmlns:a16="http://schemas.microsoft.com/office/drawing/2014/main" id="{9DF25278-C81F-CD14-C8CC-3BCC005F79BE}"/>
              </a:ext>
            </a:extLst>
          </p:cNvPr>
          <p:cNvSpPr>
            <a:spLocks noGrp="1"/>
          </p:cNvSpPr>
          <p:nvPr>
            <p:ph idx="1"/>
          </p:nvPr>
        </p:nvSpPr>
        <p:spPr/>
        <p:txBody>
          <a:bodyPr/>
          <a:lstStyle/>
          <a:p>
            <a:r>
              <a:rPr lang="en-US" dirty="0"/>
              <a:t>Model: Inception V4</a:t>
            </a:r>
          </a:p>
          <a:p>
            <a:r>
              <a:rPr lang="en-US" dirty="0"/>
              <a:t>Metric: Top-1 accuracy</a:t>
            </a:r>
          </a:p>
          <a:p>
            <a:r>
              <a:rPr lang="en-US" dirty="0"/>
              <a:t>Computation resources: Tesla T4</a:t>
            </a:r>
          </a:p>
        </p:txBody>
      </p:sp>
      <p:pic>
        <p:nvPicPr>
          <p:cNvPr id="2050" name="Picture 2" descr="Inception V4 CNN Architecture Explained . | by Anas BRITAL | Medium">
            <a:extLst>
              <a:ext uri="{FF2B5EF4-FFF2-40B4-BE49-F238E27FC236}">
                <a16:creationId xmlns:a16="http://schemas.microsoft.com/office/drawing/2014/main" id="{543A05C1-6101-4548-4F19-A79EC9F88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8965" y="2076450"/>
            <a:ext cx="5349240" cy="32095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C1E7AB-BA27-919D-CA0E-17A219A02B4A}"/>
              </a:ext>
            </a:extLst>
          </p:cNvPr>
          <p:cNvSpPr txBox="1"/>
          <p:nvPr/>
        </p:nvSpPr>
        <p:spPr>
          <a:xfrm>
            <a:off x="6337783" y="5353930"/>
            <a:ext cx="4531604" cy="369332"/>
          </a:xfrm>
          <a:prstGeom prst="rect">
            <a:avLst/>
          </a:prstGeom>
          <a:noFill/>
        </p:spPr>
        <p:txBody>
          <a:bodyPr wrap="square" rtlCol="0">
            <a:spAutoFit/>
          </a:bodyPr>
          <a:lstStyle/>
          <a:p>
            <a:r>
              <a:rPr lang="en-US" dirty="0"/>
              <a:t>Figure 2: General architecture of Inception V4</a:t>
            </a:r>
          </a:p>
        </p:txBody>
      </p:sp>
    </p:spTree>
    <p:extLst>
      <p:ext uri="{BB962C8B-B14F-4D97-AF65-F5344CB8AC3E}">
        <p14:creationId xmlns:p14="http://schemas.microsoft.com/office/powerpoint/2010/main" val="254562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8E14-DE87-C26E-CD88-0A3755D78D80}"/>
              </a:ext>
            </a:extLst>
          </p:cNvPr>
          <p:cNvSpPr>
            <a:spLocks noGrp="1"/>
          </p:cNvSpPr>
          <p:nvPr>
            <p:ph type="title"/>
          </p:nvPr>
        </p:nvSpPr>
        <p:spPr/>
        <p:txBody>
          <a:bodyPr/>
          <a:lstStyle/>
          <a:p>
            <a:r>
              <a:rPr lang="en-US" dirty="0"/>
              <a:t>4. Experiments</a:t>
            </a:r>
          </a:p>
        </p:txBody>
      </p:sp>
      <p:sp>
        <p:nvSpPr>
          <p:cNvPr id="6" name="TextBox 5">
            <a:extLst>
              <a:ext uri="{FF2B5EF4-FFF2-40B4-BE49-F238E27FC236}">
                <a16:creationId xmlns:a16="http://schemas.microsoft.com/office/drawing/2014/main" id="{7BFCA6CD-2821-2DD4-1924-46A117034695}"/>
              </a:ext>
            </a:extLst>
          </p:cNvPr>
          <p:cNvSpPr txBox="1"/>
          <p:nvPr/>
        </p:nvSpPr>
        <p:spPr>
          <a:xfrm>
            <a:off x="3592464" y="5657512"/>
            <a:ext cx="4996424" cy="369332"/>
          </a:xfrm>
          <a:prstGeom prst="rect">
            <a:avLst/>
          </a:prstGeom>
          <a:noFill/>
        </p:spPr>
        <p:txBody>
          <a:bodyPr wrap="square" rtlCol="0">
            <a:spAutoFit/>
          </a:bodyPr>
          <a:lstStyle/>
          <a:p>
            <a:r>
              <a:rPr lang="en-US" dirty="0"/>
              <a:t>Figure 3: Learning process of proposed methodology</a:t>
            </a:r>
          </a:p>
        </p:txBody>
      </p:sp>
      <p:pic>
        <p:nvPicPr>
          <p:cNvPr id="8" name="Content Placeholder 7">
            <a:extLst>
              <a:ext uri="{FF2B5EF4-FFF2-40B4-BE49-F238E27FC236}">
                <a16:creationId xmlns:a16="http://schemas.microsoft.com/office/drawing/2014/main" id="{F26A0C57-7FC2-1587-BD6F-B2467CC52F41}"/>
              </a:ext>
            </a:extLst>
          </p:cNvPr>
          <p:cNvPicPr>
            <a:picLocks noGrp="1" noChangeAspect="1"/>
          </p:cNvPicPr>
          <p:nvPr>
            <p:ph idx="1"/>
          </p:nvPr>
        </p:nvPicPr>
        <p:blipFill>
          <a:blip r:embed="rId2"/>
          <a:stretch>
            <a:fillRect/>
          </a:stretch>
        </p:blipFill>
        <p:spPr>
          <a:xfrm>
            <a:off x="914400" y="2207248"/>
            <a:ext cx="10353675" cy="3453153"/>
          </a:xfrm>
        </p:spPr>
      </p:pic>
    </p:spTree>
    <p:extLst>
      <p:ext uri="{BB962C8B-B14F-4D97-AF65-F5344CB8AC3E}">
        <p14:creationId xmlns:p14="http://schemas.microsoft.com/office/powerpoint/2010/main" val="51445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94E7-29E7-EB36-225F-BB0796C77D1A}"/>
              </a:ext>
            </a:extLst>
          </p:cNvPr>
          <p:cNvSpPr>
            <a:spLocks noGrp="1"/>
          </p:cNvSpPr>
          <p:nvPr>
            <p:ph type="title"/>
          </p:nvPr>
        </p:nvSpPr>
        <p:spPr/>
        <p:txBody>
          <a:bodyPr/>
          <a:lstStyle/>
          <a:p>
            <a:r>
              <a:rPr lang="en-US" dirty="0"/>
              <a:t>4. Experiments</a:t>
            </a:r>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CD41F020-DE45-9538-001B-F5054263C83B}"/>
                  </a:ext>
                </a:extLst>
              </p:cNvPr>
              <p:cNvGraphicFramePr>
                <a:graphicFrameLocks noGrp="1"/>
              </p:cNvGraphicFramePr>
              <p:nvPr>
                <p:ph idx="1"/>
                <p:extLst>
                  <p:ext uri="{D42A27DB-BD31-4B8C-83A1-F6EECF244321}">
                    <p14:modId xmlns:p14="http://schemas.microsoft.com/office/powerpoint/2010/main" val="2739087979"/>
                  </p:ext>
                </p:extLst>
              </p:nvPr>
            </p:nvGraphicFramePr>
            <p:xfrm>
              <a:off x="914400" y="2250440"/>
              <a:ext cx="10353672" cy="14833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3503715736"/>
                        </a:ext>
                      </a:extLst>
                    </a:gridCol>
                    <a:gridCol w="2588418">
                      <a:extLst>
                        <a:ext uri="{9D8B030D-6E8A-4147-A177-3AD203B41FA5}">
                          <a16:colId xmlns:a16="http://schemas.microsoft.com/office/drawing/2014/main" val="2648301945"/>
                        </a:ext>
                      </a:extLst>
                    </a:gridCol>
                    <a:gridCol w="2588418">
                      <a:extLst>
                        <a:ext uri="{9D8B030D-6E8A-4147-A177-3AD203B41FA5}">
                          <a16:colId xmlns:a16="http://schemas.microsoft.com/office/drawing/2014/main" val="3800111721"/>
                        </a:ext>
                      </a:extLst>
                    </a:gridCol>
                    <a:gridCol w="2588418">
                      <a:extLst>
                        <a:ext uri="{9D8B030D-6E8A-4147-A177-3AD203B41FA5}">
                          <a16:colId xmlns:a16="http://schemas.microsoft.com/office/drawing/2014/main" val="2593675199"/>
                        </a:ext>
                      </a:extLst>
                    </a:gridCol>
                  </a:tblGrid>
                  <a:tr h="370840">
                    <a:tc>
                      <a:txBody>
                        <a:bodyPr/>
                        <a:lstStyle/>
                        <a:p>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2">
                      <a:txBody>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𝜷</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6706011"/>
                      </a:ext>
                    </a:extLst>
                  </a:tr>
                  <a:tr h="370840">
                    <a:tc>
                      <a:txBody>
                        <a:bodyPr/>
                        <a:lstStyle/>
                        <a:p>
                          <a:endParaRPr lang="en-US">
                            <a:solidFill>
                              <a:schemeClr val="tx1"/>
                            </a:solidFill>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980220"/>
                      </a:ext>
                    </a:extLst>
                  </a:tr>
                  <a:tr h="370840">
                    <a:tc rowSpan="2">
                      <a:txBody>
                        <a:bodyPr/>
                        <a:lstStyle/>
                        <a:p>
                          <a:pPr>
                            <a:lnSpc>
                              <a:spcPct val="200000"/>
                            </a:lnSpc>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𝜶</m:t>
                                </m:r>
                              </m:oMath>
                            </m:oMathPara>
                          </a14:m>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0.00004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77.83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dirty="0">
                              <a:solidFill>
                                <a:schemeClr val="tx1"/>
                              </a:solidFill>
                            </a:rPr>
                            <a:t>78.94</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819697208"/>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0.0004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78.16</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b="1" dirty="0">
                              <a:solidFill>
                                <a:schemeClr val="tx1"/>
                              </a:solidFill>
                            </a:rPr>
                            <a:t>80.02</a:t>
                          </a:r>
                        </a:p>
                      </a:txBody>
                      <a:tcPr>
                        <a:solidFill>
                          <a:schemeClr val="bg1"/>
                        </a:solidFill>
                      </a:tcPr>
                    </a:tc>
                    <a:extLst>
                      <a:ext uri="{0D108BD9-81ED-4DB2-BD59-A6C34878D82A}">
                        <a16:rowId xmlns:a16="http://schemas.microsoft.com/office/drawing/2014/main" val="275435009"/>
                      </a:ext>
                    </a:extLst>
                  </a:tr>
                </a:tbl>
              </a:graphicData>
            </a:graphic>
          </p:graphicFrame>
        </mc:Choice>
        <mc:Fallback>
          <p:graphicFrame>
            <p:nvGraphicFramePr>
              <p:cNvPr id="4" name="Table 4">
                <a:extLst>
                  <a:ext uri="{FF2B5EF4-FFF2-40B4-BE49-F238E27FC236}">
                    <a16:creationId xmlns:a16="http://schemas.microsoft.com/office/drawing/2014/main" id="{CD41F020-DE45-9538-001B-F5054263C83B}"/>
                  </a:ext>
                </a:extLst>
              </p:cNvPr>
              <p:cNvGraphicFramePr>
                <a:graphicFrameLocks noGrp="1"/>
              </p:cNvGraphicFramePr>
              <p:nvPr>
                <p:ph idx="1"/>
                <p:extLst>
                  <p:ext uri="{D42A27DB-BD31-4B8C-83A1-F6EECF244321}">
                    <p14:modId xmlns:p14="http://schemas.microsoft.com/office/powerpoint/2010/main" val="2739087979"/>
                  </p:ext>
                </p:extLst>
              </p:nvPr>
            </p:nvGraphicFramePr>
            <p:xfrm>
              <a:off x="914400" y="2250440"/>
              <a:ext cx="10353672" cy="14833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3503715736"/>
                        </a:ext>
                      </a:extLst>
                    </a:gridCol>
                    <a:gridCol w="2588418">
                      <a:extLst>
                        <a:ext uri="{9D8B030D-6E8A-4147-A177-3AD203B41FA5}">
                          <a16:colId xmlns:a16="http://schemas.microsoft.com/office/drawing/2014/main" val="2648301945"/>
                        </a:ext>
                      </a:extLst>
                    </a:gridCol>
                    <a:gridCol w="2588418">
                      <a:extLst>
                        <a:ext uri="{9D8B030D-6E8A-4147-A177-3AD203B41FA5}">
                          <a16:colId xmlns:a16="http://schemas.microsoft.com/office/drawing/2014/main" val="3800111721"/>
                        </a:ext>
                      </a:extLst>
                    </a:gridCol>
                    <a:gridCol w="2588418">
                      <a:extLst>
                        <a:ext uri="{9D8B030D-6E8A-4147-A177-3AD203B41FA5}">
                          <a16:colId xmlns:a16="http://schemas.microsoft.com/office/drawing/2014/main" val="2593675199"/>
                        </a:ext>
                      </a:extLst>
                    </a:gridCol>
                  </a:tblGrid>
                  <a:tr h="370840">
                    <a:tc>
                      <a:txBody>
                        <a:bodyPr/>
                        <a:lstStyle/>
                        <a:p>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353" t="-1639" r="-236" b="-326230"/>
                          </a:stretch>
                        </a:blip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6706011"/>
                      </a:ext>
                    </a:extLst>
                  </a:tr>
                  <a:tr h="370840">
                    <a:tc>
                      <a:txBody>
                        <a:bodyPr/>
                        <a:lstStyle/>
                        <a:p>
                          <a:endParaRPr lang="en-US">
                            <a:solidFill>
                              <a:schemeClr val="tx1"/>
                            </a:solidFill>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980220"/>
                      </a:ext>
                    </a:extLst>
                  </a:tr>
                  <a:tr h="370840">
                    <a:tc row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71" t="-100820" r="-300235" b="-13115"/>
                          </a:stretch>
                        </a:blipFill>
                      </a:tcPr>
                    </a:tc>
                    <a:tc>
                      <a:txBody>
                        <a:bodyPr/>
                        <a:lstStyle/>
                        <a:p>
                          <a:pPr algn="ctr"/>
                          <a:r>
                            <a:rPr lang="en-US" dirty="0">
                              <a:solidFill>
                                <a:schemeClr val="tx1"/>
                              </a:solidFill>
                            </a:rPr>
                            <a:t>0.00004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77.83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dirty="0">
                              <a:solidFill>
                                <a:schemeClr val="tx1"/>
                              </a:solidFill>
                            </a:rPr>
                            <a:t>78.94</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819697208"/>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0.0004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78.16</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b="1" dirty="0">
                              <a:solidFill>
                                <a:schemeClr val="tx1"/>
                              </a:solidFill>
                            </a:rPr>
                            <a:t>80.02</a:t>
                          </a:r>
                        </a:p>
                      </a:txBody>
                      <a:tcPr>
                        <a:solidFill>
                          <a:schemeClr val="bg1"/>
                        </a:solidFill>
                      </a:tcPr>
                    </a:tc>
                    <a:extLst>
                      <a:ext uri="{0D108BD9-81ED-4DB2-BD59-A6C34878D82A}">
                        <a16:rowId xmlns:a16="http://schemas.microsoft.com/office/drawing/2014/main" val="27543500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536E3A-F3D5-A843-92CF-698A2D2A9B5E}"/>
                  </a:ext>
                </a:extLst>
              </p:cNvPr>
              <p:cNvSpPr txBox="1"/>
              <p:nvPr/>
            </p:nvSpPr>
            <p:spPr>
              <a:xfrm>
                <a:off x="3065536" y="3748008"/>
                <a:ext cx="6050280" cy="369332"/>
              </a:xfrm>
              <a:prstGeom prst="rect">
                <a:avLst/>
              </a:prstGeom>
              <a:noFill/>
            </p:spPr>
            <p:txBody>
              <a:bodyPr wrap="square" rtlCol="0">
                <a:spAutoFit/>
              </a:bodyPr>
              <a:lstStyle/>
              <a:p>
                <a:r>
                  <a:rPr lang="en-US" dirty="0"/>
                  <a:t>Table 1: Top-1 accuracy (%) by combination of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𝛽</m:t>
                    </m:r>
                  </m:oMath>
                </a14:m>
                <a:r>
                  <a:rPr lang="en-US" dirty="0"/>
                  <a:t> (Equation 2)</a:t>
                </a:r>
              </a:p>
            </p:txBody>
          </p:sp>
        </mc:Choice>
        <mc:Fallback xmlns="">
          <p:sp>
            <p:nvSpPr>
              <p:cNvPr id="6" name="TextBox 5">
                <a:extLst>
                  <a:ext uri="{FF2B5EF4-FFF2-40B4-BE49-F238E27FC236}">
                    <a16:creationId xmlns:a16="http://schemas.microsoft.com/office/drawing/2014/main" id="{7E536E3A-F3D5-A843-92CF-698A2D2A9B5E}"/>
                  </a:ext>
                </a:extLst>
              </p:cNvPr>
              <p:cNvSpPr txBox="1">
                <a:spLocks noRot="1" noChangeAspect="1" noMove="1" noResize="1" noEditPoints="1" noAdjustHandles="1" noChangeArrowheads="1" noChangeShapeType="1" noTextEdit="1"/>
              </p:cNvSpPr>
              <p:nvPr/>
            </p:nvSpPr>
            <p:spPr>
              <a:xfrm>
                <a:off x="3065536" y="3748008"/>
                <a:ext cx="6050280" cy="369332"/>
              </a:xfrm>
              <a:prstGeom prst="rect">
                <a:avLst/>
              </a:prstGeom>
              <a:blipFill>
                <a:blip r:embed="rId3"/>
                <a:stretch>
                  <a:fillRect l="-907"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42931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B9CA-4189-F279-0913-ED44D4939EEA}"/>
              </a:ext>
            </a:extLst>
          </p:cNvPr>
          <p:cNvSpPr>
            <a:spLocks noGrp="1"/>
          </p:cNvSpPr>
          <p:nvPr>
            <p:ph type="title"/>
          </p:nvPr>
        </p:nvSpPr>
        <p:spPr/>
        <p:txBody>
          <a:bodyPr/>
          <a:lstStyle/>
          <a:p>
            <a:r>
              <a:rPr lang="en-US" dirty="0"/>
              <a:t>5. Discussion</a:t>
            </a:r>
          </a:p>
        </p:txBody>
      </p:sp>
      <p:sp>
        <p:nvSpPr>
          <p:cNvPr id="3" name="Content Placeholder 2">
            <a:extLst>
              <a:ext uri="{FF2B5EF4-FFF2-40B4-BE49-F238E27FC236}">
                <a16:creationId xmlns:a16="http://schemas.microsoft.com/office/drawing/2014/main" id="{E562BA1A-5371-68B4-0751-2AEB62B04718}"/>
              </a:ext>
            </a:extLst>
          </p:cNvPr>
          <p:cNvSpPr>
            <a:spLocks noGrp="1"/>
          </p:cNvSpPr>
          <p:nvPr>
            <p:ph idx="1"/>
          </p:nvPr>
        </p:nvSpPr>
        <p:spPr/>
        <p:txBody>
          <a:bodyPr/>
          <a:lstStyle/>
          <a:p>
            <a:r>
              <a:rPr lang="en-US" dirty="0"/>
              <a:t>In this project, the author proposed a joint loss of L2SP-Fisher and L2SP and study the impact of L2SP-Fisher hyperparameters.</a:t>
            </a:r>
          </a:p>
          <a:p>
            <a:r>
              <a:rPr lang="en-US" dirty="0"/>
              <a:t>In the future, in order to achieve further improvements, the author will study the impact of other hyperparameters to proposed method.</a:t>
            </a:r>
          </a:p>
        </p:txBody>
      </p:sp>
    </p:spTree>
    <p:extLst>
      <p:ext uri="{BB962C8B-B14F-4D97-AF65-F5344CB8AC3E}">
        <p14:creationId xmlns:p14="http://schemas.microsoft.com/office/powerpoint/2010/main" val="76156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0642-64F6-0FF3-1C5D-4EF8A647A284}"/>
              </a:ext>
            </a:extLst>
          </p:cNvPr>
          <p:cNvSpPr>
            <a:spLocks noGrp="1"/>
          </p:cNvSpPr>
          <p:nvPr>
            <p:ph type="title"/>
          </p:nvPr>
        </p:nvSpPr>
        <p:spPr/>
        <p:txBody>
          <a:bodyPr/>
          <a:lstStyle/>
          <a:p>
            <a:r>
              <a:rPr lang="en-US" dirty="0"/>
              <a:t>Thank you for your attention!</a:t>
            </a:r>
          </a:p>
        </p:txBody>
      </p:sp>
      <p:pic>
        <p:nvPicPr>
          <p:cNvPr id="3074" name="Picture 2" descr="Google giới thiệu tính năng Q&amp;A cho Google Maps">
            <a:extLst>
              <a:ext uri="{FF2B5EF4-FFF2-40B4-BE49-F238E27FC236}">
                <a16:creationId xmlns:a16="http://schemas.microsoft.com/office/drawing/2014/main" id="{3503119B-88C1-DB5B-3DA9-22F59D5945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2225" y="2076450"/>
            <a:ext cx="705802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7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BB4D-7EE9-081A-6FD2-A87AE2AEBD78}"/>
              </a:ext>
            </a:extLst>
          </p:cNvPr>
          <p:cNvSpPr>
            <a:spLocks noGrp="1"/>
          </p:cNvSpPr>
          <p:nvPr>
            <p:ph type="title"/>
          </p:nvPr>
        </p:nvSpPr>
        <p:spPr/>
        <p:txBody>
          <a:bodyPr/>
          <a:lstStyle/>
          <a:p>
            <a:r>
              <a:rPr lang="en-US" dirty="0"/>
              <a:t>About the presenter</a:t>
            </a:r>
          </a:p>
        </p:txBody>
      </p:sp>
      <p:sp>
        <p:nvSpPr>
          <p:cNvPr id="3" name="Content Placeholder 2">
            <a:extLst>
              <a:ext uri="{FF2B5EF4-FFF2-40B4-BE49-F238E27FC236}">
                <a16:creationId xmlns:a16="http://schemas.microsoft.com/office/drawing/2014/main" id="{ACAB5D97-3809-5E70-3DCC-A98BDC8E1BE9}"/>
              </a:ext>
            </a:extLst>
          </p:cNvPr>
          <p:cNvSpPr>
            <a:spLocks noGrp="1"/>
          </p:cNvSpPr>
          <p:nvPr>
            <p:ph idx="1"/>
          </p:nvPr>
        </p:nvSpPr>
        <p:spPr/>
        <p:txBody>
          <a:bodyPr/>
          <a:lstStyle/>
          <a:p>
            <a:r>
              <a:rPr lang="en-US" dirty="0"/>
              <a:t>I’m in my final year at Hanoi University of Science and Technology. I’m studying Bachelor of Computer Science in Talented Program.</a:t>
            </a:r>
          </a:p>
          <a:p>
            <a:r>
              <a:rPr lang="en-US" dirty="0"/>
              <a:t>I used to research in Evolutionary Algorithm and had a publication.</a:t>
            </a:r>
          </a:p>
          <a:p>
            <a:r>
              <a:rPr lang="en-US" dirty="0"/>
              <a:t>I have switched to Reinforcement Learning for almost a year. I completed the Reinforcement Learning  Specialization (includes 4 courses) on Coursera.</a:t>
            </a:r>
          </a:p>
          <a:p>
            <a:r>
              <a:rPr lang="en-US" dirty="0"/>
              <a:t>I have an enthusiasm for AI/ML/DL and I want to become a ML expert in the future.</a:t>
            </a:r>
          </a:p>
        </p:txBody>
      </p:sp>
    </p:spTree>
    <p:extLst>
      <p:ext uri="{BB962C8B-B14F-4D97-AF65-F5344CB8AC3E}">
        <p14:creationId xmlns:p14="http://schemas.microsoft.com/office/powerpoint/2010/main" val="170966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2D0F-6634-3D6F-4586-FB3691B49896}"/>
              </a:ext>
            </a:extLst>
          </p:cNvPr>
          <p:cNvSpPr>
            <a:spLocks noGrp="1"/>
          </p:cNvSpPr>
          <p:nvPr>
            <p:ph type="title"/>
          </p:nvPr>
        </p:nvSpPr>
        <p:spPr/>
        <p:txBody>
          <a:bodyPr/>
          <a:lstStyle/>
          <a:p>
            <a:r>
              <a:rPr lang="en-US" dirty="0"/>
              <a:t>ML experiences</a:t>
            </a:r>
          </a:p>
        </p:txBody>
      </p:sp>
      <p:sp>
        <p:nvSpPr>
          <p:cNvPr id="3" name="Content Placeholder 2">
            <a:extLst>
              <a:ext uri="{FF2B5EF4-FFF2-40B4-BE49-F238E27FC236}">
                <a16:creationId xmlns:a16="http://schemas.microsoft.com/office/drawing/2014/main" id="{9751AE0F-3540-E47B-D127-A4C0F83B3DDD}"/>
              </a:ext>
            </a:extLst>
          </p:cNvPr>
          <p:cNvSpPr>
            <a:spLocks noGrp="1"/>
          </p:cNvSpPr>
          <p:nvPr>
            <p:ph idx="1"/>
          </p:nvPr>
        </p:nvSpPr>
        <p:spPr/>
        <p:txBody>
          <a:bodyPr/>
          <a:lstStyle/>
          <a:p>
            <a:r>
              <a:rPr lang="en-US" dirty="0"/>
              <a:t>Build an intelligent chatbot with Transformer.</a:t>
            </a:r>
          </a:p>
          <a:p>
            <a:r>
              <a:rPr lang="en-US" dirty="0"/>
              <a:t>Bank-churn prediction using ML methods.</a:t>
            </a:r>
          </a:p>
          <a:p>
            <a:r>
              <a:rPr lang="en-US" dirty="0"/>
              <a:t>Weakly supervised semantic segmentation.</a:t>
            </a:r>
          </a:p>
          <a:p>
            <a:r>
              <a:rPr lang="en-US" dirty="0"/>
              <a:t>Minimize energy depletion in WRSN using Deep Q-Learning and GraphSAGE.</a:t>
            </a:r>
            <a:r>
              <a:rPr lang="en-US" baseline="30000" dirty="0"/>
              <a:t>1</a:t>
            </a:r>
            <a:endParaRPr lang="en-US" dirty="0"/>
          </a:p>
        </p:txBody>
      </p:sp>
      <p:sp>
        <p:nvSpPr>
          <p:cNvPr id="5" name="TextBox 4">
            <a:extLst>
              <a:ext uri="{FF2B5EF4-FFF2-40B4-BE49-F238E27FC236}">
                <a16:creationId xmlns:a16="http://schemas.microsoft.com/office/drawing/2014/main" id="{5AC9AF72-6729-89B0-6066-D0187D0FE7FB}"/>
              </a:ext>
            </a:extLst>
          </p:cNvPr>
          <p:cNvSpPr txBox="1"/>
          <p:nvPr/>
        </p:nvSpPr>
        <p:spPr>
          <a:xfrm>
            <a:off x="913794" y="5791199"/>
            <a:ext cx="3521045" cy="276999"/>
          </a:xfrm>
          <a:prstGeom prst="rect">
            <a:avLst/>
          </a:prstGeom>
          <a:noFill/>
        </p:spPr>
        <p:txBody>
          <a:bodyPr wrap="square" rtlCol="0">
            <a:spAutoFit/>
          </a:bodyPr>
          <a:lstStyle/>
          <a:p>
            <a:r>
              <a:rPr lang="en-US" baseline="-25000" dirty="0"/>
              <a:t>1 This is also my current thesis</a:t>
            </a:r>
          </a:p>
        </p:txBody>
      </p:sp>
    </p:spTree>
    <p:extLst>
      <p:ext uri="{BB962C8B-B14F-4D97-AF65-F5344CB8AC3E}">
        <p14:creationId xmlns:p14="http://schemas.microsoft.com/office/powerpoint/2010/main" val="125467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FGVC of aircraft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1. Introduction</a:t>
            </a:r>
          </a:p>
          <a:p>
            <a:pPr marL="36900" lvl="0" indent="0">
              <a:buNone/>
            </a:pPr>
            <a:r>
              <a:rPr lang="en-US" sz="2400" dirty="0"/>
              <a:t>2. Related work</a:t>
            </a:r>
          </a:p>
          <a:p>
            <a:pPr marL="36900" lvl="0" indent="0">
              <a:buNone/>
            </a:pPr>
            <a:r>
              <a:rPr lang="en-US" sz="2400" dirty="0"/>
              <a:t>3. Methodology</a:t>
            </a:r>
          </a:p>
          <a:p>
            <a:pPr marL="36900" lvl="0" indent="0">
              <a:buNone/>
            </a:pPr>
            <a:r>
              <a:rPr lang="en-US" sz="2400" dirty="0"/>
              <a:t>4. Experiment</a:t>
            </a:r>
          </a:p>
          <a:p>
            <a:pPr marL="36900" lvl="0" indent="0">
              <a:buNone/>
            </a:pPr>
            <a:r>
              <a:rPr lang="en-US" sz="2400" dirty="0"/>
              <a:t>5. Discussion</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DE1E-7C03-7BE5-B390-C5F552863BA5}"/>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F9DBE558-2C2E-3991-454C-00338659B668}"/>
              </a:ext>
            </a:extLst>
          </p:cNvPr>
          <p:cNvSpPr>
            <a:spLocks noGrp="1"/>
          </p:cNvSpPr>
          <p:nvPr>
            <p:ph idx="1"/>
          </p:nvPr>
        </p:nvSpPr>
        <p:spPr/>
        <p:txBody>
          <a:bodyPr/>
          <a:lstStyle/>
          <a:p>
            <a:r>
              <a:rPr lang="en-US" dirty="0"/>
              <a:t>In recent years, CNNs has gained public attention due to various success. [1]</a:t>
            </a:r>
          </a:p>
          <a:p>
            <a:r>
              <a:rPr lang="en-US" dirty="0"/>
              <a:t>In CNNs, extensive computation is one of the major drawbacks that could prevent from practical applications.</a:t>
            </a:r>
          </a:p>
          <a:p>
            <a:r>
              <a:rPr lang="en-US" dirty="0"/>
              <a:t>However, thanks to transfer learning, CNNs can save a lot of computation by transferring knowledge from a huge domain to a much smaller one. [2]</a:t>
            </a:r>
          </a:p>
        </p:txBody>
      </p:sp>
      <p:sp>
        <p:nvSpPr>
          <p:cNvPr id="4" name="TextBox 3">
            <a:extLst>
              <a:ext uri="{FF2B5EF4-FFF2-40B4-BE49-F238E27FC236}">
                <a16:creationId xmlns:a16="http://schemas.microsoft.com/office/drawing/2014/main" id="{761472FC-AE08-FA56-B1CD-B2CAE46AFF54}"/>
              </a:ext>
            </a:extLst>
          </p:cNvPr>
          <p:cNvSpPr txBox="1"/>
          <p:nvPr/>
        </p:nvSpPr>
        <p:spPr>
          <a:xfrm>
            <a:off x="913794" y="5791199"/>
            <a:ext cx="10353761" cy="830997"/>
          </a:xfrm>
          <a:prstGeom prst="rect">
            <a:avLst/>
          </a:prstGeom>
          <a:noFill/>
        </p:spPr>
        <p:txBody>
          <a:bodyPr wrap="square" rtlCol="0">
            <a:spAutoFit/>
          </a:bodyPr>
          <a:lstStyle/>
          <a:p>
            <a:r>
              <a:rPr lang="en-US" baseline="-25000" dirty="0"/>
              <a:t>[1] </a:t>
            </a:r>
            <a:r>
              <a:rPr lang="en-US" baseline="-25000" dirty="0" err="1"/>
              <a:t>Kaiming</a:t>
            </a:r>
            <a:r>
              <a:rPr lang="en-US" baseline="-25000" dirty="0"/>
              <a:t> He, </a:t>
            </a:r>
            <a:r>
              <a:rPr lang="en-US" baseline="-25000" dirty="0" err="1"/>
              <a:t>Xiangyu</a:t>
            </a:r>
            <a:r>
              <a:rPr lang="en-US" baseline="-25000" dirty="0"/>
              <a:t> Zhang, </a:t>
            </a:r>
            <a:r>
              <a:rPr lang="en-US" baseline="-25000" dirty="0" err="1"/>
              <a:t>Shaoqing</a:t>
            </a:r>
            <a:r>
              <a:rPr lang="en-US" baseline="-25000" dirty="0"/>
              <a:t> Ren, and Jian Sun. Deep residual learning for image recognition. In Proceedings of the IEEE conference on computer vision and pattern </a:t>
            </a:r>
            <a:r>
              <a:rPr lang="en-US" baseline="-25000" dirty="0" err="1"/>
              <a:t>recog</a:t>
            </a:r>
            <a:r>
              <a:rPr lang="en-US" baseline="-25000" dirty="0"/>
              <a:t>- </a:t>
            </a:r>
            <a:r>
              <a:rPr lang="en-US" baseline="-25000" dirty="0" err="1"/>
              <a:t>nition</a:t>
            </a:r>
            <a:r>
              <a:rPr lang="en-US" baseline="-25000" dirty="0"/>
              <a:t>, pages 770–778, 2016</a:t>
            </a:r>
          </a:p>
          <a:p>
            <a:r>
              <a:rPr lang="en-US" baseline="-25000" dirty="0"/>
              <a:t>[2] Li </a:t>
            </a:r>
            <a:r>
              <a:rPr lang="en-US" baseline="-25000" dirty="0" err="1"/>
              <a:t>Xuhong</a:t>
            </a:r>
            <a:r>
              <a:rPr lang="en-US" baseline="-25000" dirty="0"/>
              <a:t>, Yves </a:t>
            </a:r>
            <a:r>
              <a:rPr lang="en-US" baseline="-25000" dirty="0" err="1"/>
              <a:t>Grandvalet</a:t>
            </a:r>
            <a:r>
              <a:rPr lang="en-US" baseline="-25000" dirty="0"/>
              <a:t>, and Franck </a:t>
            </a:r>
            <a:r>
              <a:rPr lang="en-US" baseline="-25000" dirty="0" err="1"/>
              <a:t>Davoine</a:t>
            </a:r>
            <a:r>
              <a:rPr lang="en-US" baseline="-25000" dirty="0"/>
              <a:t>. Explicit inductive bias for transfer learning with convolutional net- works. In International Conference on Machine Learning, pages 2825–2834. PMLR, 2018</a:t>
            </a:r>
          </a:p>
        </p:txBody>
      </p:sp>
    </p:spTree>
    <p:extLst>
      <p:ext uri="{BB962C8B-B14F-4D97-AF65-F5344CB8AC3E}">
        <p14:creationId xmlns:p14="http://schemas.microsoft.com/office/powerpoint/2010/main" val="280236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7693-ED0E-1A40-71FD-A5EDC92F0BDA}"/>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A102D1-5BAE-4122-AEF2-09176192F580}"/>
                  </a:ext>
                </a:extLst>
              </p:cNvPr>
              <p:cNvSpPr>
                <a:spLocks noGrp="1"/>
              </p:cNvSpPr>
              <p:nvPr>
                <p:ph idx="1"/>
              </p:nvPr>
            </p:nvSpPr>
            <p:spPr/>
            <p:txBody>
              <a:bodyPr/>
              <a:lstStyle/>
              <a:p>
                <a:r>
                  <a:rPr lang="en-US" dirty="0"/>
                  <a:t>To avoid failed knowledge transfer, L2SP regularization was introduced in [2]. L2SP has the form of:</a:t>
                </a:r>
              </a:p>
              <a:p>
                <a:pPr marL="3690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L</m:t>
                      </m:r>
                      <m:r>
                        <a:rPr lang="en-US" b="0" i="0" smtClean="0">
                          <a:latin typeface="Cambria Math" panose="02040503050406030204" pitchFamily="18" charset="0"/>
                        </a:rPr>
                        <m:t>2</m:t>
                      </m:r>
                      <m:r>
                        <m:rPr>
                          <m:sty m:val="p"/>
                        </m:rPr>
                        <a:rPr lang="en-US" b="0" i="0" smtClean="0">
                          <a:latin typeface="Cambria Math" panose="02040503050406030204" pitchFamily="18" charset="0"/>
                        </a:rPr>
                        <m:t>SP</m:t>
                      </m:r>
                      <m:d>
                        <m:dPr>
                          <m:ctrlPr>
                            <a:rPr lang="en-US" b="1" i="1" smtClean="0">
                              <a:latin typeface="Cambria Math" panose="02040503050406030204" pitchFamily="18" charset="0"/>
                            </a:rPr>
                          </m:ctrlPr>
                        </m:dPr>
                        <m:e>
                          <m:r>
                            <a:rPr lang="en-US" b="1" i="1" smtClean="0">
                              <a:latin typeface="Cambria Math" panose="02040503050406030204" pitchFamily="18" charset="0"/>
                            </a:rPr>
                            <m:t>𝒘</m:t>
                          </m:r>
                        </m:e>
                      </m:d>
                      <m:r>
                        <a:rPr lang="en-US" b="1" i="1" smtClean="0">
                          <a:latin typeface="Cambria Math" panose="02040503050406030204" pitchFamily="18" charset="0"/>
                        </a:rPr>
                        <m:t>=</m:t>
                      </m:r>
                      <m:r>
                        <a:rPr lang="en-US" b="1" i="1" smtClean="0">
                          <a:latin typeface="Cambria Math" panose="02040503050406030204" pitchFamily="18" charset="0"/>
                        </a:rPr>
                        <m:t>𝜶</m:t>
                      </m:r>
                      <m:sSubSup>
                        <m:sSubSupPr>
                          <m:ctrlPr>
                            <a:rPr lang="en-US" b="1" i="1" smtClean="0">
                              <a:latin typeface="Cambria Math" panose="02040503050406030204" pitchFamily="18" charset="0"/>
                            </a:rPr>
                          </m:ctrlPr>
                        </m:sSubSupPr>
                        <m:e>
                          <m:d>
                            <m:dPr>
                              <m:begChr m:val="‖"/>
                              <m:endChr m:val="‖"/>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𝑺</m:t>
                                  </m:r>
                                </m:sub>
                              </m:sSub>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𝒘</m:t>
                                  </m:r>
                                </m:e>
                                <m:sub>
                                  <m:r>
                                    <a:rPr lang="en-US" b="1" i="1" smtClean="0">
                                      <a:latin typeface="Cambria Math" panose="02040503050406030204" pitchFamily="18" charset="0"/>
                                    </a:rPr>
                                    <m:t>𝑺</m:t>
                                  </m:r>
                                </m:sub>
                                <m:sup>
                                  <m:r>
                                    <a:rPr lang="en-US" b="1" i="1" smtClean="0">
                                      <a:latin typeface="Cambria Math" panose="02040503050406030204" pitchFamily="18" charset="0"/>
                                    </a:rPr>
                                    <m:t>𝟎</m:t>
                                  </m:r>
                                </m:sup>
                              </m:sSubSup>
                            </m:e>
                          </m:d>
                        </m:e>
                        <m:sub>
                          <m:r>
                            <a:rPr lang="en-US" b="1" i="1" smtClean="0">
                              <a:latin typeface="Cambria Math" panose="02040503050406030204" pitchFamily="18" charset="0"/>
                            </a:rPr>
                            <m:t>𝟐</m:t>
                          </m:r>
                        </m:sub>
                        <m:sup>
                          <m:r>
                            <a:rPr lang="en-US" b="1" i="1" smtClean="0">
                              <a:latin typeface="Cambria Math" panose="02040503050406030204" pitchFamily="18" charset="0"/>
                            </a:rPr>
                            <m:t>𝟐</m:t>
                          </m:r>
                        </m:sup>
                      </m:sSubSup>
                      <m:r>
                        <a:rPr lang="en-US" b="1" i="1" smtClean="0">
                          <a:latin typeface="Cambria Math" panose="02040503050406030204" pitchFamily="18" charset="0"/>
                        </a:rPr>
                        <m:t>+</m:t>
                      </m:r>
                      <m:r>
                        <a:rPr lang="en-US" b="1" i="1" smtClean="0">
                          <a:latin typeface="Cambria Math" panose="02040503050406030204" pitchFamily="18" charset="0"/>
                        </a:rPr>
                        <m:t>𝜷</m:t>
                      </m:r>
                      <m:d>
                        <m:dPr>
                          <m:begChr m:val="‖"/>
                          <m:endChr m:val="‖"/>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𝑺</m:t>
                                  </m:r>
                                </m:e>
                              </m:acc>
                            </m:sub>
                          </m:sSub>
                        </m:e>
                      </m:d>
                      <m:r>
                        <a:rPr lang="en-US" b="1" i="1" smtClean="0">
                          <a:latin typeface="Cambria Math" panose="02040503050406030204" pitchFamily="18" charset="0"/>
                        </a:rPr>
                        <m:t>, (</m:t>
                      </m:r>
                      <m:r>
                        <a:rPr lang="en-US" b="0" i="1" smtClean="0">
                          <a:latin typeface="Cambria Math" panose="02040503050406030204" pitchFamily="18" charset="0"/>
                        </a:rPr>
                        <m:t>1</m:t>
                      </m:r>
                      <m:r>
                        <a:rPr lang="en-US" b="1" i="1" smtClean="0">
                          <a:latin typeface="Cambria Math" panose="02040503050406030204" pitchFamily="18" charset="0"/>
                        </a:rPr>
                        <m:t>)</m:t>
                      </m:r>
                    </m:oMath>
                  </m:oMathPara>
                </a14:m>
                <a:endParaRPr lang="en-US" b="1" i="1" dirty="0"/>
              </a:p>
              <a:p>
                <a:r>
                  <a:rPr lang="en-US" dirty="0">
                    <a:effectLst/>
                  </a:rPr>
                  <a:t>Where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panose="02040503050406030204" pitchFamily="18" charset="0"/>
                          </a:rPr>
                          <m:t>𝑺</m:t>
                        </m:r>
                      </m:sub>
                    </m:sSub>
                  </m:oMath>
                </a14:m>
                <a:r>
                  <a:rPr lang="en-US" dirty="0">
                    <a:effectLst/>
                  </a:rPr>
                  <a:t> denotes the set of weights that being shared by both source network </a:t>
                </a:r>
                <a14:m>
                  <m:oMath xmlns:m="http://schemas.openxmlformats.org/officeDocument/2006/math">
                    <m:sSup>
                      <m:sSupPr>
                        <m:ctrlPr>
                          <a:rPr lang="en-US" b="1" i="1" smtClean="0">
                            <a:effectLst/>
                            <a:latin typeface="Cambria Math" panose="02040503050406030204" pitchFamily="18" charset="0"/>
                          </a:rPr>
                        </m:ctrlPr>
                      </m:sSupPr>
                      <m:e>
                        <m:r>
                          <a:rPr lang="en-US" b="1" i="1" smtClean="0">
                            <a:effectLst/>
                            <a:latin typeface="Cambria Math" panose="02040503050406030204" pitchFamily="18" charset="0"/>
                          </a:rPr>
                          <m:t>𝒘</m:t>
                        </m:r>
                      </m:e>
                      <m:sup>
                        <m:r>
                          <a:rPr lang="en-US" b="1" i="1" smtClean="0">
                            <a:effectLst/>
                            <a:latin typeface="Cambria Math" panose="02040503050406030204" pitchFamily="18" charset="0"/>
                          </a:rPr>
                          <m:t>𝟎</m:t>
                        </m:r>
                      </m:sup>
                    </m:sSup>
                  </m:oMath>
                </a14:m>
                <a:r>
                  <a:rPr lang="en-US" dirty="0">
                    <a:effectLst/>
                  </a:rPr>
                  <a:t> and the target one</a:t>
                </a:r>
                <a:r>
                  <a:rPr lang="en-US" b="1" dirty="0"/>
                  <a:t> </a:t>
                </a:r>
                <a14:m>
                  <m:oMath xmlns:m="http://schemas.openxmlformats.org/officeDocument/2006/math">
                    <m:r>
                      <a:rPr lang="en-US" b="1" i="1" smtClean="0">
                        <a:latin typeface="Cambria Math" panose="02040503050406030204" pitchFamily="18" charset="0"/>
                      </a:rPr>
                      <m:t>𝒘</m:t>
                    </m:r>
                  </m:oMath>
                </a14:m>
                <a:r>
                  <a:rPr lang="en-US" dirty="0">
                    <a:effectLst/>
                  </a:rPr>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m:t>
                        </m:r>
                      </m:e>
                      <m:sub>
                        <m:acc>
                          <m:accPr>
                            <m:chr m:val="̿"/>
                            <m:ctrlPr>
                              <a:rPr lang="en-US" b="1" i="1">
                                <a:latin typeface="Cambria Math" panose="02040503050406030204" pitchFamily="18" charset="0"/>
                              </a:rPr>
                            </m:ctrlPr>
                          </m:accPr>
                          <m:e>
                            <m:r>
                              <a:rPr lang="en-US" b="1" i="1">
                                <a:latin typeface="Cambria Math" panose="02040503050406030204" pitchFamily="18" charset="0"/>
                              </a:rPr>
                              <m:t>𝑺</m:t>
                            </m:r>
                          </m:e>
                        </m:acc>
                      </m:sub>
                    </m:sSub>
                  </m:oMath>
                </a14:m>
                <a:r>
                  <a:rPr lang="en-US" dirty="0">
                    <a:effectLst/>
                  </a:rPr>
                  <a:t> denotes the remain weights.</a:t>
                </a:r>
              </a:p>
              <a:p>
                <a:r>
                  <a:rPr lang="en-US" dirty="0">
                    <a:effectLst/>
                  </a:rPr>
                  <a:t>By equation </a:t>
                </a:r>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1</m:t>
                    </m:r>
                    <m:r>
                      <a:rPr lang="en-US" b="1" i="1" smtClean="0">
                        <a:latin typeface="Cambria Math" panose="02040503050406030204" pitchFamily="18" charset="0"/>
                      </a:rPr>
                      <m:t>)</m:t>
                    </m:r>
                  </m:oMath>
                </a14:m>
                <a:r>
                  <a:rPr lang="en-US" dirty="0">
                    <a:effectLst/>
                  </a:rPr>
                  <a:t>, we observe that this method can drive the weights of the target network to either pre-trained value or 0. </a:t>
                </a:r>
              </a:p>
            </p:txBody>
          </p:sp>
        </mc:Choice>
        <mc:Fallback xmlns="">
          <p:sp>
            <p:nvSpPr>
              <p:cNvPr id="3" name="Content Placeholder 2">
                <a:extLst>
                  <a:ext uri="{FF2B5EF4-FFF2-40B4-BE49-F238E27FC236}">
                    <a16:creationId xmlns:a16="http://schemas.microsoft.com/office/drawing/2014/main" id="{CBA102D1-5BAE-4122-AEF2-09176192F58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5164A2F-253F-8BB8-BBDD-A5CEAE79D607}"/>
              </a:ext>
            </a:extLst>
          </p:cNvPr>
          <p:cNvSpPr txBox="1"/>
          <p:nvPr/>
        </p:nvSpPr>
        <p:spPr>
          <a:xfrm>
            <a:off x="913794" y="5791199"/>
            <a:ext cx="10353761" cy="276999"/>
          </a:xfrm>
          <a:prstGeom prst="rect">
            <a:avLst/>
          </a:prstGeom>
          <a:noFill/>
        </p:spPr>
        <p:txBody>
          <a:bodyPr wrap="square" rtlCol="0">
            <a:spAutoFit/>
          </a:bodyPr>
          <a:lstStyle/>
          <a:p>
            <a:r>
              <a:rPr lang="en-US" baseline="-25000" dirty="0"/>
              <a:t> </a:t>
            </a:r>
          </a:p>
        </p:txBody>
      </p:sp>
    </p:spTree>
    <p:extLst>
      <p:ext uri="{BB962C8B-B14F-4D97-AF65-F5344CB8AC3E}">
        <p14:creationId xmlns:p14="http://schemas.microsoft.com/office/powerpoint/2010/main" val="81404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BEF3-56D8-F98D-7449-BBEFB47E9FCF}"/>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4C6CE9-6D91-5E47-A127-5461B21594A0}"/>
                  </a:ext>
                </a:extLst>
              </p:cNvPr>
              <p:cNvSpPr>
                <a:spLocks noGrp="1"/>
              </p:cNvSpPr>
              <p:nvPr>
                <p:ph idx="1"/>
              </p:nvPr>
            </p:nvSpPr>
            <p:spPr/>
            <p:txBody>
              <a:bodyPr>
                <a:normAutofit lnSpcReduction="10000"/>
              </a:bodyPr>
              <a:lstStyle/>
              <a:p>
                <a:r>
                  <a:rPr lang="en-US" dirty="0"/>
                  <a:t>Likewise, L2SP-Fisher was also introduced to further prevent catastrophic forgetting when training on a new task. The formulation of L2SP-Fisher is as follows:</a:t>
                </a:r>
              </a:p>
              <a:p>
                <a:pPr marL="3690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L</m:t>
                      </m:r>
                      <m:r>
                        <a:rPr lang="en-US" b="0" i="0" smtClean="0">
                          <a:latin typeface="Cambria Math" panose="02040503050406030204" pitchFamily="18" charset="0"/>
                        </a:rPr>
                        <m:t>2</m:t>
                      </m:r>
                      <m:r>
                        <m:rPr>
                          <m:sty m:val="p"/>
                        </m:rPr>
                        <a:rPr lang="en-US" b="0" i="0" smtClean="0">
                          <a:latin typeface="Cambria Math" panose="02040503050406030204" pitchFamily="18" charset="0"/>
                        </a:rPr>
                        <m:t>SP</m:t>
                      </m:r>
                      <m:r>
                        <a:rPr lang="en-US" b="0" i="0" smtClean="0">
                          <a:latin typeface="Cambria Math" panose="02040503050406030204" pitchFamily="18" charset="0"/>
                        </a:rPr>
                        <m:t>_</m:t>
                      </m:r>
                      <m:r>
                        <m:rPr>
                          <m:sty m:val="p"/>
                        </m:rPr>
                        <a:rPr lang="en-US" b="0" i="0" smtClean="0">
                          <a:latin typeface="Cambria Math" panose="02040503050406030204" pitchFamily="18" charset="0"/>
                        </a:rPr>
                        <m:t>Fisher</m:t>
                      </m:r>
                      <m:d>
                        <m:dPr>
                          <m:ctrlPr>
                            <a:rPr lang="en-US" b="1" i="1" smtClean="0">
                              <a:latin typeface="Cambria Math" panose="02040503050406030204" pitchFamily="18" charset="0"/>
                            </a:rPr>
                          </m:ctrlPr>
                        </m:dPr>
                        <m:e>
                          <m:r>
                            <a:rPr lang="en-US" b="1" i="1" smtClean="0">
                              <a:latin typeface="Cambria Math" panose="02040503050406030204" pitchFamily="18" charset="0"/>
                            </a:rPr>
                            <m:t>𝒘</m:t>
                          </m:r>
                        </m:e>
                      </m:d>
                      <m:r>
                        <a:rPr lang="en-US" b="1" i="1" smtClean="0">
                          <a:latin typeface="Cambria Math" panose="02040503050406030204" pitchFamily="18" charset="0"/>
                        </a:rPr>
                        <m:t>=</m:t>
                      </m:r>
                      <m:r>
                        <a:rPr lang="en-US" b="1" i="1" smtClean="0">
                          <a:latin typeface="Cambria Math" panose="02040503050406030204" pitchFamily="18" charset="0"/>
                        </a:rPr>
                        <m:t>𝜶</m:t>
                      </m:r>
                      <m:nary>
                        <m:naryPr>
                          <m:chr m:val="∑"/>
                          <m:supHide m:val="on"/>
                          <m:ctrlPr>
                            <a:rPr lang="en-US" b="1"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1" i="1" smtClean="0">
                              <a:latin typeface="Cambria Math" panose="02040503050406030204" pitchFamily="18" charset="0"/>
                            </a:rPr>
                            <m:t>𝑺</m:t>
                          </m:r>
                        </m:sub>
                        <m:sup/>
                        <m:e>
                          <m:sSup>
                            <m:sSupPr>
                              <m:ctrlPr>
                                <a:rPr lang="en-US" b="1" i="1">
                                  <a:latin typeface="Cambria Math" panose="02040503050406030204" pitchFamily="18" charset="0"/>
                                </a:rPr>
                              </m:ctrlPr>
                            </m:sSupPr>
                            <m:e>
                              <m:acc>
                                <m:accPr>
                                  <m:chr m:val="̂"/>
                                  <m:ctrlPr>
                                    <a:rPr lang="en-US" b="1"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𝑗𝑗</m:t>
                                      </m:r>
                                    </m:sub>
                                  </m:sSub>
                                </m:e>
                              </m:acc>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𝑗</m:t>
                                      </m:r>
                                    </m:sub>
                                  </m:sSub>
                                  <m:r>
                                    <a:rPr lang="en-US" b="1" i="1">
                                      <a:latin typeface="Cambria Math" panose="02040503050406030204" pitchFamily="18" charset="0"/>
                                    </a:rPr>
                                    <m:t>−</m:t>
                                  </m:r>
                                  <m:sSubSup>
                                    <m:sSubSupPr>
                                      <m:ctrlPr>
                                        <a:rPr lang="en-US" b="1" i="1">
                                          <a:latin typeface="Cambria Math" panose="02040503050406030204" pitchFamily="18" charset="0"/>
                                        </a:rPr>
                                      </m:ctrlPr>
                                    </m:sSubSupPr>
                                    <m:e>
                                      <m:r>
                                        <a:rPr lang="en-US" b="1" i="1">
                                          <a:latin typeface="Cambria Math" panose="02040503050406030204" pitchFamily="18" charset="0"/>
                                        </a:rPr>
                                        <m:t>𝒘</m:t>
                                      </m:r>
                                    </m:e>
                                    <m:sub>
                                      <m:r>
                                        <a:rPr lang="en-US" i="1">
                                          <a:latin typeface="Cambria Math" panose="02040503050406030204" pitchFamily="18" charset="0"/>
                                        </a:rPr>
                                        <m:t>𝑗</m:t>
                                      </m:r>
                                    </m:sub>
                                    <m:sup>
                                      <m:r>
                                        <a:rPr lang="en-US" b="1" i="1">
                                          <a:latin typeface="Cambria Math" panose="02040503050406030204" pitchFamily="18" charset="0"/>
                                        </a:rPr>
                                        <m:t>𝟎</m:t>
                                      </m:r>
                                    </m:sup>
                                  </m:sSubSup>
                                </m:e>
                              </m:d>
                            </m:e>
                            <m:sup>
                              <m:r>
                                <a:rPr lang="en-US" b="1" i="1">
                                  <a:latin typeface="Cambria Math" panose="02040503050406030204" pitchFamily="18" charset="0"/>
                                </a:rPr>
                                <m:t>𝟐</m:t>
                              </m:r>
                            </m:sup>
                          </m:sSup>
                        </m:e>
                      </m:nary>
                      <m:r>
                        <a:rPr lang="en-US" b="1" i="1" smtClean="0">
                          <a:latin typeface="Cambria Math" panose="02040503050406030204" pitchFamily="18" charset="0"/>
                        </a:rPr>
                        <m:t>+</m:t>
                      </m:r>
                      <m:r>
                        <a:rPr lang="en-US" b="1" i="1" smtClean="0">
                          <a:latin typeface="Cambria Math" panose="02040503050406030204" pitchFamily="18" charset="0"/>
                        </a:rPr>
                        <m:t>𝜷</m:t>
                      </m:r>
                      <m:d>
                        <m:dPr>
                          <m:begChr m:val="‖"/>
                          <m:endChr m:val="‖"/>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𝑺</m:t>
                                  </m:r>
                                </m:e>
                              </m:acc>
                            </m:sub>
                          </m:sSub>
                        </m:e>
                      </m:d>
                      <m:r>
                        <a:rPr lang="en-US" b="1" i="1" smtClean="0">
                          <a:latin typeface="Cambria Math" panose="02040503050406030204" pitchFamily="18" charset="0"/>
                        </a:rPr>
                        <m:t>, (</m:t>
                      </m:r>
                      <m:r>
                        <a:rPr lang="en-US" b="0" i="1" smtClean="0">
                          <a:latin typeface="Cambria Math" panose="02040503050406030204" pitchFamily="18" charset="0"/>
                        </a:rPr>
                        <m:t>2</m:t>
                      </m:r>
                      <m:r>
                        <a:rPr lang="en-US" b="1" i="1" smtClean="0">
                          <a:latin typeface="Cambria Math" panose="02040503050406030204" pitchFamily="18" charset="0"/>
                        </a:rPr>
                        <m:t>)</m:t>
                      </m:r>
                    </m:oMath>
                  </m:oMathPara>
                </a14:m>
                <a:endParaRPr lang="en-US" b="1" i="1" dirty="0"/>
              </a:p>
              <a:p>
                <a:r>
                  <a:rPr lang="en-US" dirty="0"/>
                  <a:t>Where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m:t>
                        </m:r>
                      </m:e>
                    </m:acc>
                  </m:oMath>
                </a14:m>
                <a:r>
                  <a:rPr lang="en-US" dirty="0"/>
                  <a:t> is the Fisher information matrix indicates the dependence of </a:t>
                </a:r>
                <a14:m>
                  <m:oMath xmlns:m="http://schemas.openxmlformats.org/officeDocument/2006/math">
                    <m:r>
                      <a:rPr lang="en-US" b="1" i="1" smtClean="0">
                        <a:latin typeface="Cambria Math" panose="02040503050406030204" pitchFamily="18" charset="0"/>
                      </a:rPr>
                      <m:t>𝒘</m:t>
                    </m:r>
                  </m:oMath>
                </a14:m>
                <a:r>
                  <a:rPr lang="en-US" b="1" dirty="0"/>
                  <a:t> </a:t>
                </a:r>
                <a:r>
                  <a:rPr lang="en-US" dirty="0"/>
                  <a:t>on the source network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𝒘</m:t>
                        </m:r>
                      </m:e>
                      <m:sup>
                        <m:r>
                          <a:rPr lang="en-US" b="1" i="1" smtClean="0">
                            <a:latin typeface="Cambria Math" panose="02040503050406030204" pitchFamily="18" charset="0"/>
                          </a:rPr>
                          <m:t>𝟎</m:t>
                        </m:r>
                      </m:sup>
                    </m:sSup>
                    <m:r>
                      <a:rPr lang="en-US" b="0" i="0" smtClean="0">
                        <a:latin typeface="Cambria Math" panose="02040503050406030204" pitchFamily="18" charset="0"/>
                      </a:rPr>
                      <m:t>.</m:t>
                    </m:r>
                  </m:oMath>
                </a14:m>
                <a:endParaRPr lang="en-US" b="1" dirty="0"/>
              </a:p>
              <a:p>
                <a:r>
                  <a:rPr lang="en-US" dirty="0"/>
                  <a:t>The Fisher information matrix measures the information that a random variable </a:t>
                </a:r>
                <a14:m>
                  <m:oMath xmlns:m="http://schemas.openxmlformats.org/officeDocument/2006/math">
                    <m:r>
                      <a:rPr lang="en-US" b="0" i="1" smtClean="0">
                        <a:latin typeface="Cambria Math" panose="02040503050406030204" pitchFamily="18" charset="0"/>
                      </a:rPr>
                      <m:t>𝑋</m:t>
                    </m:r>
                  </m:oMath>
                </a14:m>
                <a:r>
                  <a:rPr lang="en-US" dirty="0"/>
                  <a:t> carries about an unknown hyperparameter </a:t>
                </a:r>
                <a14:m>
                  <m:oMath xmlns:m="http://schemas.openxmlformats.org/officeDocument/2006/math">
                    <m:r>
                      <a:rPr lang="en-US" b="0" i="1" smtClean="0">
                        <a:latin typeface="Cambria Math" panose="02040503050406030204" pitchFamily="18" charset="0"/>
                      </a:rPr>
                      <m:t>𝜃</m:t>
                    </m:r>
                  </m:oMath>
                </a14:m>
                <a:r>
                  <a:rPr lang="en-US" dirty="0"/>
                  <a:t>.</a:t>
                </a:r>
              </a:p>
            </p:txBody>
          </p:sp>
        </mc:Choice>
        <mc:Fallback xmlns="">
          <p:sp>
            <p:nvSpPr>
              <p:cNvPr id="3" name="Content Placeholder 2">
                <a:extLst>
                  <a:ext uri="{FF2B5EF4-FFF2-40B4-BE49-F238E27FC236}">
                    <a16:creationId xmlns:a16="http://schemas.microsoft.com/office/drawing/2014/main" id="{BB4C6CE9-6D91-5E47-A127-5461B21594A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6617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F1BE-D1AB-3E73-9E6D-76D23483E1EC}"/>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8E1BCD38-B568-682A-34F8-5A7355A3CA16}"/>
              </a:ext>
            </a:extLst>
          </p:cNvPr>
          <p:cNvSpPr>
            <a:spLocks noGrp="1"/>
          </p:cNvSpPr>
          <p:nvPr>
            <p:ph idx="1"/>
          </p:nvPr>
        </p:nvSpPr>
        <p:spPr/>
        <p:txBody>
          <a:bodyPr/>
          <a:lstStyle/>
          <a:p>
            <a:r>
              <a:rPr lang="en-US" dirty="0"/>
              <a:t>Therefore, this project aims to study the assumptions on L2SP and L2SP-Fisher to know whether they are good for transferring learning on a task that were proved to be difficult, which is </a:t>
            </a:r>
            <a:r>
              <a:rPr lang="en-US" sz="2400" dirty="0"/>
              <a:t>Fine-grained visual classification of aircraft.</a:t>
            </a:r>
            <a:endParaRPr lang="en-US" dirty="0"/>
          </a:p>
        </p:txBody>
      </p:sp>
    </p:spTree>
    <p:extLst>
      <p:ext uri="{BB962C8B-B14F-4D97-AF65-F5344CB8AC3E}">
        <p14:creationId xmlns:p14="http://schemas.microsoft.com/office/powerpoint/2010/main" val="90505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A726-5426-A51A-1BD6-7156F75D62AF}"/>
              </a:ext>
            </a:extLst>
          </p:cNvPr>
          <p:cNvSpPr>
            <a:spLocks noGrp="1"/>
          </p:cNvSpPr>
          <p:nvPr>
            <p:ph type="title"/>
          </p:nvPr>
        </p:nvSpPr>
        <p:spPr/>
        <p:txBody>
          <a:bodyPr/>
          <a:lstStyle/>
          <a:p>
            <a:r>
              <a:rPr lang="en-US" dirty="0"/>
              <a:t>2. Related work</a:t>
            </a:r>
          </a:p>
        </p:txBody>
      </p:sp>
      <p:sp>
        <p:nvSpPr>
          <p:cNvPr id="3" name="Content Placeholder 2">
            <a:extLst>
              <a:ext uri="{FF2B5EF4-FFF2-40B4-BE49-F238E27FC236}">
                <a16:creationId xmlns:a16="http://schemas.microsoft.com/office/drawing/2014/main" id="{1674EC0D-A17C-578A-6DA5-F888EAD194D0}"/>
              </a:ext>
            </a:extLst>
          </p:cNvPr>
          <p:cNvSpPr>
            <a:spLocks noGrp="1"/>
          </p:cNvSpPr>
          <p:nvPr>
            <p:ph idx="1"/>
          </p:nvPr>
        </p:nvSpPr>
        <p:spPr/>
        <p:txBody>
          <a:bodyPr/>
          <a:lstStyle/>
          <a:p>
            <a:r>
              <a:rPr lang="en-US" dirty="0"/>
              <a:t>Originally, to improve the performance in transfer learning, researchers studied the impact of growing number of transferred layers. [3]</a:t>
            </a:r>
          </a:p>
          <a:p>
            <a:r>
              <a:rPr lang="en-US" dirty="0"/>
              <a:t>After the remarkable breakthrough of residual networks [1], the techniques had varied.</a:t>
            </a:r>
          </a:p>
          <a:p>
            <a:r>
              <a:rPr lang="en-US" dirty="0"/>
              <a:t>One of the trend for enhancing  performance of transfer learning in recent years is to study effective searching scheme for hyperparameters, including learning rate, momentum, L2SP. [2]</a:t>
            </a:r>
          </a:p>
          <a:p>
            <a:endParaRPr lang="en-US" dirty="0"/>
          </a:p>
          <a:p>
            <a:endParaRPr lang="en-US" dirty="0"/>
          </a:p>
        </p:txBody>
      </p:sp>
      <p:sp>
        <p:nvSpPr>
          <p:cNvPr id="4" name="TextBox 3">
            <a:extLst>
              <a:ext uri="{FF2B5EF4-FFF2-40B4-BE49-F238E27FC236}">
                <a16:creationId xmlns:a16="http://schemas.microsoft.com/office/drawing/2014/main" id="{CDE76A15-A631-A7A9-3793-C9088DF6FE80}"/>
              </a:ext>
            </a:extLst>
          </p:cNvPr>
          <p:cNvSpPr txBox="1"/>
          <p:nvPr/>
        </p:nvSpPr>
        <p:spPr>
          <a:xfrm>
            <a:off x="913794" y="5791199"/>
            <a:ext cx="10353761" cy="461665"/>
          </a:xfrm>
          <a:prstGeom prst="rect">
            <a:avLst/>
          </a:prstGeom>
          <a:noFill/>
        </p:spPr>
        <p:txBody>
          <a:bodyPr wrap="square" rtlCol="0">
            <a:spAutoFit/>
          </a:bodyPr>
          <a:lstStyle/>
          <a:p>
            <a:r>
              <a:rPr lang="en-US" baseline="-25000" dirty="0"/>
              <a:t>[3] Pulkit Agrawal, Ross </a:t>
            </a:r>
            <a:r>
              <a:rPr lang="en-US" baseline="-25000" dirty="0" err="1"/>
              <a:t>Girshick</a:t>
            </a:r>
            <a:r>
              <a:rPr lang="en-US" baseline="-25000" dirty="0"/>
              <a:t>, and Jitendra Malik. </a:t>
            </a:r>
            <a:r>
              <a:rPr lang="en-US" baseline="-25000" dirty="0" err="1"/>
              <a:t>Analyz</a:t>
            </a:r>
            <a:r>
              <a:rPr lang="en-US" baseline="-25000" dirty="0"/>
              <a:t>- </a:t>
            </a:r>
            <a:r>
              <a:rPr lang="en-US" baseline="-25000" dirty="0" err="1"/>
              <a:t>ing</a:t>
            </a:r>
            <a:r>
              <a:rPr lang="en-US" baseline="-25000" dirty="0"/>
              <a:t> the performance of multilayer neural networks for object recognition. In European conference on computer vision, pages 329–344. Springer, 2014 </a:t>
            </a:r>
          </a:p>
        </p:txBody>
      </p:sp>
    </p:spTree>
    <p:extLst>
      <p:ext uri="{BB962C8B-B14F-4D97-AF65-F5344CB8AC3E}">
        <p14:creationId xmlns:p14="http://schemas.microsoft.com/office/powerpoint/2010/main" val="661406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{4AF9BBF2-B8C1-4887-91A7-C0C71703DA39}tf55705232_win32</Template>
  <TotalTime>181</TotalTime>
  <Words>960</Words>
  <Application>Microsoft Office PowerPoint</Application>
  <PresentationFormat>Widescreen</PresentationFormat>
  <Paragraphs>76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Cambria Math</vt:lpstr>
      <vt:lpstr>Goudy Old Style</vt:lpstr>
      <vt:lpstr>Wingdings 2</vt:lpstr>
      <vt:lpstr>SlateVTI</vt:lpstr>
      <vt:lpstr>Fine-grained visual classification of aircraft</vt:lpstr>
      <vt:lpstr>About the presenter</vt:lpstr>
      <vt:lpstr>ML experiences</vt:lpstr>
      <vt:lpstr>FGVC of aircraft</vt:lpstr>
      <vt:lpstr>1. Introduction</vt:lpstr>
      <vt:lpstr>1. Introduction</vt:lpstr>
      <vt:lpstr>1. Introduction</vt:lpstr>
      <vt:lpstr>1. Introduction</vt:lpstr>
      <vt:lpstr>2. Related work</vt:lpstr>
      <vt:lpstr>2. Related work</vt:lpstr>
      <vt:lpstr>3. Methodology</vt:lpstr>
      <vt:lpstr>3. Methodology</vt:lpstr>
      <vt:lpstr>4. Experiments</vt:lpstr>
      <vt:lpstr>4. Experiments</vt:lpstr>
      <vt:lpstr>5. Discussion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Ân Vương</dc:creator>
  <cp:lastModifiedBy>Ân Vương</cp:lastModifiedBy>
  <cp:revision>38</cp:revision>
  <dcterms:created xsi:type="dcterms:W3CDTF">2022-06-04T15:08:23Z</dcterms:created>
  <dcterms:modified xsi:type="dcterms:W3CDTF">2022-06-05T07:15:41Z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