
<file path=[Content_Types].xml><?xml version="1.0" encoding="utf-8"?>
<Types xmlns="http://schemas.openxmlformats.org/package/2006/content-types">
  <Default Extension="png" ContentType="image/png"/>
  <Default Extension="webm" ContentType="video/webm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26" r:id="rId2"/>
    <p:sldId id="443" r:id="rId3"/>
    <p:sldId id="430" r:id="rId4"/>
    <p:sldId id="448" r:id="rId5"/>
    <p:sldId id="446" r:id="rId6"/>
    <p:sldId id="449" r:id="rId7"/>
    <p:sldId id="453" r:id="rId8"/>
    <p:sldId id="450" r:id="rId9"/>
    <p:sldId id="452" r:id="rId10"/>
    <p:sldId id="45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89764" autoAdjust="0"/>
  </p:normalViewPr>
  <p:slideViewPr>
    <p:cSldViewPr snapToGrid="0">
      <p:cViewPr varScale="1">
        <p:scale>
          <a:sx n="100" d="100"/>
          <a:sy n="100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E6E23-4746-40BA-901E-A3B53C2A9EA4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64D6-D9D9-4E8E-8560-07040B08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1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A64D6-D9D9-4E8E-8560-07040B0842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57650-1C43-A347-82D7-00080ECC6FA3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331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57650-1C43-A347-82D7-00080ECC6FA3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646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57650-1C43-A347-82D7-00080ECC6FA3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28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57650-1C43-A347-82D7-00080ECC6FA3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582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57650-1C43-A347-82D7-00080ECC6FA3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260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57650-1C43-A347-82D7-00080ECC6FA3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861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57650-1C43-A347-82D7-00080ECC6FA3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297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57650-1C43-A347-82D7-00080ECC6FA3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7801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EFA38-225E-49BB-8A8C-B1B95747A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77030-6A09-4812-87E3-9E886DC3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443AA-2D53-4358-880F-DA818355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97735-6965-43A7-9294-90E8DF90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849A0-9B6F-4146-8803-7E414EAB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3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26F5F-7F1C-460E-B52E-677E8E75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EB12C-33DF-486E-8F4F-999DCED60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E5D29-1A67-43AD-9A7F-79C79EDB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FC1A9-EBD1-4544-9C34-5FD535A4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4F9DF-A622-47B5-A483-6A95C53D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A7FEF2-579C-41BB-B633-2733396C5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46CDC9-B6DF-4392-AF54-F9EEEEC2A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43122-523B-4631-BADA-22EF71B5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2DAB5-295C-489B-A2AE-9E4778F8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C0EEF-B5FA-439C-9936-EB6D7DB0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0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3DC4D-EE54-4839-BF85-2A7E12B7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BB1ED-BE89-4AB1-975F-CA209DF8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8E259-78F4-4DDA-A938-CC85D67C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0C9B4-5D6D-4A67-890B-F6B897FD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8A0D5-480A-4941-BAF5-3E8D278E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6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DD9F4-C3D4-421A-9A9E-301EEDFD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AB2453-18F9-4D97-93E9-CCADB030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43491-1397-4728-8A44-EAF0AAD6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565CD-71B0-47D7-9CC7-5BB4BBE0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6E6A2-1908-40FA-BE91-F4BC56CD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5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072F9-2B40-48CE-9F7D-4C0B041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30B6C-52FD-4725-9AE0-5BC339730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0FC94-6058-4F85-B675-4744AC91A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594B0-E3BA-4AA7-AD29-DCAAE635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619B5-F6C1-45FE-9717-34261702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C1320-8BA9-43D8-8067-12DEECDF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EDA7-B434-4553-A59B-067CDEE0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B77BC7-D9DD-4427-B3E3-DC6290375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A74DC-0F07-40BA-B2B3-AC64A74F9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F94B4-2CCC-42C2-8A50-EF65E7D1F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710A8E-AAE7-438B-9E98-6B268C828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DD2042-5771-4820-9430-DF912EF2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A9603-7EFC-45C7-A868-49569BA3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1EA48A-F3AA-4A76-BD24-66E81A10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85FCD-7295-41F7-A840-1FFB04A8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56E42-7445-4733-AD05-5EE082D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2F5B28-EFC5-415E-A2EE-49A8D0D0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4E3108-7CFC-4272-A4F2-5BB76539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9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C874C5-1A3E-4C76-B266-A24A0A61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97AA73-6D4D-416F-A6C7-1B9A7357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C0FA1-9FB8-421C-BEC8-B05440AB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0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C2461-387C-49CE-8BD8-F8BA1D4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2D0ED-9600-4224-858A-513B447D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FCF02-C565-4913-8D4A-71A7D1BD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D0689-DEA5-4CEF-AF6B-3B9C4074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CB30F-265E-4FB2-BF06-5323E543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BAB3C-918B-4EDA-A8CD-C6D7058F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5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6760-F366-4E72-8D61-3173E58B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14C911-49B5-4007-8614-B59369475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108F9-D378-4879-A4BE-17704F6B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34E36-AFD1-4E38-B59C-8FA9D454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B6768-156E-4683-A9E7-6A371810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6B14B-6FA9-4EDA-BA19-12488BB7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9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08870D-63C9-40FE-8F49-7BF79880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31364-470D-4C00-BA4C-A043C816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7401B-1A95-409B-AC69-50C2FC5CC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73E6-9F10-4AF5-B88D-D90C0817660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D8882-D9AA-407B-84F9-6A9A821A0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77009-FD3A-4CA6-A95F-1B0FC28A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CE23-B28D-4111-AFCE-B480F101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7/packet.7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gilent/linux-digilent/blob/master/net/ipv4/arp.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pdk.org/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tel.com/content/dam/www/public/us/en/documents/product-briefs/ethernet-x710-brief.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ieeexplore.ieee.org/document/125431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whj/snuar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2949304" y="1675572"/>
            <a:ext cx="6293390" cy="201593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Report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ARP project</a:t>
            </a:r>
          </a:p>
          <a:p>
            <a:pPr algn="ctr">
              <a:lnSpc>
                <a:spcPts val="7500"/>
              </a:lnSpc>
            </a:pP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(2023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학기 인터넷 보안 특강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867A222F-1B2C-CEF6-EF91-BDF0244F069F}"/>
              </a:ext>
            </a:extLst>
          </p:cNvPr>
          <p:cNvSpPr/>
          <p:nvPr/>
        </p:nvSpPr>
        <p:spPr>
          <a:xfrm>
            <a:off x="0" y="4935293"/>
            <a:ext cx="12192001" cy="1922707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8BFB4-A5B9-F599-02BB-19AC4901EBED}"/>
              </a:ext>
            </a:extLst>
          </p:cNvPr>
          <p:cNvSpPr txBox="1"/>
          <p:nvPr/>
        </p:nvSpPr>
        <p:spPr>
          <a:xfrm>
            <a:off x="4992171" y="5262597"/>
            <a:ext cx="2207656" cy="11289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서윤형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송효진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2023.06.19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680" y="198364"/>
            <a:ext cx="786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u="sng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개발 진행 과정에서 </a:t>
            </a:r>
            <a:r>
              <a:rPr lang="en-US" altLang="ko-KR" sz="1400" u="sng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u="sng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강지용</a:t>
            </a:r>
            <a:r>
              <a:rPr lang="en-US" altLang="ko-KR" sz="1400" u="sng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u="sng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최원형</a:t>
            </a:r>
            <a:r>
              <a:rPr lang="ko-KR" altLang="en-US" sz="1400" u="sng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팀</a:t>
            </a:r>
            <a:r>
              <a:rPr lang="en-US" altLang="ko-KR" sz="1400" u="sng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u="sng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메일 상으로 여러 도움을 주고 받았습니다</a:t>
            </a:r>
            <a:r>
              <a:rPr lang="en-US" altLang="ko-KR" sz="1400" u="sng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u="sng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5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62D1B-C0AC-7208-EA38-0971D2B9A7ED}"/>
              </a:ext>
            </a:extLst>
          </p:cNvPr>
          <p:cNvSpPr txBox="1"/>
          <p:nvPr/>
        </p:nvSpPr>
        <p:spPr>
          <a:xfrm>
            <a:off x="271548" y="0"/>
            <a:ext cx="11213490" cy="9094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1E9A94D1-DCE3-9ABF-96AB-D07178DEC6FB}"/>
              </a:ext>
            </a:extLst>
          </p:cNvPr>
          <p:cNvSpPr/>
          <p:nvPr/>
        </p:nvSpPr>
        <p:spPr>
          <a:xfrm flipV="1">
            <a:off x="0" y="1062364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3C875697-2014-AD7C-DD93-F581E805D867}"/>
              </a:ext>
            </a:extLst>
          </p:cNvPr>
          <p:cNvSpPr/>
          <p:nvPr/>
        </p:nvSpPr>
        <p:spPr>
          <a:xfrm flipV="1">
            <a:off x="0" y="6812281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1375006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Alternatives for this project development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C9AC1F-1D9E-CFA2-E88C-08E151BA6A79}"/>
              </a:ext>
            </a:extLst>
          </p:cNvPr>
          <p:cNvSpPr txBox="1"/>
          <p:nvPr/>
        </p:nvSpPr>
        <p:spPr>
          <a:xfrm>
            <a:off x="554181" y="1847265"/>
            <a:ext cx="11490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Packet Socket for handling L2 packets 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man7.org/linux/man-pages/man7/packet.7.html</a:t>
            </a:r>
            <a:r>
              <a:rPr 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 </a:t>
            </a:r>
            <a:r>
              <a:rPr 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NIC as a mini PC 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</a:t>
            </a:r>
            <a:r>
              <a:rPr 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github.com/Digilent/linux-digilent/blob/master/net/ipv4/arp.c</a:t>
            </a:r>
            <a:r>
              <a:rPr 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3216221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Future work (virtual)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9AC1F-1D9E-CFA2-E88C-08E151BA6A79}"/>
              </a:ext>
            </a:extLst>
          </p:cNvPr>
          <p:cNvSpPr txBox="1"/>
          <p:nvPr/>
        </p:nvSpPr>
        <p:spPr>
          <a:xfrm>
            <a:off x="554181" y="3688480"/>
            <a:ext cx="11490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How to reduce the computing overhead on ARP reply? 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(Too many ARP packets in a local network!)</a:t>
            </a:r>
            <a:endParaRPr 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How to deploy and manage the root CA and the key pair? 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(High complexity makes additional risks.)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6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071F05-18DD-43B3-8318-408A311EC8C9}"/>
              </a:ext>
            </a:extLst>
          </p:cNvPr>
          <p:cNvSpPr/>
          <p:nvPr/>
        </p:nvSpPr>
        <p:spPr>
          <a:xfrm flipH="1">
            <a:off x="4957883" y="17235"/>
            <a:ext cx="6521544" cy="685799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1578747" y="2851458"/>
            <a:ext cx="1313180" cy="9367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8A07B6-E723-4AAE-9857-8B7A8E465D4F}"/>
              </a:ext>
            </a:extLst>
          </p:cNvPr>
          <p:cNvGrpSpPr/>
          <p:nvPr/>
        </p:nvGrpSpPr>
        <p:grpSpPr>
          <a:xfrm>
            <a:off x="5758647" y="1553113"/>
            <a:ext cx="3558025" cy="3533419"/>
            <a:chOff x="6201636" y="3373037"/>
            <a:chExt cx="2749816" cy="21488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2BDE6A-2D54-4601-B5D0-EEA096717A87}"/>
                </a:ext>
              </a:extLst>
            </p:cNvPr>
            <p:cNvSpPr txBox="1"/>
            <p:nvPr/>
          </p:nvSpPr>
          <p:spPr>
            <a:xfrm>
              <a:off x="6201638" y="3373037"/>
              <a:ext cx="1731309" cy="2807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Introduction</a:t>
              </a:r>
              <a:endPara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438D88-528A-49F2-AA52-A303FEA3B02A}"/>
                </a:ext>
              </a:extLst>
            </p:cNvPr>
            <p:cNvSpPr txBox="1"/>
            <p:nvPr/>
          </p:nvSpPr>
          <p:spPr>
            <a:xfrm>
              <a:off x="6201639" y="3746652"/>
              <a:ext cx="1860599" cy="2807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Related Work</a:t>
              </a:r>
              <a:endPara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57ED4E-4C46-4BCA-9297-1AA6524176F1}"/>
                </a:ext>
              </a:extLst>
            </p:cNvPr>
            <p:cNvSpPr txBox="1"/>
            <p:nvPr/>
          </p:nvSpPr>
          <p:spPr>
            <a:xfrm>
              <a:off x="6201636" y="4120266"/>
              <a:ext cx="2749816" cy="2807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Extended ARP Design</a:t>
              </a:r>
              <a:endPara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DC4D6-1B3E-46D7-954A-5F5181BD61A5}"/>
                </a:ext>
              </a:extLst>
            </p:cNvPr>
            <p:cNvSpPr txBox="1"/>
            <p:nvPr/>
          </p:nvSpPr>
          <p:spPr>
            <a:xfrm>
              <a:off x="6201636" y="4493881"/>
              <a:ext cx="2112537" cy="2807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Implementation</a:t>
              </a:r>
              <a:endPara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8DC4D6-1B3E-46D7-954A-5F5181BD61A5}"/>
                </a:ext>
              </a:extLst>
            </p:cNvPr>
            <p:cNvSpPr txBox="1"/>
            <p:nvPr/>
          </p:nvSpPr>
          <p:spPr>
            <a:xfrm>
              <a:off x="6201636" y="4867496"/>
              <a:ext cx="1612029" cy="2807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Experiment</a:t>
              </a:r>
              <a:endPara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8DC4D6-1B3E-46D7-954A-5F5181BD61A5}"/>
                </a:ext>
              </a:extLst>
            </p:cNvPr>
            <p:cNvSpPr txBox="1"/>
            <p:nvPr/>
          </p:nvSpPr>
          <p:spPr>
            <a:xfrm>
              <a:off x="6201636" y="5241110"/>
              <a:ext cx="1590969" cy="2807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Conclusion</a:t>
              </a:r>
              <a:endPara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62D1B-C0AC-7208-EA38-0971D2B9A7ED}"/>
              </a:ext>
            </a:extLst>
          </p:cNvPr>
          <p:cNvSpPr txBox="1"/>
          <p:nvPr/>
        </p:nvSpPr>
        <p:spPr>
          <a:xfrm>
            <a:off x="271548" y="0"/>
            <a:ext cx="11213490" cy="9094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1E9A94D1-DCE3-9ABF-96AB-D07178DEC6FB}"/>
              </a:ext>
            </a:extLst>
          </p:cNvPr>
          <p:cNvSpPr/>
          <p:nvPr/>
        </p:nvSpPr>
        <p:spPr>
          <a:xfrm flipV="1">
            <a:off x="0" y="1062364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3C875697-2014-AD7C-DD93-F581E805D867}"/>
              </a:ext>
            </a:extLst>
          </p:cNvPr>
          <p:cNvSpPr/>
          <p:nvPr/>
        </p:nvSpPr>
        <p:spPr>
          <a:xfrm flipV="1">
            <a:off x="0" y="6812281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1375006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ARP protocol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C9AC1F-1D9E-CFA2-E88C-08E151BA6A79}"/>
              </a:ext>
            </a:extLst>
          </p:cNvPr>
          <p:cNvSpPr txBox="1"/>
          <p:nvPr/>
        </p:nvSpPr>
        <p:spPr>
          <a:xfrm>
            <a:off x="554181" y="1847265"/>
            <a:ext cx="1149067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network protocol to map an </a:t>
            </a:r>
            <a:r>
              <a:rPr lang="en-US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address (L3, network layer)</a:t>
            </a:r>
            <a:br>
              <a:rPr lang="en-US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a corresponding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 address (L2, data link layer)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on a local network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3002488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 vulnerability on ARP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C9AC1F-1D9E-CFA2-E88C-08E151BA6A79}"/>
              </a:ext>
            </a:extLst>
          </p:cNvPr>
          <p:cNvSpPr txBox="1"/>
          <p:nvPr/>
        </p:nvSpPr>
        <p:spPr>
          <a:xfrm>
            <a:off x="554182" y="3474747"/>
            <a:ext cx="1117536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ARP spoofing attack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can be easily done because,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ARP request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is sent to all hosts via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broadcast message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on a local network.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All hosts update the ARP cache and send the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ARP reply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any verification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 attacker can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intercept the network traffic 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perform the next attack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(e.g. MITM)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5307667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Proposed Solution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C9AC1F-1D9E-CFA2-E88C-08E151BA6A79}"/>
              </a:ext>
            </a:extLst>
          </p:cNvPr>
          <p:cNvSpPr txBox="1"/>
          <p:nvPr/>
        </p:nvSpPr>
        <p:spPr>
          <a:xfrm>
            <a:off x="554182" y="5832476"/>
            <a:ext cx="55628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Let the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ARP reply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be sent in a secure way.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1724" y="5670811"/>
            <a:ext cx="1229710" cy="7260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255328" y="5670811"/>
            <a:ext cx="1229710" cy="7260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061434" y="5876185"/>
            <a:ext cx="21938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8061434" y="6191495"/>
            <a:ext cx="21938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42765" y="5383302"/>
            <a:ext cx="1129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ARP Request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via broadcast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75543" y="6205000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ARP Reply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incl. a certification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24" y="6223823"/>
            <a:ext cx="484438" cy="48443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45" y="6213314"/>
            <a:ext cx="483228" cy="483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824947" y="4936484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Man In The Middle Attack</a:t>
            </a:r>
            <a:endParaRPr lang="ko-KR" alt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56" y="6241306"/>
            <a:ext cx="319881" cy="43735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55" y="6241306"/>
            <a:ext cx="319881" cy="4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62D1B-C0AC-7208-EA38-0971D2B9A7ED}"/>
              </a:ext>
            </a:extLst>
          </p:cNvPr>
          <p:cNvSpPr txBox="1"/>
          <p:nvPr/>
        </p:nvSpPr>
        <p:spPr>
          <a:xfrm>
            <a:off x="271548" y="0"/>
            <a:ext cx="11213490" cy="9094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Related Work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1E9A94D1-DCE3-9ABF-96AB-D07178DEC6FB}"/>
              </a:ext>
            </a:extLst>
          </p:cNvPr>
          <p:cNvSpPr/>
          <p:nvPr/>
        </p:nvSpPr>
        <p:spPr>
          <a:xfrm flipV="1">
            <a:off x="0" y="1062364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3C875697-2014-AD7C-DD93-F581E805D867}"/>
              </a:ext>
            </a:extLst>
          </p:cNvPr>
          <p:cNvSpPr/>
          <p:nvPr/>
        </p:nvSpPr>
        <p:spPr>
          <a:xfrm flipV="1">
            <a:off x="0" y="6812281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1375006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DPDK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(Data Plane Development Kit,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hlinkClick r:id="rId3"/>
              </a:rPr>
              <a:t>https://www.dpdk.org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hlinkClick r:id="rId3"/>
              </a:rPr>
              <a:t>/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C9AC1F-1D9E-CFA2-E88C-08E151BA6A79}"/>
              </a:ext>
            </a:extLst>
          </p:cNvPr>
          <p:cNvSpPr txBox="1"/>
          <p:nvPr/>
        </p:nvSpPr>
        <p:spPr>
          <a:xfrm>
            <a:off x="554181" y="1847265"/>
            <a:ext cx="1149067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 open source project with data plane libraries and drivers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Make applications directly access to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NIC bypassing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kernel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4892501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S-ARP: a Secure Address Resolution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Protocol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C9AC1F-1D9E-CFA2-E88C-08E151BA6A79}"/>
              </a:ext>
            </a:extLst>
          </p:cNvPr>
          <p:cNvSpPr txBox="1"/>
          <p:nvPr/>
        </p:nvSpPr>
        <p:spPr>
          <a:xfrm>
            <a:off x="554182" y="5417310"/>
            <a:ext cx="796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Propose a signature and key management system for the secure ARP.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://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ieeexplore.ieee.org/document/1254311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(published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in 2003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63" y="1201668"/>
            <a:ext cx="4056992" cy="38845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3104804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Intel X710-DA2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hlinkClick r:id="rId6"/>
              </a:rPr>
              <a:t>PDF spec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9AC1F-1D9E-CFA2-E88C-08E151BA6A79}"/>
              </a:ext>
            </a:extLst>
          </p:cNvPr>
          <p:cNvSpPr txBox="1"/>
          <p:nvPr/>
        </p:nvSpPr>
        <p:spPr>
          <a:xfrm>
            <a:off x="554181" y="3577063"/>
            <a:ext cx="11490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DPDK-compatible NIC with two SFP+ ports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NIC drivers for both Kernel and DPDK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497" y="4970343"/>
            <a:ext cx="2594079" cy="18106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83528" y="2636068"/>
            <a:ext cx="2762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Can’t use the socket supported by kernel!</a:t>
            </a:r>
            <a:endParaRPr lang="ko-KR" alt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35489" y="447965"/>
            <a:ext cx="6109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VFIO 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(Virtual Function I/O): A kernel feature for the direct access from the user space to PCI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IOMMU 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(I/O memory management unit): Provides a security functionality for the memory protection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49305" y="3131645"/>
            <a:ext cx="47801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C00000"/>
                </a:solidFill>
              </a:rPr>
              <a:t>VFIO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21074" y="3936071"/>
            <a:ext cx="663964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C00000"/>
                </a:solidFill>
              </a:rPr>
              <a:t>IOMMU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62D1B-C0AC-7208-EA38-0971D2B9A7ED}"/>
              </a:ext>
            </a:extLst>
          </p:cNvPr>
          <p:cNvSpPr txBox="1"/>
          <p:nvPr/>
        </p:nvSpPr>
        <p:spPr>
          <a:xfrm>
            <a:off x="271548" y="0"/>
            <a:ext cx="11213490" cy="10541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Extended ARP Design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1E9A94D1-DCE3-9ABF-96AB-D07178DEC6FB}"/>
              </a:ext>
            </a:extLst>
          </p:cNvPr>
          <p:cNvSpPr/>
          <p:nvPr/>
        </p:nvSpPr>
        <p:spPr>
          <a:xfrm flipV="1">
            <a:off x="0" y="1062364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3C875697-2014-AD7C-DD93-F581E805D867}"/>
              </a:ext>
            </a:extLst>
          </p:cNvPr>
          <p:cNvSpPr/>
          <p:nvPr/>
        </p:nvSpPr>
        <p:spPr>
          <a:xfrm flipV="1">
            <a:off x="0" y="6822791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1356281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Major consideration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C9AC1F-1D9E-CFA2-E88C-08E151BA6A79}"/>
              </a:ext>
            </a:extLst>
          </p:cNvPr>
          <p:cNvSpPr txBox="1"/>
          <p:nvPr/>
        </p:nvSpPr>
        <p:spPr>
          <a:xfrm>
            <a:off x="554182" y="1764274"/>
            <a:ext cx="10406744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 additional bytes are inserted at the end of the extended ARP message.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‘Magic’ header is used for identifying the Extended ARP protocol.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‘Type’ header is used for the future extensibility with timestamp. (e.g. Replay attack)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80680"/>
              </p:ext>
            </p:extLst>
          </p:nvPr>
        </p:nvGraphicFramePr>
        <p:xfrm>
          <a:off x="624068" y="3443143"/>
          <a:ext cx="4983704" cy="267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26">
                  <a:extLst>
                    <a:ext uri="{9D8B030D-6E8A-4147-A177-3AD203B41FA5}">
                      <a16:colId xmlns:a16="http://schemas.microsoft.com/office/drawing/2014/main" val="2642583124"/>
                    </a:ext>
                  </a:extLst>
                </a:gridCol>
                <a:gridCol w="1245926">
                  <a:extLst>
                    <a:ext uri="{9D8B030D-6E8A-4147-A177-3AD203B41FA5}">
                      <a16:colId xmlns:a16="http://schemas.microsoft.com/office/drawing/2014/main" val="983129537"/>
                    </a:ext>
                  </a:extLst>
                </a:gridCol>
                <a:gridCol w="2491852">
                  <a:extLst>
                    <a:ext uri="{9D8B030D-6E8A-4147-A177-3AD203B41FA5}">
                      <a16:colId xmlns:a16="http://schemas.microsoft.com/office/drawing/2014/main" val="15968841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Hardware Type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(Ethernet,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0x0001)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Protocol Type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(ARP, 0x0806)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Hardware Address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Length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(0x06)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Protocol Address Length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(0x04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Opcode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0x0001, Reply: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0x0002)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506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Sender Hardware Address (MAC, 6 bytes)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5287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Sender Protocol Address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(IP, 4 bytes)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3091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Sender Protocol Address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(IP, 4 bytes)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3686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Target Hardware Address (MAC, 6 bytes)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0831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Target Protocol Address (IP, 4 bytes)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926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15282" y="31407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55" y="31407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1765" y="314074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95919" y="2960110"/>
            <a:ext cx="786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 bytes)</a:t>
            </a:r>
            <a:b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0055" y="2960110"/>
            <a:ext cx="786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 bytes)</a:t>
            </a:r>
            <a:b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395" y="6250217"/>
            <a:ext cx="3893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Original ARP protocol (</a:t>
            </a:r>
            <a:r>
              <a:rPr lang="en-US" altLang="ko-KR" sz="16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 bytes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(14 bytes for the Ethernet frame header are added.)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27898"/>
              </p:ext>
            </p:extLst>
          </p:nvPr>
        </p:nvGraphicFramePr>
        <p:xfrm>
          <a:off x="6377168" y="3443143"/>
          <a:ext cx="4983704" cy="26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852">
                  <a:extLst>
                    <a:ext uri="{9D8B030D-6E8A-4147-A177-3AD203B41FA5}">
                      <a16:colId xmlns:a16="http://schemas.microsoft.com/office/drawing/2014/main" val="2642583124"/>
                    </a:ext>
                  </a:extLst>
                </a:gridCol>
                <a:gridCol w="2491852">
                  <a:extLst>
                    <a:ext uri="{9D8B030D-6E8A-4147-A177-3AD203B41FA5}">
                      <a16:colId xmlns:a16="http://schemas.microsoft.com/office/drawing/2014/main" val="1596884163"/>
                    </a:ext>
                  </a:extLst>
                </a:gridCol>
              </a:tblGrid>
              <a:tr h="81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Original ARP packet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600" u="sng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 bytes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37539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Magic (0x1522)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Type (0x0001)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5287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CertDataLen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CertSigLen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527917"/>
                  </a:ext>
                </a:extLst>
              </a:tr>
              <a:tr h="370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Timestamp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309127"/>
                  </a:ext>
                </a:extLst>
              </a:tr>
              <a:tr h="370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Certificate Data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36866"/>
                  </a:ext>
                </a:extLst>
              </a:tr>
              <a:tr h="370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Certificate Signature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0831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19807" y="6209622"/>
            <a:ext cx="4834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Extended ARP packet (</a:t>
            </a:r>
            <a:r>
              <a:rPr lang="en-US" altLang="ko-KR" sz="16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 + 12 + </a:t>
            </a:r>
            <a:r>
              <a:rPr lang="en-US" altLang="ko-KR" sz="1600" u="sng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sz="16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(cert) bytes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607772" y="3443143"/>
            <a:ext cx="7930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7772" y="4141837"/>
            <a:ext cx="769396" cy="19733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0289" y="31407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4262" y="31407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86772" y="314074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60926" y="2960110"/>
            <a:ext cx="786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 bytes)</a:t>
            </a:r>
            <a:b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75062" y="2960110"/>
            <a:ext cx="786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 bytes)</a:t>
            </a:r>
            <a:b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오른쪽 중괄호 21"/>
          <p:cNvSpPr/>
          <p:nvPr/>
        </p:nvSpPr>
        <p:spPr>
          <a:xfrm>
            <a:off x="11380732" y="5391807"/>
            <a:ext cx="182617" cy="719398"/>
          </a:xfrm>
          <a:prstGeom prst="rightBrace">
            <a:avLst>
              <a:gd name="adj1" fmla="val 491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552" y="5443801"/>
            <a:ext cx="423676" cy="579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772" y="1180128"/>
            <a:ext cx="2101456" cy="17078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004286" y="1210562"/>
            <a:ext cx="393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Opcode for 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Signed ARP Reply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0x0012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62D1B-C0AC-7208-EA38-0971D2B9A7ED}"/>
              </a:ext>
            </a:extLst>
          </p:cNvPr>
          <p:cNvSpPr txBox="1"/>
          <p:nvPr/>
        </p:nvSpPr>
        <p:spPr>
          <a:xfrm>
            <a:off x="271548" y="0"/>
            <a:ext cx="11213490" cy="9094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Implementation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1E9A94D1-DCE3-9ABF-96AB-D07178DEC6FB}"/>
              </a:ext>
            </a:extLst>
          </p:cNvPr>
          <p:cNvSpPr/>
          <p:nvPr/>
        </p:nvSpPr>
        <p:spPr>
          <a:xfrm flipV="1">
            <a:off x="0" y="1062364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3C875697-2014-AD7C-DD93-F581E805D867}"/>
              </a:ext>
            </a:extLst>
          </p:cNvPr>
          <p:cNvSpPr/>
          <p:nvPr/>
        </p:nvSpPr>
        <p:spPr>
          <a:xfrm flipV="1">
            <a:off x="0" y="6812281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1375006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Refer to README.md on the following </a:t>
            </a:r>
            <a:r>
              <a:rPr lang="en-US" altLang="ko-KR" sz="24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 repository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C9AC1F-1D9E-CFA2-E88C-08E151BA6A79}"/>
              </a:ext>
            </a:extLst>
          </p:cNvPr>
          <p:cNvSpPr txBox="1"/>
          <p:nvPr/>
        </p:nvSpPr>
        <p:spPr>
          <a:xfrm>
            <a:off x="554181" y="1847265"/>
            <a:ext cx="1149067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https://github.com/anawhj/snuarp</a:t>
            </a:r>
            <a:endParaRPr 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" y="2575853"/>
            <a:ext cx="6263986" cy="40377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864" y="1836671"/>
            <a:ext cx="3329174" cy="48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62D1B-C0AC-7208-EA38-0971D2B9A7ED}"/>
              </a:ext>
            </a:extLst>
          </p:cNvPr>
          <p:cNvSpPr txBox="1"/>
          <p:nvPr/>
        </p:nvSpPr>
        <p:spPr>
          <a:xfrm>
            <a:off x="271548" y="0"/>
            <a:ext cx="11213490" cy="9094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320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1E9A94D1-DCE3-9ABF-96AB-D07178DEC6FB}"/>
              </a:ext>
            </a:extLst>
          </p:cNvPr>
          <p:cNvSpPr/>
          <p:nvPr/>
        </p:nvSpPr>
        <p:spPr>
          <a:xfrm flipV="1">
            <a:off x="0" y="1062364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3C875697-2014-AD7C-DD93-F581E805D867}"/>
              </a:ext>
            </a:extLst>
          </p:cNvPr>
          <p:cNvSpPr/>
          <p:nvPr/>
        </p:nvSpPr>
        <p:spPr>
          <a:xfrm flipV="1">
            <a:off x="0" y="6812281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5918" y="1413067"/>
            <a:ext cx="7524750" cy="50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62D1B-C0AC-7208-EA38-0971D2B9A7ED}"/>
              </a:ext>
            </a:extLst>
          </p:cNvPr>
          <p:cNvSpPr txBox="1"/>
          <p:nvPr/>
        </p:nvSpPr>
        <p:spPr>
          <a:xfrm>
            <a:off x="271548" y="0"/>
            <a:ext cx="11213490" cy="10541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Experiment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(1,000 times average, unit: microsecond)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1E9A94D1-DCE3-9ABF-96AB-D07178DEC6FB}"/>
              </a:ext>
            </a:extLst>
          </p:cNvPr>
          <p:cNvSpPr/>
          <p:nvPr/>
        </p:nvSpPr>
        <p:spPr>
          <a:xfrm flipV="1">
            <a:off x="0" y="1062364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3C875697-2014-AD7C-DD93-F581E805D867}"/>
              </a:ext>
            </a:extLst>
          </p:cNvPr>
          <p:cNvSpPr/>
          <p:nvPr/>
        </p:nvSpPr>
        <p:spPr>
          <a:xfrm flipV="1">
            <a:off x="0" y="6812281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1375006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Roundtrip delay between ARP and E-ARP (Extended ARP)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72327"/>
              </p:ext>
            </p:extLst>
          </p:nvPr>
        </p:nvGraphicFramePr>
        <p:xfrm>
          <a:off x="581572" y="1972828"/>
          <a:ext cx="7884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87179953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044995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0622567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609003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1529403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2554805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9825384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6766934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(Unit: </a:t>
                      </a:r>
                      <a:r>
                        <a:rPr lang="en-US" altLang="ko-KR" sz="1300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 secs)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r>
                        <a:rPr lang="en-US" altLang="ko-KR" sz="1400" baseline="0" dirty="0" smtClean="0"/>
                        <a:t> to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 to 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 to 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 to 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 to 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 to 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Roundtrip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SUM(A:G)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3302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ARP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us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1396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E-ARP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433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2373 us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20469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38394"/>
              </p:ext>
            </p:extLst>
          </p:nvPr>
        </p:nvGraphicFramePr>
        <p:xfrm>
          <a:off x="9837682" y="1419161"/>
          <a:ext cx="2081048" cy="5082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048">
                  <a:extLst>
                    <a:ext uri="{9D8B030D-6E8A-4147-A177-3AD203B41FA5}">
                      <a16:colId xmlns:a16="http://schemas.microsoft.com/office/drawing/2014/main" val="1268282768"/>
                    </a:ext>
                  </a:extLst>
                </a:gridCol>
              </a:tblGrid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Start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 create an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ARP Request packet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632953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Send an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ARP Request Packet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747197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Receive an ARP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Request Packet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629404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Start to create an ARP Reply packet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452285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Send an ARP Reply packet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0861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Receive an ARP Reply packet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729122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Complete to verify the certificate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538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62D1B-C0AC-7208-EA38-0971D2B9A7ED}"/>
              </a:ext>
            </a:extLst>
          </p:cNvPr>
          <p:cNvSpPr txBox="1"/>
          <p:nvPr/>
        </p:nvSpPr>
        <p:spPr>
          <a:xfrm>
            <a:off x="271548" y="0"/>
            <a:ext cx="11213490" cy="10541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Experiment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(1,000 times average, unit: microsecond)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1E9A94D1-DCE3-9ABF-96AB-D07178DEC6FB}"/>
              </a:ext>
            </a:extLst>
          </p:cNvPr>
          <p:cNvSpPr/>
          <p:nvPr/>
        </p:nvSpPr>
        <p:spPr>
          <a:xfrm flipV="1">
            <a:off x="0" y="1062364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3C875697-2014-AD7C-DD93-F581E805D867}"/>
              </a:ext>
            </a:extLst>
          </p:cNvPr>
          <p:cNvSpPr/>
          <p:nvPr/>
        </p:nvSpPr>
        <p:spPr>
          <a:xfrm flipV="1">
            <a:off x="0" y="6812281"/>
            <a:ext cx="12192000" cy="45719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77F48-BBDC-15AE-0909-15C2AC7D652D}"/>
              </a:ext>
            </a:extLst>
          </p:cNvPr>
          <p:cNvSpPr txBox="1"/>
          <p:nvPr/>
        </p:nvSpPr>
        <p:spPr>
          <a:xfrm>
            <a:off x="489255" y="1375006"/>
            <a:ext cx="107780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Roundtrip delay on the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E-ARP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with 512 and 2048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key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lengths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89676"/>
              </p:ext>
            </p:extLst>
          </p:nvPr>
        </p:nvGraphicFramePr>
        <p:xfrm>
          <a:off x="581572" y="1972828"/>
          <a:ext cx="7884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87179953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044995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0622567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609003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1529403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2554805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9825384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6766934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(Unit: </a:t>
                      </a:r>
                      <a:r>
                        <a:rPr lang="en-US" altLang="ko-KR" sz="1300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 secs)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r>
                        <a:rPr lang="en-US" altLang="ko-KR" sz="1400" baseline="0" dirty="0" smtClean="0"/>
                        <a:t> to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 to 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 to 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 to 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 to 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 to G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Roundtrip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SUM(A:G)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3302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E-ARP with 512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1560 us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1396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E-ARP with 2048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433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2373 us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20469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75374"/>
              </p:ext>
            </p:extLst>
          </p:nvPr>
        </p:nvGraphicFramePr>
        <p:xfrm>
          <a:off x="9837682" y="1419161"/>
          <a:ext cx="2081048" cy="5082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048">
                  <a:extLst>
                    <a:ext uri="{9D8B030D-6E8A-4147-A177-3AD203B41FA5}">
                      <a16:colId xmlns:a16="http://schemas.microsoft.com/office/drawing/2014/main" val="1268282768"/>
                    </a:ext>
                  </a:extLst>
                </a:gridCol>
              </a:tblGrid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A: Start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 create an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ARP Request packet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632953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B: Send an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ARP Request Packet 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747197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C: Receive an ARP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Request Packet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629404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Start to create an ARP Reply packet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452285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E: Send an ARP Reply packet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0861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F: Receive an ARP Reply packet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729122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Complete to verify the certificate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538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873</Words>
  <Application>Microsoft Office PowerPoint</Application>
  <PresentationFormat>와이드스크린</PresentationFormat>
  <Paragraphs>169</Paragraphs>
  <Slides>10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hyojin</dc:creator>
  <cp:lastModifiedBy>admin</cp:lastModifiedBy>
  <cp:revision>55</cp:revision>
  <dcterms:created xsi:type="dcterms:W3CDTF">2023-05-14T12:42:36Z</dcterms:created>
  <dcterms:modified xsi:type="dcterms:W3CDTF">2023-06-17T12:57:10Z</dcterms:modified>
</cp:coreProperties>
</file>