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89" r:id="rId7"/>
    <p:sldId id="278" r:id="rId8"/>
    <p:sldId id="266" r:id="rId9"/>
    <p:sldId id="270" r:id="rId10"/>
    <p:sldId id="292" r:id="rId11"/>
    <p:sldId id="291" r:id="rId12"/>
    <p:sldId id="290" r:id="rId13"/>
    <p:sldId id="276" r:id="rId14"/>
    <p:sldId id="275" r:id="rId15"/>
    <p:sldId id="293" r:id="rId16"/>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60"/>
  </p:normalViewPr>
  <p:slideViewPr>
    <p:cSldViewPr snapToGrid="0">
      <p:cViewPr varScale="1">
        <p:scale>
          <a:sx n="111" d="100"/>
          <a:sy n="111" d="100"/>
        </p:scale>
        <p:origin x="480" y="96"/>
      </p:cViewPr>
      <p:guideLst>
        <p:guide orient="horz" pos="3360"/>
        <p:guide pos="3840"/>
      </p:guideLst>
    </p:cSldViewPr>
  </p:slideViewPr>
  <p:notesTextViewPr>
    <p:cViewPr>
      <p:scale>
        <a:sx n="1" d="1"/>
        <a:sy n="1" d="1"/>
      </p:scale>
      <p:origin x="0" y="0"/>
    </p:cViewPr>
  </p:notesTextViewPr>
  <p:notesViewPr>
    <p:cSldViewPr snapToGrid="0">
      <p:cViewPr varScale="1">
        <p:scale>
          <a:sx n="86" d="100"/>
          <a:sy n="86" d="100"/>
        </p:scale>
        <p:origin x="382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Paula Nascimento" userId="a12a391457f92613" providerId="LiveId" clId="{E34C3C73-494A-4850-BA07-FC199116941E}"/>
    <pc:docChg chg="modSld">
      <pc:chgData name="Ana Paula Nascimento" userId="a12a391457f92613" providerId="LiveId" clId="{E34C3C73-494A-4850-BA07-FC199116941E}" dt="2024-01-28T20:29:02.334" v="1" actId="20577"/>
      <pc:docMkLst>
        <pc:docMk/>
      </pc:docMkLst>
      <pc:sldChg chg="modSp mod">
        <pc:chgData name="Ana Paula Nascimento" userId="a12a391457f92613" providerId="LiveId" clId="{E34C3C73-494A-4850-BA07-FC199116941E}" dt="2024-01-28T20:29:02.334" v="1" actId="20577"/>
        <pc:sldMkLst>
          <pc:docMk/>
          <pc:sldMk cId="920173932" sldId="275"/>
        </pc:sldMkLst>
        <pc:spChg chg="mod">
          <ac:chgData name="Ana Paula Nascimento" userId="a12a391457f92613" providerId="LiveId" clId="{E34C3C73-494A-4850-BA07-FC199116941E}" dt="2024-01-28T20:29:02.334" v="1" actId="20577"/>
          <ac:spMkLst>
            <pc:docMk/>
            <pc:sldMk cId="920173932" sldId="275"/>
            <ac:spMk id="7" creationId="{8F421474-D1D5-C8B4-456B-1F8AF4DF4A7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FE75C96-6954-4169-86C5-0628F3F633E6}" type="datetime1">
              <a:rPr lang="pt-BR" smtClean="0"/>
              <a:t>28/01/2024</a:t>
            </a:fld>
            <a:endParaRPr lang="pt-BR" dirty="0"/>
          </a:p>
        </p:txBody>
      </p:sp>
      <p:sp>
        <p:nvSpPr>
          <p:cNvPr id="4" name="Espaço Reservado para Rodapé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pt-BR" smtClean="0"/>
              <a:t>‹nº›</a:t>
            </a:fld>
            <a:endParaRPr lang="pt-B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75291-0B95-4A00-9C6C-54CBD6EF268B}" type="datetime1">
              <a:rPr lang="pt-BR" smtClean="0"/>
              <a:pPr/>
              <a:t>28/01/2024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pt-BR" noProof="0" smtClean="0"/>
              <a:t>‹nº›</a:t>
            </a:fld>
            <a:endParaRPr lang="pt-B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1</a:t>
            </a:fld>
            <a:endParaRPr lang="pt-BR"/>
          </a:p>
        </p:txBody>
      </p:sp>
    </p:spTree>
    <p:extLst>
      <p:ext uri="{BB962C8B-B14F-4D97-AF65-F5344CB8AC3E}">
        <p14:creationId xmlns:p14="http://schemas.microsoft.com/office/powerpoint/2010/main" val="88695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D4B9A9E5-4F7F-4A7D-9DE1-899232329269}" type="slidenum">
              <a:rPr lang="pt-BR" smtClean="0"/>
              <a:t>10</a:t>
            </a:fld>
            <a:endParaRPr lang="pt-BR"/>
          </a:p>
        </p:txBody>
      </p:sp>
    </p:spTree>
    <p:extLst>
      <p:ext uri="{BB962C8B-B14F-4D97-AF65-F5344CB8AC3E}">
        <p14:creationId xmlns:p14="http://schemas.microsoft.com/office/powerpoint/2010/main" val="170328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11</a:t>
            </a:fld>
            <a:endParaRPr lang="pt-BR"/>
          </a:p>
        </p:txBody>
      </p:sp>
    </p:spTree>
    <p:extLst>
      <p:ext uri="{BB962C8B-B14F-4D97-AF65-F5344CB8AC3E}">
        <p14:creationId xmlns:p14="http://schemas.microsoft.com/office/powerpoint/2010/main" val="276426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12</a:t>
            </a:fld>
            <a:endParaRPr lang="pt-BR"/>
          </a:p>
        </p:txBody>
      </p:sp>
    </p:spTree>
    <p:extLst>
      <p:ext uri="{BB962C8B-B14F-4D97-AF65-F5344CB8AC3E}">
        <p14:creationId xmlns:p14="http://schemas.microsoft.com/office/powerpoint/2010/main" val="137275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2</a:t>
            </a:fld>
            <a:endParaRPr lang="pt-BR"/>
          </a:p>
        </p:txBody>
      </p:sp>
    </p:spTree>
    <p:extLst>
      <p:ext uri="{BB962C8B-B14F-4D97-AF65-F5344CB8AC3E}">
        <p14:creationId xmlns:p14="http://schemas.microsoft.com/office/powerpoint/2010/main" val="39224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3</a:t>
            </a:fld>
            <a:endParaRPr lang="pt-BR"/>
          </a:p>
        </p:txBody>
      </p:sp>
    </p:spTree>
    <p:extLst>
      <p:ext uri="{BB962C8B-B14F-4D97-AF65-F5344CB8AC3E}">
        <p14:creationId xmlns:p14="http://schemas.microsoft.com/office/powerpoint/2010/main" val="352369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4</a:t>
            </a:fld>
            <a:endParaRPr lang="pt-BR"/>
          </a:p>
        </p:txBody>
      </p:sp>
    </p:spTree>
    <p:extLst>
      <p:ext uri="{BB962C8B-B14F-4D97-AF65-F5344CB8AC3E}">
        <p14:creationId xmlns:p14="http://schemas.microsoft.com/office/powerpoint/2010/main" val="146081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5</a:t>
            </a:fld>
            <a:endParaRPr lang="pt-BR"/>
          </a:p>
        </p:txBody>
      </p:sp>
    </p:spTree>
    <p:extLst>
      <p:ext uri="{BB962C8B-B14F-4D97-AF65-F5344CB8AC3E}">
        <p14:creationId xmlns:p14="http://schemas.microsoft.com/office/powerpoint/2010/main" val="117254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6</a:t>
            </a:fld>
            <a:endParaRPr lang="pt-BR"/>
          </a:p>
        </p:txBody>
      </p:sp>
    </p:spTree>
    <p:extLst>
      <p:ext uri="{BB962C8B-B14F-4D97-AF65-F5344CB8AC3E}">
        <p14:creationId xmlns:p14="http://schemas.microsoft.com/office/powerpoint/2010/main" val="196371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7</a:t>
            </a:fld>
            <a:endParaRPr lang="pt-BR"/>
          </a:p>
        </p:txBody>
      </p:sp>
    </p:spTree>
    <p:extLst>
      <p:ext uri="{BB962C8B-B14F-4D97-AF65-F5344CB8AC3E}">
        <p14:creationId xmlns:p14="http://schemas.microsoft.com/office/powerpoint/2010/main" val="350227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8</a:t>
            </a:fld>
            <a:endParaRPr lang="pt-BR"/>
          </a:p>
        </p:txBody>
      </p:sp>
    </p:spTree>
    <p:extLst>
      <p:ext uri="{BB962C8B-B14F-4D97-AF65-F5344CB8AC3E}">
        <p14:creationId xmlns:p14="http://schemas.microsoft.com/office/powerpoint/2010/main" val="187609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B9A9E5-4F7F-4A7D-9DE1-899232329269}" type="slidenum">
              <a:rPr lang="pt-BR" smtClean="0"/>
              <a:t>9</a:t>
            </a:fld>
            <a:endParaRPr lang="pt-BR"/>
          </a:p>
        </p:txBody>
      </p:sp>
    </p:spTree>
    <p:extLst>
      <p:ext uri="{BB962C8B-B14F-4D97-AF65-F5344CB8AC3E}">
        <p14:creationId xmlns:p14="http://schemas.microsoft.com/office/powerpoint/2010/main" val="509039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pt-BR" noProof="0"/>
              <a:t>CLIQUE PARA EDITAR O ESTILO DO TÍTULO MESTRE</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ção de mercad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a:t>
            </a:r>
          </a:p>
        </p:txBody>
      </p:sp>
      <p:sp>
        <p:nvSpPr>
          <p:cNvPr id="23" name="Espaço Reservado para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a:t>
            </a:r>
          </a:p>
        </p:txBody>
      </p:sp>
      <p:sp>
        <p:nvSpPr>
          <p:cNvPr id="24" name="Espaço Reservado para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a:t>
            </a:r>
          </a:p>
        </p:txBody>
      </p:sp>
      <p:sp>
        <p:nvSpPr>
          <p:cNvPr id="4" name="Espaço Reservado para Conteúdo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t-BR" noProof="0"/>
              <a:t>Clique para editar os estilos de texto Mestres</a:t>
            </a:r>
          </a:p>
        </p:txBody>
      </p:sp>
      <p:sp>
        <p:nvSpPr>
          <p:cNvPr id="6" name="Espaço Reservado para Conteúdo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t-BR" noProof="0"/>
              <a:t>Clique para editar os estilos de texto Mestres</a:t>
            </a:r>
          </a:p>
        </p:txBody>
      </p:sp>
      <p:sp>
        <p:nvSpPr>
          <p:cNvPr id="22" name="Espaço Reservado para Conteúd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t-BR" noProof="0"/>
              <a:t>Clique para editar os estilos de texto Mestres</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Espaço Reservado para Conteúd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t-BR" noProof="0"/>
              <a:t>Clique para editar o texto Mestre</a:t>
            </a:r>
          </a:p>
        </p:txBody>
      </p:sp>
      <p:sp>
        <p:nvSpPr>
          <p:cNvPr id="26" name="Espaço Reservado para Conteúd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t-BR" noProof="0"/>
              <a:t>Clique para editar o texto Mestre</a:t>
            </a:r>
          </a:p>
          <a:p>
            <a:pPr lvl="1" rtl="0"/>
            <a:endParaRPr lang="pt-BR" noProof="0"/>
          </a:p>
        </p:txBody>
      </p:sp>
      <p:sp>
        <p:nvSpPr>
          <p:cNvPr id="27" name="Espaço Reservado para Conteúd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t-BR" noProof="0"/>
              <a:t>Clique para editar o texto Mestre</a:t>
            </a:r>
          </a:p>
        </p:txBody>
      </p:sp>
      <p:sp>
        <p:nvSpPr>
          <p:cNvPr id="7" name="Espaço Reservado para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t-BR" noProof="0"/>
              <a:t>20XX</a:t>
            </a:r>
          </a:p>
        </p:txBody>
      </p:sp>
      <p:sp>
        <p:nvSpPr>
          <p:cNvPr id="8" name="Espaço Reservado para Rodapé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t-BR" noProof="0"/>
              <a:t>Apresentação</a:t>
            </a:r>
          </a:p>
        </p:txBody>
      </p:sp>
      <p:sp>
        <p:nvSpPr>
          <p:cNvPr id="9" name="Espaço Reservado para o Número do Slid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údo Doi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t-BR" noProof="0"/>
              <a:t>CLIQUE PARA EDITAR O TEXTO MESTRE</a:t>
            </a:r>
          </a:p>
        </p:txBody>
      </p:sp>
      <p:sp>
        <p:nvSpPr>
          <p:cNvPr id="6" name="Espaço Reservado para Conteú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t-BR" noProof="0"/>
              <a:t>20XX</a:t>
            </a:r>
          </a:p>
        </p:txBody>
      </p:sp>
      <p:sp>
        <p:nvSpPr>
          <p:cNvPr id="8" name="Espaço Reservado para Rodapé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t-BR" noProof="0"/>
              <a:t>Apresentação</a:t>
            </a:r>
          </a:p>
        </p:txBody>
      </p:sp>
      <p:sp>
        <p:nvSpPr>
          <p:cNvPr id="9" name="Espaço Reservado para o Número do Slid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t-BR" noProof="0" smtClean="0"/>
              <a:t>‹nº›</a:t>
            </a:fld>
            <a:endParaRPr lang="pt-BR"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ú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20" name="Espaço Reservado para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25" name="Espaço Reservado para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26" name="Espaço Reservado para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27" name="Espaço Reservado para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28" name="Espaço Reservado para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29" name="Espaço Reservado para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21" name="Espaço Reservado para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t-BR" noProof="0"/>
              <a:t>20XX</a:t>
            </a:r>
          </a:p>
        </p:txBody>
      </p:sp>
      <p:sp>
        <p:nvSpPr>
          <p:cNvPr id="22" name="Espaço Reservado para Rodapé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t-BR" noProof="0"/>
              <a:t>Apresentação</a:t>
            </a:r>
          </a:p>
        </p:txBody>
      </p:sp>
      <p:sp>
        <p:nvSpPr>
          <p:cNvPr id="24" name="Espaço Reservado para o Número do Slid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nha do Tempo 2">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6" name="Espaço Reservado para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pt-BR" noProof="0"/>
              <a:t>Ano</a:t>
            </a:r>
          </a:p>
        </p:txBody>
      </p:sp>
      <p:sp>
        <p:nvSpPr>
          <p:cNvPr id="7" name="Espaço Reservado para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8" name="Espaço Reservado para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9" name="Espaço Reservado para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0" name="Espaço Reservado para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1" name="Espaço Reservado para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pt-BR" noProof="0"/>
              <a:t>Ano</a:t>
            </a:r>
          </a:p>
        </p:txBody>
      </p:sp>
      <p:sp>
        <p:nvSpPr>
          <p:cNvPr id="12" name="Espaço Reservado para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3" name="Espaço Reservado para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4" name="Espaço Reservado para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5" name="Espaço Reservado para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6" name="Espaço Reservado para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7" name="Espaço Reservado para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8" name="Espaço Reservado para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19" name="Espaço Reservado para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0" name="Espaço Reservado para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1" name="Espaço Reservado para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2" name="Espaço Reservado para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3" name="Espaço Reservado para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4" name="Espaço Reservado para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5" name="Espaço Reservado para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6" name="Espaço Reservado para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7" name="Espaço Reservado para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8" name="Espaço Reservado para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29" name="Espaço Reservado para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30" name="Espaço Reservado para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31" name="Espaço Reservado para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pt-BR" noProof="0"/>
              <a:t>MM</a:t>
            </a:r>
          </a:p>
        </p:txBody>
      </p:sp>
      <p:sp>
        <p:nvSpPr>
          <p:cNvPr id="32" name="Retâ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solidFill>
                <a:schemeClr val="tx1">
                  <a:lumMod val="75000"/>
                  <a:lumOff val="25000"/>
                </a:schemeClr>
              </a:solidFill>
            </a:endParaRPr>
          </a:p>
        </p:txBody>
      </p:sp>
      <p:sp>
        <p:nvSpPr>
          <p:cNvPr id="36" name="Espaço Reservado para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pt-BR" noProof="0"/>
              <a:t>20XX</a:t>
            </a:r>
          </a:p>
        </p:txBody>
      </p:sp>
      <p:sp>
        <p:nvSpPr>
          <p:cNvPr id="37" name="Espaço Reservado para Rodapé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pt-BR" noProof="0"/>
              <a:t>Apresentação</a:t>
            </a:r>
          </a:p>
        </p:txBody>
      </p:sp>
      <p:sp>
        <p:nvSpPr>
          <p:cNvPr id="38" name="Espaço Reservado para o Número do Slid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Espaço Reservado para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pt-BR" noProof="0"/>
              <a:t>Clique no ícone para adicionar um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3" name="Espaço Reservado para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t-BR" noProof="0"/>
              <a:t>20XX</a:t>
            </a:r>
          </a:p>
        </p:txBody>
      </p:sp>
      <p:sp>
        <p:nvSpPr>
          <p:cNvPr id="4" name="Espaço Reservado para Rodapé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t-BR" noProof="0"/>
              <a:t>Apresentação</a:t>
            </a:r>
          </a:p>
        </p:txBody>
      </p:sp>
      <p:cxnSp>
        <p:nvCxnSpPr>
          <p:cNvPr id="10" name="Conector Re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ço Reservado para o Número do Slid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essoas da Equipe do Slide 4">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11" name="Espaço Reservado para Imagem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pt-BR" noProof="0"/>
              <a:t>Clique no ícone para adicionar uma imagem</a:t>
            </a:r>
          </a:p>
        </p:txBody>
      </p:sp>
      <p:sp>
        <p:nvSpPr>
          <p:cNvPr id="17" name="Espaço Reservado para Imagem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pt-BR" noProof="0"/>
              <a:t>Clique no ícone para adicionar uma imagem</a:t>
            </a:r>
          </a:p>
        </p:txBody>
      </p:sp>
      <p:sp>
        <p:nvSpPr>
          <p:cNvPr id="18" name="Espaço Reservado para Imagem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pt-BR" noProof="0"/>
              <a:t>Clique no ícone para adicionar uma imagem</a:t>
            </a:r>
          </a:p>
        </p:txBody>
      </p:sp>
      <p:sp>
        <p:nvSpPr>
          <p:cNvPr id="19" name="Espaço Reservado para Imagem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pt-BR" noProof="0"/>
              <a:t>Clique no ícone para adicionar uma imagem</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3" name="Espaço Reservado para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4" name="Espaço Reservado para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5" name="Espaço Reservado para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6" name="Espaço Reservado para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7" name="Espaço Reservado para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8" name="Espaço Reservado para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9" name="Espaço Reservado para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7" name="Espaço Reservado para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t-BR" noProof="0"/>
              <a:t>20XX</a:t>
            </a:r>
          </a:p>
        </p:txBody>
      </p:sp>
      <p:sp>
        <p:nvSpPr>
          <p:cNvPr id="8" name="Espaço Reservado para Rodapé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t-BR" noProof="0"/>
              <a:t>Apresentação</a:t>
            </a:r>
          </a:p>
        </p:txBody>
      </p:sp>
      <p:sp>
        <p:nvSpPr>
          <p:cNvPr id="9" name="Espaço Reservado para o Número do Slid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t-BR" noProof="0" smtClean="0"/>
              <a:t>‹nº›</a:t>
            </a:fld>
            <a:endParaRPr lang="pt-BR" noProof="0"/>
          </a:p>
        </p:txBody>
      </p:sp>
      <p:cxnSp>
        <p:nvCxnSpPr>
          <p:cNvPr id="10" name="Conector Re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essoas da Equipe do Slide 8">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pt-BR" noProof="0"/>
              <a:t>CLIQUE PARA EDITAR O ESTILO DO TÍTULO MESTRE</a:t>
            </a:r>
          </a:p>
        </p:txBody>
      </p:sp>
      <p:sp>
        <p:nvSpPr>
          <p:cNvPr id="11" name="Espaço Reservado para Imagem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pt-BR" noProof="0"/>
              <a:t>Clique no ícone para adicionar uma imagem</a:t>
            </a:r>
          </a:p>
        </p:txBody>
      </p:sp>
      <p:sp>
        <p:nvSpPr>
          <p:cNvPr id="17" name="Espaço Reservado para Imagem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pt-BR" noProof="0"/>
              <a:t>Clique no ícone para adicionar uma imagem</a:t>
            </a:r>
          </a:p>
        </p:txBody>
      </p:sp>
      <p:sp>
        <p:nvSpPr>
          <p:cNvPr id="18" name="Espaço Reservado para Imagem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pt-BR" noProof="0"/>
              <a:t>Clique no ícone para adicionar uma imagem</a:t>
            </a:r>
          </a:p>
        </p:txBody>
      </p:sp>
      <p:sp>
        <p:nvSpPr>
          <p:cNvPr id="19" name="Espaço Reservado para Imagem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pt-BR" noProof="0"/>
              <a:t>Clique no ícone para adicionar uma imagem</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6" name="Espaço Reservado para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3" name="Espaço Reservado para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7" name="Espaço Reservado para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4" name="Espaço Reservado para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8" name="Espaço Reservado para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5" name="Espaço Reservado para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9" name="Espaço Reservado para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55" name="Espaço Reservado para Imagem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pt-BR" noProof="0"/>
              <a:t>Clique no ícone para adicionar uma imagem</a:t>
            </a:r>
          </a:p>
        </p:txBody>
      </p:sp>
      <p:sp>
        <p:nvSpPr>
          <p:cNvPr id="56" name="Espaço Reservado para Imagem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pt-BR" noProof="0"/>
              <a:t>Clique no ícone para adicionar uma imagem</a:t>
            </a:r>
          </a:p>
        </p:txBody>
      </p:sp>
      <p:sp>
        <p:nvSpPr>
          <p:cNvPr id="57" name="Espaço Reservado para Imagem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pt-BR" noProof="0"/>
              <a:t>Clique no ícone para adicionar uma imagem</a:t>
            </a:r>
          </a:p>
        </p:txBody>
      </p:sp>
      <p:sp>
        <p:nvSpPr>
          <p:cNvPr id="58" name="Espaço Reservado para Imagem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pt-BR" noProof="0"/>
              <a:t>Clique no ícone para adicionar uma imagem</a:t>
            </a:r>
          </a:p>
        </p:txBody>
      </p:sp>
      <p:sp>
        <p:nvSpPr>
          <p:cNvPr id="54" name="Espaço Reservado para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62" name="Espaço Reservado para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59" name="Espaço Reservado para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63" name="Espaço Reservado para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60" name="Espaço Reservado para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64" name="Espaço Reservado para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61" name="Espaço Reservado para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65" name="Espaço Reservado para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7" name="Espaço Reservado para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pt-BR" noProof="0"/>
              <a:t>20XX</a:t>
            </a:r>
          </a:p>
        </p:txBody>
      </p:sp>
      <p:sp>
        <p:nvSpPr>
          <p:cNvPr id="8" name="Espaço Reservado para Rodapé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pt-BR" noProof="0"/>
              <a:t>Apresentação</a:t>
            </a:r>
          </a:p>
        </p:txBody>
      </p:sp>
      <p:sp>
        <p:nvSpPr>
          <p:cNvPr id="9" name="Espaço Reservado para o Número do Slid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pt-BR" noProof="0" smtClean="0"/>
              <a:t>‹nº›</a:t>
            </a:fld>
            <a:endParaRPr lang="pt-BR"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ú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11" name="Espaço Reservado para Conteú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pt-BR" noProof="0"/>
              <a:t>Clique para adicionar o conteúdo</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a:t>
            </a:r>
          </a:p>
        </p:txBody>
      </p:sp>
      <p:sp>
        <p:nvSpPr>
          <p:cNvPr id="17" name="Espaço Reservado para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4" name="Espaço Reservado para Conteú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t-BR" noProof="0"/>
              <a:t>Clique para editar o texto Mestre</a:t>
            </a:r>
          </a:p>
        </p:txBody>
      </p:sp>
      <p:sp>
        <p:nvSpPr>
          <p:cNvPr id="24" name="Espaço Reservado para Conteú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pt-BR" noProof="0"/>
              <a:t>Clique para adicionar o conteúdo</a:t>
            </a:r>
          </a:p>
        </p:txBody>
      </p:sp>
      <p:sp>
        <p:nvSpPr>
          <p:cNvPr id="5" name="Espaço Reservado para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a:t>
            </a:r>
          </a:p>
        </p:txBody>
      </p:sp>
      <p:sp>
        <p:nvSpPr>
          <p:cNvPr id="18" name="Espaço Reservado para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t-BR" noProof="0"/>
              <a:t>CLIQUE PARA EDITAR</a:t>
            </a:r>
          </a:p>
        </p:txBody>
      </p:sp>
      <p:sp>
        <p:nvSpPr>
          <p:cNvPr id="6" name="Espaço Reservado para Conteú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t-BR" noProof="0"/>
              <a:t>Clique para editar o texto Mestre</a:t>
            </a:r>
          </a:p>
        </p:txBody>
      </p:sp>
      <p:sp>
        <p:nvSpPr>
          <p:cNvPr id="25" name="Espaço Reservado para Conteú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pt-BR" noProof="0"/>
              <a:t>Clique para adicionar o conteúdo</a:t>
            </a:r>
          </a:p>
        </p:txBody>
      </p:sp>
      <p:sp>
        <p:nvSpPr>
          <p:cNvPr id="21" name="Espaço Reservado para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a:t>
            </a:r>
          </a:p>
        </p:txBody>
      </p:sp>
      <p:sp>
        <p:nvSpPr>
          <p:cNvPr id="19" name="Espaço Reservado para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sp>
        <p:nvSpPr>
          <p:cNvPr id="22" name="Espaço Reservado para Conteú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t-BR" noProof="0"/>
              <a:t>Clique para editar o texto Mestre</a:t>
            </a:r>
          </a:p>
        </p:txBody>
      </p:sp>
      <p:sp>
        <p:nvSpPr>
          <p:cNvPr id="26" name="Espaço Reservado para Conteú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pt-BR" noProof="0"/>
              <a:t>Clique para adicionar o conteúdo</a:t>
            </a:r>
          </a:p>
        </p:txBody>
      </p:sp>
      <p:sp>
        <p:nvSpPr>
          <p:cNvPr id="14" name="Espaço Reservado para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a:t>
            </a:r>
          </a:p>
        </p:txBody>
      </p:sp>
      <p:sp>
        <p:nvSpPr>
          <p:cNvPr id="23" name="Espaço Reservado para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a:t>
            </a:r>
          </a:p>
        </p:txBody>
      </p:sp>
      <p:cxnSp>
        <p:nvCxnSpPr>
          <p:cNvPr id="16" name="Conector Re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Espaço Reservado para Conteúd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t-BR" noProof="0"/>
              <a:t>Clique para editar o texto Mestre</a:t>
            </a:r>
          </a:p>
        </p:txBody>
      </p:sp>
      <p:sp>
        <p:nvSpPr>
          <p:cNvPr id="7" name="Espaço Reservado para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t-BR" noProof="0"/>
              <a:t>20XX</a:t>
            </a:r>
          </a:p>
        </p:txBody>
      </p:sp>
      <p:sp>
        <p:nvSpPr>
          <p:cNvPr id="8" name="Espaço Reservado para Rodapé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t-BR" noProof="0"/>
              <a:t>Apresentação</a:t>
            </a:r>
          </a:p>
        </p:txBody>
      </p:sp>
      <p:sp>
        <p:nvSpPr>
          <p:cNvPr id="9" name="Espaço Reservado para o Número do Slid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3" name="Espaço Reservado para Texto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cxnSp>
        <p:nvCxnSpPr>
          <p:cNvPr id="23" name="Conector Re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Espaço Reservado para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t-BR" noProof="0"/>
              <a:t>20XX</a:t>
            </a:r>
          </a:p>
        </p:txBody>
      </p:sp>
      <p:sp>
        <p:nvSpPr>
          <p:cNvPr id="22" name="Espaço Reservado para Rodapé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t-BR" noProof="0"/>
              <a:t>Apresentação</a:t>
            </a:r>
          </a:p>
        </p:txBody>
      </p:sp>
      <p:sp>
        <p:nvSpPr>
          <p:cNvPr id="24" name="Espaço Reservado para o Número do Slid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Fechament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pt-BR" noProof="0"/>
              <a:t>CLIQUE PARA EDITAR O ESTILO DO TÍTULO MESTRE</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ço Reservado para Dat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pt-BR" noProof="0"/>
              <a:t>20XX</a:t>
            </a:r>
          </a:p>
        </p:txBody>
      </p:sp>
      <p:sp>
        <p:nvSpPr>
          <p:cNvPr id="10" name="Espaço Reservado para Rodapé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pt-BR" noProof="0"/>
              <a:t>Apresentação</a:t>
            </a:r>
          </a:p>
        </p:txBody>
      </p:sp>
      <p:sp>
        <p:nvSpPr>
          <p:cNvPr id="11" name="Espaço Reservado para o Número do Slid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pt-BR" noProof="0"/>
              <a:t>CLIQUE PARA EDITAR O ESTILO DO TÍTULO MESTRE</a:t>
            </a:r>
          </a:p>
        </p:txBody>
      </p:sp>
      <p:sp>
        <p:nvSpPr>
          <p:cNvPr id="3" name="Espaço Reservado para Conteúdo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pt-BR" noProof="0"/>
              <a:t>20XX</a:t>
            </a:r>
          </a:p>
        </p:txBody>
      </p:sp>
      <p:sp>
        <p:nvSpPr>
          <p:cNvPr id="5" name="Espaço Reservado para Rodapé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pt-BR" noProof="0"/>
              <a:t>Apresentação</a:t>
            </a:r>
          </a:p>
        </p:txBody>
      </p:sp>
      <p:sp>
        <p:nvSpPr>
          <p:cNvPr id="6" name="Espaço Reservado para o Número do Slid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inha do t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pt-BR"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pt-BR" noProof="0"/>
              <a:t>CLIQUE PARA EDITAR O TÍTULO</a:t>
            </a:r>
          </a:p>
        </p:txBody>
      </p:sp>
      <p:sp>
        <p:nvSpPr>
          <p:cNvPr id="16" name="Espaço Reservado para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pt-BR" noProof="0"/>
              <a:t>CLIQUE PARA EDITAR OS ESTILOS DE TEXTO MESTRE</a:t>
            </a:r>
          </a:p>
        </p:txBody>
      </p:sp>
      <p:sp>
        <p:nvSpPr>
          <p:cNvPr id="17" name="Espaço Reservado para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pt-BR" noProof="0"/>
              <a:t>CLIQUE PARA EDITAR OS ESTILOS DE TEXTO MESTRE</a:t>
            </a:r>
          </a:p>
        </p:txBody>
      </p:sp>
      <p:sp>
        <p:nvSpPr>
          <p:cNvPr id="18" name="Espaço Reservado para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pt-BR" noProof="0"/>
              <a:t>CLIQUE PARA EDITAR OS ESTILOS DE TEXTO MESTRE</a:t>
            </a:r>
          </a:p>
        </p:txBody>
      </p:sp>
      <p:sp>
        <p:nvSpPr>
          <p:cNvPr id="19" name="Espaço Reservado para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pt-BR" noProof="0"/>
              <a:t>CLIQUE PARA EDITAR OS ESTILOS DE TEXTO MESTRE</a:t>
            </a:r>
          </a:p>
        </p:txBody>
      </p:sp>
      <p:sp>
        <p:nvSpPr>
          <p:cNvPr id="34" name="Espaço Reservado para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pt-BR" noProof="0"/>
              <a:t>Clique para editar os estilos de texto mestre</a:t>
            </a:r>
          </a:p>
        </p:txBody>
      </p:sp>
      <p:sp>
        <p:nvSpPr>
          <p:cNvPr id="35" name="Espaço Reservado para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pt-BR" noProof="0"/>
              <a:t>Clique para editar os estilos de texto mestre</a:t>
            </a:r>
          </a:p>
        </p:txBody>
      </p:sp>
      <p:sp>
        <p:nvSpPr>
          <p:cNvPr id="36" name="Espaço Reservado para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pt-BR" noProof="0"/>
              <a:t>Clique para editar os estilos de texto mestre</a:t>
            </a:r>
          </a:p>
        </p:txBody>
      </p:sp>
      <p:sp>
        <p:nvSpPr>
          <p:cNvPr id="37" name="Espaço Reservado para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pt-BR" noProof="0"/>
              <a:t>Clique para editar os estilos de texto mestre</a:t>
            </a:r>
          </a:p>
        </p:txBody>
      </p:sp>
      <p:cxnSp>
        <p:nvCxnSpPr>
          <p:cNvPr id="3" name="Conector Re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Espaço Reservado para Dat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pt-BR" noProof="0"/>
              <a:t>20XX</a:t>
            </a:r>
          </a:p>
        </p:txBody>
      </p:sp>
      <p:sp>
        <p:nvSpPr>
          <p:cNvPr id="6" name="Espaço Reservado para Rodapé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pt-BR" noProof="0"/>
              <a:t>Apresentação</a:t>
            </a:r>
          </a:p>
        </p:txBody>
      </p:sp>
      <p:sp>
        <p:nvSpPr>
          <p:cNvPr id="7" name="Espaço Reservado para o Número do Slid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na do Conteú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15" name="Espaço Reservado para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17" name="Espaço Reservado para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31" name="Espaço Reservado para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t-BR" noProof="0"/>
              <a:t>CLIQUE PARA ADICIONAR UM SUBTÍTULO</a:t>
            </a:r>
          </a:p>
        </p:txBody>
      </p:sp>
      <p:sp>
        <p:nvSpPr>
          <p:cNvPr id="32" name="Espaço Reservado para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33" name="Espaço Reservado para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t-BR" noProof="0"/>
              <a:t>CLIQUE PARA ADICIONAR UM SUBTÍTULO</a:t>
            </a:r>
          </a:p>
        </p:txBody>
      </p:sp>
      <p:sp>
        <p:nvSpPr>
          <p:cNvPr id="34" name="Espaço Reservado para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12" name="Espaço Reservado para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t-BR" noProof="0"/>
              <a:t>CLIQUE PARA ADICIONAR UM SUBTÍTULO</a:t>
            </a:r>
          </a:p>
        </p:txBody>
      </p:sp>
      <p:sp>
        <p:nvSpPr>
          <p:cNvPr id="13" name="Espaço Reservado para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3" name="Espaço Reservado para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pt-BR" noProof="0"/>
              <a:t>20XX</a:t>
            </a:r>
          </a:p>
        </p:txBody>
      </p:sp>
      <p:sp>
        <p:nvSpPr>
          <p:cNvPr id="4" name="Espaço Reservado para Rodapé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pt-BR" noProof="0"/>
              <a:t>Apresentação</a:t>
            </a:r>
          </a:p>
        </p:txBody>
      </p:sp>
      <p:sp>
        <p:nvSpPr>
          <p:cNvPr id="5" name="Espaço Reservado para o Número do Slid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pt-BR" noProof="0" smtClean="0"/>
              <a:t>‹nº›</a:t>
            </a:fld>
            <a:endParaRPr lang="pt-BR" noProof="0"/>
          </a:p>
        </p:txBody>
      </p:sp>
      <p:cxnSp>
        <p:nvCxnSpPr>
          <p:cNvPr id="2" name="Conector Re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na do Conteú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15" name="Espaço Reservado para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17" name="Espaço Reservado para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16" name="Espaço Reservado para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18" name="Espaço Reservado para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19" name="Espaço Reservado para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20" name="Espaço Reservado para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23" name="Espaço Reservado para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24" name="Espaço Reservado para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3" name="Espaço Reservado para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pt-BR" noProof="0"/>
              <a:t>20XX</a:t>
            </a:r>
          </a:p>
        </p:txBody>
      </p:sp>
      <p:sp>
        <p:nvSpPr>
          <p:cNvPr id="4" name="Espaço Reservado para Rodapé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pt-BR" noProof="0"/>
              <a:t>Apresentação</a:t>
            </a:r>
          </a:p>
        </p:txBody>
      </p:sp>
      <p:sp>
        <p:nvSpPr>
          <p:cNvPr id="5" name="Espaço Reservado para o Número do Slid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t-BR" noProof="0" smtClean="0"/>
              <a:pPr rtl="0"/>
              <a:t>‹nº›</a:t>
            </a:fld>
            <a:endParaRPr lang="pt-BR"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çã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3" name="Espaço Reservado para Texto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cxnSp>
        <p:nvCxnSpPr>
          <p:cNvPr id="14" name="Conector Re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Espaço Reservado para Dat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pt-BR" noProof="0"/>
              <a:t>20XX</a:t>
            </a:r>
          </a:p>
        </p:txBody>
      </p:sp>
      <p:sp>
        <p:nvSpPr>
          <p:cNvPr id="10" name="Espaço Reservado para Rodapé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pt-BR" noProof="0"/>
              <a:t>Apresentação</a:t>
            </a:r>
          </a:p>
        </p:txBody>
      </p:sp>
      <p:sp>
        <p:nvSpPr>
          <p:cNvPr id="11" name="Espaço Reservado para o Número do Slid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valo da Seçã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pt-BR" noProof="0"/>
              <a:t>CLIQUE PARA EDITAR O ESTILO DO TÍTULO MESTRE</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ção">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cxnSp>
        <p:nvCxnSpPr>
          <p:cNvPr id="9" name="Conector Re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Espaço Reservado para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12" name="Espaço Reservado para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13" name="Espaço Reservado para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14" name="Espaço Reservado para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15" name="Espaço Reservado para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pt-BR" noProof="0"/>
              <a:t>CLIQUE PARA ADICIONAR UM SUBTÍTULO</a:t>
            </a:r>
          </a:p>
        </p:txBody>
      </p:sp>
      <p:sp>
        <p:nvSpPr>
          <p:cNvPr id="16" name="Espaço Reservado para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pt-BR" noProof="0"/>
              <a:t>Clique para adicionar o texto</a:t>
            </a:r>
          </a:p>
        </p:txBody>
      </p:sp>
      <p:sp>
        <p:nvSpPr>
          <p:cNvPr id="17" name="Espaço Reservado para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pt-BR" noProof="0"/>
              <a:t>20XX</a:t>
            </a:r>
          </a:p>
        </p:txBody>
      </p:sp>
      <p:sp>
        <p:nvSpPr>
          <p:cNvPr id="18" name="Espaço Reservado para Rodapé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pt-BR" noProof="0"/>
              <a:t>Apresentação</a:t>
            </a:r>
          </a:p>
        </p:txBody>
      </p:sp>
      <p:sp>
        <p:nvSpPr>
          <p:cNvPr id="19" name="Espaço Reservado para o Número do Slid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údo Trê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pt-BR" noProof="0"/>
              <a:t>CLIQUE PARA EDITAR O ESTILO DO TÍTULO MESTRE</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t-BR" noProof="0"/>
              <a:t>CLIQUE PARA EDITAR O TEXTO MESTRE</a:t>
            </a:r>
          </a:p>
        </p:txBody>
      </p:sp>
      <p:sp>
        <p:nvSpPr>
          <p:cNvPr id="6" name="Espaço Reservado para Conteú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1" name="Espaço Reservado para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22" name="Espaço Reservado para Conteú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t-BR" noProof="0"/>
              <a:t>20XX</a:t>
            </a:r>
          </a:p>
        </p:txBody>
      </p:sp>
      <p:sp>
        <p:nvSpPr>
          <p:cNvPr id="8" name="Espaço Reservado para Rodapé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t-BR" noProof="0"/>
              <a:t>Apresentação</a:t>
            </a:r>
          </a:p>
        </p:txBody>
      </p:sp>
      <p:sp>
        <p:nvSpPr>
          <p:cNvPr id="9" name="Espaço Reservado para o Número do Slid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t-BR" noProof="0" smtClean="0"/>
              <a:t>‹nº›</a:t>
            </a:fld>
            <a:endParaRPr lang="pt-BR" noProof="0"/>
          </a:p>
        </p:txBody>
      </p:sp>
      <p:cxnSp>
        <p:nvCxnSpPr>
          <p:cNvPr id="16" name="Conector Re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pt-BR" noProof="0"/>
              <a:t>20XX</a:t>
            </a:r>
          </a:p>
        </p:txBody>
      </p:sp>
      <p:sp>
        <p:nvSpPr>
          <p:cNvPr id="5" name="Espaço Reservado para Rodapé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pt-BR" noProof="0"/>
              <a:t>Apresentação</a:t>
            </a:r>
          </a:p>
        </p:txBody>
      </p:sp>
      <p:sp>
        <p:nvSpPr>
          <p:cNvPr id="6" name="Espaço Reservado para o Número do Slid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exame.com/invest/mercados/bolsa-em-2022-ibovespa-sobe/"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hyperlink" Target="https://www.seudinheiro.com/2023/bolsa-dolar/ibovespa-vai-decolar-em-2024-xp-atualiza-estimativas-e-projeta-alta-de-mais-de-20-por-cento-em-cenario-base-confira-os-outros-cenarios-da-corretora-lils/" TargetMode="External"/><Relationship Id="rId4" Type="http://schemas.openxmlformats.org/officeDocument/2006/relationships/hyperlink" Target="https://investnews.com.br/infograficos/ibovespa-em-2023-ano-que-comecou-com-incertezas-termina-com-recorde-historico/"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0.wmf"/><Relationship Id="rId5" Type="http://schemas.openxmlformats.org/officeDocument/2006/relationships/oleObject" Target="../embeddings/oleObject2.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pt-BR" dirty="0"/>
              <a:t>Cronos Investimentos</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pt-BR" dirty="0"/>
              <a:t>Ana Paula Souza</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pt-BR" dirty="0"/>
              <a:t>OBRIGADO</a:t>
            </a:r>
          </a:p>
        </p:txBody>
      </p:sp>
      <p:sp>
        <p:nvSpPr>
          <p:cNvPr id="3" name="Espaço Reservado para Conteú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pt-BR" dirty="0"/>
              <a:t>Ana Paula Nascimento de Souza</a:t>
            </a:r>
          </a:p>
        </p:txBody>
      </p:sp>
      <p:sp>
        <p:nvSpPr>
          <p:cNvPr id="4" name="Espaço Reservado para Data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pt-BR" dirty="0"/>
              <a:t>2024</a:t>
            </a:r>
          </a:p>
        </p:txBody>
      </p:sp>
      <p:sp>
        <p:nvSpPr>
          <p:cNvPr id="6" name="Espaço Reservado para o Número do Slide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pt-BR" smtClean="0"/>
              <a:pPr rtl="0"/>
              <a:t>10</a:t>
            </a:fld>
            <a:endParaRPr lang="pt-BR"/>
          </a:p>
        </p:txBody>
      </p:sp>
    </p:spTree>
    <p:extLst>
      <p:ext uri="{BB962C8B-B14F-4D97-AF65-F5344CB8AC3E}">
        <p14:creationId xmlns:p14="http://schemas.microsoft.com/office/powerpoint/2010/main" val="24364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FA191-5CCC-43CB-BD83-4F80ED362608}"/>
              </a:ext>
            </a:extLst>
          </p:cNvPr>
          <p:cNvSpPr>
            <a:spLocks noGrp="1"/>
          </p:cNvSpPr>
          <p:nvPr>
            <p:ph type="title"/>
          </p:nvPr>
        </p:nvSpPr>
        <p:spPr>
          <a:xfrm>
            <a:off x="5476875" y="670975"/>
            <a:ext cx="5111750" cy="1204912"/>
          </a:xfrm>
        </p:spPr>
        <p:txBody>
          <a:bodyPr rtlCol="0"/>
          <a:lstStyle/>
          <a:p>
            <a:pPr rtl="0"/>
            <a:r>
              <a:rPr lang="pt-BR" dirty="0">
                <a:cs typeface="Times New Roman" panose="02020603050405020304" pitchFamily="18" charset="0"/>
              </a:rPr>
              <a:t>Referências BIBLIOGRAFICAS:</a:t>
            </a:r>
          </a:p>
        </p:txBody>
      </p:sp>
      <p:sp>
        <p:nvSpPr>
          <p:cNvPr id="4" name="Espaço Reservado para Data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pt-BR" dirty="0"/>
              <a:t>2024</a:t>
            </a:r>
          </a:p>
        </p:txBody>
      </p:sp>
      <p:sp>
        <p:nvSpPr>
          <p:cNvPr id="6" name="Espaço Reservado para o Número do Slide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11</a:t>
            </a:fld>
            <a:endParaRPr lang="pt-BR"/>
          </a:p>
        </p:txBody>
      </p:sp>
      <p:sp>
        <p:nvSpPr>
          <p:cNvPr id="7" name="CaixaDeTexto 6">
            <a:extLst>
              <a:ext uri="{FF2B5EF4-FFF2-40B4-BE49-F238E27FC236}">
                <a16:creationId xmlns:a16="http://schemas.microsoft.com/office/drawing/2014/main" id="{8F421474-D1D5-C8B4-456B-1F8AF4DF4A7C}"/>
              </a:ext>
            </a:extLst>
          </p:cNvPr>
          <p:cNvSpPr txBox="1"/>
          <p:nvPr/>
        </p:nvSpPr>
        <p:spPr>
          <a:xfrm>
            <a:off x="5538158" y="2009955"/>
            <a:ext cx="6107502" cy="3323987"/>
          </a:xfrm>
          <a:prstGeom prst="rect">
            <a:avLst/>
          </a:prstGeom>
          <a:noFill/>
        </p:spPr>
        <p:txBody>
          <a:bodyPr wrap="square" rtlCol="0">
            <a:spAutoFit/>
          </a:bodyPr>
          <a:lstStyle/>
          <a:p>
            <a:r>
              <a:rPr lang="pt-BR" sz="1000" b="1" i="0" dirty="0">
                <a:effectLst/>
                <a:latin typeface="Inter"/>
              </a:rPr>
              <a:t>Um ano dos 63 mil pontos: a trajetória do Ibovespa desde a mínima durante a pandemia e o que esperar daqui para frente - </a:t>
            </a:r>
            <a:r>
              <a:rPr lang="pt-BR" sz="1000" dirty="0"/>
              <a:t>https://www.infomoney.com.br/mercados/um-ano-dos-63-mil-pontos-a-trajetoria-do-ibovespa-desde-a-minima-durante-a-pandemia-e-o-que-esperar-daqui-para-frente/#:~:text=Crescem%20as%20expectativas%20por%20uma%20vacina%20contra%20o%20coronav%C3%ADrus&amp;text=J%C3%A1%20em%20dezembro%20o%20Ibovespa,n%C3%ADvel%20do%20final%20de%202019. Pesquisa realizada em 28/01/2024.</a:t>
            </a:r>
          </a:p>
          <a:p>
            <a:endParaRPr lang="pt-BR" sz="1000" dirty="0"/>
          </a:p>
          <a:p>
            <a:r>
              <a:rPr lang="pt-BR" sz="1000" b="1" i="0" dirty="0">
                <a:solidFill>
                  <a:srgbClr val="161616"/>
                </a:solidFill>
                <a:effectLst/>
                <a:latin typeface="IBM Plex Serif" panose="020F0502020204030204" pitchFamily="18" charset="0"/>
              </a:rPr>
              <a:t>Bolsa em 2022: Ibovespa sobe 4,7% no acumulado do ano, marcado pela volatilidade - </a:t>
            </a:r>
            <a:r>
              <a:rPr lang="pt-BR" sz="1000" i="0" dirty="0">
                <a:solidFill>
                  <a:srgbClr val="161616"/>
                </a:solidFill>
                <a:effectLst/>
                <a:latin typeface="IBM Plex Serif" panose="020F0502020204030204" pitchFamily="18" charset="0"/>
                <a:hlinkClick r:id="rId3"/>
              </a:rPr>
              <a:t>https://exame.com/invest/mercados/bolsa-em-2022-ibovespa-sobe/</a:t>
            </a:r>
            <a:r>
              <a:rPr lang="pt-BR" sz="1000" i="0" dirty="0">
                <a:solidFill>
                  <a:srgbClr val="161616"/>
                </a:solidFill>
                <a:effectLst/>
                <a:latin typeface="IBM Plex Serif" panose="020F0502020204030204" pitchFamily="18" charset="0"/>
              </a:rPr>
              <a:t> .</a:t>
            </a:r>
            <a:r>
              <a:rPr lang="pt-BR" sz="1000" dirty="0"/>
              <a:t> Pesquisa realizada em 28/01/2024.</a:t>
            </a:r>
          </a:p>
          <a:p>
            <a:endParaRPr lang="pt-BR" sz="1000" dirty="0"/>
          </a:p>
          <a:p>
            <a:r>
              <a:rPr lang="pt-BR" sz="1000" b="1" i="0" dirty="0">
                <a:solidFill>
                  <a:srgbClr val="000000"/>
                </a:solidFill>
                <a:effectLst/>
              </a:rPr>
              <a:t>Ibovespa em 2023: ano que começou com incertezas termina com recorde histórico</a:t>
            </a:r>
          </a:p>
          <a:p>
            <a:r>
              <a:rPr lang="pt-BR" sz="1000" dirty="0">
                <a:hlinkClick r:id="rId4"/>
              </a:rPr>
              <a:t>https://investnews.com.br/</a:t>
            </a:r>
            <a:r>
              <a:rPr lang="pt-BR" sz="1000" dirty="0" err="1">
                <a:hlinkClick r:id="rId4"/>
              </a:rPr>
              <a:t>infograficos</a:t>
            </a:r>
            <a:r>
              <a:rPr lang="pt-BR" sz="1000" dirty="0">
                <a:hlinkClick r:id="rId4"/>
              </a:rPr>
              <a:t>/ibovespa-em-2023-ano-que-comecou-com-incertezas-termina-com-recorde-historico/</a:t>
            </a:r>
            <a:r>
              <a:rPr lang="pt-BR" sz="1000" dirty="0"/>
              <a:t>. Pesquisa realizada em 28/01/2024.</a:t>
            </a:r>
          </a:p>
          <a:p>
            <a:endParaRPr lang="pt-BR" sz="1000" dirty="0"/>
          </a:p>
          <a:p>
            <a:r>
              <a:rPr lang="pt-BR" sz="1000" b="1" i="0" dirty="0">
                <a:effectLst/>
              </a:rPr>
              <a:t>Ibovespa vai decolar em 2024? XP atualiza estimativas e projeta alta de mais de 20% em cenário base — confira os outros cenários da corretora</a:t>
            </a:r>
            <a:endParaRPr lang="pt-BR" sz="1000" dirty="0"/>
          </a:p>
          <a:p>
            <a:r>
              <a:rPr lang="pt-BR" sz="1000" dirty="0">
                <a:hlinkClick r:id="rId5"/>
              </a:rPr>
              <a:t>https://www.seudinheiro.com/2023/bolsa-dolar/ibovespa-vai-decolar-em-2024-xp-atualiza-estimativas-e-projeta-alta-de-mais-de-20-por-cento-em-cenario-base-confira-os-outros-cenarios-da-corretora-lils/</a:t>
            </a:r>
            <a:r>
              <a:rPr lang="pt-BR" sz="1000" dirty="0"/>
              <a:t> - Pesquisa realizada em 28/01/2024.</a:t>
            </a:r>
          </a:p>
          <a:p>
            <a:endParaRPr lang="pt-BR" sz="1000"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FA191-5CCC-43CB-BD83-4F80ED362608}"/>
              </a:ext>
            </a:extLst>
          </p:cNvPr>
          <p:cNvSpPr>
            <a:spLocks noGrp="1"/>
          </p:cNvSpPr>
          <p:nvPr>
            <p:ph type="title"/>
          </p:nvPr>
        </p:nvSpPr>
        <p:spPr>
          <a:xfrm>
            <a:off x="5476875" y="670975"/>
            <a:ext cx="5111750" cy="1204912"/>
          </a:xfrm>
        </p:spPr>
        <p:txBody>
          <a:bodyPr rtlCol="0"/>
          <a:lstStyle/>
          <a:p>
            <a:pPr rtl="0"/>
            <a:r>
              <a:rPr lang="pt-BR" dirty="0">
                <a:cs typeface="Times New Roman" panose="02020603050405020304" pitchFamily="18" charset="0"/>
              </a:rPr>
              <a:t>NOTEBOOKS:</a:t>
            </a:r>
          </a:p>
        </p:txBody>
      </p:sp>
      <p:sp>
        <p:nvSpPr>
          <p:cNvPr id="4" name="Espaço Reservado para Data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pt-BR" dirty="0"/>
              <a:t>2024</a:t>
            </a:r>
          </a:p>
        </p:txBody>
      </p:sp>
      <p:sp>
        <p:nvSpPr>
          <p:cNvPr id="6" name="Espaço Reservado para o Número do Slide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12</a:t>
            </a:fld>
            <a:endParaRPr lang="pt-BR"/>
          </a:p>
        </p:txBody>
      </p:sp>
      <p:graphicFrame>
        <p:nvGraphicFramePr>
          <p:cNvPr id="3" name="Objeto 2">
            <a:extLst>
              <a:ext uri="{FF2B5EF4-FFF2-40B4-BE49-F238E27FC236}">
                <a16:creationId xmlns:a16="http://schemas.microsoft.com/office/drawing/2014/main" id="{6054E687-7606-4ABB-2346-3A12116D55CC}"/>
              </a:ext>
            </a:extLst>
          </p:cNvPr>
          <p:cNvGraphicFramePr>
            <a:graphicFrameLocks noChangeAspect="1"/>
          </p:cNvGraphicFramePr>
          <p:nvPr>
            <p:extLst>
              <p:ext uri="{D42A27DB-BD31-4B8C-83A1-F6EECF244321}">
                <p14:modId xmlns:p14="http://schemas.microsoft.com/office/powerpoint/2010/main" val="2438994056"/>
              </p:ext>
            </p:extLst>
          </p:nvPr>
        </p:nvGraphicFramePr>
        <p:xfrm>
          <a:off x="6953250" y="2335123"/>
          <a:ext cx="1200150" cy="439738"/>
        </p:xfrm>
        <a:graphic>
          <a:graphicData uri="http://schemas.openxmlformats.org/presentationml/2006/ole">
            <mc:AlternateContent xmlns:mc="http://schemas.openxmlformats.org/markup-compatibility/2006">
              <mc:Choice xmlns:v="urn:schemas-microsoft-com:vml" Requires="v">
                <p:oleObj name="Objeto de Shell de Gerenciador" showAsIcon="1" r:id="rId3" imgW="1199880" imgH="439560" progId="Package">
                  <p:embed/>
                </p:oleObj>
              </mc:Choice>
              <mc:Fallback>
                <p:oleObj name="Objeto de Shell de Gerenciador" showAsIcon="1" r:id="rId3" imgW="1199880" imgH="439560" progId="Package">
                  <p:embed/>
                  <p:pic>
                    <p:nvPicPr>
                      <p:cNvPr id="3" name="Objeto 2">
                        <a:extLst>
                          <a:ext uri="{FF2B5EF4-FFF2-40B4-BE49-F238E27FC236}">
                            <a16:creationId xmlns:a16="http://schemas.microsoft.com/office/drawing/2014/main" id="{6054E687-7606-4ABB-2346-3A12116D55CC}"/>
                          </a:ext>
                        </a:extLst>
                      </p:cNvPr>
                      <p:cNvPicPr/>
                      <p:nvPr/>
                    </p:nvPicPr>
                    <p:blipFill>
                      <a:blip r:embed="rId4"/>
                      <a:stretch>
                        <a:fillRect/>
                      </a:stretch>
                    </p:blipFill>
                    <p:spPr>
                      <a:xfrm>
                        <a:off x="6953250" y="2335123"/>
                        <a:ext cx="1200150" cy="439738"/>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B680B3E3-94AB-DB4D-B159-24B8DA3FE97E}"/>
              </a:ext>
            </a:extLst>
          </p:cNvPr>
          <p:cNvGraphicFramePr>
            <a:graphicFrameLocks noChangeAspect="1"/>
          </p:cNvGraphicFramePr>
          <p:nvPr>
            <p:extLst>
              <p:ext uri="{D42A27DB-BD31-4B8C-83A1-F6EECF244321}">
                <p14:modId xmlns:p14="http://schemas.microsoft.com/office/powerpoint/2010/main" val="3819157036"/>
              </p:ext>
            </p:extLst>
          </p:nvPr>
        </p:nvGraphicFramePr>
        <p:xfrm>
          <a:off x="5569549" y="2335123"/>
          <a:ext cx="1200150" cy="439738"/>
        </p:xfrm>
        <a:graphic>
          <a:graphicData uri="http://schemas.openxmlformats.org/presentationml/2006/ole">
            <mc:AlternateContent xmlns:mc="http://schemas.openxmlformats.org/markup-compatibility/2006">
              <mc:Choice xmlns:v="urn:schemas-microsoft-com:vml" Requires="v">
                <p:oleObj name="Objeto de Shell de Gerenciador" showAsIcon="1" r:id="rId5" imgW="1199880" imgH="439560" progId="Package">
                  <p:embed/>
                </p:oleObj>
              </mc:Choice>
              <mc:Fallback>
                <p:oleObj name="Objeto de Shell de Gerenciador" showAsIcon="1" r:id="rId5" imgW="1199880" imgH="439560" progId="Package">
                  <p:embed/>
                  <p:pic>
                    <p:nvPicPr>
                      <p:cNvPr id="8" name="Objeto 7">
                        <a:extLst>
                          <a:ext uri="{FF2B5EF4-FFF2-40B4-BE49-F238E27FC236}">
                            <a16:creationId xmlns:a16="http://schemas.microsoft.com/office/drawing/2014/main" id="{B680B3E3-94AB-DB4D-B159-24B8DA3FE97E}"/>
                          </a:ext>
                        </a:extLst>
                      </p:cNvPr>
                      <p:cNvPicPr/>
                      <p:nvPr/>
                    </p:nvPicPr>
                    <p:blipFill>
                      <a:blip r:embed="rId6"/>
                      <a:stretch>
                        <a:fillRect/>
                      </a:stretch>
                    </p:blipFill>
                    <p:spPr>
                      <a:xfrm>
                        <a:off x="5569549" y="2335123"/>
                        <a:ext cx="1200150" cy="439738"/>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53C536D1-8313-0F43-4486-BC9EB60A3B00}"/>
              </a:ext>
            </a:extLst>
          </p:cNvPr>
          <p:cNvGraphicFramePr>
            <a:graphicFrameLocks noChangeAspect="1"/>
          </p:cNvGraphicFramePr>
          <p:nvPr>
            <p:extLst>
              <p:ext uri="{D42A27DB-BD31-4B8C-83A1-F6EECF244321}">
                <p14:modId xmlns:p14="http://schemas.microsoft.com/office/powerpoint/2010/main" val="872595281"/>
              </p:ext>
            </p:extLst>
          </p:nvPr>
        </p:nvGraphicFramePr>
        <p:xfrm>
          <a:off x="5786437" y="3370263"/>
          <a:ext cx="619125" cy="439737"/>
        </p:xfrm>
        <a:graphic>
          <a:graphicData uri="http://schemas.openxmlformats.org/presentationml/2006/ole">
            <mc:AlternateContent xmlns:mc="http://schemas.openxmlformats.org/markup-compatibility/2006">
              <mc:Choice xmlns:v="urn:schemas-microsoft-com:vml" Requires="v">
                <p:oleObj name="Objeto de Shell de Gerenciador" showAsIcon="1" r:id="rId7" imgW="619200" imgH="439560" progId="Package">
                  <p:embed/>
                </p:oleObj>
              </mc:Choice>
              <mc:Fallback>
                <p:oleObj name="Objeto de Shell de Gerenciador" showAsIcon="1" r:id="rId7" imgW="619200" imgH="439560" progId="Package">
                  <p:embed/>
                  <p:pic>
                    <p:nvPicPr>
                      <p:cNvPr id="9" name="Objeto 8">
                        <a:extLst>
                          <a:ext uri="{FF2B5EF4-FFF2-40B4-BE49-F238E27FC236}">
                            <a16:creationId xmlns:a16="http://schemas.microsoft.com/office/drawing/2014/main" id="{53C536D1-8313-0F43-4486-BC9EB60A3B00}"/>
                          </a:ext>
                        </a:extLst>
                      </p:cNvPr>
                      <p:cNvPicPr/>
                      <p:nvPr/>
                    </p:nvPicPr>
                    <p:blipFill>
                      <a:blip r:embed="rId8"/>
                      <a:stretch>
                        <a:fillRect/>
                      </a:stretch>
                    </p:blipFill>
                    <p:spPr>
                      <a:xfrm>
                        <a:off x="5786437" y="3370263"/>
                        <a:ext cx="619125" cy="439737"/>
                      </a:xfrm>
                      <a:prstGeom prst="rect">
                        <a:avLst/>
                      </a:prstGeom>
                    </p:spPr>
                  </p:pic>
                </p:oleObj>
              </mc:Fallback>
            </mc:AlternateContent>
          </a:graphicData>
        </a:graphic>
      </p:graphicFrame>
      <p:graphicFrame>
        <p:nvGraphicFramePr>
          <p:cNvPr id="10" name="Objeto 9">
            <a:extLst>
              <a:ext uri="{FF2B5EF4-FFF2-40B4-BE49-F238E27FC236}">
                <a16:creationId xmlns:a16="http://schemas.microsoft.com/office/drawing/2014/main" id="{D6524E16-52B3-BC0E-5F99-43C91D96204B}"/>
              </a:ext>
            </a:extLst>
          </p:cNvPr>
          <p:cNvGraphicFramePr>
            <a:graphicFrameLocks noChangeAspect="1"/>
          </p:cNvGraphicFramePr>
          <p:nvPr>
            <p:extLst>
              <p:ext uri="{D42A27DB-BD31-4B8C-83A1-F6EECF244321}">
                <p14:modId xmlns:p14="http://schemas.microsoft.com/office/powerpoint/2010/main" val="2413999153"/>
              </p:ext>
            </p:extLst>
          </p:nvPr>
        </p:nvGraphicFramePr>
        <p:xfrm>
          <a:off x="7044306" y="3429000"/>
          <a:ext cx="747713" cy="439738"/>
        </p:xfrm>
        <a:graphic>
          <a:graphicData uri="http://schemas.openxmlformats.org/presentationml/2006/ole">
            <mc:AlternateContent xmlns:mc="http://schemas.openxmlformats.org/markup-compatibility/2006">
              <mc:Choice xmlns:v="urn:schemas-microsoft-com:vml" Requires="v">
                <p:oleObj name="Objeto de Shell de Gerenciador" showAsIcon="1" r:id="rId9" imgW="748080" imgH="439560" progId="Package">
                  <p:embed/>
                </p:oleObj>
              </mc:Choice>
              <mc:Fallback>
                <p:oleObj name="Objeto de Shell de Gerenciador" showAsIcon="1" r:id="rId9" imgW="748080" imgH="439560" progId="Package">
                  <p:embed/>
                  <p:pic>
                    <p:nvPicPr>
                      <p:cNvPr id="10" name="Objeto 9">
                        <a:extLst>
                          <a:ext uri="{FF2B5EF4-FFF2-40B4-BE49-F238E27FC236}">
                            <a16:creationId xmlns:a16="http://schemas.microsoft.com/office/drawing/2014/main" id="{D6524E16-52B3-BC0E-5F99-43C91D96204B}"/>
                          </a:ext>
                        </a:extLst>
                      </p:cNvPr>
                      <p:cNvPicPr/>
                      <p:nvPr/>
                    </p:nvPicPr>
                    <p:blipFill>
                      <a:blip r:embed="rId10"/>
                      <a:stretch>
                        <a:fillRect/>
                      </a:stretch>
                    </p:blipFill>
                    <p:spPr>
                      <a:xfrm>
                        <a:off x="7044306" y="3429000"/>
                        <a:ext cx="747713" cy="439738"/>
                      </a:xfrm>
                      <a:prstGeom prst="rect">
                        <a:avLst/>
                      </a:prstGeom>
                    </p:spPr>
                  </p:pic>
                </p:oleObj>
              </mc:Fallback>
            </mc:AlternateContent>
          </a:graphicData>
        </a:graphic>
      </p:graphicFrame>
    </p:spTree>
    <p:extLst>
      <p:ext uri="{BB962C8B-B14F-4D97-AF65-F5344CB8AC3E}">
        <p14:creationId xmlns:p14="http://schemas.microsoft.com/office/powerpoint/2010/main" val="271465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pt-BR" dirty="0"/>
              <a:t>SOBRE NÓS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rtlCol="0">
            <a:normAutofit/>
          </a:bodyPr>
          <a:lstStyle/>
          <a:p>
            <a:pPr rtl="0"/>
            <a:r>
              <a:rPr lang="pt-BR" dirty="0"/>
              <a:t>Na Cronos, acreditamos que os investimentos devem ser para todos e estamos aqui para auxiliar e entender quais os planos de nossos clientes, sejam eles de longo ou curto prazo. </a:t>
            </a:r>
          </a:p>
        </p:txBody>
      </p:sp>
      <p:sp>
        <p:nvSpPr>
          <p:cNvPr id="6" name="Espaço Reservado para Data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pt-BR" dirty="0"/>
              <a:t>2024</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pt-BR" smtClean="0"/>
              <a:pPr/>
              <a:t>2</a:t>
            </a:fld>
            <a:endParaRPr lang="pt-B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pt-BR" dirty="0"/>
              <a:t>OS DADOS </a:t>
            </a:r>
          </a:p>
        </p:txBody>
      </p:sp>
      <p:sp>
        <p:nvSpPr>
          <p:cNvPr id="5" name="Espaço Reservado para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pt-BR" dirty="0"/>
              <a:t>TEMPO</a:t>
            </a:r>
          </a:p>
        </p:txBody>
      </p:sp>
      <p:sp>
        <p:nvSpPr>
          <p:cNvPr id="6" name="Espaço Reservado para Texto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rtlCol="0">
            <a:normAutofit fontScale="85000" lnSpcReduction="20000"/>
          </a:bodyPr>
          <a:lstStyle/>
          <a:p>
            <a:pPr rtl="0"/>
            <a:r>
              <a:rPr lang="pt-BR" dirty="0"/>
              <a:t>Achamos contundente trazermos os dados de 2019 a 2023, esses últimos 4 anos foram muito significativos no contexto político, social e também global. Afinal, a pandemia influenciou muito a economia neste período.</a:t>
            </a:r>
          </a:p>
        </p:txBody>
      </p:sp>
      <p:sp>
        <p:nvSpPr>
          <p:cNvPr id="7" name="Espaço Reservado para Texto 6">
            <a:extLst>
              <a:ext uri="{FF2B5EF4-FFF2-40B4-BE49-F238E27FC236}">
                <a16:creationId xmlns:a16="http://schemas.microsoft.com/office/drawing/2014/main" id="{301D392D-FB66-47A0-B628-5ADE822A2CFF}"/>
              </a:ext>
            </a:extLst>
          </p:cNvPr>
          <p:cNvSpPr>
            <a:spLocks noGrp="1"/>
          </p:cNvSpPr>
          <p:nvPr>
            <p:ph type="body" sz="quarter" idx="25"/>
          </p:nvPr>
        </p:nvSpPr>
        <p:spPr>
          <a:xfrm>
            <a:off x="5868491" y="3973842"/>
            <a:ext cx="5433204" cy="365125"/>
          </a:xfrm>
        </p:spPr>
        <p:txBody>
          <a:bodyPr rtlCol="0">
            <a:normAutofit lnSpcReduction="10000"/>
          </a:bodyPr>
          <a:lstStyle/>
          <a:p>
            <a:pPr rtl="0"/>
            <a:r>
              <a:rPr lang="pt-BR" dirty="0"/>
              <a:t>IBOVESPA</a:t>
            </a:r>
          </a:p>
        </p:txBody>
      </p:sp>
      <p:sp>
        <p:nvSpPr>
          <p:cNvPr id="8" name="Espaço Reservado para Texto 7">
            <a:extLst>
              <a:ext uri="{FF2B5EF4-FFF2-40B4-BE49-F238E27FC236}">
                <a16:creationId xmlns:a16="http://schemas.microsoft.com/office/drawing/2014/main" id="{51C26CE0-2506-4B44-A26F-C12BFA5B18B5}"/>
              </a:ext>
            </a:extLst>
          </p:cNvPr>
          <p:cNvSpPr>
            <a:spLocks noGrp="1"/>
          </p:cNvSpPr>
          <p:nvPr>
            <p:ph type="body" sz="quarter" idx="26"/>
          </p:nvPr>
        </p:nvSpPr>
        <p:spPr>
          <a:xfrm>
            <a:off x="5919680" y="4540211"/>
            <a:ext cx="5431971" cy="557950"/>
          </a:xfrm>
        </p:spPr>
        <p:txBody>
          <a:bodyPr rtlCol="0">
            <a:normAutofit fontScale="85000" lnSpcReduction="20000"/>
          </a:bodyPr>
          <a:lstStyle/>
          <a:p>
            <a:pPr rtl="0"/>
            <a:r>
              <a:rPr lang="pt-BR" dirty="0"/>
              <a:t>Trouxemos os dados da IBOVESPA, ela como principal indicador da Bolsa de Valores brasileira tem sumo importância e traz um melhor direcionamento para quem deseja acompanhar as ações.</a:t>
            </a:r>
          </a:p>
        </p:txBody>
      </p:sp>
      <p:sp>
        <p:nvSpPr>
          <p:cNvPr id="20" name="Espaço Reservado para Data 19">
            <a:extLst>
              <a:ext uri="{FF2B5EF4-FFF2-40B4-BE49-F238E27FC236}">
                <a16:creationId xmlns:a16="http://schemas.microsoft.com/office/drawing/2014/main" id="{A74D661B-510C-4CF2-BF77-3EAFB649883D}"/>
              </a:ext>
            </a:extLst>
          </p:cNvPr>
          <p:cNvSpPr>
            <a:spLocks noGrp="1"/>
          </p:cNvSpPr>
          <p:nvPr>
            <p:ph type="dt" sz="half" idx="20"/>
          </p:nvPr>
        </p:nvSpPr>
        <p:spPr>
          <a:xfrm>
            <a:off x="5921639" y="6356349"/>
            <a:ext cx="947516" cy="365125"/>
          </a:xfrm>
        </p:spPr>
        <p:txBody>
          <a:bodyPr rtlCol="0"/>
          <a:lstStyle/>
          <a:p>
            <a:pPr rtl="0"/>
            <a:r>
              <a:rPr lang="pt-BR" dirty="0"/>
              <a:t>2024</a:t>
            </a:r>
          </a:p>
        </p:txBody>
      </p:sp>
      <p:sp>
        <p:nvSpPr>
          <p:cNvPr id="22" name="Espaço Reservado para o Número do Slide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pt-BR" smtClean="0"/>
              <a:pPr rtl="0"/>
              <a:t>3</a:t>
            </a:fld>
            <a:endParaRPr lang="pt-BR"/>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pt-BR" dirty="0"/>
              <a:t>MODELO </a:t>
            </a:r>
          </a:p>
        </p:txBody>
      </p:sp>
      <p:sp>
        <p:nvSpPr>
          <p:cNvPr id="6" name="Espaço Reservado para Texto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pt-BR" noProof="1"/>
              <a:t>RESUMO</a:t>
            </a:r>
          </a:p>
        </p:txBody>
      </p:sp>
      <p:sp>
        <p:nvSpPr>
          <p:cNvPr id="7" name="Espaço Reservado para Texto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a:bodyPr>
          <a:lstStyle/>
          <a:p>
            <a:pPr rtl="0"/>
            <a:r>
              <a:rPr lang="pt-BR" noProof="1"/>
              <a:t>Ao aplicar o algoritmo de LSTM obtivemos um bom resultado e o modelo performou muito bem para os dados.</a:t>
            </a:r>
          </a:p>
        </p:txBody>
      </p:sp>
      <p:sp>
        <p:nvSpPr>
          <p:cNvPr id="8" name="Espaço Reservado para Texto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pt-BR" noProof="1"/>
              <a:t>Resultados</a:t>
            </a:r>
          </a:p>
        </p:txBody>
      </p:sp>
      <p:sp>
        <p:nvSpPr>
          <p:cNvPr id="9" name="Espaço Reservado para Texto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7" y="3898735"/>
            <a:ext cx="5784217" cy="770371"/>
          </a:xfrm>
        </p:spPr>
        <p:txBody>
          <a:bodyPr rtlCol="0">
            <a:normAutofit fontScale="92500" lnSpcReduction="10000"/>
          </a:bodyPr>
          <a:lstStyle/>
          <a:p>
            <a:pPr rtl="0"/>
            <a:r>
              <a:rPr lang="pt-BR" noProof="1"/>
              <a:t>Tivemos a seguinte performance:</a:t>
            </a:r>
            <a:br>
              <a:rPr lang="pt-BR" noProof="1"/>
            </a:br>
            <a:r>
              <a:rPr lang="pt-BR" noProof="1"/>
              <a:t>MSE: </a:t>
            </a:r>
            <a:r>
              <a:rPr lang="pt-BR" b="0" i="0" dirty="0">
                <a:solidFill>
                  <a:srgbClr val="212121"/>
                </a:solidFill>
                <a:effectLst/>
              </a:rPr>
              <a:t>0.0005694181309081614 </a:t>
            </a:r>
            <a:r>
              <a:rPr lang="pt-BR" noProof="1"/>
              <a:t>MAPE: </a:t>
            </a:r>
            <a:r>
              <a:rPr lang="pt-BR" b="0" i="0" dirty="0">
                <a:solidFill>
                  <a:srgbClr val="212121"/>
                </a:solidFill>
                <a:effectLst/>
              </a:rPr>
              <a:t>2.0463 </a:t>
            </a:r>
          </a:p>
          <a:p>
            <a:pPr rtl="0"/>
            <a:r>
              <a:rPr lang="pt-BR" b="0" i="0" dirty="0">
                <a:solidFill>
                  <a:srgbClr val="212121"/>
                </a:solidFill>
                <a:effectLst/>
              </a:rPr>
              <a:t>RMSE: 0.023862483753963278</a:t>
            </a:r>
            <a:endParaRPr lang="pt-BR" noProof="1"/>
          </a:p>
        </p:txBody>
      </p:sp>
      <p:sp>
        <p:nvSpPr>
          <p:cNvPr id="32" name="Espaço Reservado para Data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t-BR" dirty="0"/>
              <a:t>2024</a:t>
            </a:r>
          </a:p>
        </p:txBody>
      </p:sp>
      <p:sp>
        <p:nvSpPr>
          <p:cNvPr id="4" name="Espaço Reservado para o Número do Slide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t-BR" smtClean="0"/>
              <a:pPr rtl="0"/>
              <a:t>4</a:t>
            </a:fld>
            <a:endParaRPr lang="pt-BR" dirty="0"/>
          </a:p>
        </p:txBody>
      </p:sp>
    </p:spTree>
    <p:extLst>
      <p:ext uri="{BB962C8B-B14F-4D97-AF65-F5344CB8AC3E}">
        <p14:creationId xmlns:p14="http://schemas.microsoft.com/office/powerpoint/2010/main" val="206939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pt-BR" dirty="0"/>
              <a:t>VISÃO GERAL</a:t>
            </a:r>
          </a:p>
        </p:txBody>
      </p:sp>
      <p:sp>
        <p:nvSpPr>
          <p:cNvPr id="9" name="Espaço Reservado para Data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t-BR" dirty="0"/>
              <a:t>2024</a:t>
            </a:r>
          </a:p>
        </p:txBody>
      </p:sp>
      <p:sp>
        <p:nvSpPr>
          <p:cNvPr id="11" name="Espaço Reservado para o Número do Slide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5</a:t>
            </a:fld>
            <a:endParaRPr lang="pt-BR" dirty="0"/>
          </a:p>
        </p:txBody>
      </p:sp>
      <p:pic>
        <p:nvPicPr>
          <p:cNvPr id="25" name="Imagem 24">
            <a:extLst>
              <a:ext uri="{FF2B5EF4-FFF2-40B4-BE49-F238E27FC236}">
                <a16:creationId xmlns:a16="http://schemas.microsoft.com/office/drawing/2014/main" id="{3C9DEF8B-1D7E-48E4-0F24-2025E499E214}"/>
              </a:ext>
            </a:extLst>
          </p:cNvPr>
          <p:cNvPicPr>
            <a:picLocks noChangeAspect="1"/>
          </p:cNvPicPr>
          <p:nvPr/>
        </p:nvPicPr>
        <p:blipFill>
          <a:blip r:embed="rId3"/>
          <a:stretch>
            <a:fillRect/>
          </a:stretch>
        </p:blipFill>
        <p:spPr>
          <a:xfrm>
            <a:off x="1038739" y="1856780"/>
            <a:ext cx="10379571" cy="3940171"/>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normAutofit/>
          </a:bodyPr>
          <a:lstStyle/>
          <a:p>
            <a:pPr rtl="0"/>
            <a:r>
              <a:rPr lang="pt-BR" dirty="0"/>
              <a:t>O QUE O PASSADO NOS DIZ...</a:t>
            </a:r>
          </a:p>
        </p:txBody>
      </p:sp>
      <p:sp>
        <p:nvSpPr>
          <p:cNvPr id="3" name="Espaço Reservado para Conteúdo 2">
            <a:extLst>
              <a:ext uri="{FF2B5EF4-FFF2-40B4-BE49-F238E27FC236}">
                <a16:creationId xmlns:a16="http://schemas.microsoft.com/office/drawing/2014/main" id="{9B1DDDEF-20C4-4F65-BAC9-0A763DF7E02B}"/>
              </a:ext>
            </a:extLst>
          </p:cNvPr>
          <p:cNvSpPr>
            <a:spLocks noGrp="1"/>
          </p:cNvSpPr>
          <p:nvPr>
            <p:ph type="body" sz="quarter" idx="13"/>
          </p:nvPr>
        </p:nvSpPr>
        <p:spPr>
          <a:xfrm>
            <a:off x="5920169" y="1963372"/>
            <a:ext cx="5433204" cy="365125"/>
          </a:xfrm>
        </p:spPr>
        <p:txBody>
          <a:bodyPr vert="horz" lIns="91440" tIns="45720" rIns="91440" bIns="45720" rtlCol="0" anchor="t">
            <a:normAutofit lnSpcReduction="10000"/>
          </a:bodyPr>
          <a:lstStyle/>
          <a:p>
            <a:pPr rtl="0"/>
            <a:r>
              <a:rPr lang="pt-BR" dirty="0"/>
              <a:t>A PANDEMIA 2019/2021</a:t>
            </a:r>
          </a:p>
        </p:txBody>
      </p:sp>
      <p:sp>
        <p:nvSpPr>
          <p:cNvPr id="17" name="Espaço Reservado para Texto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369902"/>
            <a:ext cx="5551304" cy="721875"/>
          </a:xfrm>
        </p:spPr>
        <p:txBody>
          <a:bodyPr rtlCol="0">
            <a:normAutofit fontScale="70000" lnSpcReduction="20000"/>
          </a:bodyPr>
          <a:lstStyle/>
          <a:p>
            <a:pPr rtl="0"/>
            <a:r>
              <a:rPr lang="pt-BR" dirty="0"/>
              <a:t>Do final de 2019 a bolsa de valores foi se recuperando, apesar de que as bolsas americanas subissem, contanto que as empresas brasileiras entregassem o que o mercado esperava, a bolsa ficaria muito barata, devido a desorganização politica, apesar dos pesares no momento mas a vacinação já está se encaminhando bem aqui no Brasil, o que acabou gerando maior otimismo por parte dos investidores.</a:t>
            </a:r>
          </a:p>
        </p:txBody>
      </p:sp>
      <p:sp>
        <p:nvSpPr>
          <p:cNvPr id="24" name="Espaço Reservado para Texto 23">
            <a:extLst>
              <a:ext uri="{FF2B5EF4-FFF2-40B4-BE49-F238E27FC236}">
                <a16:creationId xmlns:a16="http://schemas.microsoft.com/office/drawing/2014/main" id="{319E41BC-4F05-4804-843A-E1846794FBF9}"/>
              </a:ext>
            </a:extLst>
          </p:cNvPr>
          <p:cNvSpPr>
            <a:spLocks noGrp="1"/>
          </p:cNvSpPr>
          <p:nvPr>
            <p:ph type="body" sz="quarter" idx="23"/>
          </p:nvPr>
        </p:nvSpPr>
        <p:spPr>
          <a:xfrm>
            <a:off x="5920169" y="3265013"/>
            <a:ext cx="5433204" cy="365125"/>
          </a:xfrm>
        </p:spPr>
        <p:txBody>
          <a:bodyPr rtlCol="0">
            <a:normAutofit lnSpcReduction="10000"/>
          </a:bodyPr>
          <a:lstStyle/>
          <a:p>
            <a:pPr rtl="0"/>
            <a:r>
              <a:rPr lang="pt-BR" dirty="0"/>
              <a:t>2022</a:t>
            </a:r>
          </a:p>
        </p:txBody>
      </p:sp>
      <p:sp>
        <p:nvSpPr>
          <p:cNvPr id="25" name="Espaço Reservado para Texto 24">
            <a:extLst>
              <a:ext uri="{FF2B5EF4-FFF2-40B4-BE49-F238E27FC236}">
                <a16:creationId xmlns:a16="http://schemas.microsoft.com/office/drawing/2014/main" id="{23BDF8B9-53DF-46F4-98D4-053D78D610B0}"/>
              </a:ext>
            </a:extLst>
          </p:cNvPr>
          <p:cNvSpPr>
            <a:spLocks noGrp="1"/>
          </p:cNvSpPr>
          <p:nvPr>
            <p:ph type="body" sz="quarter" idx="24"/>
          </p:nvPr>
        </p:nvSpPr>
        <p:spPr>
          <a:xfrm>
            <a:off x="5981494" y="3733246"/>
            <a:ext cx="5491638" cy="833408"/>
          </a:xfrm>
        </p:spPr>
        <p:txBody>
          <a:bodyPr rtlCol="0">
            <a:normAutofit fontScale="77500" lnSpcReduction="20000"/>
          </a:bodyPr>
          <a:lstStyle/>
          <a:p>
            <a:pPr rtl="0"/>
            <a:r>
              <a:rPr lang="pt-BR" dirty="0"/>
              <a:t>O primeiro trimestre foi positivo pois o Brasil teve retorno de </a:t>
            </a:r>
            <a:r>
              <a:rPr lang="pt-BR" dirty="0" err="1"/>
              <a:t>de</a:t>
            </a:r>
            <a:r>
              <a:rPr lang="pt-BR" dirty="0"/>
              <a:t> recursos estrangeiros que viram no Brasil devido a guerra da Ucrânia, mas em abril teve queda devido a alta de juros no EUA. Já em dezembro, houve um acumulado de queda de 2,45% e só se recuperou nos últimos pregões. Devido ao cenário politico de transição de governo, com a PEC e com as nomeações do novo governo.</a:t>
            </a:r>
          </a:p>
        </p:txBody>
      </p:sp>
      <p:sp>
        <p:nvSpPr>
          <p:cNvPr id="26" name="Espaço Reservado para Texto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rtlCol="0">
            <a:normAutofit lnSpcReduction="10000"/>
          </a:bodyPr>
          <a:lstStyle/>
          <a:p>
            <a:pPr rtl="0"/>
            <a:r>
              <a:rPr lang="pt-BR" dirty="0"/>
              <a:t>2023</a:t>
            </a:r>
          </a:p>
        </p:txBody>
      </p:sp>
      <p:sp>
        <p:nvSpPr>
          <p:cNvPr id="27" name="Espaço Reservado para Texto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1"/>
            <a:ext cx="5680700" cy="706697"/>
          </a:xfrm>
        </p:spPr>
        <p:txBody>
          <a:bodyPr rtlCol="0">
            <a:normAutofit fontScale="70000" lnSpcReduction="20000"/>
          </a:bodyPr>
          <a:lstStyle/>
          <a:p>
            <a:pPr rtl="0"/>
            <a:r>
              <a:rPr lang="pt-BR" dirty="0"/>
              <a:t>Apesar da desconfiança do mercado quanto a PEC de transição do governo o ano terminou com uma máxima histórica, tivemos um retorno de investimentos estrangeiros, a taxa Selic ajudou, pois os agentes compreenderam que o Brasil se antecipou para o ciclo de aumento dos juros. No quesito geral, foi um ano bom para os bancos mas um ano que não foi muito positivo para marcas do varejo que registraram queda um exemplo delas foi a Casas a Bahia e Magazine Luiza.</a:t>
            </a:r>
          </a:p>
        </p:txBody>
      </p:sp>
      <p:sp>
        <p:nvSpPr>
          <p:cNvPr id="4" name="Espaço Reservado para Data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pt-BR" dirty="0"/>
              <a:t>2024</a:t>
            </a:r>
          </a:p>
        </p:txBody>
      </p:sp>
      <p:sp>
        <p:nvSpPr>
          <p:cNvPr id="6" name="Espaço Reservado para o Número do Slide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6</a:t>
            </a:fld>
            <a:endParaRPr lang="pt-BR"/>
          </a:p>
        </p:txBody>
      </p:sp>
    </p:spTree>
    <p:extLst>
      <p:ext uri="{BB962C8B-B14F-4D97-AF65-F5344CB8AC3E}">
        <p14:creationId xmlns:p14="http://schemas.microsoft.com/office/powerpoint/2010/main" val="147210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pt-BR" dirty="0" err="1"/>
              <a:t>mOdelo</a:t>
            </a:r>
            <a:r>
              <a:rPr lang="pt-BR" dirty="0"/>
              <a:t> preditivo</a:t>
            </a:r>
          </a:p>
        </p:txBody>
      </p:sp>
      <p:sp>
        <p:nvSpPr>
          <p:cNvPr id="6" name="Espaço Reservado para Texto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pt-BR" noProof="1"/>
              <a:t>RESUMO</a:t>
            </a:r>
          </a:p>
        </p:txBody>
      </p:sp>
      <p:sp>
        <p:nvSpPr>
          <p:cNvPr id="7" name="Espaço Reservado para Texto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fontScale="85000" lnSpcReduction="20000"/>
          </a:bodyPr>
          <a:lstStyle/>
          <a:p>
            <a:pPr rtl="0"/>
            <a:r>
              <a:rPr lang="pt-BR" noProof="1"/>
              <a:t>Ao aplicar o Forecast para prever os dados da IBOVESPA de 2019 a 2023, tivemos registros significativos e além disso acompanhando o contexto em que os investidores se encontravam no período a predição fez sentido.</a:t>
            </a:r>
          </a:p>
        </p:txBody>
      </p:sp>
      <p:sp>
        <p:nvSpPr>
          <p:cNvPr id="32" name="Espaço Reservado para Data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t-BR" dirty="0"/>
              <a:t>2024</a:t>
            </a:r>
          </a:p>
        </p:txBody>
      </p:sp>
      <p:sp>
        <p:nvSpPr>
          <p:cNvPr id="4" name="Espaço Reservado para o Número do Slide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t-BR" smtClean="0"/>
              <a:pPr rtl="0"/>
              <a:t>7</a:t>
            </a:fld>
            <a:endParaRPr lang="pt-BR" dirty="0"/>
          </a:p>
        </p:txBody>
      </p:sp>
    </p:spTree>
    <p:extLst>
      <p:ext uri="{BB962C8B-B14F-4D97-AF65-F5344CB8AC3E}">
        <p14:creationId xmlns:p14="http://schemas.microsoft.com/office/powerpoint/2010/main" val="277416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pt-BR" dirty="0"/>
              <a:t>Previsões para o ano de 2024</a:t>
            </a:r>
          </a:p>
        </p:txBody>
      </p:sp>
      <p:sp>
        <p:nvSpPr>
          <p:cNvPr id="9" name="Espaço Reservado para Data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t-BR" dirty="0"/>
              <a:t>2024</a:t>
            </a:r>
          </a:p>
        </p:txBody>
      </p:sp>
      <p:sp>
        <p:nvSpPr>
          <p:cNvPr id="11" name="Espaço Reservado para o Número do Slide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8</a:t>
            </a:fld>
            <a:endParaRPr lang="pt-BR" dirty="0"/>
          </a:p>
        </p:txBody>
      </p:sp>
      <p:pic>
        <p:nvPicPr>
          <p:cNvPr id="4" name="Imagem 3">
            <a:extLst>
              <a:ext uri="{FF2B5EF4-FFF2-40B4-BE49-F238E27FC236}">
                <a16:creationId xmlns:a16="http://schemas.microsoft.com/office/drawing/2014/main" id="{FB6754CE-DDD4-F40F-32EA-FB8629A649DC}"/>
              </a:ext>
            </a:extLst>
          </p:cNvPr>
          <p:cNvPicPr>
            <a:picLocks noChangeAspect="1"/>
          </p:cNvPicPr>
          <p:nvPr/>
        </p:nvPicPr>
        <p:blipFill>
          <a:blip r:embed="rId3"/>
          <a:stretch>
            <a:fillRect/>
          </a:stretch>
        </p:blipFill>
        <p:spPr>
          <a:xfrm>
            <a:off x="983412" y="2412492"/>
            <a:ext cx="10052185" cy="3553331"/>
          </a:xfrm>
          <a:prstGeom prst="rect">
            <a:avLst/>
          </a:prstGeom>
        </p:spPr>
      </p:pic>
    </p:spTree>
    <p:extLst>
      <p:ext uri="{BB962C8B-B14F-4D97-AF65-F5344CB8AC3E}">
        <p14:creationId xmlns:p14="http://schemas.microsoft.com/office/powerpoint/2010/main" val="143081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normAutofit fontScale="90000"/>
          </a:bodyPr>
          <a:lstStyle/>
          <a:p>
            <a:pPr rtl="0"/>
            <a:r>
              <a:rPr lang="pt-BR" dirty="0"/>
              <a:t>O QUE O futuro nos reserva </a:t>
            </a:r>
          </a:p>
        </p:txBody>
      </p:sp>
      <p:sp>
        <p:nvSpPr>
          <p:cNvPr id="3" name="Espaço Reservado para Conteúdo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pt-BR" dirty="0"/>
              <a:t>2024</a:t>
            </a:r>
          </a:p>
        </p:txBody>
      </p:sp>
      <p:sp>
        <p:nvSpPr>
          <p:cNvPr id="17" name="Espaço Reservado para Texto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9" y="2798940"/>
            <a:ext cx="5430312" cy="630060"/>
          </a:xfrm>
        </p:spPr>
        <p:txBody>
          <a:bodyPr rtlCol="0">
            <a:normAutofit fontScale="77500" lnSpcReduction="20000"/>
          </a:bodyPr>
          <a:lstStyle/>
          <a:p>
            <a:pPr rtl="0"/>
            <a:r>
              <a:rPr lang="pt-BR" dirty="0"/>
              <a:t>Considerando a alta dos juros os investidores tem sido pessimistas, além disso as altas nos preços do petróleo pressiona esse aumento das taxas de juros. O que se espera em um cenário positivo é que as taxas de juros fiquem em 7,0% e a bolsa teria cerca de 108 mil pontos.</a:t>
            </a:r>
          </a:p>
        </p:txBody>
      </p:sp>
      <p:sp>
        <p:nvSpPr>
          <p:cNvPr id="4" name="Espaço Reservado para Data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pt-BR" dirty="0"/>
              <a:t>2024</a:t>
            </a:r>
          </a:p>
        </p:txBody>
      </p:sp>
      <p:sp>
        <p:nvSpPr>
          <p:cNvPr id="6" name="Espaço Reservado para o Número do Slide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9</a:t>
            </a:fld>
            <a:endParaRPr lang="pt-BR"/>
          </a:p>
        </p:txBody>
      </p:sp>
    </p:spTree>
    <p:extLst>
      <p:ext uri="{BB962C8B-B14F-4D97-AF65-F5344CB8AC3E}">
        <p14:creationId xmlns:p14="http://schemas.microsoft.com/office/powerpoint/2010/main" val="2815825514"/>
      </p:ext>
    </p:extLst>
  </p:cSld>
  <p:clrMapOvr>
    <a:masterClrMapping/>
  </p:clrMapOvr>
</p:sld>
</file>

<file path=ppt/theme/theme1.xml><?xml version="1.0" encoding="utf-8"?>
<a:theme xmlns:a="http://schemas.openxmlformats.org/drawingml/2006/main" name="Linha únic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29_TF56180624_Win32" id="{A41EDDBB-5953-4360-9427-46649C724676}" vid="{A01FACCB-45ED-4159-A2A7-476D33FAEB2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Apresentação de vendas clara e minimalista</Template>
  <TotalTime>108</TotalTime>
  <Words>759</Words>
  <Application>Microsoft Office PowerPoint</Application>
  <PresentationFormat>Widescreen</PresentationFormat>
  <Paragraphs>77</Paragraphs>
  <Slides>12</Slides>
  <Notes>12</Notes>
  <HiddenSlides>0</HiddenSlides>
  <MMClips>0</MMClips>
  <ScaleCrop>false</ScaleCrop>
  <HeadingPairs>
    <vt:vector size="8" baseType="variant">
      <vt:variant>
        <vt:lpstr>Fontes usadas</vt:lpstr>
      </vt:variant>
      <vt:variant>
        <vt:i4>6</vt:i4>
      </vt:variant>
      <vt:variant>
        <vt:lpstr>Tema</vt:lpstr>
      </vt:variant>
      <vt:variant>
        <vt:i4>1</vt:i4>
      </vt:variant>
      <vt:variant>
        <vt:lpstr>Servidores OLE inseridos</vt:lpstr>
      </vt:variant>
      <vt:variant>
        <vt:i4>1</vt:i4>
      </vt:variant>
      <vt:variant>
        <vt:lpstr>Títulos de slides</vt:lpstr>
      </vt:variant>
      <vt:variant>
        <vt:i4>12</vt:i4>
      </vt:variant>
    </vt:vector>
  </HeadingPairs>
  <TitlesOfParts>
    <vt:vector size="20" baseType="lpstr">
      <vt:lpstr>Arial</vt:lpstr>
      <vt:lpstr>Calibri</vt:lpstr>
      <vt:lpstr>IBM Plex Serif</vt:lpstr>
      <vt:lpstr>Inter</vt:lpstr>
      <vt:lpstr>Tenorite</vt:lpstr>
      <vt:lpstr>Times New Roman</vt:lpstr>
      <vt:lpstr>Linha única</vt:lpstr>
      <vt:lpstr>Pacote</vt:lpstr>
      <vt:lpstr>Cronos Investimentos</vt:lpstr>
      <vt:lpstr>SOBRE NÓS</vt:lpstr>
      <vt:lpstr>OS DADOS </vt:lpstr>
      <vt:lpstr>MODELO </vt:lpstr>
      <vt:lpstr>VISÃO GERAL</vt:lpstr>
      <vt:lpstr>O QUE O PASSADO NOS DIZ...</vt:lpstr>
      <vt:lpstr>mOdelo preditivo</vt:lpstr>
      <vt:lpstr>Previsões para o ano de 2024</vt:lpstr>
      <vt:lpstr>O QUE O futuro nos reserva </vt:lpstr>
      <vt:lpstr>OBRIGADO</vt:lpstr>
      <vt:lpstr>Referências BIBLIOGRAFICAS:</vt:lpstr>
      <vt:lpstr>NOTEBOOKS: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Cronos Investimentos</dc:title>
  <dc:creator>Ana Paula Nascimento</dc:creator>
  <cp:lastModifiedBy>Ana Paula Nascimento</cp:lastModifiedBy>
  <cp:revision>1</cp:revision>
  <dcterms:created xsi:type="dcterms:W3CDTF">2024-01-28T18:41:00Z</dcterms:created>
  <dcterms:modified xsi:type="dcterms:W3CDTF">2024-01-28T20:29:07Z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