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EF988C-A4B6-4113-9B54-C1577D3BBA9D}" v="31" dt="2023-12-24T08:27:11.72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y Tiwari" userId="b12b57c5c420cd97" providerId="LiveId" clId="{FBEF988C-A4B6-4113-9B54-C1577D3BBA9D}"/>
    <pc:docChg chg="undo custSel addSld delSld modSld">
      <pc:chgData name="Anay Tiwari" userId="b12b57c5c420cd97" providerId="LiveId" clId="{FBEF988C-A4B6-4113-9B54-C1577D3BBA9D}" dt="2023-12-24T08:27:17.519" v="2920" actId="14100"/>
      <pc:docMkLst>
        <pc:docMk/>
      </pc:docMkLst>
      <pc:sldChg chg="modSp mod">
        <pc:chgData name="Anay Tiwari" userId="b12b57c5c420cd97" providerId="LiveId" clId="{FBEF988C-A4B6-4113-9B54-C1577D3BBA9D}" dt="2023-12-23T08:53:43.784" v="45" actId="1076"/>
        <pc:sldMkLst>
          <pc:docMk/>
          <pc:sldMk cId="0" sldId="256"/>
        </pc:sldMkLst>
        <pc:spChg chg="mod">
          <ac:chgData name="Anay Tiwari" userId="b12b57c5c420cd97" providerId="LiveId" clId="{FBEF988C-A4B6-4113-9B54-C1577D3BBA9D}" dt="2023-12-23T08:53:43.784" v="45" actId="1076"/>
          <ac:spMkLst>
            <pc:docMk/>
            <pc:sldMk cId="0" sldId="256"/>
            <ac:spMk id="12" creationId="{00000000-0000-0000-0000-000000000000}"/>
          </ac:spMkLst>
        </pc:spChg>
      </pc:sldChg>
      <pc:sldChg chg="modSp mod">
        <pc:chgData name="Anay Tiwari" userId="b12b57c5c420cd97" providerId="LiveId" clId="{FBEF988C-A4B6-4113-9B54-C1577D3BBA9D}" dt="2023-12-24T05:09:20.535" v="772" actId="14100"/>
        <pc:sldMkLst>
          <pc:docMk/>
          <pc:sldMk cId="0" sldId="257"/>
        </pc:sldMkLst>
        <pc:spChg chg="mod">
          <ac:chgData name="Anay Tiwari" userId="b12b57c5c420cd97" providerId="LiveId" clId="{FBEF988C-A4B6-4113-9B54-C1577D3BBA9D}" dt="2023-12-24T05:09:10.812" v="764" actId="14100"/>
          <ac:spMkLst>
            <pc:docMk/>
            <pc:sldMk cId="0" sldId="257"/>
            <ac:spMk id="4" creationId="{00000000-0000-0000-0000-000000000000}"/>
          </ac:spMkLst>
        </pc:spChg>
        <pc:spChg chg="mod">
          <ac:chgData name="Anay Tiwari" userId="b12b57c5c420cd97" providerId="LiveId" clId="{FBEF988C-A4B6-4113-9B54-C1577D3BBA9D}" dt="2023-12-24T05:08:16.563" v="734" actId="20577"/>
          <ac:spMkLst>
            <pc:docMk/>
            <pc:sldMk cId="0" sldId="257"/>
            <ac:spMk id="8" creationId="{00000000-0000-0000-0000-000000000000}"/>
          </ac:spMkLst>
        </pc:spChg>
        <pc:spChg chg="mod">
          <ac:chgData name="Anay Tiwari" userId="b12b57c5c420cd97" providerId="LiveId" clId="{FBEF988C-A4B6-4113-9B54-C1577D3BBA9D}" dt="2023-12-24T05:08:25.040" v="738" actId="20577"/>
          <ac:spMkLst>
            <pc:docMk/>
            <pc:sldMk cId="0" sldId="257"/>
            <ac:spMk id="12" creationId="{00000000-0000-0000-0000-000000000000}"/>
          </ac:spMkLst>
        </pc:spChg>
        <pc:spChg chg="mod">
          <ac:chgData name="Anay Tiwari" userId="b12b57c5c420cd97" providerId="LiveId" clId="{FBEF988C-A4B6-4113-9B54-C1577D3BBA9D}" dt="2023-12-24T05:08:38.192" v="743" actId="14100"/>
          <ac:spMkLst>
            <pc:docMk/>
            <pc:sldMk cId="0" sldId="257"/>
            <ac:spMk id="16" creationId="{00000000-0000-0000-0000-000000000000}"/>
          </ac:spMkLst>
        </pc:spChg>
        <pc:spChg chg="mod">
          <ac:chgData name="Anay Tiwari" userId="b12b57c5c420cd97" providerId="LiveId" clId="{FBEF988C-A4B6-4113-9B54-C1577D3BBA9D}" dt="2023-12-24T05:09:20.535" v="772" actId="14100"/>
          <ac:spMkLst>
            <pc:docMk/>
            <pc:sldMk cId="0" sldId="257"/>
            <ac:spMk id="20" creationId="{00000000-0000-0000-0000-000000000000}"/>
          </ac:spMkLst>
        </pc:spChg>
        <pc:spChg chg="mod">
          <ac:chgData name="Anay Tiwari" userId="b12b57c5c420cd97" providerId="LiveId" clId="{FBEF988C-A4B6-4113-9B54-C1577D3BBA9D}" dt="2023-12-24T05:08:47.671" v="749" actId="20577"/>
          <ac:spMkLst>
            <pc:docMk/>
            <pc:sldMk cId="0" sldId="257"/>
            <ac:spMk id="24" creationId="{00000000-0000-0000-0000-000000000000}"/>
          </ac:spMkLst>
        </pc:spChg>
        <pc:spChg chg="mod">
          <ac:chgData name="Anay Tiwari" userId="b12b57c5c420cd97" providerId="LiveId" clId="{FBEF988C-A4B6-4113-9B54-C1577D3BBA9D}" dt="2023-12-24T05:08:54.219" v="753" actId="20577"/>
          <ac:spMkLst>
            <pc:docMk/>
            <pc:sldMk cId="0" sldId="257"/>
            <ac:spMk id="28" creationId="{00000000-0000-0000-0000-000000000000}"/>
          </ac:spMkLst>
        </pc:spChg>
        <pc:spChg chg="mod">
          <ac:chgData name="Anay Tiwari" userId="b12b57c5c420cd97" providerId="LiveId" clId="{FBEF988C-A4B6-4113-9B54-C1577D3BBA9D}" dt="2023-12-24T05:08:58.697" v="755" actId="20577"/>
          <ac:spMkLst>
            <pc:docMk/>
            <pc:sldMk cId="0" sldId="257"/>
            <ac:spMk id="32" creationId="{00000000-0000-0000-0000-000000000000}"/>
          </ac:spMkLst>
        </pc:spChg>
      </pc:sldChg>
      <pc:sldChg chg="addSp delSp modSp mod">
        <pc:chgData name="Anay Tiwari" userId="b12b57c5c420cd97" providerId="LiveId" clId="{FBEF988C-A4B6-4113-9B54-C1577D3BBA9D}" dt="2023-12-24T05:13:16.295" v="989" actId="255"/>
        <pc:sldMkLst>
          <pc:docMk/>
          <pc:sldMk cId="0" sldId="259"/>
        </pc:sldMkLst>
        <pc:spChg chg="mod">
          <ac:chgData name="Anay Tiwari" userId="b12b57c5c420cd97" providerId="LiveId" clId="{FBEF988C-A4B6-4113-9B54-C1577D3BBA9D}" dt="2023-12-23T13:32:03.694" v="536" actId="1076"/>
          <ac:spMkLst>
            <pc:docMk/>
            <pc:sldMk cId="0" sldId="259"/>
            <ac:spMk id="2" creationId="{00000000-0000-0000-0000-000000000000}"/>
          </ac:spMkLst>
        </pc:spChg>
        <pc:spChg chg="del mod topLvl">
          <ac:chgData name="Anay Tiwari" userId="b12b57c5c420cd97" providerId="LiveId" clId="{FBEF988C-A4B6-4113-9B54-C1577D3BBA9D}" dt="2023-12-23T13:27:08.353" v="55" actId="478"/>
          <ac:spMkLst>
            <pc:docMk/>
            <pc:sldMk cId="0" sldId="259"/>
            <ac:spMk id="4" creationId="{00000000-0000-0000-0000-000000000000}"/>
          </ac:spMkLst>
        </pc:spChg>
        <pc:spChg chg="del mod topLvl">
          <ac:chgData name="Anay Tiwari" userId="b12b57c5c420cd97" providerId="LiveId" clId="{FBEF988C-A4B6-4113-9B54-C1577D3BBA9D}" dt="2023-12-23T13:54:21.160" v="552" actId="478"/>
          <ac:spMkLst>
            <pc:docMk/>
            <pc:sldMk cId="0" sldId="259"/>
            <ac:spMk id="5" creationId="{00000000-0000-0000-0000-000000000000}"/>
          </ac:spMkLst>
        </pc:spChg>
        <pc:spChg chg="del">
          <ac:chgData name="Anay Tiwari" userId="b12b57c5c420cd97" providerId="LiveId" clId="{FBEF988C-A4B6-4113-9B54-C1577D3BBA9D}" dt="2023-12-23T13:26:28.713" v="50" actId="478"/>
          <ac:spMkLst>
            <pc:docMk/>
            <pc:sldMk cId="0" sldId="259"/>
            <ac:spMk id="6" creationId="{00000000-0000-0000-0000-000000000000}"/>
          </ac:spMkLst>
        </pc:spChg>
        <pc:spChg chg="del mod">
          <ac:chgData name="Anay Tiwari" userId="b12b57c5c420cd97" providerId="LiveId" clId="{FBEF988C-A4B6-4113-9B54-C1577D3BBA9D}" dt="2023-12-23T13:26:21.271" v="47" actId="478"/>
          <ac:spMkLst>
            <pc:docMk/>
            <pc:sldMk cId="0" sldId="259"/>
            <ac:spMk id="7" creationId="{00000000-0000-0000-0000-000000000000}"/>
          </ac:spMkLst>
        </pc:spChg>
        <pc:spChg chg="mod">
          <ac:chgData name="Anay Tiwari" userId="b12b57c5c420cd97" providerId="LiveId" clId="{FBEF988C-A4B6-4113-9B54-C1577D3BBA9D}" dt="2023-12-23T13:54:27.128" v="553" actId="1076"/>
          <ac:spMkLst>
            <pc:docMk/>
            <pc:sldMk cId="0" sldId="259"/>
            <ac:spMk id="8" creationId="{00000000-0000-0000-0000-000000000000}"/>
          </ac:spMkLst>
        </pc:spChg>
        <pc:spChg chg="mod">
          <ac:chgData name="Anay Tiwari" userId="b12b57c5c420cd97" providerId="LiveId" clId="{FBEF988C-A4B6-4113-9B54-C1577D3BBA9D}" dt="2023-12-24T05:13:16.295" v="989" actId="255"/>
          <ac:spMkLst>
            <pc:docMk/>
            <pc:sldMk cId="0" sldId="259"/>
            <ac:spMk id="9" creationId="{00000000-0000-0000-0000-000000000000}"/>
          </ac:spMkLst>
        </pc:spChg>
        <pc:grpChg chg="del">
          <ac:chgData name="Anay Tiwari" userId="b12b57c5c420cd97" providerId="LiveId" clId="{FBEF988C-A4B6-4113-9B54-C1577D3BBA9D}" dt="2023-12-23T13:27:08.353" v="55" actId="478"/>
          <ac:grpSpMkLst>
            <pc:docMk/>
            <pc:sldMk cId="0" sldId="259"/>
            <ac:grpSpMk id="3" creationId="{00000000-0000-0000-0000-000000000000}"/>
          </ac:grpSpMkLst>
        </pc:grpChg>
        <pc:graphicFrameChg chg="add mod">
          <ac:chgData name="Anay Tiwari" userId="b12b57c5c420cd97" providerId="LiveId" clId="{FBEF988C-A4B6-4113-9B54-C1577D3BBA9D}" dt="2023-12-23T13:32:11.170" v="537" actId="1076"/>
          <ac:graphicFrameMkLst>
            <pc:docMk/>
            <pc:sldMk cId="0" sldId="259"/>
            <ac:graphicFrameMk id="10" creationId="{FEE6C9AB-822B-A509-CB94-9C834D1BBCDA}"/>
          </ac:graphicFrameMkLst>
        </pc:graphicFrameChg>
      </pc:sldChg>
      <pc:sldChg chg="addSp delSp modSp mod">
        <pc:chgData name="Anay Tiwari" userId="b12b57c5c420cd97" providerId="LiveId" clId="{FBEF988C-A4B6-4113-9B54-C1577D3BBA9D}" dt="2023-12-23T13:59:15.142" v="723" actId="1076"/>
        <pc:sldMkLst>
          <pc:docMk/>
          <pc:sldMk cId="0" sldId="260"/>
        </pc:sldMkLst>
        <pc:spChg chg="del">
          <ac:chgData name="Anay Tiwari" userId="b12b57c5c420cd97" providerId="LiveId" clId="{FBEF988C-A4B6-4113-9B54-C1577D3BBA9D}" dt="2023-12-23T13:53:13.436" v="541" actId="478"/>
          <ac:spMkLst>
            <pc:docMk/>
            <pc:sldMk cId="0" sldId="260"/>
            <ac:spMk id="6" creationId="{00000000-0000-0000-0000-000000000000}"/>
          </ac:spMkLst>
        </pc:spChg>
        <pc:spChg chg="del mod">
          <ac:chgData name="Anay Tiwari" userId="b12b57c5c420cd97" providerId="LiveId" clId="{FBEF988C-A4B6-4113-9B54-C1577D3BBA9D}" dt="2023-12-23T13:53:21.360" v="543" actId="478"/>
          <ac:spMkLst>
            <pc:docMk/>
            <pc:sldMk cId="0" sldId="260"/>
            <ac:spMk id="7" creationId="{00000000-0000-0000-0000-000000000000}"/>
          </ac:spMkLst>
        </pc:spChg>
        <pc:spChg chg="mod">
          <ac:chgData name="Anay Tiwari" userId="b12b57c5c420cd97" providerId="LiveId" clId="{FBEF988C-A4B6-4113-9B54-C1577D3BBA9D}" dt="2023-12-23T13:59:11.463" v="722" actId="1076"/>
          <ac:spMkLst>
            <pc:docMk/>
            <pc:sldMk cId="0" sldId="260"/>
            <ac:spMk id="8" creationId="{00000000-0000-0000-0000-000000000000}"/>
          </ac:spMkLst>
        </pc:spChg>
        <pc:spChg chg="mod">
          <ac:chgData name="Anay Tiwari" userId="b12b57c5c420cd97" providerId="LiveId" clId="{FBEF988C-A4B6-4113-9B54-C1577D3BBA9D}" dt="2023-12-23T13:59:07.243" v="721" actId="1076"/>
          <ac:spMkLst>
            <pc:docMk/>
            <pc:sldMk cId="0" sldId="260"/>
            <ac:spMk id="9" creationId="{00000000-0000-0000-0000-000000000000}"/>
          </ac:spMkLst>
        </pc:spChg>
        <pc:spChg chg="add del mod">
          <ac:chgData name="Anay Tiwari" userId="b12b57c5c420cd97" providerId="LiveId" clId="{FBEF988C-A4B6-4113-9B54-C1577D3BBA9D}" dt="2023-12-23T13:54:16.880" v="551" actId="478"/>
          <ac:spMkLst>
            <pc:docMk/>
            <pc:sldMk cId="0" sldId="260"/>
            <ac:spMk id="11" creationId="{D66E1E84-3363-AD84-6238-BBFCB106CEBD}"/>
          </ac:spMkLst>
        </pc:spChg>
        <pc:grpChg chg="del">
          <ac:chgData name="Anay Tiwari" userId="b12b57c5c420cd97" providerId="LiveId" clId="{FBEF988C-A4B6-4113-9B54-C1577D3BBA9D}" dt="2023-12-23T13:53:46.824" v="547" actId="478"/>
          <ac:grpSpMkLst>
            <pc:docMk/>
            <pc:sldMk cId="0" sldId="260"/>
            <ac:grpSpMk id="3" creationId="{00000000-0000-0000-0000-000000000000}"/>
          </ac:grpSpMkLst>
        </pc:grpChg>
        <pc:graphicFrameChg chg="add mod">
          <ac:chgData name="Anay Tiwari" userId="b12b57c5c420cd97" providerId="LiveId" clId="{FBEF988C-A4B6-4113-9B54-C1577D3BBA9D}" dt="2023-12-23T13:59:15.142" v="723" actId="1076"/>
          <ac:graphicFrameMkLst>
            <pc:docMk/>
            <pc:sldMk cId="0" sldId="260"/>
            <ac:graphicFrameMk id="10" creationId="{5DC7EDBF-0B8D-FAFE-625B-9611F79425D2}"/>
          </ac:graphicFrameMkLst>
        </pc:graphicFrameChg>
      </pc:sldChg>
      <pc:sldChg chg="addSp delSp modSp mod">
        <pc:chgData name="Anay Tiwari" userId="b12b57c5c420cd97" providerId="LiveId" clId="{FBEF988C-A4B6-4113-9B54-C1577D3BBA9D}" dt="2023-12-24T08:27:17.519" v="2920" actId="14100"/>
        <pc:sldMkLst>
          <pc:docMk/>
          <pc:sldMk cId="0" sldId="261"/>
        </pc:sldMkLst>
        <pc:spChg chg="del">
          <ac:chgData name="Anay Tiwari" userId="b12b57c5c420cd97" providerId="LiveId" clId="{FBEF988C-A4B6-4113-9B54-C1577D3BBA9D}" dt="2023-12-24T08:08:37.552" v="2914" actId="478"/>
          <ac:spMkLst>
            <pc:docMk/>
            <pc:sldMk cId="0" sldId="261"/>
            <ac:spMk id="6" creationId="{00000000-0000-0000-0000-000000000000}"/>
          </ac:spMkLst>
        </pc:spChg>
        <pc:spChg chg="del mod">
          <ac:chgData name="Anay Tiwari" userId="b12b57c5c420cd97" providerId="LiveId" clId="{FBEF988C-A4B6-4113-9B54-C1577D3BBA9D}" dt="2023-12-24T08:27:10.314" v="2916" actId="478"/>
          <ac:spMkLst>
            <pc:docMk/>
            <pc:sldMk cId="0" sldId="261"/>
            <ac:spMk id="7" creationId="{00000000-0000-0000-0000-000000000000}"/>
          </ac:spMkLst>
        </pc:spChg>
        <pc:spChg chg="mod">
          <ac:chgData name="Anay Tiwari" userId="b12b57c5c420cd97" providerId="LiveId" clId="{FBEF988C-A4B6-4113-9B54-C1577D3BBA9D}" dt="2023-12-24T07:57:13.008" v="2913" actId="1076"/>
          <ac:spMkLst>
            <pc:docMk/>
            <pc:sldMk cId="0" sldId="261"/>
            <ac:spMk id="8" creationId="{00000000-0000-0000-0000-000000000000}"/>
          </ac:spMkLst>
        </pc:spChg>
        <pc:spChg chg="mod">
          <ac:chgData name="Anay Tiwari" userId="b12b57c5c420cd97" providerId="LiveId" clId="{FBEF988C-A4B6-4113-9B54-C1577D3BBA9D}" dt="2023-12-24T07:57:09.003" v="2912" actId="14100"/>
          <ac:spMkLst>
            <pc:docMk/>
            <pc:sldMk cId="0" sldId="261"/>
            <ac:spMk id="9" creationId="{00000000-0000-0000-0000-000000000000}"/>
          </ac:spMkLst>
        </pc:spChg>
        <pc:grpChg chg="del">
          <ac:chgData name="Anay Tiwari" userId="b12b57c5c420cd97" providerId="LiveId" clId="{FBEF988C-A4B6-4113-9B54-C1577D3BBA9D}" dt="2023-12-24T07:55:30.708" v="2689" actId="478"/>
          <ac:grpSpMkLst>
            <pc:docMk/>
            <pc:sldMk cId="0" sldId="261"/>
            <ac:grpSpMk id="3" creationId="{00000000-0000-0000-0000-000000000000}"/>
          </ac:grpSpMkLst>
        </pc:grpChg>
        <pc:graphicFrameChg chg="add mod">
          <ac:chgData name="Anay Tiwari" userId="b12b57c5c420cd97" providerId="LiveId" clId="{FBEF988C-A4B6-4113-9B54-C1577D3BBA9D}" dt="2023-12-24T08:27:17.519" v="2920" actId="14100"/>
          <ac:graphicFrameMkLst>
            <pc:docMk/>
            <pc:sldMk cId="0" sldId="261"/>
            <ac:graphicFrameMk id="3" creationId="{A3A935E1-73F2-8FB0-4CFD-CEA9E5AB1F5D}"/>
          </ac:graphicFrameMkLst>
        </pc:graphicFrameChg>
      </pc:sldChg>
      <pc:sldChg chg="addSp delSp modSp mod">
        <pc:chgData name="Anay Tiwari" userId="b12b57c5c420cd97" providerId="LiveId" clId="{FBEF988C-A4B6-4113-9B54-C1577D3BBA9D}" dt="2023-12-24T05:13:24.591" v="990" actId="1076"/>
        <pc:sldMkLst>
          <pc:docMk/>
          <pc:sldMk cId="0" sldId="262"/>
        </pc:sldMkLst>
        <pc:spChg chg="del">
          <ac:chgData name="Anay Tiwari" userId="b12b57c5c420cd97" providerId="LiveId" clId="{FBEF988C-A4B6-4113-9B54-C1577D3BBA9D}" dt="2023-12-23T14:57:57.645" v="724" actId="478"/>
          <ac:spMkLst>
            <pc:docMk/>
            <pc:sldMk cId="0" sldId="262"/>
            <ac:spMk id="6" creationId="{00000000-0000-0000-0000-000000000000}"/>
          </ac:spMkLst>
        </pc:spChg>
        <pc:spChg chg="del">
          <ac:chgData name="Anay Tiwari" userId="b12b57c5c420cd97" providerId="LiveId" clId="{FBEF988C-A4B6-4113-9B54-C1577D3BBA9D}" dt="2023-12-23T14:58:00.774" v="725" actId="478"/>
          <ac:spMkLst>
            <pc:docMk/>
            <pc:sldMk cId="0" sldId="262"/>
            <ac:spMk id="7" creationId="{00000000-0000-0000-0000-000000000000}"/>
          </ac:spMkLst>
        </pc:spChg>
        <pc:spChg chg="mod">
          <ac:chgData name="Anay Tiwari" userId="b12b57c5c420cd97" providerId="LiveId" clId="{FBEF988C-A4B6-4113-9B54-C1577D3BBA9D}" dt="2023-12-24T05:13:24.591" v="990" actId="1076"/>
          <ac:spMkLst>
            <pc:docMk/>
            <pc:sldMk cId="0" sldId="262"/>
            <ac:spMk id="8" creationId="{00000000-0000-0000-0000-000000000000}"/>
          </ac:spMkLst>
        </pc:spChg>
        <pc:spChg chg="mod">
          <ac:chgData name="Anay Tiwari" userId="b12b57c5c420cd97" providerId="LiveId" clId="{FBEF988C-A4B6-4113-9B54-C1577D3BBA9D}" dt="2023-12-24T05:13:04.482" v="988" actId="255"/>
          <ac:spMkLst>
            <pc:docMk/>
            <pc:sldMk cId="0" sldId="262"/>
            <ac:spMk id="9" creationId="{00000000-0000-0000-0000-000000000000}"/>
          </ac:spMkLst>
        </pc:spChg>
        <pc:grpChg chg="del">
          <ac:chgData name="Anay Tiwari" userId="b12b57c5c420cd97" providerId="LiveId" clId="{FBEF988C-A4B6-4113-9B54-C1577D3BBA9D}" dt="2023-12-24T05:10:02.184" v="773" actId="478"/>
          <ac:grpSpMkLst>
            <pc:docMk/>
            <pc:sldMk cId="0" sldId="262"/>
            <ac:grpSpMk id="3" creationId="{00000000-0000-0000-0000-000000000000}"/>
          </ac:grpSpMkLst>
        </pc:grpChg>
        <pc:graphicFrameChg chg="add mod">
          <ac:chgData name="Anay Tiwari" userId="b12b57c5c420cd97" providerId="LiveId" clId="{FBEF988C-A4B6-4113-9B54-C1577D3BBA9D}" dt="2023-12-24T05:10:18.469" v="775" actId="1076"/>
          <ac:graphicFrameMkLst>
            <pc:docMk/>
            <pc:sldMk cId="0" sldId="262"/>
            <ac:graphicFrameMk id="10" creationId="{F4C1835B-7593-5F9D-4226-3C84B7034C56}"/>
          </ac:graphicFrameMkLst>
        </pc:graphicFrameChg>
      </pc:sldChg>
      <pc:sldChg chg="addSp delSp modSp mod">
        <pc:chgData name="Anay Tiwari" userId="b12b57c5c420cd97" providerId="LiveId" clId="{FBEF988C-A4B6-4113-9B54-C1577D3BBA9D}" dt="2023-12-24T06:16:51.777" v="1192" actId="242"/>
        <pc:sldMkLst>
          <pc:docMk/>
          <pc:sldMk cId="0" sldId="263"/>
        </pc:sldMkLst>
        <pc:spChg chg="mod">
          <ac:chgData name="Anay Tiwari" userId="b12b57c5c420cd97" providerId="LiveId" clId="{FBEF988C-A4B6-4113-9B54-C1577D3BBA9D}" dt="2023-12-24T05:52:27.695" v="1106" actId="1076"/>
          <ac:spMkLst>
            <pc:docMk/>
            <pc:sldMk cId="0" sldId="263"/>
            <ac:spMk id="2" creationId="{00000000-0000-0000-0000-000000000000}"/>
          </ac:spMkLst>
        </pc:spChg>
        <pc:spChg chg="del">
          <ac:chgData name="Anay Tiwari" userId="b12b57c5c420cd97" providerId="LiveId" clId="{FBEF988C-A4B6-4113-9B54-C1577D3BBA9D}" dt="2023-12-24T05:28:30.935" v="991" actId="478"/>
          <ac:spMkLst>
            <pc:docMk/>
            <pc:sldMk cId="0" sldId="263"/>
            <ac:spMk id="6" creationId="{00000000-0000-0000-0000-000000000000}"/>
          </ac:spMkLst>
        </pc:spChg>
        <pc:spChg chg="del">
          <ac:chgData name="Anay Tiwari" userId="b12b57c5c420cd97" providerId="LiveId" clId="{FBEF988C-A4B6-4113-9B54-C1577D3BBA9D}" dt="2023-12-24T05:28:33.543" v="992" actId="478"/>
          <ac:spMkLst>
            <pc:docMk/>
            <pc:sldMk cId="0" sldId="263"/>
            <ac:spMk id="7" creationId="{00000000-0000-0000-0000-000000000000}"/>
          </ac:spMkLst>
        </pc:spChg>
        <pc:spChg chg="del">
          <ac:chgData name="Anay Tiwari" userId="b12b57c5c420cd97" providerId="LiveId" clId="{FBEF988C-A4B6-4113-9B54-C1577D3BBA9D}" dt="2023-12-24T05:28:37.483" v="994" actId="478"/>
          <ac:spMkLst>
            <pc:docMk/>
            <pc:sldMk cId="0" sldId="263"/>
            <ac:spMk id="8" creationId="{00000000-0000-0000-0000-000000000000}"/>
          </ac:spMkLst>
        </pc:spChg>
        <pc:spChg chg="mod">
          <ac:chgData name="Anay Tiwari" userId="b12b57c5c420cd97" providerId="LiveId" clId="{FBEF988C-A4B6-4113-9B54-C1577D3BBA9D}" dt="2023-12-24T05:28:51.942" v="999" actId="1076"/>
          <ac:spMkLst>
            <pc:docMk/>
            <pc:sldMk cId="0" sldId="263"/>
            <ac:spMk id="9" creationId="{00000000-0000-0000-0000-000000000000}"/>
          </ac:spMkLst>
        </pc:spChg>
        <pc:grpChg chg="del">
          <ac:chgData name="Anay Tiwari" userId="b12b57c5c420cd97" providerId="LiveId" clId="{FBEF988C-A4B6-4113-9B54-C1577D3BBA9D}" dt="2023-12-24T05:28:35.391" v="993" actId="478"/>
          <ac:grpSpMkLst>
            <pc:docMk/>
            <pc:sldMk cId="0" sldId="263"/>
            <ac:grpSpMk id="3" creationId="{00000000-0000-0000-0000-000000000000}"/>
          </ac:grpSpMkLst>
        </pc:grpChg>
        <pc:graphicFrameChg chg="add del mod modGraphic">
          <ac:chgData name="Anay Tiwari" userId="b12b57c5c420cd97" providerId="LiveId" clId="{FBEF988C-A4B6-4113-9B54-C1577D3BBA9D}" dt="2023-12-24T05:29:20.568" v="1009"/>
          <ac:graphicFrameMkLst>
            <pc:docMk/>
            <pc:sldMk cId="0" sldId="263"/>
            <ac:graphicFrameMk id="10" creationId="{74847B41-6212-5DC9-3F80-BA965900B17A}"/>
          </ac:graphicFrameMkLst>
        </pc:graphicFrameChg>
        <pc:graphicFrameChg chg="add del mod">
          <ac:chgData name="Anay Tiwari" userId="b12b57c5c420cd97" providerId="LiveId" clId="{FBEF988C-A4B6-4113-9B54-C1577D3BBA9D}" dt="2023-12-24T05:40:30.676" v="1011" actId="478"/>
          <ac:graphicFrameMkLst>
            <pc:docMk/>
            <pc:sldMk cId="0" sldId="263"/>
            <ac:graphicFrameMk id="11" creationId="{9D0C6366-D8E0-3DFA-1CFC-E0E9E43396DD}"/>
          </ac:graphicFrameMkLst>
        </pc:graphicFrameChg>
        <pc:graphicFrameChg chg="add del mod modGraphic">
          <ac:chgData name="Anay Tiwari" userId="b12b57c5c420cd97" providerId="LiveId" clId="{FBEF988C-A4B6-4113-9B54-C1577D3BBA9D}" dt="2023-12-24T05:43:26.506" v="1072" actId="478"/>
          <ac:graphicFrameMkLst>
            <pc:docMk/>
            <pc:sldMk cId="0" sldId="263"/>
            <ac:graphicFrameMk id="12" creationId="{958CDEF3-7371-980F-E1AF-46D073D821A4}"/>
          </ac:graphicFrameMkLst>
        </pc:graphicFrameChg>
        <pc:graphicFrameChg chg="add del">
          <ac:chgData name="Anay Tiwari" userId="b12b57c5c420cd97" providerId="LiveId" clId="{FBEF988C-A4B6-4113-9B54-C1577D3BBA9D}" dt="2023-12-24T05:48:22.769" v="1074" actId="478"/>
          <ac:graphicFrameMkLst>
            <pc:docMk/>
            <pc:sldMk cId="0" sldId="263"/>
            <ac:graphicFrameMk id="13" creationId="{EBC75310-6BEE-507E-4C82-8E8EBE8EFA48}"/>
          </ac:graphicFrameMkLst>
        </pc:graphicFrameChg>
        <pc:graphicFrameChg chg="add del mod">
          <ac:chgData name="Anay Tiwari" userId="b12b57c5c420cd97" providerId="LiveId" clId="{FBEF988C-A4B6-4113-9B54-C1577D3BBA9D}" dt="2023-12-24T05:49:04.264" v="1077" actId="478"/>
          <ac:graphicFrameMkLst>
            <pc:docMk/>
            <pc:sldMk cId="0" sldId="263"/>
            <ac:graphicFrameMk id="14" creationId="{30DF6C0E-6B5F-F497-A02E-90D13988FCF7}"/>
          </ac:graphicFrameMkLst>
        </pc:graphicFrameChg>
        <pc:graphicFrameChg chg="add del mod">
          <ac:chgData name="Anay Tiwari" userId="b12b57c5c420cd97" providerId="LiveId" clId="{FBEF988C-A4B6-4113-9B54-C1577D3BBA9D}" dt="2023-12-24T05:49:33.601" v="1081" actId="3680"/>
          <ac:graphicFrameMkLst>
            <pc:docMk/>
            <pc:sldMk cId="0" sldId="263"/>
            <ac:graphicFrameMk id="15" creationId="{517C3487-276A-1152-104E-0B40E21A5974}"/>
          </ac:graphicFrameMkLst>
        </pc:graphicFrameChg>
        <pc:graphicFrameChg chg="add del mod modGraphic">
          <ac:chgData name="Anay Tiwari" userId="b12b57c5c420cd97" providerId="LiveId" clId="{FBEF988C-A4B6-4113-9B54-C1577D3BBA9D}" dt="2023-12-24T05:50:32.387" v="1086" actId="478"/>
          <ac:graphicFrameMkLst>
            <pc:docMk/>
            <pc:sldMk cId="0" sldId="263"/>
            <ac:graphicFrameMk id="16" creationId="{89C5708B-086B-4634-B074-13E3F1552E4A}"/>
          </ac:graphicFrameMkLst>
        </pc:graphicFrameChg>
        <pc:graphicFrameChg chg="add mod modGraphic">
          <ac:chgData name="Anay Tiwari" userId="b12b57c5c420cd97" providerId="LiveId" clId="{FBEF988C-A4B6-4113-9B54-C1577D3BBA9D}" dt="2023-12-24T06:16:51.777" v="1192" actId="242"/>
          <ac:graphicFrameMkLst>
            <pc:docMk/>
            <pc:sldMk cId="0" sldId="263"/>
            <ac:graphicFrameMk id="17" creationId="{18B73B44-00FB-DA2B-1349-16222CB9794E}"/>
          </ac:graphicFrameMkLst>
        </pc:graphicFrameChg>
        <pc:graphicFrameChg chg="add mod modGraphic">
          <ac:chgData name="Anay Tiwari" userId="b12b57c5c420cd97" providerId="LiveId" clId="{FBEF988C-A4B6-4113-9B54-C1577D3BBA9D}" dt="2023-12-24T06:09:20.526" v="1161" actId="1076"/>
          <ac:graphicFrameMkLst>
            <pc:docMk/>
            <pc:sldMk cId="0" sldId="263"/>
            <ac:graphicFrameMk id="18" creationId="{15B64EC9-50F9-FC96-6E32-A3C5D5D3C6EE}"/>
          </ac:graphicFrameMkLst>
        </pc:graphicFrameChg>
        <pc:graphicFrameChg chg="add mod modGraphic">
          <ac:chgData name="Anay Tiwari" userId="b12b57c5c420cd97" providerId="LiveId" clId="{FBEF988C-A4B6-4113-9B54-C1577D3BBA9D}" dt="2023-12-24T06:15:10.995" v="1180" actId="1076"/>
          <ac:graphicFrameMkLst>
            <pc:docMk/>
            <pc:sldMk cId="0" sldId="263"/>
            <ac:graphicFrameMk id="19" creationId="{8D2E940D-BBA7-08E0-64BF-503DF6387F92}"/>
          </ac:graphicFrameMkLst>
        </pc:graphicFrameChg>
      </pc:sldChg>
      <pc:sldChg chg="addSp delSp modSp mod">
        <pc:chgData name="Anay Tiwari" userId="b12b57c5c420cd97" providerId="LiveId" clId="{FBEF988C-A4B6-4113-9B54-C1577D3BBA9D}" dt="2023-12-24T06:24:17.794" v="1358" actId="1076"/>
        <pc:sldMkLst>
          <pc:docMk/>
          <pc:sldMk cId="0" sldId="265"/>
        </pc:sldMkLst>
        <pc:spChg chg="del">
          <ac:chgData name="Anay Tiwari" userId="b12b57c5c420cd97" providerId="LiveId" clId="{FBEF988C-A4B6-4113-9B54-C1577D3BBA9D}" dt="2023-12-24T06:22:05.573" v="1193" actId="478"/>
          <ac:spMkLst>
            <pc:docMk/>
            <pc:sldMk cId="0" sldId="265"/>
            <ac:spMk id="6" creationId="{00000000-0000-0000-0000-000000000000}"/>
          </ac:spMkLst>
        </pc:spChg>
        <pc:spChg chg="del">
          <ac:chgData name="Anay Tiwari" userId="b12b57c5c420cd97" providerId="LiveId" clId="{FBEF988C-A4B6-4113-9B54-C1577D3BBA9D}" dt="2023-12-24T06:22:10.082" v="1194" actId="478"/>
          <ac:spMkLst>
            <pc:docMk/>
            <pc:sldMk cId="0" sldId="265"/>
            <ac:spMk id="7" creationId="{00000000-0000-0000-0000-000000000000}"/>
          </ac:spMkLst>
        </pc:spChg>
        <pc:spChg chg="mod">
          <ac:chgData name="Anay Tiwari" userId="b12b57c5c420cd97" providerId="LiveId" clId="{FBEF988C-A4B6-4113-9B54-C1577D3BBA9D}" dt="2023-12-24T06:22:31.282" v="1199" actId="1076"/>
          <ac:spMkLst>
            <pc:docMk/>
            <pc:sldMk cId="0" sldId="265"/>
            <ac:spMk id="8" creationId="{00000000-0000-0000-0000-000000000000}"/>
          </ac:spMkLst>
        </pc:spChg>
        <pc:spChg chg="mod">
          <ac:chgData name="Anay Tiwari" userId="b12b57c5c420cd97" providerId="LiveId" clId="{FBEF988C-A4B6-4113-9B54-C1577D3BBA9D}" dt="2023-12-24T06:24:17.794" v="1358" actId="1076"/>
          <ac:spMkLst>
            <pc:docMk/>
            <pc:sldMk cId="0" sldId="265"/>
            <ac:spMk id="9" creationId="{00000000-0000-0000-0000-000000000000}"/>
          </ac:spMkLst>
        </pc:spChg>
        <pc:grpChg chg="del">
          <ac:chgData name="Anay Tiwari" userId="b12b57c5c420cd97" providerId="LiveId" clId="{FBEF988C-A4B6-4113-9B54-C1577D3BBA9D}" dt="2023-12-24T06:22:24.607" v="1198" actId="478"/>
          <ac:grpSpMkLst>
            <pc:docMk/>
            <pc:sldMk cId="0" sldId="265"/>
            <ac:grpSpMk id="3" creationId="{00000000-0000-0000-0000-000000000000}"/>
          </ac:grpSpMkLst>
        </pc:grpChg>
        <pc:graphicFrameChg chg="add mod">
          <ac:chgData name="Anay Tiwari" userId="b12b57c5c420cd97" providerId="LiveId" clId="{FBEF988C-A4B6-4113-9B54-C1577D3BBA9D}" dt="2023-12-24T06:22:21.506" v="1197" actId="1076"/>
          <ac:graphicFrameMkLst>
            <pc:docMk/>
            <pc:sldMk cId="0" sldId="265"/>
            <ac:graphicFrameMk id="10" creationId="{ED63FBE9-DAAB-50F3-EDCC-6A670CF22BC5}"/>
          </ac:graphicFrameMkLst>
        </pc:graphicFrameChg>
      </pc:sldChg>
      <pc:sldChg chg="addSp delSp modSp mod">
        <pc:chgData name="Anay Tiwari" userId="b12b57c5c420cd97" providerId="LiveId" clId="{FBEF988C-A4B6-4113-9B54-C1577D3BBA9D}" dt="2023-12-24T07:17:31.010" v="1496" actId="20577"/>
        <pc:sldMkLst>
          <pc:docMk/>
          <pc:sldMk cId="0" sldId="266"/>
        </pc:sldMkLst>
        <pc:spChg chg="del">
          <ac:chgData name="Anay Tiwari" userId="b12b57c5c420cd97" providerId="LiveId" clId="{FBEF988C-A4B6-4113-9B54-C1577D3BBA9D}" dt="2023-12-24T07:13:48.379" v="1359" actId="478"/>
          <ac:spMkLst>
            <pc:docMk/>
            <pc:sldMk cId="0" sldId="266"/>
            <ac:spMk id="6" creationId="{00000000-0000-0000-0000-000000000000}"/>
          </ac:spMkLst>
        </pc:spChg>
        <pc:spChg chg="del">
          <ac:chgData name="Anay Tiwari" userId="b12b57c5c420cd97" providerId="LiveId" clId="{FBEF988C-A4B6-4113-9B54-C1577D3BBA9D}" dt="2023-12-24T07:13:53.562" v="1360" actId="478"/>
          <ac:spMkLst>
            <pc:docMk/>
            <pc:sldMk cId="0" sldId="266"/>
            <ac:spMk id="7" creationId="{00000000-0000-0000-0000-000000000000}"/>
          </ac:spMkLst>
        </pc:spChg>
        <pc:spChg chg="mod">
          <ac:chgData name="Anay Tiwari" userId="b12b57c5c420cd97" providerId="LiveId" clId="{FBEF988C-A4B6-4113-9B54-C1577D3BBA9D}" dt="2023-12-24T07:14:36.807" v="1372" actId="1076"/>
          <ac:spMkLst>
            <pc:docMk/>
            <pc:sldMk cId="0" sldId="266"/>
            <ac:spMk id="8" creationId="{00000000-0000-0000-0000-000000000000}"/>
          </ac:spMkLst>
        </pc:spChg>
        <pc:spChg chg="mod">
          <ac:chgData name="Anay Tiwari" userId="b12b57c5c420cd97" providerId="LiveId" clId="{FBEF988C-A4B6-4113-9B54-C1577D3BBA9D}" dt="2023-12-24T07:17:31.010" v="1496" actId="20577"/>
          <ac:spMkLst>
            <pc:docMk/>
            <pc:sldMk cId="0" sldId="266"/>
            <ac:spMk id="9" creationId="{00000000-0000-0000-0000-000000000000}"/>
          </ac:spMkLst>
        </pc:spChg>
        <pc:grpChg chg="del">
          <ac:chgData name="Anay Tiwari" userId="b12b57c5c420cd97" providerId="LiveId" clId="{FBEF988C-A4B6-4113-9B54-C1577D3BBA9D}" dt="2023-12-24T07:13:55.598" v="1361" actId="478"/>
          <ac:grpSpMkLst>
            <pc:docMk/>
            <pc:sldMk cId="0" sldId="266"/>
            <ac:grpSpMk id="3" creationId="{00000000-0000-0000-0000-000000000000}"/>
          </ac:grpSpMkLst>
        </pc:grpChg>
        <pc:graphicFrameChg chg="add mod modGraphic">
          <ac:chgData name="Anay Tiwari" userId="b12b57c5c420cd97" providerId="LiveId" clId="{FBEF988C-A4B6-4113-9B54-C1577D3BBA9D}" dt="2023-12-24T07:14:30.816" v="1371" actId="14100"/>
          <ac:graphicFrameMkLst>
            <pc:docMk/>
            <pc:sldMk cId="0" sldId="266"/>
            <ac:graphicFrameMk id="10" creationId="{5AE2E8AF-30C8-E23F-3C9F-3C06D8BB2C31}"/>
          </ac:graphicFrameMkLst>
        </pc:graphicFrameChg>
      </pc:sldChg>
      <pc:sldChg chg="addSp delSp modSp mod">
        <pc:chgData name="Anay Tiwari" userId="b12b57c5c420cd97" providerId="LiveId" clId="{FBEF988C-A4B6-4113-9B54-C1577D3BBA9D}" dt="2023-12-24T07:32:11.677" v="1601" actId="113"/>
        <pc:sldMkLst>
          <pc:docMk/>
          <pc:sldMk cId="0" sldId="267"/>
        </pc:sldMkLst>
        <pc:spChg chg="del">
          <ac:chgData name="Anay Tiwari" userId="b12b57c5c420cd97" providerId="LiveId" clId="{FBEF988C-A4B6-4113-9B54-C1577D3BBA9D}" dt="2023-12-24T07:30:48.196" v="1498" actId="478"/>
          <ac:spMkLst>
            <pc:docMk/>
            <pc:sldMk cId="0" sldId="267"/>
            <ac:spMk id="6" creationId="{00000000-0000-0000-0000-000000000000}"/>
          </ac:spMkLst>
        </pc:spChg>
        <pc:spChg chg="del mod">
          <ac:chgData name="Anay Tiwari" userId="b12b57c5c420cd97" providerId="LiveId" clId="{FBEF988C-A4B6-4113-9B54-C1577D3BBA9D}" dt="2023-12-24T07:30:50.422" v="1499" actId="478"/>
          <ac:spMkLst>
            <pc:docMk/>
            <pc:sldMk cId="0" sldId="267"/>
            <ac:spMk id="7" creationId="{00000000-0000-0000-0000-000000000000}"/>
          </ac:spMkLst>
        </pc:spChg>
        <pc:spChg chg="mod">
          <ac:chgData name="Anay Tiwari" userId="b12b57c5c420cd97" providerId="LiveId" clId="{FBEF988C-A4B6-4113-9B54-C1577D3BBA9D}" dt="2023-12-24T07:31:03.011" v="1504" actId="1076"/>
          <ac:spMkLst>
            <pc:docMk/>
            <pc:sldMk cId="0" sldId="267"/>
            <ac:spMk id="8" creationId="{00000000-0000-0000-0000-000000000000}"/>
          </ac:spMkLst>
        </pc:spChg>
        <pc:spChg chg="mod">
          <ac:chgData name="Anay Tiwari" userId="b12b57c5c420cd97" providerId="LiveId" clId="{FBEF988C-A4B6-4113-9B54-C1577D3BBA9D}" dt="2023-12-24T07:32:11.677" v="1601" actId="113"/>
          <ac:spMkLst>
            <pc:docMk/>
            <pc:sldMk cId="0" sldId="267"/>
            <ac:spMk id="9" creationId="{00000000-0000-0000-0000-000000000000}"/>
          </ac:spMkLst>
        </pc:spChg>
        <pc:grpChg chg="del">
          <ac:chgData name="Anay Tiwari" userId="b12b57c5c420cd97" providerId="LiveId" clId="{FBEF988C-A4B6-4113-9B54-C1577D3BBA9D}" dt="2023-12-24T07:30:55.330" v="1502" actId="478"/>
          <ac:grpSpMkLst>
            <pc:docMk/>
            <pc:sldMk cId="0" sldId="267"/>
            <ac:grpSpMk id="3" creationId="{00000000-0000-0000-0000-000000000000}"/>
          </ac:grpSpMkLst>
        </pc:grpChg>
        <pc:graphicFrameChg chg="add mod">
          <ac:chgData name="Anay Tiwari" userId="b12b57c5c420cd97" providerId="LiveId" clId="{FBEF988C-A4B6-4113-9B54-C1577D3BBA9D}" dt="2023-12-24T07:30:58.996" v="1503" actId="1076"/>
          <ac:graphicFrameMkLst>
            <pc:docMk/>
            <pc:sldMk cId="0" sldId="267"/>
            <ac:graphicFrameMk id="10" creationId="{82B6CE71-9FA1-A7B0-1B58-820C5EBEF6B7}"/>
          </ac:graphicFrameMkLst>
        </pc:graphicFrameChg>
      </pc:sldChg>
      <pc:sldChg chg="addSp delSp modSp mod">
        <pc:chgData name="Anay Tiwari" userId="b12b57c5c420cd97" providerId="LiveId" clId="{FBEF988C-A4B6-4113-9B54-C1577D3BBA9D}" dt="2023-12-24T07:38:35.831" v="1802" actId="1076"/>
        <pc:sldMkLst>
          <pc:docMk/>
          <pc:sldMk cId="0" sldId="269"/>
        </pc:sldMkLst>
        <pc:spChg chg="del">
          <ac:chgData name="Anay Tiwari" userId="b12b57c5c420cd97" providerId="LiveId" clId="{FBEF988C-A4B6-4113-9B54-C1577D3BBA9D}" dt="2023-12-24T07:35:51.163" v="1602" actId="478"/>
          <ac:spMkLst>
            <pc:docMk/>
            <pc:sldMk cId="0" sldId="269"/>
            <ac:spMk id="6" creationId="{00000000-0000-0000-0000-000000000000}"/>
          </ac:spMkLst>
        </pc:spChg>
        <pc:spChg chg="del">
          <ac:chgData name="Anay Tiwari" userId="b12b57c5c420cd97" providerId="LiveId" clId="{FBEF988C-A4B6-4113-9B54-C1577D3BBA9D}" dt="2023-12-24T07:35:54.029" v="1603" actId="478"/>
          <ac:spMkLst>
            <pc:docMk/>
            <pc:sldMk cId="0" sldId="269"/>
            <ac:spMk id="7" creationId="{00000000-0000-0000-0000-000000000000}"/>
          </ac:spMkLst>
        </pc:spChg>
        <pc:spChg chg="mod">
          <ac:chgData name="Anay Tiwari" userId="b12b57c5c420cd97" providerId="LiveId" clId="{FBEF988C-A4B6-4113-9B54-C1577D3BBA9D}" dt="2023-12-24T07:38:31.639" v="1801" actId="1076"/>
          <ac:spMkLst>
            <pc:docMk/>
            <pc:sldMk cId="0" sldId="269"/>
            <ac:spMk id="8" creationId="{00000000-0000-0000-0000-000000000000}"/>
          </ac:spMkLst>
        </pc:spChg>
        <pc:spChg chg="mod">
          <ac:chgData name="Anay Tiwari" userId="b12b57c5c420cd97" providerId="LiveId" clId="{FBEF988C-A4B6-4113-9B54-C1577D3BBA9D}" dt="2023-12-24T07:38:35.831" v="1802" actId="1076"/>
          <ac:spMkLst>
            <pc:docMk/>
            <pc:sldMk cId="0" sldId="269"/>
            <ac:spMk id="9" creationId="{00000000-0000-0000-0000-000000000000}"/>
          </ac:spMkLst>
        </pc:spChg>
        <pc:grpChg chg="del">
          <ac:chgData name="Anay Tiwari" userId="b12b57c5c420cd97" providerId="LiveId" clId="{FBEF988C-A4B6-4113-9B54-C1577D3BBA9D}" dt="2023-12-24T07:35:55.717" v="1604" actId="478"/>
          <ac:grpSpMkLst>
            <pc:docMk/>
            <pc:sldMk cId="0" sldId="269"/>
            <ac:grpSpMk id="3" creationId="{00000000-0000-0000-0000-000000000000}"/>
          </ac:grpSpMkLst>
        </pc:grpChg>
        <pc:graphicFrameChg chg="add mod">
          <ac:chgData name="Anay Tiwari" userId="b12b57c5c420cd97" providerId="LiveId" clId="{FBEF988C-A4B6-4113-9B54-C1577D3BBA9D}" dt="2023-12-24T07:36:40.351" v="1614" actId="1076"/>
          <ac:graphicFrameMkLst>
            <pc:docMk/>
            <pc:sldMk cId="0" sldId="269"/>
            <ac:graphicFrameMk id="10" creationId="{B3AE5AFA-49FC-013B-E5E9-54FAB838F231}"/>
          </ac:graphicFrameMkLst>
        </pc:graphicFrameChg>
      </pc:sldChg>
      <pc:sldChg chg="addSp delSp modSp mod">
        <pc:chgData name="Anay Tiwari" userId="b12b57c5c420cd97" providerId="LiveId" clId="{FBEF988C-A4B6-4113-9B54-C1577D3BBA9D}" dt="2023-12-24T07:43:01.414" v="2018" actId="1076"/>
        <pc:sldMkLst>
          <pc:docMk/>
          <pc:sldMk cId="0" sldId="270"/>
        </pc:sldMkLst>
        <pc:spChg chg="del">
          <ac:chgData name="Anay Tiwari" userId="b12b57c5c420cd97" providerId="LiveId" clId="{FBEF988C-A4B6-4113-9B54-C1577D3BBA9D}" dt="2023-12-24T07:40:52.510" v="1803" actId="478"/>
          <ac:spMkLst>
            <pc:docMk/>
            <pc:sldMk cId="0" sldId="270"/>
            <ac:spMk id="6" creationId="{00000000-0000-0000-0000-000000000000}"/>
          </ac:spMkLst>
        </pc:spChg>
        <pc:spChg chg="del mod">
          <ac:chgData name="Anay Tiwari" userId="b12b57c5c420cd97" providerId="LiveId" clId="{FBEF988C-A4B6-4113-9B54-C1577D3BBA9D}" dt="2023-12-24T07:40:57.003" v="1805" actId="478"/>
          <ac:spMkLst>
            <pc:docMk/>
            <pc:sldMk cId="0" sldId="270"/>
            <ac:spMk id="7" creationId="{00000000-0000-0000-0000-000000000000}"/>
          </ac:spMkLst>
        </pc:spChg>
        <pc:spChg chg="mod">
          <ac:chgData name="Anay Tiwari" userId="b12b57c5c420cd97" providerId="LiveId" clId="{FBEF988C-A4B6-4113-9B54-C1577D3BBA9D}" dt="2023-12-24T07:41:14.526" v="1812" actId="1076"/>
          <ac:spMkLst>
            <pc:docMk/>
            <pc:sldMk cId="0" sldId="270"/>
            <ac:spMk id="8" creationId="{00000000-0000-0000-0000-000000000000}"/>
          </ac:spMkLst>
        </pc:spChg>
        <pc:spChg chg="mod">
          <ac:chgData name="Anay Tiwari" userId="b12b57c5c420cd97" providerId="LiveId" clId="{FBEF988C-A4B6-4113-9B54-C1577D3BBA9D}" dt="2023-12-24T07:43:01.414" v="2018" actId="1076"/>
          <ac:spMkLst>
            <pc:docMk/>
            <pc:sldMk cId="0" sldId="270"/>
            <ac:spMk id="9" creationId="{00000000-0000-0000-0000-000000000000}"/>
          </ac:spMkLst>
        </pc:spChg>
        <pc:grpChg chg="del">
          <ac:chgData name="Anay Tiwari" userId="b12b57c5c420cd97" providerId="LiveId" clId="{FBEF988C-A4B6-4113-9B54-C1577D3BBA9D}" dt="2023-12-24T07:41:05.633" v="1810" actId="478"/>
          <ac:grpSpMkLst>
            <pc:docMk/>
            <pc:sldMk cId="0" sldId="270"/>
            <ac:grpSpMk id="3" creationId="{00000000-0000-0000-0000-000000000000}"/>
          </ac:grpSpMkLst>
        </pc:grpChg>
        <pc:graphicFrameChg chg="add mod">
          <ac:chgData name="Anay Tiwari" userId="b12b57c5c420cd97" providerId="LiveId" clId="{FBEF988C-A4B6-4113-9B54-C1577D3BBA9D}" dt="2023-12-24T07:41:10.046" v="1811" actId="1076"/>
          <ac:graphicFrameMkLst>
            <pc:docMk/>
            <pc:sldMk cId="0" sldId="270"/>
            <ac:graphicFrameMk id="10" creationId="{534F9CC8-2183-AC85-5801-46B1E8AFCCDB}"/>
          </ac:graphicFrameMkLst>
        </pc:graphicFrameChg>
      </pc:sldChg>
      <pc:sldChg chg="del">
        <pc:chgData name="Anay Tiwari" userId="b12b57c5c420cd97" providerId="LiveId" clId="{FBEF988C-A4B6-4113-9B54-C1577D3BBA9D}" dt="2023-12-24T07:49:04.735" v="2688" actId="47"/>
        <pc:sldMkLst>
          <pc:docMk/>
          <pc:sldMk cId="0" sldId="271"/>
        </pc:sldMkLst>
      </pc:sldChg>
      <pc:sldChg chg="modSp mod">
        <pc:chgData name="Anay Tiwari" userId="b12b57c5c420cd97" providerId="LiveId" clId="{FBEF988C-A4B6-4113-9B54-C1577D3BBA9D}" dt="2023-12-24T07:48:43.605" v="2687" actId="14100"/>
        <pc:sldMkLst>
          <pc:docMk/>
          <pc:sldMk cId="0" sldId="272"/>
        </pc:sldMkLst>
        <pc:spChg chg="mod">
          <ac:chgData name="Anay Tiwari" userId="b12b57c5c420cd97" providerId="LiveId" clId="{FBEF988C-A4B6-4113-9B54-C1577D3BBA9D}" dt="2023-12-24T07:48:43.605" v="2687" actId="14100"/>
          <ac:spMkLst>
            <pc:docMk/>
            <pc:sldMk cId="0" sldId="272"/>
            <ac:spMk id="4" creationId="{00000000-0000-0000-0000-000000000000}"/>
          </ac:spMkLst>
        </pc:spChg>
      </pc:sldChg>
      <pc:sldChg chg="addSp delSp modSp new mod">
        <pc:chgData name="Anay Tiwari" userId="b12b57c5c420cd97" providerId="LiveId" clId="{FBEF988C-A4B6-4113-9B54-C1577D3BBA9D}" dt="2023-12-24T06:14:24.549" v="1176" actId="478"/>
        <pc:sldMkLst>
          <pc:docMk/>
          <pc:sldMk cId="2782709648" sldId="273"/>
        </pc:sldMkLst>
        <pc:spChg chg="mod">
          <ac:chgData name="Anay Tiwari" userId="b12b57c5c420cd97" providerId="LiveId" clId="{FBEF988C-A4B6-4113-9B54-C1577D3BBA9D}" dt="2023-12-24T05:54:11.530" v="1115" actId="1076"/>
          <ac:spMkLst>
            <pc:docMk/>
            <pc:sldMk cId="2782709648" sldId="273"/>
            <ac:spMk id="2" creationId="{403F4AFB-6F62-3A01-AE05-BF665F14AB3E}"/>
          </ac:spMkLst>
        </pc:spChg>
        <pc:spChg chg="del">
          <ac:chgData name="Anay Tiwari" userId="b12b57c5c420cd97" providerId="LiveId" clId="{FBEF988C-A4B6-4113-9B54-C1577D3BBA9D}" dt="2023-12-24T05:54:17.348" v="1116" actId="478"/>
          <ac:spMkLst>
            <pc:docMk/>
            <pc:sldMk cId="2782709648" sldId="273"/>
            <ac:spMk id="3" creationId="{4F83BF37-CB7E-26CD-592D-F51F3BFE9054}"/>
          </ac:spMkLst>
        </pc:spChg>
        <pc:spChg chg="del">
          <ac:chgData name="Anay Tiwari" userId="b12b57c5c420cd97" providerId="LiveId" clId="{FBEF988C-A4B6-4113-9B54-C1577D3BBA9D}" dt="2023-12-24T05:54:20.941" v="1117" actId="478"/>
          <ac:spMkLst>
            <pc:docMk/>
            <pc:sldMk cId="2782709648" sldId="273"/>
            <ac:spMk id="4" creationId="{BAE41390-01C8-C294-D4EB-A0855AA99161}"/>
          </ac:spMkLst>
        </pc:spChg>
        <pc:graphicFrameChg chg="add del mod">
          <ac:chgData name="Anay Tiwari" userId="b12b57c5c420cd97" providerId="LiveId" clId="{FBEF988C-A4B6-4113-9B54-C1577D3BBA9D}" dt="2023-12-24T05:53:52.439" v="1112"/>
          <ac:graphicFrameMkLst>
            <pc:docMk/>
            <pc:sldMk cId="2782709648" sldId="273"/>
            <ac:graphicFrameMk id="5" creationId="{756EAABB-5A75-9F88-B5B8-C12E360C2245}"/>
          </ac:graphicFrameMkLst>
        </pc:graphicFrameChg>
        <pc:graphicFrameChg chg="add mod modGraphic">
          <ac:chgData name="Anay Tiwari" userId="b12b57c5c420cd97" providerId="LiveId" clId="{FBEF988C-A4B6-4113-9B54-C1577D3BBA9D}" dt="2023-12-24T06:02:02.979" v="1142" actId="122"/>
          <ac:graphicFrameMkLst>
            <pc:docMk/>
            <pc:sldMk cId="2782709648" sldId="273"/>
            <ac:graphicFrameMk id="6" creationId="{31AB2B80-B8BE-FBEB-3CCC-7730F5EA9025}"/>
          </ac:graphicFrameMkLst>
        </pc:graphicFrameChg>
        <pc:graphicFrameChg chg="add mod modGraphic">
          <ac:chgData name="Anay Tiwari" userId="b12b57c5c420cd97" providerId="LiveId" clId="{FBEF988C-A4B6-4113-9B54-C1577D3BBA9D}" dt="2023-12-24T06:04:41.155" v="1147" actId="14100"/>
          <ac:graphicFrameMkLst>
            <pc:docMk/>
            <pc:sldMk cId="2782709648" sldId="273"/>
            <ac:graphicFrameMk id="7" creationId="{9C4A11CF-F1B6-D187-9BB1-0798DF1736BC}"/>
          </ac:graphicFrameMkLst>
        </pc:graphicFrameChg>
        <pc:graphicFrameChg chg="add mod modGraphic">
          <ac:chgData name="Anay Tiwari" userId="b12b57c5c420cd97" providerId="LiveId" clId="{FBEF988C-A4B6-4113-9B54-C1577D3BBA9D}" dt="2023-12-24T06:08:03.615" v="1156" actId="255"/>
          <ac:graphicFrameMkLst>
            <pc:docMk/>
            <pc:sldMk cId="2782709648" sldId="273"/>
            <ac:graphicFrameMk id="8" creationId="{5179897C-D578-943B-B85D-8EED4655F608}"/>
          </ac:graphicFrameMkLst>
        </pc:graphicFrameChg>
        <pc:graphicFrameChg chg="add del mod modGraphic">
          <ac:chgData name="Anay Tiwari" userId="b12b57c5c420cd97" providerId="LiveId" clId="{FBEF988C-A4B6-4113-9B54-C1577D3BBA9D}" dt="2023-12-24T06:14:24.549" v="1176" actId="478"/>
          <ac:graphicFrameMkLst>
            <pc:docMk/>
            <pc:sldMk cId="2782709648" sldId="273"/>
            <ac:graphicFrameMk id="9" creationId="{69DCCA4E-5133-2DDF-20E8-84E2B56D819D}"/>
          </ac:graphicFrameMkLst>
        </pc:graphicFrameChg>
        <pc:graphicFrameChg chg="add mod modGraphic">
          <ac:chgData name="Anay Tiwari" userId="b12b57c5c420cd97" providerId="LiveId" clId="{FBEF988C-A4B6-4113-9B54-C1577D3BBA9D}" dt="2023-12-24T06:14:02.983" v="1173" actId="1076"/>
          <ac:graphicFrameMkLst>
            <pc:docMk/>
            <pc:sldMk cId="2782709648" sldId="273"/>
            <ac:graphicFrameMk id="10" creationId="{7E9EE855-5ADF-BB4F-ADD0-5C62ACBD0417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Y%20TIWARI\OneDrive\Desktop\Export%20Records\Q1%20An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Y%20TIWARI\OneDrive\Desktop\Export%20Records\Q2%20Ans.csv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Y%20TIWARI\OneDrive\Desktop\Export%20Records\Q3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Y%20TIWARI\OneDrive\Desktop\Export%20Records\Q4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Y%20TIWARI\OneDrive\Desktop\Export%20Records\Q6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Y%20TIWARI\OneDrive\Desktop\Export%20Records\Q8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Y%20TIWARI\OneDrive\Desktop\Export%20Records\Q9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Y%20TIWARI\OneDrive\Desktop\Export%20Records\Q10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dISTRIBUTION</a:t>
            </a:r>
            <a:r>
              <a:rPr lang="en-IN" baseline="0"/>
              <a:t> OF CUSTOMERS ACCROSS STATES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1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'Q1 Ans'!$A$2:$A$7</c:f>
              <c:strCache>
                <c:ptCount val="6"/>
                <c:pt idx="0">
                  <c:v>California</c:v>
                </c:pt>
                <c:pt idx="1">
                  <c:v>Texas</c:v>
                </c:pt>
                <c:pt idx="2">
                  <c:v>Florida</c:v>
                </c:pt>
                <c:pt idx="3">
                  <c:v>New York</c:v>
                </c:pt>
                <c:pt idx="4">
                  <c:v>District of Columbia</c:v>
                </c:pt>
                <c:pt idx="5">
                  <c:v>Colorado</c:v>
                </c:pt>
              </c:strCache>
            </c:strRef>
          </c:cat>
          <c:val>
            <c:numRef>
              <c:f>'Q1 Ans'!$B$2:$B$7</c:f>
              <c:numCache>
                <c:formatCode>General</c:formatCode>
                <c:ptCount val="6"/>
                <c:pt idx="0">
                  <c:v>97</c:v>
                </c:pt>
                <c:pt idx="1">
                  <c:v>97</c:v>
                </c:pt>
                <c:pt idx="2">
                  <c:v>86</c:v>
                </c:pt>
                <c:pt idx="3">
                  <c:v>69</c:v>
                </c:pt>
                <c:pt idx="4">
                  <c:v>35</c:v>
                </c:pt>
                <c:pt idx="5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99-4F59-81FA-5A18EB209C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384706159"/>
        <c:axId val="386357023"/>
        <c:axId val="0"/>
      </c:bar3DChart>
      <c:catAx>
        <c:axId val="384706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357023"/>
        <c:crosses val="autoZero"/>
        <c:auto val="1"/>
        <c:lblAlgn val="ctr"/>
        <c:lblOffset val="100"/>
        <c:noMultiLvlLbl val="0"/>
      </c:catAx>
      <c:valAx>
        <c:axId val="386357023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847061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Avg. Customer Rating by Quarter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0555555555555555E-2"/>
          <c:y val="0.18007309897073676"/>
          <c:w val="0.93888888888888888"/>
          <c:h val="0.6689261815246067"/>
        </c:manualLayout>
      </c:layout>
      <c:barChart>
        <c:barDir val="col"/>
        <c:grouping val="clustered"/>
        <c:varyColors val="0"/>
        <c:ser>
          <c:idx val="1"/>
          <c:order val="0"/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'Q2 Ans'!$B$2:$B$5</c:f>
              <c:numCache>
                <c:formatCode>General</c:formatCode>
                <c:ptCount val="4"/>
                <c:pt idx="0">
                  <c:v>3.55</c:v>
                </c:pt>
                <c:pt idx="1">
                  <c:v>3.35</c:v>
                </c:pt>
                <c:pt idx="2">
                  <c:v>2.96</c:v>
                </c:pt>
                <c:pt idx="3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24-421B-AC4B-CF3BCF51B58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68998496"/>
        <c:axId val="475158272"/>
      </c:barChart>
      <c:catAx>
        <c:axId val="46899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158272"/>
        <c:crosses val="autoZero"/>
        <c:auto val="1"/>
        <c:lblAlgn val="ctr"/>
        <c:lblOffset val="100"/>
        <c:noMultiLvlLbl val="0"/>
      </c:catAx>
      <c:valAx>
        <c:axId val="47515827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6899849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Trend</a:t>
            </a:r>
            <a:r>
              <a:rPr lang="en-IN" baseline="0"/>
              <a:t> of Customer Satisfaction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Sheet1!$A$7</c:f>
              <c:strCache>
                <c:ptCount val="1"/>
                <c:pt idx="0">
                  <c:v>Bad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Sheet1!$B$6:$E$6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Sheet1!$B$7:$E$7</c:f>
              <c:numCache>
                <c:formatCode>General</c:formatCode>
                <c:ptCount val="4"/>
                <c:pt idx="0">
                  <c:v>11.29</c:v>
                </c:pt>
                <c:pt idx="1">
                  <c:v>14.12</c:v>
                </c:pt>
                <c:pt idx="2">
                  <c:v>22.71</c:v>
                </c:pt>
                <c:pt idx="3">
                  <c:v>29.15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8E-4ADF-8850-B998A95559E9}"/>
            </c:ext>
          </c:extLst>
        </c:ser>
        <c:ser>
          <c:idx val="1"/>
          <c:order val="1"/>
          <c:tx>
            <c:strRef>
              <c:f>Sheet1!$A$8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Sheet1!$B$6:$E$6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Sheet1!$B$8:$E$8</c:f>
              <c:numCache>
                <c:formatCode>General</c:formatCode>
                <c:ptCount val="4"/>
                <c:pt idx="0">
                  <c:v>28.71</c:v>
                </c:pt>
                <c:pt idx="1">
                  <c:v>22.14</c:v>
                </c:pt>
                <c:pt idx="2">
                  <c:v>20.96</c:v>
                </c:pt>
                <c:pt idx="3">
                  <c:v>10.050000000000001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8E-4ADF-8850-B998A95559E9}"/>
            </c:ext>
          </c:extLst>
        </c:ser>
        <c:ser>
          <c:idx val="2"/>
          <c:order val="2"/>
          <c:tx>
            <c:strRef>
              <c:f>Sheet1!$A$9</c:f>
              <c:strCache>
                <c:ptCount val="1"/>
                <c:pt idx="0">
                  <c:v>Okay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Sheet1!$B$6:$E$6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Sheet1!$B$9:$E$9</c:f>
              <c:numCache>
                <c:formatCode>General</c:formatCode>
                <c:ptCount val="4"/>
                <c:pt idx="0">
                  <c:v>19.03</c:v>
                </c:pt>
                <c:pt idx="1">
                  <c:v>20.23</c:v>
                </c:pt>
                <c:pt idx="2">
                  <c:v>21.83</c:v>
                </c:pt>
                <c:pt idx="3">
                  <c:v>20.100000000000001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8E-4ADF-8850-B998A95559E9}"/>
            </c:ext>
          </c:extLst>
        </c:ser>
        <c:ser>
          <c:idx val="3"/>
          <c:order val="3"/>
          <c:tx>
            <c:strRef>
              <c:f>Sheet1!$A$10</c:f>
              <c:strCache>
                <c:ptCount val="1"/>
                <c:pt idx="0">
                  <c:v>Very Bad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Sheet1!$B$6:$E$6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Sheet1!$B$10:$E$10</c:f>
              <c:numCache>
                <c:formatCode>General</c:formatCode>
                <c:ptCount val="4"/>
                <c:pt idx="0">
                  <c:v>10.97</c:v>
                </c:pt>
                <c:pt idx="1">
                  <c:v>14.89</c:v>
                </c:pt>
                <c:pt idx="2">
                  <c:v>17.899999999999999</c:v>
                </c:pt>
                <c:pt idx="3">
                  <c:v>30.65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C8E-4ADF-8850-B998A95559E9}"/>
            </c:ext>
          </c:extLst>
        </c:ser>
        <c:ser>
          <c:idx val="4"/>
          <c:order val="4"/>
          <c:tx>
            <c:strRef>
              <c:f>Sheet1!$A$11</c:f>
              <c:strCache>
                <c:ptCount val="1"/>
                <c:pt idx="0">
                  <c:v>Very Good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Sheet1!$B$6:$E$6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Sheet1!$B$11:$E$11</c:f>
              <c:numCache>
                <c:formatCode>General</c:formatCode>
                <c:ptCount val="4"/>
                <c:pt idx="0">
                  <c:v>30</c:v>
                </c:pt>
                <c:pt idx="1">
                  <c:v>28.63</c:v>
                </c:pt>
                <c:pt idx="2">
                  <c:v>16.59</c:v>
                </c:pt>
                <c:pt idx="3">
                  <c:v>10.050000000000001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C8E-4ADF-8850-B998A95559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58129663"/>
        <c:axId val="1427925151"/>
      </c:barChart>
      <c:catAx>
        <c:axId val="1558129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925151"/>
        <c:crosses val="autoZero"/>
        <c:auto val="1"/>
        <c:lblAlgn val="ctr"/>
        <c:lblOffset val="100"/>
        <c:noMultiLvlLbl val="0"/>
      </c:catAx>
      <c:valAx>
        <c:axId val="1427925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8129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Vehicle Makers by Number of Customers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'Q4'!$B$1</c:f>
              <c:strCache>
                <c:ptCount val="1"/>
                <c:pt idx="0">
                  <c:v>CUSTOMER_COUNT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'Q4'!$A$2:$A$6</c:f>
              <c:strCache>
                <c:ptCount val="5"/>
                <c:pt idx="0">
                  <c:v>Chevrolet</c:v>
                </c:pt>
                <c:pt idx="1">
                  <c:v>Ford</c:v>
                </c:pt>
                <c:pt idx="2">
                  <c:v>Toyota</c:v>
                </c:pt>
                <c:pt idx="3">
                  <c:v>Dodge</c:v>
                </c:pt>
                <c:pt idx="4">
                  <c:v>Pontiac</c:v>
                </c:pt>
              </c:strCache>
            </c:strRef>
          </c:cat>
          <c:val>
            <c:numRef>
              <c:f>'Q4'!$B$2:$B$6</c:f>
              <c:numCache>
                <c:formatCode>General</c:formatCode>
                <c:ptCount val="5"/>
                <c:pt idx="0">
                  <c:v>83</c:v>
                </c:pt>
                <c:pt idx="1">
                  <c:v>63</c:v>
                </c:pt>
                <c:pt idx="2">
                  <c:v>52</c:v>
                </c:pt>
                <c:pt idx="3">
                  <c:v>50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11-4A03-9275-7BBA5139CF2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661572159"/>
        <c:axId val="664202175"/>
        <c:axId val="0"/>
      </c:bar3DChart>
      <c:catAx>
        <c:axId val="661572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202175"/>
        <c:crosses val="autoZero"/>
        <c:auto val="1"/>
        <c:lblAlgn val="ctr"/>
        <c:lblOffset val="100"/>
        <c:noMultiLvlLbl val="0"/>
      </c:catAx>
      <c:valAx>
        <c:axId val="664202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5721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NUMBER_OF_ORDERS BY QUARTER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'Q6'!$B$1</c:f>
              <c:strCache>
                <c:ptCount val="1"/>
                <c:pt idx="0">
                  <c:v>NUMBER_OF_ORDERS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'Q6'!$B$2:$B$5</c:f>
              <c:numCache>
                <c:formatCode>General</c:formatCode>
                <c:ptCount val="4"/>
                <c:pt idx="0">
                  <c:v>310</c:v>
                </c:pt>
                <c:pt idx="1">
                  <c:v>262</c:v>
                </c:pt>
                <c:pt idx="2">
                  <c:v>229</c:v>
                </c:pt>
                <c:pt idx="3">
                  <c:v>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B6-46F9-8A3C-4A637E1E99F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1249808"/>
        <c:axId val="492987712"/>
      </c:lineChart>
      <c:catAx>
        <c:axId val="6124980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987712"/>
        <c:crosses val="autoZero"/>
        <c:auto val="1"/>
        <c:lblAlgn val="ctr"/>
        <c:lblOffset val="100"/>
        <c:noMultiLvlLbl val="0"/>
      </c:catAx>
      <c:valAx>
        <c:axId val="492987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49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Trend of Revenue and Orders by Quarter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1"/>
          <c:tx>
            <c:strRef>
              <c:f>'Q8'!$C$1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'Q8'!$C$2:$C$5</c:f>
              <c:numCache>
                <c:formatCode>General</c:formatCode>
                <c:ptCount val="4"/>
                <c:pt idx="0">
                  <c:v>26375015.66</c:v>
                </c:pt>
                <c:pt idx="1">
                  <c:v>21465757.27</c:v>
                </c:pt>
                <c:pt idx="2">
                  <c:v>19582283.120000001</c:v>
                </c:pt>
                <c:pt idx="3">
                  <c:v>15182375.039999999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F4-4998-9852-7036024CB6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6655151"/>
        <c:axId val="1755088015"/>
      </c:lineChart>
      <c:lineChart>
        <c:grouping val="standard"/>
        <c:varyColors val="0"/>
        <c:ser>
          <c:idx val="1"/>
          <c:order val="0"/>
          <c:tx>
            <c:strRef>
              <c:f>'Q8'!$B$1</c:f>
              <c:strCache>
                <c:ptCount val="1"/>
                <c:pt idx="0">
                  <c:v>NUMBER_OF_ORDERS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val>
            <c:numRef>
              <c:f>'Q8'!$B$2:$B$5</c:f>
              <c:numCache>
                <c:formatCode>General</c:formatCode>
                <c:ptCount val="4"/>
                <c:pt idx="0">
                  <c:v>310</c:v>
                </c:pt>
                <c:pt idx="1">
                  <c:v>262</c:v>
                </c:pt>
                <c:pt idx="2">
                  <c:v>229</c:v>
                </c:pt>
                <c:pt idx="3">
                  <c:v>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F4-4998-9852-7036024CB6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8089423"/>
        <c:axId val="1652419327"/>
      </c:lineChart>
      <c:catAx>
        <c:axId val="175665515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088015"/>
        <c:crosses val="autoZero"/>
        <c:auto val="1"/>
        <c:lblAlgn val="ctr"/>
        <c:lblOffset val="100"/>
        <c:noMultiLvlLbl val="0"/>
      </c:catAx>
      <c:valAx>
        <c:axId val="1755088015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6655151"/>
        <c:crosses val="autoZero"/>
        <c:crossBetween val="between"/>
      </c:valAx>
      <c:valAx>
        <c:axId val="1652419327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8089423"/>
        <c:crosses val="max"/>
        <c:crossBetween val="between"/>
      </c:valAx>
      <c:catAx>
        <c:axId val="1648089423"/>
        <c:scaling>
          <c:orientation val="minMax"/>
        </c:scaling>
        <c:delete val="1"/>
        <c:axPos val="b"/>
        <c:majorTickMark val="none"/>
        <c:minorTickMark val="none"/>
        <c:tickLblPos val="nextTo"/>
        <c:crossAx val="165241932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Average</a:t>
            </a:r>
            <a:r>
              <a:rPr lang="en-US" baseline="0" dirty="0"/>
              <a:t> Discount Offered by Credit Card Type </a:t>
            </a:r>
            <a:endParaRPr lang="en-US" dirty="0"/>
          </a:p>
        </c:rich>
      </c:tx>
      <c:layout>
        <c:manualLayout>
          <c:xMode val="edge"/>
          <c:yMode val="edge"/>
          <c:x val="0.2450498734554116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'Q9'!$B$1</c:f>
              <c:strCache>
                <c:ptCount val="1"/>
                <c:pt idx="0">
                  <c:v>AVERAGE_DISCOUNT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'Q9'!$A$2:$A$17</c:f>
              <c:strCache>
                <c:ptCount val="16"/>
                <c:pt idx="0">
                  <c:v>americanexpress</c:v>
                </c:pt>
                <c:pt idx="1">
                  <c:v>bankcard</c:v>
                </c:pt>
                <c:pt idx="2">
                  <c:v>china-unionpay</c:v>
                </c:pt>
                <c:pt idx="3">
                  <c:v>diners-club-carte-blanche</c:v>
                </c:pt>
                <c:pt idx="4">
                  <c:v>diners-club-enroute</c:v>
                </c:pt>
                <c:pt idx="5">
                  <c:v>diners-club-international</c:v>
                </c:pt>
                <c:pt idx="6">
                  <c:v>diners-club-us-ca</c:v>
                </c:pt>
                <c:pt idx="7">
                  <c:v>instapayment</c:v>
                </c:pt>
                <c:pt idx="8">
                  <c:v>jcb</c:v>
                </c:pt>
                <c:pt idx="9">
                  <c:v>laser</c:v>
                </c:pt>
                <c:pt idx="10">
                  <c:v>maestro</c:v>
                </c:pt>
                <c:pt idx="11">
                  <c:v>mastercard</c:v>
                </c:pt>
                <c:pt idx="12">
                  <c:v>solo</c:v>
                </c:pt>
                <c:pt idx="13">
                  <c:v>switch</c:v>
                </c:pt>
                <c:pt idx="14">
                  <c:v>visa</c:v>
                </c:pt>
                <c:pt idx="15">
                  <c:v>visa-electron</c:v>
                </c:pt>
              </c:strCache>
            </c:strRef>
          </c:cat>
          <c:val>
            <c:numRef>
              <c:f>'Q9'!$B$2:$B$17</c:f>
              <c:numCache>
                <c:formatCode>General</c:formatCode>
                <c:ptCount val="16"/>
                <c:pt idx="0">
                  <c:v>517.37</c:v>
                </c:pt>
                <c:pt idx="1">
                  <c:v>516.74</c:v>
                </c:pt>
                <c:pt idx="2">
                  <c:v>523</c:v>
                </c:pt>
                <c:pt idx="3">
                  <c:v>503.24</c:v>
                </c:pt>
                <c:pt idx="4">
                  <c:v>506.05</c:v>
                </c:pt>
                <c:pt idx="5">
                  <c:v>491.22</c:v>
                </c:pt>
                <c:pt idx="6">
                  <c:v>500.54</c:v>
                </c:pt>
                <c:pt idx="7">
                  <c:v>515.53</c:v>
                </c:pt>
                <c:pt idx="8">
                  <c:v>500.42</c:v>
                </c:pt>
                <c:pt idx="9">
                  <c:v>557.24</c:v>
                </c:pt>
                <c:pt idx="10">
                  <c:v>525.41</c:v>
                </c:pt>
                <c:pt idx="11">
                  <c:v>519.62</c:v>
                </c:pt>
                <c:pt idx="12">
                  <c:v>509.64</c:v>
                </c:pt>
                <c:pt idx="13">
                  <c:v>511.8</c:v>
                </c:pt>
                <c:pt idx="14">
                  <c:v>506.05</c:v>
                </c:pt>
                <c:pt idx="15">
                  <c:v>512.19000000000005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55-42C6-9A1A-336413C9CAE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104232687"/>
        <c:axId val="2109514735"/>
      </c:barChart>
      <c:catAx>
        <c:axId val="210423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514735"/>
        <c:crosses val="autoZero"/>
        <c:auto val="1"/>
        <c:lblAlgn val="ctr"/>
        <c:lblOffset val="100"/>
        <c:noMultiLvlLbl val="0"/>
      </c:catAx>
      <c:valAx>
        <c:axId val="2109514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4232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</a:t>
            </a:r>
            <a:r>
              <a:rPr lang="en-US" baseline="0"/>
              <a:t>. days required to ship</a:t>
            </a:r>
            <a:endParaRPr lang="en-US"/>
          </a:p>
        </c:rich>
      </c:tx>
      <c:layout>
        <c:manualLayout>
          <c:xMode val="edge"/>
          <c:yMode val="edge"/>
          <c:x val="0.16913188976377949"/>
          <c:y val="1.38888888888888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1"/>
          <c:order val="0"/>
          <c:tx>
            <c:strRef>
              <c:f>'Q10'!$B$1</c:f>
              <c:strCache>
                <c:ptCount val="1"/>
                <c:pt idx="0">
                  <c:v>AVG_DAYS_REQUIRED_TO_SHIP</c:v>
                </c:pt>
              </c:strCache>
            </c:strRef>
          </c:tx>
          <c:spPr>
            <a:solidFill>
              <a:schemeClr val="accent2">
                <a:alpha val="88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'Q10'!$B$2:$B$5</c:f>
              <c:numCache>
                <c:formatCode>General</c:formatCode>
                <c:ptCount val="4"/>
                <c:pt idx="0">
                  <c:v>57.17</c:v>
                </c:pt>
                <c:pt idx="1">
                  <c:v>71.11</c:v>
                </c:pt>
                <c:pt idx="2">
                  <c:v>117.76</c:v>
                </c:pt>
                <c:pt idx="3">
                  <c:v>174.1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1C-4679-A98D-205F14F47F2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1865138559"/>
        <c:axId val="1860558639"/>
        <c:axId val="0"/>
      </c:bar3DChart>
      <c:catAx>
        <c:axId val="186513855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0558639"/>
        <c:crosses val="autoZero"/>
        <c:auto val="1"/>
        <c:lblAlgn val="ctr"/>
        <c:lblOffset val="100"/>
        <c:noMultiLvlLbl val="0"/>
      </c:catAx>
      <c:valAx>
        <c:axId val="1860558639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865138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0.40333</cdr:x>
      <cdr:y>0.90219</cdr:y>
    </cdr:from>
    <cdr:to>
      <cdr:x>0.6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ECA4C87-418D-2FE7-49E7-601229FAFF8D}"/>
            </a:ext>
          </a:extLst>
        </cdr:cNvPr>
        <cdr:cNvSpPr txBox="1"/>
      </cdr:nvSpPr>
      <cdr:spPr>
        <a:xfrm xmlns:a="http://schemas.openxmlformats.org/drawingml/2006/main">
          <a:off x="1844040" y="2670810"/>
          <a:ext cx="899160" cy="2895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1400"/>
            <a:t>Quarters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D2296-3F3E-4AF2-BBE8-A6CC264A452F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5AD3E-EB22-4FDD-B805-4F302CF69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3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38A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rgbClr val="0D38A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Proprietary</a:t>
            </a:r>
            <a:r>
              <a:rPr spc="-5" dirty="0"/>
              <a:t> </a:t>
            </a:r>
            <a:r>
              <a:rPr spc="-10" dirty="0"/>
              <a:t>content.</a:t>
            </a:r>
            <a:r>
              <a:rPr spc="-5" dirty="0"/>
              <a:t> </a:t>
            </a:r>
            <a:r>
              <a:rPr spc="55" dirty="0"/>
              <a:t>©</a:t>
            </a:r>
            <a:r>
              <a:rPr spc="-5" dirty="0"/>
              <a:t> </a:t>
            </a:r>
            <a:r>
              <a:rPr dirty="0"/>
              <a:t>Great</a:t>
            </a:r>
            <a:r>
              <a:rPr spc="-5" dirty="0"/>
              <a:t> </a:t>
            </a:r>
            <a:r>
              <a:rPr spc="-20" dirty="0"/>
              <a:t>Learning.</a:t>
            </a:r>
            <a:r>
              <a:rPr spc="-5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spc="-10" dirty="0"/>
              <a:t>Rights</a:t>
            </a:r>
            <a:r>
              <a:rPr spc="-5" dirty="0"/>
              <a:t> </a:t>
            </a:r>
            <a:r>
              <a:rPr spc="-20" dirty="0"/>
              <a:t>Reserved.</a:t>
            </a:r>
            <a:r>
              <a:rPr spc="-5" dirty="0"/>
              <a:t> </a:t>
            </a:r>
            <a:r>
              <a:rPr spc="-10" dirty="0"/>
              <a:t>Unauthorized</a:t>
            </a:r>
            <a:r>
              <a:rPr dirty="0"/>
              <a:t> </a:t>
            </a:r>
            <a:r>
              <a:rPr spc="-20" dirty="0"/>
              <a:t>use</a:t>
            </a:r>
            <a:r>
              <a:rPr spc="-5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spc="-10" dirty="0"/>
              <a:t>distribution</a:t>
            </a:r>
            <a:r>
              <a:rPr spc="-5" dirty="0"/>
              <a:t> </a:t>
            </a:r>
            <a:r>
              <a:rPr spc="-10" dirty="0"/>
              <a:t>prohibited.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2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fld id="{1DD074BA-70F6-42CB-A113-228C82B0D7EB}" type="datetime1">
              <a:rPr lang="en-US" spc="-10" smtClean="0"/>
              <a:t>12/24/2023</a:t>
            </a:fld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38A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0D38A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Proprietary</a:t>
            </a:r>
            <a:r>
              <a:rPr spc="-5" dirty="0"/>
              <a:t> </a:t>
            </a:r>
            <a:r>
              <a:rPr spc="-10" dirty="0"/>
              <a:t>content.</a:t>
            </a:r>
            <a:r>
              <a:rPr spc="-5" dirty="0"/>
              <a:t> </a:t>
            </a:r>
            <a:r>
              <a:rPr spc="55" dirty="0"/>
              <a:t>©</a:t>
            </a:r>
            <a:r>
              <a:rPr spc="-5" dirty="0"/>
              <a:t> </a:t>
            </a:r>
            <a:r>
              <a:rPr dirty="0"/>
              <a:t>Great</a:t>
            </a:r>
            <a:r>
              <a:rPr spc="-5" dirty="0"/>
              <a:t> </a:t>
            </a:r>
            <a:r>
              <a:rPr spc="-20" dirty="0"/>
              <a:t>Learning.</a:t>
            </a:r>
            <a:r>
              <a:rPr spc="-5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spc="-10" dirty="0"/>
              <a:t>Rights</a:t>
            </a:r>
            <a:r>
              <a:rPr spc="-5" dirty="0"/>
              <a:t> </a:t>
            </a:r>
            <a:r>
              <a:rPr spc="-20" dirty="0"/>
              <a:t>Reserved.</a:t>
            </a:r>
            <a:r>
              <a:rPr spc="-5" dirty="0"/>
              <a:t> </a:t>
            </a:r>
            <a:r>
              <a:rPr spc="-10" dirty="0"/>
              <a:t>Unauthorized</a:t>
            </a:r>
            <a:r>
              <a:rPr dirty="0"/>
              <a:t> </a:t>
            </a:r>
            <a:r>
              <a:rPr spc="-20" dirty="0"/>
              <a:t>use</a:t>
            </a:r>
            <a:r>
              <a:rPr spc="-5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spc="-10" dirty="0"/>
              <a:t>distribution</a:t>
            </a:r>
            <a:r>
              <a:rPr spc="-5" dirty="0"/>
              <a:t> </a:t>
            </a:r>
            <a:r>
              <a:rPr spc="-10" dirty="0"/>
              <a:t>prohibited.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2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fld id="{BF309607-9E29-4706-AAED-06AF675CC8A7}" type="datetime1">
              <a:rPr lang="en-US" spc="-10" smtClean="0"/>
              <a:t>12/24/2023</a:t>
            </a:fld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38A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Proprietary</a:t>
            </a:r>
            <a:r>
              <a:rPr spc="-5" dirty="0"/>
              <a:t> </a:t>
            </a:r>
            <a:r>
              <a:rPr spc="-10" dirty="0"/>
              <a:t>content.</a:t>
            </a:r>
            <a:r>
              <a:rPr spc="-5" dirty="0"/>
              <a:t> </a:t>
            </a:r>
            <a:r>
              <a:rPr spc="55" dirty="0"/>
              <a:t>©</a:t>
            </a:r>
            <a:r>
              <a:rPr spc="-5" dirty="0"/>
              <a:t> </a:t>
            </a:r>
            <a:r>
              <a:rPr dirty="0"/>
              <a:t>Great</a:t>
            </a:r>
            <a:r>
              <a:rPr spc="-5" dirty="0"/>
              <a:t> </a:t>
            </a:r>
            <a:r>
              <a:rPr spc="-20" dirty="0"/>
              <a:t>Learning.</a:t>
            </a:r>
            <a:r>
              <a:rPr spc="-5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spc="-10" dirty="0"/>
              <a:t>Rights</a:t>
            </a:r>
            <a:r>
              <a:rPr spc="-5" dirty="0"/>
              <a:t> </a:t>
            </a:r>
            <a:r>
              <a:rPr spc="-20" dirty="0"/>
              <a:t>Reserved.</a:t>
            </a:r>
            <a:r>
              <a:rPr spc="-5" dirty="0"/>
              <a:t> </a:t>
            </a:r>
            <a:r>
              <a:rPr spc="-10" dirty="0"/>
              <a:t>Unauthorized</a:t>
            </a:r>
            <a:r>
              <a:rPr dirty="0"/>
              <a:t> </a:t>
            </a:r>
            <a:r>
              <a:rPr spc="-20" dirty="0"/>
              <a:t>use</a:t>
            </a:r>
            <a:r>
              <a:rPr spc="-5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spc="-10" dirty="0"/>
              <a:t>distribution</a:t>
            </a:r>
            <a:r>
              <a:rPr spc="-5" dirty="0"/>
              <a:t> </a:t>
            </a:r>
            <a:r>
              <a:rPr spc="-10" dirty="0"/>
              <a:t>prohibited.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2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fld id="{9650EF5D-CFD9-460F-9657-48C83BDA9E5A}" type="datetime1">
              <a:rPr lang="en-US" spc="-10" smtClean="0"/>
              <a:t>12/24/2023</a:t>
            </a:fld>
            <a:endParaRPr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38A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Proprietary</a:t>
            </a:r>
            <a:r>
              <a:rPr spc="-5" dirty="0"/>
              <a:t> </a:t>
            </a:r>
            <a:r>
              <a:rPr spc="-10" dirty="0"/>
              <a:t>content.</a:t>
            </a:r>
            <a:r>
              <a:rPr spc="-5" dirty="0"/>
              <a:t> </a:t>
            </a:r>
            <a:r>
              <a:rPr spc="55" dirty="0"/>
              <a:t>©</a:t>
            </a:r>
            <a:r>
              <a:rPr spc="-5" dirty="0"/>
              <a:t> </a:t>
            </a:r>
            <a:r>
              <a:rPr dirty="0"/>
              <a:t>Great</a:t>
            </a:r>
            <a:r>
              <a:rPr spc="-5" dirty="0"/>
              <a:t> </a:t>
            </a:r>
            <a:r>
              <a:rPr spc="-20" dirty="0"/>
              <a:t>Learning.</a:t>
            </a:r>
            <a:r>
              <a:rPr spc="-5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spc="-10" dirty="0"/>
              <a:t>Rights</a:t>
            </a:r>
            <a:r>
              <a:rPr spc="-5" dirty="0"/>
              <a:t> </a:t>
            </a:r>
            <a:r>
              <a:rPr spc="-20" dirty="0"/>
              <a:t>Reserved.</a:t>
            </a:r>
            <a:r>
              <a:rPr spc="-5" dirty="0"/>
              <a:t> </a:t>
            </a:r>
            <a:r>
              <a:rPr spc="-10" dirty="0"/>
              <a:t>Unauthorized</a:t>
            </a:r>
            <a:r>
              <a:rPr dirty="0"/>
              <a:t> </a:t>
            </a:r>
            <a:r>
              <a:rPr spc="-20" dirty="0"/>
              <a:t>use</a:t>
            </a:r>
            <a:r>
              <a:rPr spc="-5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spc="-10" dirty="0"/>
              <a:t>distribution</a:t>
            </a:r>
            <a:r>
              <a:rPr spc="-5" dirty="0"/>
              <a:t> </a:t>
            </a:r>
            <a:r>
              <a:rPr spc="-10" dirty="0"/>
              <a:t>prohibited.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2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fld id="{98662568-989B-4FBC-85B6-1BE9D1C8D881}" type="datetime1">
              <a:rPr lang="en-US" spc="-10" smtClean="0"/>
              <a:t>12/24/2023</a:t>
            </a:fld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Proprietary</a:t>
            </a:r>
            <a:r>
              <a:rPr spc="-5" dirty="0"/>
              <a:t> </a:t>
            </a:r>
            <a:r>
              <a:rPr spc="-10" dirty="0"/>
              <a:t>content.</a:t>
            </a:r>
            <a:r>
              <a:rPr spc="-5" dirty="0"/>
              <a:t> </a:t>
            </a:r>
            <a:r>
              <a:rPr spc="55" dirty="0"/>
              <a:t>©</a:t>
            </a:r>
            <a:r>
              <a:rPr spc="-5" dirty="0"/>
              <a:t> </a:t>
            </a:r>
            <a:r>
              <a:rPr dirty="0"/>
              <a:t>Great</a:t>
            </a:r>
            <a:r>
              <a:rPr spc="-5" dirty="0"/>
              <a:t> </a:t>
            </a:r>
            <a:r>
              <a:rPr spc="-20" dirty="0"/>
              <a:t>Learning.</a:t>
            </a:r>
            <a:r>
              <a:rPr spc="-5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spc="-10" dirty="0"/>
              <a:t>Rights</a:t>
            </a:r>
            <a:r>
              <a:rPr spc="-5" dirty="0"/>
              <a:t> </a:t>
            </a:r>
            <a:r>
              <a:rPr spc="-20" dirty="0"/>
              <a:t>Reserved.</a:t>
            </a:r>
            <a:r>
              <a:rPr spc="-5" dirty="0"/>
              <a:t> </a:t>
            </a:r>
            <a:r>
              <a:rPr spc="-10" dirty="0"/>
              <a:t>Unauthorized</a:t>
            </a:r>
            <a:r>
              <a:rPr dirty="0"/>
              <a:t> </a:t>
            </a:r>
            <a:r>
              <a:rPr spc="-20" dirty="0"/>
              <a:t>use</a:t>
            </a:r>
            <a:r>
              <a:rPr spc="-5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spc="-10" dirty="0"/>
              <a:t>distribution</a:t>
            </a:r>
            <a:r>
              <a:rPr spc="-5" dirty="0"/>
              <a:t> </a:t>
            </a:r>
            <a:r>
              <a:rPr spc="-10" dirty="0"/>
              <a:t>prohibited.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2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fld id="{3B35E1CC-F1B4-4A69-B216-7B63BE2EF08A}" type="datetime1">
              <a:rPr lang="en-US" spc="-10" smtClean="0"/>
              <a:t>12/24/2023</a:t>
            </a:fld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69500" y="68263"/>
            <a:ext cx="1395475" cy="57270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592" y="10"/>
            <a:ext cx="175895" cy="355600"/>
          </a:xfrm>
          <a:custGeom>
            <a:avLst/>
            <a:gdLst/>
            <a:ahLst/>
            <a:cxnLst/>
            <a:rect l="l" t="t" r="r" b="b"/>
            <a:pathLst>
              <a:path w="175895" h="355600">
                <a:moveTo>
                  <a:pt x="175500" y="355499"/>
                </a:moveTo>
                <a:lnTo>
                  <a:pt x="0" y="355499"/>
                </a:lnTo>
                <a:lnTo>
                  <a:pt x="0" y="0"/>
                </a:lnTo>
                <a:lnTo>
                  <a:pt x="175500" y="0"/>
                </a:lnTo>
                <a:lnTo>
                  <a:pt x="175500" y="355499"/>
                </a:lnTo>
                <a:close/>
              </a:path>
            </a:pathLst>
          </a:custGeom>
          <a:solidFill>
            <a:srgbClr val="0D38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592" y="353731"/>
            <a:ext cx="175895" cy="355600"/>
          </a:xfrm>
          <a:custGeom>
            <a:avLst/>
            <a:gdLst/>
            <a:ahLst/>
            <a:cxnLst/>
            <a:rect l="l" t="t" r="r" b="b"/>
            <a:pathLst>
              <a:path w="175895" h="355600">
                <a:moveTo>
                  <a:pt x="175500" y="355499"/>
                </a:moveTo>
                <a:lnTo>
                  <a:pt x="0" y="355499"/>
                </a:lnTo>
                <a:lnTo>
                  <a:pt x="0" y="0"/>
                </a:lnTo>
                <a:lnTo>
                  <a:pt x="175500" y="0"/>
                </a:lnTo>
                <a:lnTo>
                  <a:pt x="175500" y="355499"/>
                </a:lnTo>
                <a:close/>
              </a:path>
            </a:pathLst>
          </a:custGeom>
          <a:solidFill>
            <a:srgbClr val="197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1150" y="134732"/>
            <a:ext cx="6414134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38A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61575" y="2104945"/>
            <a:ext cx="4683759" cy="1052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rgbClr val="0D38A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24266" y="4986147"/>
            <a:ext cx="4311015" cy="146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1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Proprietary</a:t>
            </a:r>
            <a:r>
              <a:rPr spc="-5" dirty="0"/>
              <a:t> </a:t>
            </a:r>
            <a:r>
              <a:rPr spc="-10" dirty="0"/>
              <a:t>content.</a:t>
            </a:r>
            <a:r>
              <a:rPr spc="-5" dirty="0"/>
              <a:t> </a:t>
            </a:r>
            <a:r>
              <a:rPr spc="55" dirty="0"/>
              <a:t>©</a:t>
            </a:r>
            <a:r>
              <a:rPr spc="-5" dirty="0"/>
              <a:t> </a:t>
            </a:r>
            <a:r>
              <a:rPr dirty="0"/>
              <a:t>Great</a:t>
            </a:r>
            <a:r>
              <a:rPr spc="-5" dirty="0"/>
              <a:t> </a:t>
            </a:r>
            <a:r>
              <a:rPr spc="-20" dirty="0"/>
              <a:t>Learning.</a:t>
            </a:r>
            <a:r>
              <a:rPr spc="-5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spc="-10" dirty="0"/>
              <a:t>Rights</a:t>
            </a:r>
            <a:r>
              <a:rPr spc="-5" dirty="0"/>
              <a:t> </a:t>
            </a:r>
            <a:r>
              <a:rPr spc="-20" dirty="0"/>
              <a:t>Reserved.</a:t>
            </a:r>
            <a:r>
              <a:rPr spc="-5" dirty="0"/>
              <a:t> </a:t>
            </a:r>
            <a:r>
              <a:rPr spc="-10" dirty="0"/>
              <a:t>Unauthorized</a:t>
            </a:r>
            <a:r>
              <a:rPr dirty="0"/>
              <a:t> </a:t>
            </a:r>
            <a:r>
              <a:rPr spc="-20" dirty="0"/>
              <a:t>use</a:t>
            </a:r>
            <a:r>
              <a:rPr spc="-5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spc="-10" dirty="0"/>
              <a:t>distribution</a:t>
            </a:r>
            <a:r>
              <a:rPr spc="-5" dirty="0"/>
              <a:t> </a:t>
            </a:r>
            <a:r>
              <a:rPr spc="-10" dirty="0"/>
              <a:t>prohibited.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555557" y="4888830"/>
            <a:ext cx="4035425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F2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fld id="{6F79CFFE-9777-44ED-B2E7-E8445D9D1EBC}" type="datetime1">
              <a:rPr lang="en-US" spc="-10" smtClean="0"/>
              <a:t>12/24/2023</a:t>
            </a:fld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6966" y="4998847"/>
            <a:ext cx="4285615" cy="12128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Proprietary</a:t>
            </a:r>
            <a:r>
              <a:rPr sz="700" b="1" spc="-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content.</a:t>
            </a:r>
            <a:r>
              <a:rPr sz="700" b="1" spc="-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55" dirty="0">
                <a:solidFill>
                  <a:srgbClr val="434343"/>
                </a:solidFill>
                <a:latin typeface="Arial"/>
                <a:cs typeface="Arial"/>
              </a:rPr>
              <a:t>©</a:t>
            </a:r>
            <a:r>
              <a:rPr sz="700" b="1" spc="-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dirty="0">
                <a:solidFill>
                  <a:srgbClr val="434343"/>
                </a:solidFill>
                <a:latin typeface="Arial"/>
                <a:cs typeface="Arial"/>
              </a:rPr>
              <a:t>Great</a:t>
            </a:r>
            <a:r>
              <a:rPr sz="700" b="1" spc="-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20" dirty="0">
                <a:solidFill>
                  <a:srgbClr val="434343"/>
                </a:solidFill>
                <a:latin typeface="Arial"/>
                <a:cs typeface="Arial"/>
              </a:rPr>
              <a:t>Learning.</a:t>
            </a:r>
            <a:r>
              <a:rPr sz="700" b="1" spc="-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dirty="0">
                <a:solidFill>
                  <a:srgbClr val="434343"/>
                </a:solidFill>
                <a:latin typeface="Arial"/>
                <a:cs typeface="Arial"/>
              </a:rPr>
              <a:t>All</a:t>
            </a:r>
            <a:r>
              <a:rPr sz="700" b="1" spc="-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Rights</a:t>
            </a:r>
            <a:r>
              <a:rPr sz="700" b="1" spc="-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20" dirty="0">
                <a:solidFill>
                  <a:srgbClr val="434343"/>
                </a:solidFill>
                <a:latin typeface="Arial"/>
                <a:cs typeface="Arial"/>
              </a:rPr>
              <a:t>Reserved.</a:t>
            </a:r>
            <a:r>
              <a:rPr sz="700" b="1" spc="-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Unauthorized</a:t>
            </a:r>
            <a:r>
              <a:rPr sz="700" b="1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20" dirty="0">
                <a:solidFill>
                  <a:srgbClr val="434343"/>
                </a:solidFill>
                <a:latin typeface="Arial"/>
                <a:cs typeface="Arial"/>
              </a:rPr>
              <a:t>use</a:t>
            </a:r>
            <a:r>
              <a:rPr sz="700" b="1" spc="-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dirty="0">
                <a:solidFill>
                  <a:srgbClr val="434343"/>
                </a:solidFill>
                <a:latin typeface="Arial"/>
                <a:cs typeface="Arial"/>
              </a:rPr>
              <a:t>or</a:t>
            </a:r>
            <a:r>
              <a:rPr sz="700" b="1" spc="-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distribution</a:t>
            </a:r>
            <a:r>
              <a:rPr sz="700" b="1" spc="-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434343"/>
                </a:solidFill>
                <a:latin typeface="Arial"/>
                <a:cs typeface="Arial"/>
              </a:rPr>
              <a:t>prohibited.</a:t>
            </a:r>
            <a:endParaRPr sz="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9500" y="68263"/>
            <a:ext cx="1395475" cy="57270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592" y="10"/>
            <a:ext cx="175895" cy="709295"/>
            <a:chOff x="6592" y="10"/>
            <a:chExt cx="175895" cy="709295"/>
          </a:xfrm>
        </p:grpSpPr>
        <p:sp>
          <p:nvSpPr>
            <p:cNvPr id="5" name="object 5"/>
            <p:cNvSpPr/>
            <p:nvPr/>
          </p:nvSpPr>
          <p:spPr>
            <a:xfrm>
              <a:off x="6592" y="10"/>
              <a:ext cx="175895" cy="355600"/>
            </a:xfrm>
            <a:custGeom>
              <a:avLst/>
              <a:gdLst/>
              <a:ahLst/>
              <a:cxnLst/>
              <a:rect l="l" t="t" r="r" b="b"/>
              <a:pathLst>
                <a:path w="175895" h="355600">
                  <a:moveTo>
                    <a:pt x="175500" y="355499"/>
                  </a:moveTo>
                  <a:lnTo>
                    <a:pt x="0" y="355499"/>
                  </a:lnTo>
                  <a:lnTo>
                    <a:pt x="0" y="0"/>
                  </a:lnTo>
                  <a:lnTo>
                    <a:pt x="175500" y="0"/>
                  </a:lnTo>
                  <a:lnTo>
                    <a:pt x="175500" y="355499"/>
                  </a:lnTo>
                  <a:close/>
                </a:path>
              </a:pathLst>
            </a:custGeom>
            <a:solidFill>
              <a:srgbClr val="0D3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92" y="353731"/>
              <a:ext cx="175895" cy="355600"/>
            </a:xfrm>
            <a:custGeom>
              <a:avLst/>
              <a:gdLst/>
              <a:ahLst/>
              <a:cxnLst/>
              <a:rect l="l" t="t" r="r" b="b"/>
              <a:pathLst>
                <a:path w="175895" h="355600">
                  <a:moveTo>
                    <a:pt x="175500" y="355499"/>
                  </a:moveTo>
                  <a:lnTo>
                    <a:pt x="0" y="355499"/>
                  </a:lnTo>
                  <a:lnTo>
                    <a:pt x="0" y="0"/>
                  </a:lnTo>
                  <a:lnTo>
                    <a:pt x="175500" y="0"/>
                  </a:lnTo>
                  <a:lnTo>
                    <a:pt x="175500" y="355499"/>
                  </a:lnTo>
                  <a:close/>
                </a:path>
              </a:pathLst>
            </a:custGeom>
            <a:solidFill>
              <a:srgbClr val="1973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SQL</a:t>
            </a:r>
            <a:r>
              <a:rPr spc="-229" dirty="0"/>
              <a:t> </a:t>
            </a:r>
            <a:r>
              <a:rPr dirty="0"/>
              <a:t>and</a:t>
            </a:r>
            <a:r>
              <a:rPr spc="-225" dirty="0"/>
              <a:t> </a:t>
            </a:r>
            <a:r>
              <a:rPr spc="-75" dirty="0"/>
              <a:t>Databases:</a:t>
            </a: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spc="-40" dirty="0">
                <a:solidFill>
                  <a:srgbClr val="7F7F7F"/>
                </a:solidFill>
              </a:rPr>
              <a:t>Project</a:t>
            </a:r>
            <a:r>
              <a:rPr sz="2800" spc="-155" dirty="0">
                <a:solidFill>
                  <a:srgbClr val="7F7F7F"/>
                </a:solidFill>
              </a:rPr>
              <a:t> </a:t>
            </a:r>
            <a:r>
              <a:rPr sz="2800" spc="-10" dirty="0">
                <a:solidFill>
                  <a:srgbClr val="7F7F7F"/>
                </a:solidFill>
              </a:rPr>
              <a:t>Report</a:t>
            </a:r>
            <a:endParaRPr sz="2800"/>
          </a:p>
        </p:txBody>
      </p:sp>
      <p:grpSp>
        <p:nvGrpSpPr>
          <p:cNvPr id="8" name="object 8"/>
          <p:cNvGrpSpPr/>
          <p:nvPr/>
        </p:nvGrpSpPr>
        <p:grpSpPr>
          <a:xfrm>
            <a:off x="7664437" y="7631"/>
            <a:ext cx="1484630" cy="604520"/>
            <a:chOff x="7664437" y="7631"/>
            <a:chExt cx="1484630" cy="604520"/>
          </a:xfrm>
        </p:grpSpPr>
        <p:sp>
          <p:nvSpPr>
            <p:cNvPr id="9" name="object 9"/>
            <p:cNvSpPr/>
            <p:nvPr/>
          </p:nvSpPr>
          <p:spPr>
            <a:xfrm>
              <a:off x="7669200" y="12393"/>
              <a:ext cx="1475105" cy="594995"/>
            </a:xfrm>
            <a:custGeom>
              <a:avLst/>
              <a:gdLst/>
              <a:ahLst/>
              <a:cxnLst/>
              <a:rect l="l" t="t" r="r" b="b"/>
              <a:pathLst>
                <a:path w="1475104" h="594995">
                  <a:moveTo>
                    <a:pt x="1474799" y="594900"/>
                  </a:moveTo>
                  <a:lnTo>
                    <a:pt x="0" y="594900"/>
                  </a:lnTo>
                  <a:lnTo>
                    <a:pt x="0" y="0"/>
                  </a:lnTo>
                  <a:lnTo>
                    <a:pt x="1474799" y="0"/>
                  </a:lnTo>
                  <a:lnTo>
                    <a:pt x="1474799" y="594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69200" y="12393"/>
              <a:ext cx="1475105" cy="594995"/>
            </a:xfrm>
            <a:custGeom>
              <a:avLst/>
              <a:gdLst/>
              <a:ahLst/>
              <a:cxnLst/>
              <a:rect l="l" t="t" r="r" b="b"/>
              <a:pathLst>
                <a:path w="1475104" h="594995">
                  <a:moveTo>
                    <a:pt x="0" y="0"/>
                  </a:moveTo>
                  <a:lnTo>
                    <a:pt x="1474799" y="0"/>
                  </a:lnTo>
                  <a:lnTo>
                    <a:pt x="1474799" y="594900"/>
                  </a:lnTo>
                  <a:lnTo>
                    <a:pt x="0" y="5949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439324" y="5018049"/>
            <a:ext cx="4300220" cy="125730"/>
          </a:xfrm>
          <a:custGeom>
            <a:avLst/>
            <a:gdLst/>
            <a:ahLst/>
            <a:cxnLst/>
            <a:rect l="l" t="t" r="r" b="b"/>
            <a:pathLst>
              <a:path w="4300220" h="125729">
                <a:moveTo>
                  <a:pt x="4300199" y="125399"/>
                </a:moveTo>
                <a:lnTo>
                  <a:pt x="0" y="125399"/>
                </a:lnTo>
                <a:lnTo>
                  <a:pt x="0" y="0"/>
                </a:lnTo>
                <a:lnTo>
                  <a:pt x="4300199" y="0"/>
                </a:lnTo>
                <a:lnTo>
                  <a:pt x="4300199" y="1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80175" y="4295177"/>
            <a:ext cx="217805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80" dirty="0">
                <a:latin typeface="Arial"/>
                <a:cs typeface="Arial"/>
              </a:rPr>
              <a:t>By: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lang="en-IN" sz="1600" b="1" dirty="0">
                <a:latin typeface="Arial"/>
                <a:cs typeface="Arial"/>
              </a:rPr>
              <a:t>Anay Tiwari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600" b="1" spc="-65" dirty="0">
                <a:latin typeface="Arial"/>
                <a:cs typeface="Arial"/>
              </a:rPr>
              <a:t>Batch : PGPDSBA.O.MAY23.A</a:t>
            </a:r>
            <a:r>
              <a:rPr sz="1600" b="1" spc="-65" dirty="0">
                <a:latin typeface="Arial"/>
                <a:cs typeface="Arial"/>
              </a:rPr>
              <a:t> 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746" y="2238025"/>
            <a:ext cx="27438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0" dirty="0"/>
              <a:t>Revenue</a:t>
            </a:r>
            <a:r>
              <a:rPr sz="2800" spc="-75" dirty="0"/>
              <a:t> </a:t>
            </a:r>
            <a:r>
              <a:rPr sz="2800" spc="-40" dirty="0"/>
              <a:t>Metrics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Trend</a:t>
            </a:r>
            <a:r>
              <a:rPr spc="-95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spc="-100" dirty="0"/>
              <a:t>purchases</a:t>
            </a:r>
            <a:r>
              <a:rPr spc="-65" dirty="0"/>
              <a:t> </a:t>
            </a:r>
            <a:r>
              <a:rPr dirty="0"/>
              <a:t>by</a:t>
            </a:r>
            <a:r>
              <a:rPr spc="-80" dirty="0"/>
              <a:t> </a:t>
            </a:r>
            <a:r>
              <a:rPr spc="-10" dirty="0"/>
              <a:t>Quarter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-76200" y="3380503"/>
            <a:ext cx="1986914" cy="2679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spc="-20" dirty="0">
                <a:latin typeface="Arial"/>
                <a:cs typeface="Arial"/>
              </a:rPr>
              <a:t>Observations </a:t>
            </a:r>
            <a:r>
              <a:rPr sz="1400" b="1" spc="50" dirty="0">
                <a:latin typeface="Arial"/>
                <a:cs typeface="Arial"/>
              </a:rPr>
              <a:t>/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Findings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885" y="3911023"/>
            <a:ext cx="5867115" cy="58541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0" dirty="0">
                <a:latin typeface="Arial"/>
                <a:cs typeface="Arial"/>
              </a:rPr>
              <a:t>●</a:t>
            </a:r>
            <a:r>
              <a:rPr lang="en-US" sz="1400" b="1" spc="-50" dirty="0">
                <a:latin typeface="Arial"/>
                <a:cs typeface="Arial"/>
              </a:rPr>
              <a:t> Number of purchases are continuously dropping quarter by quarter.</a:t>
            </a:r>
            <a:endParaRPr sz="14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0" dirty="0">
                <a:latin typeface="Arial"/>
                <a:cs typeface="Arial"/>
              </a:rPr>
              <a:t>●</a:t>
            </a:r>
            <a:r>
              <a:rPr lang="en-US" sz="1400" b="1" spc="-50" dirty="0">
                <a:latin typeface="Arial"/>
                <a:cs typeface="Arial"/>
              </a:rPr>
              <a:t> Number of purchases fall from 310 in Q1 to 199 in Q4</a:t>
            </a:r>
            <a:endParaRPr sz="14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000" dirty="0">
              <a:latin typeface="Arial"/>
              <a:cs typeface="Arial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D63FBE9-DAAB-50F3-EDCC-6A670CF22B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8719397"/>
              </p:ext>
            </p:extLst>
          </p:nvPr>
        </p:nvGraphicFramePr>
        <p:xfrm>
          <a:off x="2286000" y="63730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Quarter</a:t>
            </a:r>
            <a:r>
              <a:rPr spc="-75" dirty="0"/>
              <a:t> </a:t>
            </a:r>
            <a:r>
              <a:rPr spc="-10" dirty="0"/>
              <a:t>on</a:t>
            </a:r>
            <a:r>
              <a:rPr spc="-75" dirty="0"/>
              <a:t> </a:t>
            </a:r>
            <a:r>
              <a:rPr dirty="0"/>
              <a:t>Quarter</a:t>
            </a:r>
            <a:r>
              <a:rPr spc="-75" dirty="0"/>
              <a:t> </a:t>
            </a:r>
            <a:r>
              <a:rPr spc="125" dirty="0"/>
              <a:t>%</a:t>
            </a:r>
            <a:r>
              <a:rPr spc="-75" dirty="0"/>
              <a:t> </a:t>
            </a:r>
            <a:r>
              <a:rPr spc="-55" dirty="0"/>
              <a:t>change</a:t>
            </a:r>
            <a:r>
              <a:rPr spc="-75" dirty="0"/>
              <a:t> </a:t>
            </a:r>
            <a:r>
              <a:rPr dirty="0"/>
              <a:t>in</a:t>
            </a:r>
            <a:r>
              <a:rPr spc="-75" dirty="0"/>
              <a:t> </a:t>
            </a:r>
            <a:r>
              <a:rPr spc="-35" dirty="0"/>
              <a:t>Revenue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545" y="3286522"/>
            <a:ext cx="1986914" cy="2679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spc="-20" dirty="0">
                <a:latin typeface="Arial"/>
                <a:cs typeface="Arial"/>
              </a:rPr>
              <a:t>Observations </a:t>
            </a:r>
            <a:r>
              <a:rPr sz="1400" b="1" spc="50" dirty="0">
                <a:latin typeface="Arial"/>
                <a:cs typeface="Arial"/>
              </a:rPr>
              <a:t>/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Findings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200" y="3714750"/>
            <a:ext cx="5914500" cy="58541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0" dirty="0">
                <a:latin typeface="Arial"/>
                <a:cs typeface="Arial"/>
              </a:rPr>
              <a:t>●</a:t>
            </a:r>
            <a:r>
              <a:rPr lang="en-IN" sz="1400" b="1" spc="-50" dirty="0">
                <a:latin typeface="Arial"/>
                <a:cs typeface="Arial"/>
              </a:rPr>
              <a:t> The revenue dropped significantly every quarter to quarter.</a:t>
            </a:r>
            <a:endParaRPr sz="14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0" dirty="0">
                <a:latin typeface="Arial"/>
                <a:cs typeface="Arial"/>
              </a:rPr>
              <a:t>●</a:t>
            </a:r>
            <a:r>
              <a:rPr lang="en-IN" sz="1400" b="1" spc="-50" dirty="0">
                <a:latin typeface="Arial"/>
                <a:cs typeface="Arial"/>
              </a:rPr>
              <a:t> The revenue fell from $ 26.4 M in Q1 to $ 15.2 M in Q4</a:t>
            </a:r>
            <a:endParaRPr sz="14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000" dirty="0">
              <a:latin typeface="Arial"/>
              <a:cs typeface="Arial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AE2E8AF-30C8-E23F-3C9F-3C06D8BB2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865925"/>
              </p:ext>
            </p:extLst>
          </p:nvPr>
        </p:nvGraphicFramePr>
        <p:xfrm>
          <a:off x="838200" y="1020699"/>
          <a:ext cx="7543801" cy="1905000"/>
        </p:xfrm>
        <a:graphic>
          <a:graphicData uri="http://schemas.openxmlformats.org/drawingml/2006/table">
            <a:tbl>
              <a:tblPr/>
              <a:tblGrid>
                <a:gridCol w="1502500">
                  <a:extLst>
                    <a:ext uri="{9D8B030D-6E8A-4147-A177-3AD203B41FA5}">
                      <a16:colId xmlns:a16="http://schemas.microsoft.com/office/drawing/2014/main" val="4189278521"/>
                    </a:ext>
                  </a:extLst>
                </a:gridCol>
                <a:gridCol w="1017317">
                  <a:extLst>
                    <a:ext uri="{9D8B030D-6E8A-4147-A177-3AD203B41FA5}">
                      <a16:colId xmlns:a16="http://schemas.microsoft.com/office/drawing/2014/main" val="3770105025"/>
                    </a:ext>
                  </a:extLst>
                </a:gridCol>
                <a:gridCol w="2300703">
                  <a:extLst>
                    <a:ext uri="{9D8B030D-6E8A-4147-A177-3AD203B41FA5}">
                      <a16:colId xmlns:a16="http://schemas.microsoft.com/office/drawing/2014/main" val="2072561868"/>
                    </a:ext>
                  </a:extLst>
                </a:gridCol>
                <a:gridCol w="2723281">
                  <a:extLst>
                    <a:ext uri="{9D8B030D-6E8A-4147-A177-3AD203B41FA5}">
                      <a16:colId xmlns:a16="http://schemas.microsoft.com/office/drawing/2014/main" val="210547976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Quarter Number</a:t>
                      </a:r>
                    </a:p>
                  </a:txBody>
                  <a:tcPr marL="5830" marR="5830" marT="5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5830" marR="5830" marT="5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Privious Quarter Revenue</a:t>
                      </a:r>
                    </a:p>
                  </a:txBody>
                  <a:tcPr marL="5830" marR="5830" marT="5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Change in Revenue</a:t>
                      </a:r>
                    </a:p>
                  </a:txBody>
                  <a:tcPr marL="5830" marR="5830" marT="5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90651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30" marR="5830" marT="5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26375015.66</a:t>
                      </a:r>
                    </a:p>
                  </a:txBody>
                  <a:tcPr marL="5830" marR="5830" marT="5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5830" marR="5830" marT="5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5830" marR="5830" marT="5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1854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30" marR="5830" marT="5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21465757.27</a:t>
                      </a:r>
                    </a:p>
                  </a:txBody>
                  <a:tcPr marL="5830" marR="5830" marT="5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26375015.66</a:t>
                      </a:r>
                    </a:p>
                  </a:txBody>
                  <a:tcPr marL="5830" marR="5830" marT="5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-18.61</a:t>
                      </a:r>
                    </a:p>
                  </a:txBody>
                  <a:tcPr marL="5830" marR="5830" marT="5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29712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30" marR="5830" marT="5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19582283.12</a:t>
                      </a:r>
                    </a:p>
                  </a:txBody>
                  <a:tcPr marL="5830" marR="5830" marT="5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21465757.27</a:t>
                      </a:r>
                    </a:p>
                  </a:txBody>
                  <a:tcPr marL="5830" marR="5830" marT="5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-8.77</a:t>
                      </a:r>
                    </a:p>
                  </a:txBody>
                  <a:tcPr marL="5830" marR="5830" marT="5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2287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830" marR="5830" marT="5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15182375.04</a:t>
                      </a:r>
                    </a:p>
                  </a:txBody>
                  <a:tcPr marL="5830" marR="5830" marT="5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19582283.12</a:t>
                      </a:r>
                    </a:p>
                  </a:txBody>
                  <a:tcPr marL="5830" marR="5830" marT="5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-22.47</a:t>
                      </a:r>
                    </a:p>
                  </a:txBody>
                  <a:tcPr marL="5830" marR="5830" marT="5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4327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Trend</a:t>
            </a:r>
            <a:r>
              <a:rPr spc="-12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spc="-70" dirty="0"/>
              <a:t>Revenue</a:t>
            </a:r>
            <a:r>
              <a:rPr spc="-95" dirty="0"/>
              <a:t> </a:t>
            </a:r>
            <a:r>
              <a:rPr dirty="0"/>
              <a:t>and</a:t>
            </a:r>
            <a:r>
              <a:rPr spc="-110" dirty="0"/>
              <a:t> </a:t>
            </a:r>
            <a:r>
              <a:rPr spc="-30" dirty="0"/>
              <a:t>Orders</a:t>
            </a:r>
            <a:r>
              <a:rPr spc="-110" dirty="0"/>
              <a:t> </a:t>
            </a:r>
            <a:r>
              <a:rPr dirty="0"/>
              <a:t>by</a:t>
            </a:r>
            <a:r>
              <a:rPr spc="-105" dirty="0"/>
              <a:t> </a:t>
            </a:r>
            <a:r>
              <a:rPr spc="-10" dirty="0"/>
              <a:t>Quarter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9663" y="3365839"/>
            <a:ext cx="1986914" cy="2679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spc="-20" dirty="0">
                <a:latin typeface="Arial"/>
                <a:cs typeface="Arial"/>
              </a:rPr>
              <a:t>Observations </a:t>
            </a:r>
            <a:r>
              <a:rPr sz="1400" b="1" spc="50" dirty="0">
                <a:latin typeface="Arial"/>
                <a:cs typeface="Arial"/>
              </a:rPr>
              <a:t>/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Findings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000" y="3948669"/>
            <a:ext cx="5105115" cy="73930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0" dirty="0">
                <a:latin typeface="Arial"/>
                <a:cs typeface="Arial"/>
              </a:rPr>
              <a:t>●</a:t>
            </a:r>
            <a:r>
              <a:rPr lang="en-IN" sz="1400" b="1" spc="-50" dirty="0">
                <a:latin typeface="Arial"/>
                <a:cs typeface="Arial"/>
              </a:rPr>
              <a:t> As the number of orders decreased steadily, the revenue also fell every quarter to quarter</a:t>
            </a:r>
            <a:endParaRPr sz="14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000" dirty="0">
              <a:latin typeface="Arial"/>
              <a:cs typeface="Arial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2B6CE71-9FA1-A7B0-1B58-820C5EBEF6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637941"/>
              </p:ext>
            </p:extLst>
          </p:nvPr>
        </p:nvGraphicFramePr>
        <p:xfrm>
          <a:off x="2230048" y="7566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324" y="2238025"/>
            <a:ext cx="27946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5" dirty="0"/>
              <a:t>Shipping</a:t>
            </a:r>
            <a:r>
              <a:rPr sz="2800" spc="-140" dirty="0"/>
              <a:t> </a:t>
            </a:r>
            <a:r>
              <a:rPr sz="2800" spc="-40" dirty="0"/>
              <a:t>Metrics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Average</a:t>
            </a:r>
            <a:r>
              <a:rPr spc="-145" dirty="0"/>
              <a:t> </a:t>
            </a:r>
            <a:r>
              <a:rPr spc="-75" dirty="0"/>
              <a:t>discount</a:t>
            </a:r>
            <a:r>
              <a:rPr spc="-90" dirty="0"/>
              <a:t> </a:t>
            </a:r>
            <a:r>
              <a:rPr spc="-10" dirty="0"/>
              <a:t>offered</a:t>
            </a:r>
            <a:r>
              <a:rPr spc="-114" dirty="0"/>
              <a:t> </a:t>
            </a:r>
            <a:r>
              <a:rPr dirty="0"/>
              <a:t>by</a:t>
            </a:r>
            <a:r>
              <a:rPr spc="-114" dirty="0"/>
              <a:t> </a:t>
            </a:r>
            <a:r>
              <a:rPr dirty="0"/>
              <a:t>Credit</a:t>
            </a:r>
            <a:r>
              <a:rPr spc="-114" dirty="0"/>
              <a:t> </a:t>
            </a:r>
            <a:r>
              <a:rPr spc="-40" dirty="0"/>
              <a:t>Card</a:t>
            </a:r>
            <a:r>
              <a:rPr spc="-120" dirty="0"/>
              <a:t> </a:t>
            </a:r>
            <a:r>
              <a:rPr spc="-20" dirty="0"/>
              <a:t>type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200" y="4125424"/>
            <a:ext cx="1986914" cy="2679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spc="-20" dirty="0">
                <a:latin typeface="Arial"/>
                <a:cs typeface="Arial"/>
              </a:rPr>
              <a:t>Observations </a:t>
            </a:r>
            <a:r>
              <a:rPr sz="1400" b="1" spc="50" dirty="0">
                <a:latin typeface="Arial"/>
                <a:cs typeface="Arial"/>
              </a:rPr>
              <a:t>/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Findings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4393394"/>
            <a:ext cx="7924800" cy="8008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0" dirty="0">
                <a:latin typeface="Arial"/>
                <a:cs typeface="Arial"/>
              </a:rPr>
              <a:t>●</a:t>
            </a:r>
            <a:r>
              <a:rPr lang="en-IN" sz="1400" b="1" spc="-50" dirty="0">
                <a:latin typeface="Arial"/>
                <a:cs typeface="Arial"/>
              </a:rPr>
              <a:t> Laser Credit card type offer the highest average discount of $ 557.24 </a:t>
            </a:r>
            <a:endParaRPr sz="14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0" dirty="0">
                <a:latin typeface="Arial"/>
                <a:cs typeface="Arial"/>
              </a:rPr>
              <a:t>●</a:t>
            </a:r>
            <a:r>
              <a:rPr lang="en-IN" sz="1400" b="1" spc="-50" dirty="0">
                <a:latin typeface="Arial"/>
                <a:cs typeface="Arial"/>
              </a:rPr>
              <a:t>There is no significant difference between the average discount offered by the other credit card types</a:t>
            </a:r>
            <a:endParaRPr sz="14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000" dirty="0">
              <a:latin typeface="Arial"/>
              <a:cs typeface="Arial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3AE5AFA-49FC-013B-E5E9-54FAB838F2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324683"/>
              </p:ext>
            </p:extLst>
          </p:nvPr>
        </p:nvGraphicFramePr>
        <p:xfrm>
          <a:off x="228600" y="588359"/>
          <a:ext cx="8530590" cy="3371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Time</a:t>
            </a:r>
            <a:r>
              <a:rPr spc="-75" dirty="0"/>
              <a:t> </a:t>
            </a:r>
            <a:r>
              <a:rPr dirty="0"/>
              <a:t>taken</a:t>
            </a:r>
            <a:r>
              <a:rPr spc="-70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spc="-70" dirty="0"/>
              <a:t>ship </a:t>
            </a:r>
            <a:r>
              <a:rPr spc="-55" dirty="0"/>
              <a:t>orders</a:t>
            </a:r>
            <a:r>
              <a:rPr spc="-75" dirty="0"/>
              <a:t> </a:t>
            </a:r>
            <a:r>
              <a:rPr dirty="0"/>
              <a:t>by</a:t>
            </a:r>
            <a:r>
              <a:rPr spc="-70" dirty="0"/>
              <a:t> </a:t>
            </a:r>
            <a:r>
              <a:rPr spc="-10" dirty="0"/>
              <a:t>Quarter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545" y="3638550"/>
            <a:ext cx="1986914" cy="2679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spc="-20" dirty="0">
                <a:latin typeface="Arial"/>
                <a:cs typeface="Arial"/>
              </a:rPr>
              <a:t>Observations </a:t>
            </a:r>
            <a:r>
              <a:rPr sz="1400" b="1" spc="50" dirty="0">
                <a:latin typeface="Arial"/>
                <a:cs typeface="Arial"/>
              </a:rPr>
              <a:t>/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Findings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885" y="4029950"/>
            <a:ext cx="6476715" cy="58541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400" b="1" spc="-50" dirty="0">
                <a:latin typeface="Arial"/>
                <a:cs typeface="Arial"/>
              </a:rPr>
              <a:t>● The average time taken to ship orders increased steadily quarter to quarter.</a:t>
            </a:r>
            <a:endParaRPr lang="en-US" sz="14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400" b="1" spc="-50" dirty="0">
                <a:latin typeface="Arial"/>
                <a:cs typeface="Arial"/>
              </a:rPr>
              <a:t>● Average time taken to ship nearly tripled, from 57 days in Q1 to 174 days in Q4.</a:t>
            </a:r>
            <a:endParaRPr lang="en-US" sz="14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000" dirty="0">
              <a:latin typeface="Arial"/>
              <a:cs typeface="Arial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34F9CC8-2183-AC85-5801-46B1E8AFCC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261810"/>
              </p:ext>
            </p:extLst>
          </p:nvPr>
        </p:nvGraphicFramePr>
        <p:xfrm>
          <a:off x="2196594" y="75609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Insights</a:t>
            </a:r>
            <a:r>
              <a:rPr spc="-125" dirty="0"/>
              <a:t> </a:t>
            </a:r>
            <a:r>
              <a:rPr dirty="0"/>
              <a:t>and</a:t>
            </a:r>
            <a:r>
              <a:rPr spc="-145" dirty="0"/>
              <a:t> </a:t>
            </a:r>
            <a:r>
              <a:rPr spc="-55" dirty="0"/>
              <a:t>Recommendations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706499" y="881174"/>
            <a:ext cx="7731125" cy="3593465"/>
          </a:xfrm>
          <a:custGeom>
            <a:avLst/>
            <a:gdLst/>
            <a:ahLst/>
            <a:cxnLst/>
            <a:rect l="l" t="t" r="r" b="b"/>
            <a:pathLst>
              <a:path w="7731125" h="3593465">
                <a:moveTo>
                  <a:pt x="7132138" y="3593099"/>
                </a:moveTo>
                <a:lnTo>
                  <a:pt x="598861" y="3593099"/>
                </a:lnTo>
                <a:lnTo>
                  <a:pt x="549745" y="3591114"/>
                </a:lnTo>
                <a:lnTo>
                  <a:pt x="501723" y="3585261"/>
                </a:lnTo>
                <a:lnTo>
                  <a:pt x="454948" y="3575695"/>
                </a:lnTo>
                <a:lnTo>
                  <a:pt x="409575" y="3562569"/>
                </a:lnTo>
                <a:lnTo>
                  <a:pt x="365757" y="3546038"/>
                </a:lnTo>
                <a:lnTo>
                  <a:pt x="323650" y="3526256"/>
                </a:lnTo>
                <a:lnTo>
                  <a:pt x="283407" y="3503376"/>
                </a:lnTo>
                <a:lnTo>
                  <a:pt x="245181" y="3477554"/>
                </a:lnTo>
                <a:lnTo>
                  <a:pt x="209129" y="3448943"/>
                </a:lnTo>
                <a:lnTo>
                  <a:pt x="175402" y="3417697"/>
                </a:lnTo>
                <a:lnTo>
                  <a:pt x="144156" y="3383971"/>
                </a:lnTo>
                <a:lnTo>
                  <a:pt x="115545" y="3347918"/>
                </a:lnTo>
                <a:lnTo>
                  <a:pt x="89723" y="3309692"/>
                </a:lnTo>
                <a:lnTo>
                  <a:pt x="66843" y="3269449"/>
                </a:lnTo>
                <a:lnTo>
                  <a:pt x="47061" y="3227342"/>
                </a:lnTo>
                <a:lnTo>
                  <a:pt x="30530" y="3183524"/>
                </a:lnTo>
                <a:lnTo>
                  <a:pt x="17404" y="3138151"/>
                </a:lnTo>
                <a:lnTo>
                  <a:pt x="7838" y="3091376"/>
                </a:lnTo>
                <a:lnTo>
                  <a:pt x="1985" y="3043354"/>
                </a:lnTo>
                <a:lnTo>
                  <a:pt x="0" y="2994237"/>
                </a:lnTo>
                <a:lnTo>
                  <a:pt x="0" y="598861"/>
                </a:lnTo>
                <a:lnTo>
                  <a:pt x="1985" y="549745"/>
                </a:lnTo>
                <a:lnTo>
                  <a:pt x="7838" y="501723"/>
                </a:lnTo>
                <a:lnTo>
                  <a:pt x="17404" y="454948"/>
                </a:lnTo>
                <a:lnTo>
                  <a:pt x="30530" y="409575"/>
                </a:lnTo>
                <a:lnTo>
                  <a:pt x="47061" y="365757"/>
                </a:lnTo>
                <a:lnTo>
                  <a:pt x="66843" y="323650"/>
                </a:lnTo>
                <a:lnTo>
                  <a:pt x="89723" y="283407"/>
                </a:lnTo>
                <a:lnTo>
                  <a:pt x="115545" y="245181"/>
                </a:lnTo>
                <a:lnTo>
                  <a:pt x="144156" y="209129"/>
                </a:lnTo>
                <a:lnTo>
                  <a:pt x="175402" y="175402"/>
                </a:lnTo>
                <a:lnTo>
                  <a:pt x="209129" y="144156"/>
                </a:lnTo>
                <a:lnTo>
                  <a:pt x="245181" y="115545"/>
                </a:lnTo>
                <a:lnTo>
                  <a:pt x="283407" y="89723"/>
                </a:lnTo>
                <a:lnTo>
                  <a:pt x="323650" y="66843"/>
                </a:lnTo>
                <a:lnTo>
                  <a:pt x="365757" y="47061"/>
                </a:lnTo>
                <a:lnTo>
                  <a:pt x="409575" y="30530"/>
                </a:lnTo>
                <a:lnTo>
                  <a:pt x="454948" y="17404"/>
                </a:lnTo>
                <a:lnTo>
                  <a:pt x="501723" y="7838"/>
                </a:lnTo>
                <a:lnTo>
                  <a:pt x="549745" y="1985"/>
                </a:lnTo>
                <a:lnTo>
                  <a:pt x="598861" y="0"/>
                </a:lnTo>
                <a:lnTo>
                  <a:pt x="7132138" y="0"/>
                </a:lnTo>
                <a:lnTo>
                  <a:pt x="7184794" y="2317"/>
                </a:lnTo>
                <a:lnTo>
                  <a:pt x="7236692" y="9194"/>
                </a:lnTo>
                <a:lnTo>
                  <a:pt x="7287556" y="20517"/>
                </a:lnTo>
                <a:lnTo>
                  <a:pt x="7337112" y="36170"/>
                </a:lnTo>
                <a:lnTo>
                  <a:pt x="7385082" y="56040"/>
                </a:lnTo>
                <a:lnTo>
                  <a:pt x="7431192" y="80013"/>
                </a:lnTo>
                <a:lnTo>
                  <a:pt x="7475164" y="107973"/>
                </a:lnTo>
                <a:lnTo>
                  <a:pt x="7516725" y="139808"/>
                </a:lnTo>
                <a:lnTo>
                  <a:pt x="7555597" y="175402"/>
                </a:lnTo>
                <a:lnTo>
                  <a:pt x="7591191" y="214274"/>
                </a:lnTo>
                <a:lnTo>
                  <a:pt x="7623026" y="255835"/>
                </a:lnTo>
                <a:lnTo>
                  <a:pt x="7650986" y="299808"/>
                </a:lnTo>
                <a:lnTo>
                  <a:pt x="7674959" y="345917"/>
                </a:lnTo>
                <a:lnTo>
                  <a:pt x="7694829" y="393887"/>
                </a:lnTo>
                <a:lnTo>
                  <a:pt x="7710482" y="443443"/>
                </a:lnTo>
                <a:lnTo>
                  <a:pt x="7721804" y="494308"/>
                </a:lnTo>
                <a:lnTo>
                  <a:pt x="7728682" y="546206"/>
                </a:lnTo>
                <a:lnTo>
                  <a:pt x="7730999" y="598861"/>
                </a:lnTo>
                <a:lnTo>
                  <a:pt x="7730999" y="2994237"/>
                </a:lnTo>
                <a:lnTo>
                  <a:pt x="7729014" y="3043354"/>
                </a:lnTo>
                <a:lnTo>
                  <a:pt x="7723161" y="3091376"/>
                </a:lnTo>
                <a:lnTo>
                  <a:pt x="7713595" y="3138151"/>
                </a:lnTo>
                <a:lnTo>
                  <a:pt x="7700469" y="3183524"/>
                </a:lnTo>
                <a:lnTo>
                  <a:pt x="7683938" y="3227342"/>
                </a:lnTo>
                <a:lnTo>
                  <a:pt x="7664156" y="3269449"/>
                </a:lnTo>
                <a:lnTo>
                  <a:pt x="7641276" y="3309692"/>
                </a:lnTo>
                <a:lnTo>
                  <a:pt x="7615454" y="3347918"/>
                </a:lnTo>
                <a:lnTo>
                  <a:pt x="7586843" y="3383971"/>
                </a:lnTo>
                <a:lnTo>
                  <a:pt x="7555597" y="3417697"/>
                </a:lnTo>
                <a:lnTo>
                  <a:pt x="7521871" y="3448943"/>
                </a:lnTo>
                <a:lnTo>
                  <a:pt x="7485818" y="3477554"/>
                </a:lnTo>
                <a:lnTo>
                  <a:pt x="7447593" y="3503376"/>
                </a:lnTo>
                <a:lnTo>
                  <a:pt x="7407349" y="3526256"/>
                </a:lnTo>
                <a:lnTo>
                  <a:pt x="7365242" y="3546038"/>
                </a:lnTo>
                <a:lnTo>
                  <a:pt x="7321424" y="3562569"/>
                </a:lnTo>
                <a:lnTo>
                  <a:pt x="7276051" y="3575695"/>
                </a:lnTo>
                <a:lnTo>
                  <a:pt x="7229276" y="3585261"/>
                </a:lnTo>
                <a:lnTo>
                  <a:pt x="7181254" y="3591114"/>
                </a:lnTo>
                <a:lnTo>
                  <a:pt x="7132138" y="359309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6192" y="1819712"/>
            <a:ext cx="7305808" cy="2397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b="1" spc="-50" dirty="0">
                <a:latin typeface="Arial"/>
                <a:cs typeface="Arial"/>
              </a:rPr>
              <a:t>●</a:t>
            </a:r>
            <a:r>
              <a:rPr lang="en-IN" sz="1400" b="1" spc="-50" dirty="0">
                <a:latin typeface="Arial"/>
                <a:cs typeface="Arial"/>
              </a:rPr>
              <a:t> The steady drop in customer satisfaction has had an adverse impact on the sales and revenue quarter over quarter</a:t>
            </a:r>
            <a:endParaRPr sz="1400" b="1" dirty="0">
              <a:latin typeface="Arial"/>
              <a:cs typeface="Arial"/>
            </a:endParaRPr>
          </a:p>
          <a:p>
            <a:pPr marL="12700">
              <a:lnSpc>
                <a:spcPts val="1650"/>
              </a:lnSpc>
            </a:pPr>
            <a:r>
              <a:rPr sz="1400" b="1" spc="-50" dirty="0">
                <a:latin typeface="Arial"/>
                <a:cs typeface="Arial"/>
              </a:rPr>
              <a:t>●</a:t>
            </a:r>
            <a:r>
              <a:rPr lang="en-IN" sz="1400" b="1" spc="-50" dirty="0">
                <a:latin typeface="Arial"/>
                <a:cs typeface="Arial"/>
              </a:rPr>
              <a:t> The time taken to ship orders has increased significantly quarter over quarter contributing to poor customer satisfaction.</a:t>
            </a:r>
            <a:endParaRPr sz="1400" b="1" dirty="0">
              <a:latin typeface="Arial"/>
              <a:cs typeface="Arial"/>
            </a:endParaRPr>
          </a:p>
          <a:p>
            <a:pPr marL="12700">
              <a:lnSpc>
                <a:spcPts val="1650"/>
              </a:lnSpc>
            </a:pPr>
            <a:r>
              <a:rPr sz="1400" b="1" spc="-50" dirty="0">
                <a:latin typeface="Arial"/>
                <a:cs typeface="Arial"/>
              </a:rPr>
              <a:t>●</a:t>
            </a:r>
            <a:r>
              <a:rPr lang="en-IN" sz="1400" b="1" spc="-50" dirty="0">
                <a:latin typeface="Arial"/>
                <a:cs typeface="Arial"/>
              </a:rPr>
              <a:t> Focusing on strategies to improve shipping time is pivotal to improving sales and revenue.</a:t>
            </a:r>
            <a:endParaRPr sz="1400" b="1" dirty="0">
              <a:latin typeface="Arial"/>
              <a:cs typeface="Arial"/>
            </a:endParaRPr>
          </a:p>
          <a:p>
            <a:pPr marL="12700">
              <a:lnSpc>
                <a:spcPts val="1650"/>
              </a:lnSpc>
            </a:pPr>
            <a:r>
              <a:rPr sz="1400" b="1" spc="-50" dirty="0">
                <a:latin typeface="Arial"/>
                <a:cs typeface="Arial"/>
              </a:rPr>
              <a:t>●</a:t>
            </a:r>
            <a:r>
              <a:rPr lang="en-IN" sz="1400" b="1" spc="-50" dirty="0">
                <a:latin typeface="Arial"/>
                <a:cs typeface="Arial"/>
              </a:rPr>
              <a:t> We can receive more good feedback by improving our shipping time or lead time.</a:t>
            </a:r>
            <a:endParaRPr sz="1400" b="1" dirty="0">
              <a:latin typeface="Arial"/>
              <a:cs typeface="Arial"/>
            </a:endParaRPr>
          </a:p>
          <a:p>
            <a:pPr marL="12700">
              <a:lnSpc>
                <a:spcPts val="1650"/>
              </a:lnSpc>
            </a:pPr>
            <a:r>
              <a:rPr sz="1400" b="1" spc="-50" dirty="0">
                <a:latin typeface="Arial"/>
                <a:cs typeface="Arial"/>
              </a:rPr>
              <a:t>●</a:t>
            </a:r>
            <a:r>
              <a:rPr lang="en-IN" sz="1400" b="1" spc="-50" dirty="0">
                <a:latin typeface="Arial"/>
                <a:cs typeface="Arial"/>
              </a:rPr>
              <a:t> In future, As the shipping time reduced the customer satisfaction and the revenue will increased.</a:t>
            </a:r>
            <a:endParaRPr sz="1400" b="1" dirty="0">
              <a:latin typeface="Arial"/>
              <a:cs typeface="Arial"/>
            </a:endParaRPr>
          </a:p>
          <a:p>
            <a:pPr marL="12700">
              <a:lnSpc>
                <a:spcPts val="1650"/>
              </a:lnSpc>
            </a:pPr>
            <a:r>
              <a:rPr sz="1400" b="1" spc="-50" dirty="0">
                <a:latin typeface="Arial"/>
                <a:cs typeface="Arial"/>
              </a:rPr>
              <a:t>●</a:t>
            </a:r>
            <a:r>
              <a:rPr lang="en-IN" sz="1400" b="1" spc="-50" dirty="0">
                <a:latin typeface="Arial"/>
                <a:cs typeface="Arial"/>
              </a:rPr>
              <a:t> By the observation we can say Shipping time/days impacting the business.</a:t>
            </a:r>
            <a:endParaRPr sz="1400" b="1" dirty="0">
              <a:latin typeface="Arial"/>
              <a:cs typeface="Arial"/>
            </a:endParaRPr>
          </a:p>
          <a:p>
            <a:pPr marL="12700">
              <a:lnSpc>
                <a:spcPts val="1650"/>
              </a:lnSpc>
            </a:pPr>
            <a:endParaRPr sz="1400" dirty="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Business</a:t>
            </a:r>
            <a:r>
              <a:rPr spc="-35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456375" y="1591549"/>
            <a:ext cx="1856105" cy="833755"/>
          </a:xfrm>
          <a:custGeom>
            <a:avLst/>
            <a:gdLst/>
            <a:ahLst/>
            <a:cxnLst/>
            <a:rect l="l" t="t" r="r" b="b"/>
            <a:pathLst>
              <a:path w="1856105" h="833755">
                <a:moveTo>
                  <a:pt x="1716547" y="833699"/>
                </a:moveTo>
                <a:lnTo>
                  <a:pt x="138952" y="833699"/>
                </a:lnTo>
                <a:lnTo>
                  <a:pt x="95032" y="826616"/>
                </a:lnTo>
                <a:lnTo>
                  <a:pt x="56889" y="806890"/>
                </a:lnTo>
                <a:lnTo>
                  <a:pt x="26809" y="776810"/>
                </a:lnTo>
                <a:lnTo>
                  <a:pt x="7083" y="738667"/>
                </a:lnTo>
                <a:lnTo>
                  <a:pt x="0" y="694747"/>
                </a:lnTo>
                <a:lnTo>
                  <a:pt x="0" y="138952"/>
                </a:lnTo>
                <a:lnTo>
                  <a:pt x="7083" y="95032"/>
                </a:lnTo>
                <a:lnTo>
                  <a:pt x="26809" y="56889"/>
                </a:lnTo>
                <a:lnTo>
                  <a:pt x="56889" y="26809"/>
                </a:lnTo>
                <a:lnTo>
                  <a:pt x="95032" y="7083"/>
                </a:lnTo>
                <a:lnTo>
                  <a:pt x="138952" y="0"/>
                </a:lnTo>
                <a:lnTo>
                  <a:pt x="1716547" y="0"/>
                </a:lnTo>
                <a:lnTo>
                  <a:pt x="1769722" y="10577"/>
                </a:lnTo>
                <a:lnTo>
                  <a:pt x="1814801" y="40698"/>
                </a:lnTo>
                <a:lnTo>
                  <a:pt x="1844922" y="85777"/>
                </a:lnTo>
                <a:lnTo>
                  <a:pt x="1855499" y="138952"/>
                </a:lnTo>
                <a:lnTo>
                  <a:pt x="1855499" y="694747"/>
                </a:lnTo>
                <a:lnTo>
                  <a:pt x="1848416" y="738667"/>
                </a:lnTo>
                <a:lnTo>
                  <a:pt x="1828690" y="776810"/>
                </a:lnTo>
                <a:lnTo>
                  <a:pt x="1798610" y="806890"/>
                </a:lnTo>
                <a:lnTo>
                  <a:pt x="1760467" y="826616"/>
                </a:lnTo>
                <a:lnTo>
                  <a:pt x="1716547" y="833699"/>
                </a:lnTo>
                <a:close/>
              </a:path>
            </a:pathLst>
          </a:custGeom>
          <a:solidFill>
            <a:srgbClr val="5B9BD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7151" y="1848443"/>
            <a:ext cx="86455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160" dirty="0">
                <a:latin typeface="Arial"/>
                <a:cs typeface="Arial"/>
              </a:rPr>
              <a:t>82.6</a:t>
            </a:r>
            <a:r>
              <a:rPr sz="1800" b="1" spc="160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M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6375" y="1274125"/>
            <a:ext cx="1856105" cy="387985"/>
          </a:xfrm>
          <a:custGeom>
            <a:avLst/>
            <a:gdLst/>
            <a:ahLst/>
            <a:cxnLst/>
            <a:rect l="l" t="t" r="r" b="b"/>
            <a:pathLst>
              <a:path w="1856105" h="387985">
                <a:moveTo>
                  <a:pt x="1790848" y="387899"/>
                </a:moveTo>
                <a:lnTo>
                  <a:pt x="64651" y="387899"/>
                </a:lnTo>
                <a:lnTo>
                  <a:pt x="39486" y="382819"/>
                </a:lnTo>
                <a:lnTo>
                  <a:pt x="18935" y="368964"/>
                </a:lnTo>
                <a:lnTo>
                  <a:pt x="5080" y="348413"/>
                </a:lnTo>
                <a:lnTo>
                  <a:pt x="0" y="323248"/>
                </a:lnTo>
                <a:lnTo>
                  <a:pt x="0" y="64651"/>
                </a:lnTo>
                <a:lnTo>
                  <a:pt x="5080" y="39486"/>
                </a:lnTo>
                <a:lnTo>
                  <a:pt x="18935" y="18935"/>
                </a:lnTo>
                <a:lnTo>
                  <a:pt x="39486" y="5080"/>
                </a:lnTo>
                <a:lnTo>
                  <a:pt x="64651" y="0"/>
                </a:lnTo>
                <a:lnTo>
                  <a:pt x="1790848" y="0"/>
                </a:lnTo>
                <a:lnTo>
                  <a:pt x="1836563" y="18935"/>
                </a:lnTo>
                <a:lnTo>
                  <a:pt x="1855499" y="64651"/>
                </a:lnTo>
                <a:lnTo>
                  <a:pt x="1855499" y="323248"/>
                </a:lnTo>
                <a:lnTo>
                  <a:pt x="1850419" y="348413"/>
                </a:lnTo>
                <a:lnTo>
                  <a:pt x="1836564" y="368964"/>
                </a:lnTo>
                <a:lnTo>
                  <a:pt x="1816013" y="382819"/>
                </a:lnTo>
                <a:lnTo>
                  <a:pt x="1790848" y="387899"/>
                </a:lnTo>
                <a:close/>
              </a:path>
            </a:pathLst>
          </a:custGeom>
          <a:solidFill>
            <a:srgbClr val="197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6187" y="1348758"/>
            <a:ext cx="11169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sz="13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35" dirty="0">
                <a:solidFill>
                  <a:srgbClr val="FFFFFF"/>
                </a:solidFill>
                <a:latin typeface="Arial"/>
                <a:cs typeface="Arial"/>
              </a:rPr>
              <a:t>Revenue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81624" y="1591549"/>
            <a:ext cx="1856105" cy="833755"/>
          </a:xfrm>
          <a:custGeom>
            <a:avLst/>
            <a:gdLst/>
            <a:ahLst/>
            <a:cxnLst/>
            <a:rect l="l" t="t" r="r" b="b"/>
            <a:pathLst>
              <a:path w="1856104" h="833755">
                <a:moveTo>
                  <a:pt x="1716547" y="833699"/>
                </a:moveTo>
                <a:lnTo>
                  <a:pt x="138952" y="833699"/>
                </a:lnTo>
                <a:lnTo>
                  <a:pt x="95032" y="826616"/>
                </a:lnTo>
                <a:lnTo>
                  <a:pt x="56889" y="806890"/>
                </a:lnTo>
                <a:lnTo>
                  <a:pt x="26809" y="776810"/>
                </a:lnTo>
                <a:lnTo>
                  <a:pt x="7083" y="738667"/>
                </a:lnTo>
                <a:lnTo>
                  <a:pt x="0" y="694747"/>
                </a:lnTo>
                <a:lnTo>
                  <a:pt x="0" y="138952"/>
                </a:lnTo>
                <a:lnTo>
                  <a:pt x="7083" y="95032"/>
                </a:lnTo>
                <a:lnTo>
                  <a:pt x="26809" y="56889"/>
                </a:lnTo>
                <a:lnTo>
                  <a:pt x="56889" y="26809"/>
                </a:lnTo>
                <a:lnTo>
                  <a:pt x="95032" y="7083"/>
                </a:lnTo>
                <a:lnTo>
                  <a:pt x="138952" y="0"/>
                </a:lnTo>
                <a:lnTo>
                  <a:pt x="1716547" y="0"/>
                </a:lnTo>
                <a:lnTo>
                  <a:pt x="1769722" y="10577"/>
                </a:lnTo>
                <a:lnTo>
                  <a:pt x="1814801" y="40698"/>
                </a:lnTo>
                <a:lnTo>
                  <a:pt x="1844922" y="85777"/>
                </a:lnTo>
                <a:lnTo>
                  <a:pt x="1855499" y="138952"/>
                </a:lnTo>
                <a:lnTo>
                  <a:pt x="1855499" y="694747"/>
                </a:lnTo>
                <a:lnTo>
                  <a:pt x="1848416" y="738667"/>
                </a:lnTo>
                <a:lnTo>
                  <a:pt x="1828690" y="776810"/>
                </a:lnTo>
                <a:lnTo>
                  <a:pt x="1798610" y="806890"/>
                </a:lnTo>
                <a:lnTo>
                  <a:pt x="1760467" y="826616"/>
                </a:lnTo>
                <a:lnTo>
                  <a:pt x="1716547" y="833699"/>
                </a:lnTo>
                <a:close/>
              </a:path>
            </a:pathLst>
          </a:custGeom>
          <a:solidFill>
            <a:srgbClr val="5B9BD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22355" y="1848443"/>
            <a:ext cx="574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60" dirty="0">
                <a:latin typeface="Arial"/>
                <a:cs typeface="Arial"/>
              </a:rPr>
              <a:t>1</a:t>
            </a:r>
            <a:r>
              <a:rPr lang="en-US" sz="1800" b="1" spc="60" dirty="0">
                <a:latin typeface="Arial"/>
                <a:cs typeface="Arial"/>
              </a:rPr>
              <a:t>000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81624" y="1274125"/>
            <a:ext cx="1856105" cy="387985"/>
          </a:xfrm>
          <a:custGeom>
            <a:avLst/>
            <a:gdLst/>
            <a:ahLst/>
            <a:cxnLst/>
            <a:rect l="l" t="t" r="r" b="b"/>
            <a:pathLst>
              <a:path w="1856104" h="387985">
                <a:moveTo>
                  <a:pt x="1790848" y="387899"/>
                </a:moveTo>
                <a:lnTo>
                  <a:pt x="64651" y="387899"/>
                </a:lnTo>
                <a:lnTo>
                  <a:pt x="39486" y="382819"/>
                </a:lnTo>
                <a:lnTo>
                  <a:pt x="18935" y="368964"/>
                </a:lnTo>
                <a:lnTo>
                  <a:pt x="5080" y="348413"/>
                </a:lnTo>
                <a:lnTo>
                  <a:pt x="0" y="323248"/>
                </a:lnTo>
                <a:lnTo>
                  <a:pt x="0" y="64651"/>
                </a:lnTo>
                <a:lnTo>
                  <a:pt x="5080" y="39486"/>
                </a:lnTo>
                <a:lnTo>
                  <a:pt x="18935" y="18935"/>
                </a:lnTo>
                <a:lnTo>
                  <a:pt x="39486" y="5080"/>
                </a:lnTo>
                <a:lnTo>
                  <a:pt x="64651" y="0"/>
                </a:lnTo>
                <a:lnTo>
                  <a:pt x="1790848" y="0"/>
                </a:lnTo>
                <a:lnTo>
                  <a:pt x="1836563" y="18935"/>
                </a:lnTo>
                <a:lnTo>
                  <a:pt x="1855499" y="64651"/>
                </a:lnTo>
                <a:lnTo>
                  <a:pt x="1855499" y="323248"/>
                </a:lnTo>
                <a:lnTo>
                  <a:pt x="1850419" y="348413"/>
                </a:lnTo>
                <a:lnTo>
                  <a:pt x="1836564" y="368964"/>
                </a:lnTo>
                <a:lnTo>
                  <a:pt x="1816013" y="382819"/>
                </a:lnTo>
                <a:lnTo>
                  <a:pt x="1790848" y="387899"/>
                </a:lnTo>
                <a:close/>
              </a:path>
            </a:pathLst>
          </a:custGeom>
          <a:solidFill>
            <a:srgbClr val="197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16301" y="1348758"/>
            <a:ext cx="98679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sz="13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Orders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06875" y="1591549"/>
            <a:ext cx="1856105" cy="833755"/>
          </a:xfrm>
          <a:custGeom>
            <a:avLst/>
            <a:gdLst/>
            <a:ahLst/>
            <a:cxnLst/>
            <a:rect l="l" t="t" r="r" b="b"/>
            <a:pathLst>
              <a:path w="1856104" h="833755">
                <a:moveTo>
                  <a:pt x="1716547" y="833699"/>
                </a:moveTo>
                <a:lnTo>
                  <a:pt x="138952" y="833699"/>
                </a:lnTo>
                <a:lnTo>
                  <a:pt x="95032" y="826616"/>
                </a:lnTo>
                <a:lnTo>
                  <a:pt x="56889" y="806890"/>
                </a:lnTo>
                <a:lnTo>
                  <a:pt x="26809" y="776810"/>
                </a:lnTo>
                <a:lnTo>
                  <a:pt x="7083" y="738667"/>
                </a:lnTo>
                <a:lnTo>
                  <a:pt x="0" y="694747"/>
                </a:lnTo>
                <a:lnTo>
                  <a:pt x="0" y="138952"/>
                </a:lnTo>
                <a:lnTo>
                  <a:pt x="7083" y="95032"/>
                </a:lnTo>
                <a:lnTo>
                  <a:pt x="26809" y="56889"/>
                </a:lnTo>
                <a:lnTo>
                  <a:pt x="56889" y="26809"/>
                </a:lnTo>
                <a:lnTo>
                  <a:pt x="95032" y="7083"/>
                </a:lnTo>
                <a:lnTo>
                  <a:pt x="138952" y="0"/>
                </a:lnTo>
                <a:lnTo>
                  <a:pt x="1716547" y="0"/>
                </a:lnTo>
                <a:lnTo>
                  <a:pt x="1769722" y="10577"/>
                </a:lnTo>
                <a:lnTo>
                  <a:pt x="1814801" y="40698"/>
                </a:lnTo>
                <a:lnTo>
                  <a:pt x="1844922" y="85777"/>
                </a:lnTo>
                <a:lnTo>
                  <a:pt x="1855499" y="138952"/>
                </a:lnTo>
                <a:lnTo>
                  <a:pt x="1855499" y="694747"/>
                </a:lnTo>
                <a:lnTo>
                  <a:pt x="1848416" y="738667"/>
                </a:lnTo>
                <a:lnTo>
                  <a:pt x="1828690" y="776810"/>
                </a:lnTo>
                <a:lnTo>
                  <a:pt x="1798610" y="806890"/>
                </a:lnTo>
                <a:lnTo>
                  <a:pt x="1760467" y="826616"/>
                </a:lnTo>
                <a:lnTo>
                  <a:pt x="1716547" y="833699"/>
                </a:lnTo>
                <a:close/>
              </a:path>
            </a:pathLst>
          </a:custGeom>
          <a:solidFill>
            <a:srgbClr val="5B9BD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16185" y="1848443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5" dirty="0">
                <a:latin typeface="Arial"/>
                <a:cs typeface="Arial"/>
              </a:rPr>
              <a:t>9</a:t>
            </a:r>
            <a:r>
              <a:rPr lang="en-US" sz="1800" b="1" spc="55" dirty="0">
                <a:latin typeface="Arial"/>
                <a:cs typeface="Arial"/>
              </a:rPr>
              <a:t>94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06875" y="1274125"/>
            <a:ext cx="1856105" cy="387985"/>
          </a:xfrm>
          <a:custGeom>
            <a:avLst/>
            <a:gdLst/>
            <a:ahLst/>
            <a:cxnLst/>
            <a:rect l="l" t="t" r="r" b="b"/>
            <a:pathLst>
              <a:path w="1856104" h="387985">
                <a:moveTo>
                  <a:pt x="1790848" y="387899"/>
                </a:moveTo>
                <a:lnTo>
                  <a:pt x="64651" y="387899"/>
                </a:lnTo>
                <a:lnTo>
                  <a:pt x="39486" y="382819"/>
                </a:lnTo>
                <a:lnTo>
                  <a:pt x="18935" y="368964"/>
                </a:lnTo>
                <a:lnTo>
                  <a:pt x="5080" y="348413"/>
                </a:lnTo>
                <a:lnTo>
                  <a:pt x="0" y="323248"/>
                </a:lnTo>
                <a:lnTo>
                  <a:pt x="0" y="64651"/>
                </a:lnTo>
                <a:lnTo>
                  <a:pt x="5080" y="39486"/>
                </a:lnTo>
                <a:lnTo>
                  <a:pt x="18935" y="18935"/>
                </a:lnTo>
                <a:lnTo>
                  <a:pt x="39486" y="5080"/>
                </a:lnTo>
                <a:lnTo>
                  <a:pt x="64651" y="0"/>
                </a:lnTo>
                <a:lnTo>
                  <a:pt x="1790848" y="0"/>
                </a:lnTo>
                <a:lnTo>
                  <a:pt x="1836563" y="18935"/>
                </a:lnTo>
                <a:lnTo>
                  <a:pt x="1855499" y="64651"/>
                </a:lnTo>
                <a:lnTo>
                  <a:pt x="1855499" y="323248"/>
                </a:lnTo>
                <a:lnTo>
                  <a:pt x="1850419" y="348413"/>
                </a:lnTo>
                <a:lnTo>
                  <a:pt x="1836564" y="368964"/>
                </a:lnTo>
                <a:lnTo>
                  <a:pt x="1816013" y="382819"/>
                </a:lnTo>
                <a:lnTo>
                  <a:pt x="1790848" y="387899"/>
                </a:lnTo>
                <a:close/>
              </a:path>
            </a:pathLst>
          </a:custGeom>
          <a:solidFill>
            <a:srgbClr val="197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993667" y="1348758"/>
            <a:ext cx="12827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sz="13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35" dirty="0">
                <a:solidFill>
                  <a:srgbClr val="FFFFFF"/>
                </a:solidFill>
                <a:latin typeface="Arial"/>
                <a:cs typeface="Arial"/>
              </a:rPr>
              <a:t>Customers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32124" y="1591549"/>
            <a:ext cx="1856105" cy="833755"/>
          </a:xfrm>
          <a:custGeom>
            <a:avLst/>
            <a:gdLst/>
            <a:ahLst/>
            <a:cxnLst/>
            <a:rect l="l" t="t" r="r" b="b"/>
            <a:pathLst>
              <a:path w="1856104" h="833755">
                <a:moveTo>
                  <a:pt x="1716546" y="833699"/>
                </a:moveTo>
                <a:lnTo>
                  <a:pt x="138952" y="833699"/>
                </a:lnTo>
                <a:lnTo>
                  <a:pt x="95032" y="826616"/>
                </a:lnTo>
                <a:lnTo>
                  <a:pt x="56888" y="806890"/>
                </a:lnTo>
                <a:lnTo>
                  <a:pt x="26809" y="776810"/>
                </a:lnTo>
                <a:lnTo>
                  <a:pt x="7083" y="738667"/>
                </a:lnTo>
                <a:lnTo>
                  <a:pt x="0" y="694747"/>
                </a:lnTo>
                <a:lnTo>
                  <a:pt x="0" y="138952"/>
                </a:lnTo>
                <a:lnTo>
                  <a:pt x="7083" y="95032"/>
                </a:lnTo>
                <a:lnTo>
                  <a:pt x="26809" y="56889"/>
                </a:lnTo>
                <a:lnTo>
                  <a:pt x="56888" y="26809"/>
                </a:lnTo>
                <a:lnTo>
                  <a:pt x="95032" y="7083"/>
                </a:lnTo>
                <a:lnTo>
                  <a:pt x="138952" y="0"/>
                </a:lnTo>
                <a:lnTo>
                  <a:pt x="1716546" y="0"/>
                </a:lnTo>
                <a:lnTo>
                  <a:pt x="1769722" y="10577"/>
                </a:lnTo>
                <a:lnTo>
                  <a:pt x="1814801" y="40698"/>
                </a:lnTo>
                <a:lnTo>
                  <a:pt x="1844922" y="85777"/>
                </a:lnTo>
                <a:lnTo>
                  <a:pt x="1855499" y="138952"/>
                </a:lnTo>
                <a:lnTo>
                  <a:pt x="1855499" y="694747"/>
                </a:lnTo>
                <a:lnTo>
                  <a:pt x="1848416" y="738667"/>
                </a:lnTo>
                <a:lnTo>
                  <a:pt x="1828690" y="776810"/>
                </a:lnTo>
                <a:lnTo>
                  <a:pt x="1798610" y="806890"/>
                </a:lnTo>
                <a:lnTo>
                  <a:pt x="1760467" y="826616"/>
                </a:lnTo>
                <a:lnTo>
                  <a:pt x="1716546" y="833699"/>
                </a:lnTo>
                <a:close/>
              </a:path>
            </a:pathLst>
          </a:custGeom>
          <a:solidFill>
            <a:srgbClr val="5B9BD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581669" y="1848443"/>
            <a:ext cx="5551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3.</a:t>
            </a:r>
            <a:r>
              <a:rPr lang="en-US" sz="1800" b="1" spc="-25" dirty="0">
                <a:latin typeface="Arial"/>
                <a:cs typeface="Arial"/>
              </a:rPr>
              <a:t>14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32124" y="1274125"/>
            <a:ext cx="1856105" cy="387985"/>
          </a:xfrm>
          <a:custGeom>
            <a:avLst/>
            <a:gdLst/>
            <a:ahLst/>
            <a:cxnLst/>
            <a:rect l="l" t="t" r="r" b="b"/>
            <a:pathLst>
              <a:path w="1856104" h="387985">
                <a:moveTo>
                  <a:pt x="1790848" y="387899"/>
                </a:moveTo>
                <a:lnTo>
                  <a:pt x="64651" y="387899"/>
                </a:lnTo>
                <a:lnTo>
                  <a:pt x="39486" y="382819"/>
                </a:lnTo>
                <a:lnTo>
                  <a:pt x="18935" y="368964"/>
                </a:lnTo>
                <a:lnTo>
                  <a:pt x="5080" y="348413"/>
                </a:lnTo>
                <a:lnTo>
                  <a:pt x="0" y="323248"/>
                </a:lnTo>
                <a:lnTo>
                  <a:pt x="0" y="64651"/>
                </a:lnTo>
                <a:lnTo>
                  <a:pt x="5080" y="39486"/>
                </a:lnTo>
                <a:lnTo>
                  <a:pt x="18935" y="18935"/>
                </a:lnTo>
                <a:lnTo>
                  <a:pt x="39486" y="5080"/>
                </a:lnTo>
                <a:lnTo>
                  <a:pt x="64651" y="0"/>
                </a:lnTo>
                <a:lnTo>
                  <a:pt x="1790848" y="0"/>
                </a:lnTo>
                <a:lnTo>
                  <a:pt x="1836563" y="18935"/>
                </a:lnTo>
                <a:lnTo>
                  <a:pt x="1855499" y="64651"/>
                </a:lnTo>
                <a:lnTo>
                  <a:pt x="1855499" y="323248"/>
                </a:lnTo>
                <a:lnTo>
                  <a:pt x="1850419" y="348413"/>
                </a:lnTo>
                <a:lnTo>
                  <a:pt x="1836564" y="368964"/>
                </a:lnTo>
                <a:lnTo>
                  <a:pt x="1816013" y="382819"/>
                </a:lnTo>
                <a:lnTo>
                  <a:pt x="1790848" y="387899"/>
                </a:lnTo>
                <a:close/>
              </a:path>
            </a:pathLst>
          </a:custGeom>
          <a:solidFill>
            <a:srgbClr val="197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319946" y="1348758"/>
            <a:ext cx="88011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Avg</a:t>
            </a:r>
            <a:r>
              <a:rPr sz="13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Rating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6375" y="3064924"/>
            <a:ext cx="1856105" cy="833755"/>
          </a:xfrm>
          <a:custGeom>
            <a:avLst/>
            <a:gdLst/>
            <a:ahLst/>
            <a:cxnLst/>
            <a:rect l="l" t="t" r="r" b="b"/>
            <a:pathLst>
              <a:path w="1856105" h="833754">
                <a:moveTo>
                  <a:pt x="1716547" y="833699"/>
                </a:moveTo>
                <a:lnTo>
                  <a:pt x="138952" y="833699"/>
                </a:lnTo>
                <a:lnTo>
                  <a:pt x="95032" y="826616"/>
                </a:lnTo>
                <a:lnTo>
                  <a:pt x="56889" y="806890"/>
                </a:lnTo>
                <a:lnTo>
                  <a:pt x="26809" y="776810"/>
                </a:lnTo>
                <a:lnTo>
                  <a:pt x="7083" y="738667"/>
                </a:lnTo>
                <a:lnTo>
                  <a:pt x="0" y="694747"/>
                </a:lnTo>
                <a:lnTo>
                  <a:pt x="0" y="138952"/>
                </a:lnTo>
                <a:lnTo>
                  <a:pt x="7083" y="95032"/>
                </a:lnTo>
                <a:lnTo>
                  <a:pt x="26809" y="56889"/>
                </a:lnTo>
                <a:lnTo>
                  <a:pt x="56889" y="26809"/>
                </a:lnTo>
                <a:lnTo>
                  <a:pt x="95032" y="7083"/>
                </a:lnTo>
                <a:lnTo>
                  <a:pt x="138952" y="0"/>
                </a:lnTo>
                <a:lnTo>
                  <a:pt x="1716547" y="0"/>
                </a:lnTo>
                <a:lnTo>
                  <a:pt x="1769722" y="10577"/>
                </a:lnTo>
                <a:lnTo>
                  <a:pt x="1814801" y="40698"/>
                </a:lnTo>
                <a:lnTo>
                  <a:pt x="1844922" y="85777"/>
                </a:lnTo>
                <a:lnTo>
                  <a:pt x="1855499" y="138952"/>
                </a:lnTo>
                <a:lnTo>
                  <a:pt x="1855499" y="694747"/>
                </a:lnTo>
                <a:lnTo>
                  <a:pt x="1848416" y="738667"/>
                </a:lnTo>
                <a:lnTo>
                  <a:pt x="1828690" y="776810"/>
                </a:lnTo>
                <a:lnTo>
                  <a:pt x="1798610" y="806890"/>
                </a:lnTo>
                <a:lnTo>
                  <a:pt x="1760467" y="826616"/>
                </a:lnTo>
                <a:lnTo>
                  <a:pt x="1716547" y="833699"/>
                </a:lnTo>
                <a:close/>
              </a:path>
            </a:pathLst>
          </a:custGeom>
          <a:solidFill>
            <a:srgbClr val="5B9BD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75731" y="3321818"/>
            <a:ext cx="72739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1</a:t>
            </a:r>
            <a:r>
              <a:rPr lang="en-US" sz="1800" b="1" dirty="0">
                <a:latin typeface="Arial"/>
                <a:cs typeface="Arial"/>
              </a:rPr>
              <a:t>5.2</a:t>
            </a:r>
            <a:r>
              <a:rPr sz="1800" b="1" spc="85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M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6375" y="2747499"/>
            <a:ext cx="1856105" cy="387985"/>
          </a:xfrm>
          <a:custGeom>
            <a:avLst/>
            <a:gdLst/>
            <a:ahLst/>
            <a:cxnLst/>
            <a:rect l="l" t="t" r="r" b="b"/>
            <a:pathLst>
              <a:path w="1856105" h="387985">
                <a:moveTo>
                  <a:pt x="1790848" y="387899"/>
                </a:moveTo>
                <a:lnTo>
                  <a:pt x="64651" y="387899"/>
                </a:lnTo>
                <a:lnTo>
                  <a:pt x="39486" y="382819"/>
                </a:lnTo>
                <a:lnTo>
                  <a:pt x="18935" y="368964"/>
                </a:lnTo>
                <a:lnTo>
                  <a:pt x="5080" y="348413"/>
                </a:lnTo>
                <a:lnTo>
                  <a:pt x="0" y="323248"/>
                </a:lnTo>
                <a:lnTo>
                  <a:pt x="0" y="64651"/>
                </a:lnTo>
                <a:lnTo>
                  <a:pt x="5080" y="39486"/>
                </a:lnTo>
                <a:lnTo>
                  <a:pt x="18935" y="18935"/>
                </a:lnTo>
                <a:lnTo>
                  <a:pt x="39486" y="5080"/>
                </a:lnTo>
                <a:lnTo>
                  <a:pt x="64651" y="0"/>
                </a:lnTo>
                <a:lnTo>
                  <a:pt x="1790848" y="0"/>
                </a:lnTo>
                <a:lnTo>
                  <a:pt x="1836563" y="18935"/>
                </a:lnTo>
                <a:lnTo>
                  <a:pt x="1855499" y="64651"/>
                </a:lnTo>
                <a:lnTo>
                  <a:pt x="1855499" y="323248"/>
                </a:lnTo>
                <a:lnTo>
                  <a:pt x="1850419" y="348413"/>
                </a:lnTo>
                <a:lnTo>
                  <a:pt x="1836564" y="368964"/>
                </a:lnTo>
                <a:lnTo>
                  <a:pt x="1816013" y="382819"/>
                </a:lnTo>
                <a:lnTo>
                  <a:pt x="1790848" y="387899"/>
                </a:lnTo>
                <a:close/>
              </a:path>
            </a:pathLst>
          </a:custGeom>
          <a:solidFill>
            <a:srgbClr val="197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7019" y="2822133"/>
            <a:ext cx="135509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 Qtr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35" dirty="0">
                <a:solidFill>
                  <a:srgbClr val="FFFFFF"/>
                </a:solidFill>
                <a:latin typeface="Arial"/>
                <a:cs typeface="Arial"/>
              </a:rPr>
              <a:t>Revenue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81624" y="3064924"/>
            <a:ext cx="1856105" cy="833755"/>
          </a:xfrm>
          <a:custGeom>
            <a:avLst/>
            <a:gdLst/>
            <a:ahLst/>
            <a:cxnLst/>
            <a:rect l="l" t="t" r="r" b="b"/>
            <a:pathLst>
              <a:path w="1856104" h="833754">
                <a:moveTo>
                  <a:pt x="1716547" y="833699"/>
                </a:moveTo>
                <a:lnTo>
                  <a:pt x="138952" y="833699"/>
                </a:lnTo>
                <a:lnTo>
                  <a:pt x="95032" y="826616"/>
                </a:lnTo>
                <a:lnTo>
                  <a:pt x="56889" y="806890"/>
                </a:lnTo>
                <a:lnTo>
                  <a:pt x="26809" y="776810"/>
                </a:lnTo>
                <a:lnTo>
                  <a:pt x="7083" y="738667"/>
                </a:lnTo>
                <a:lnTo>
                  <a:pt x="0" y="694747"/>
                </a:lnTo>
                <a:lnTo>
                  <a:pt x="0" y="138952"/>
                </a:lnTo>
                <a:lnTo>
                  <a:pt x="7083" y="95032"/>
                </a:lnTo>
                <a:lnTo>
                  <a:pt x="26809" y="56889"/>
                </a:lnTo>
                <a:lnTo>
                  <a:pt x="56889" y="26809"/>
                </a:lnTo>
                <a:lnTo>
                  <a:pt x="95032" y="7083"/>
                </a:lnTo>
                <a:lnTo>
                  <a:pt x="138952" y="0"/>
                </a:lnTo>
                <a:lnTo>
                  <a:pt x="1716547" y="0"/>
                </a:lnTo>
                <a:lnTo>
                  <a:pt x="1769722" y="10577"/>
                </a:lnTo>
                <a:lnTo>
                  <a:pt x="1814801" y="40698"/>
                </a:lnTo>
                <a:lnTo>
                  <a:pt x="1844922" y="85777"/>
                </a:lnTo>
                <a:lnTo>
                  <a:pt x="1855499" y="138952"/>
                </a:lnTo>
                <a:lnTo>
                  <a:pt x="1855499" y="694747"/>
                </a:lnTo>
                <a:lnTo>
                  <a:pt x="1848416" y="738667"/>
                </a:lnTo>
                <a:lnTo>
                  <a:pt x="1828690" y="776810"/>
                </a:lnTo>
                <a:lnTo>
                  <a:pt x="1798610" y="806890"/>
                </a:lnTo>
                <a:lnTo>
                  <a:pt x="1760467" y="826616"/>
                </a:lnTo>
                <a:lnTo>
                  <a:pt x="1716547" y="833699"/>
                </a:lnTo>
                <a:close/>
              </a:path>
            </a:pathLst>
          </a:custGeom>
          <a:solidFill>
            <a:srgbClr val="5B9BD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290935" y="3321818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55" dirty="0">
                <a:latin typeface="Arial"/>
                <a:cs typeface="Arial"/>
              </a:rPr>
              <a:t>199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581624" y="2747499"/>
            <a:ext cx="1856105" cy="387985"/>
          </a:xfrm>
          <a:custGeom>
            <a:avLst/>
            <a:gdLst/>
            <a:ahLst/>
            <a:cxnLst/>
            <a:rect l="l" t="t" r="r" b="b"/>
            <a:pathLst>
              <a:path w="1856104" h="387985">
                <a:moveTo>
                  <a:pt x="1790848" y="387899"/>
                </a:moveTo>
                <a:lnTo>
                  <a:pt x="64651" y="387899"/>
                </a:lnTo>
                <a:lnTo>
                  <a:pt x="39486" y="382819"/>
                </a:lnTo>
                <a:lnTo>
                  <a:pt x="18935" y="368964"/>
                </a:lnTo>
                <a:lnTo>
                  <a:pt x="5080" y="348413"/>
                </a:lnTo>
                <a:lnTo>
                  <a:pt x="0" y="323248"/>
                </a:lnTo>
                <a:lnTo>
                  <a:pt x="0" y="64651"/>
                </a:lnTo>
                <a:lnTo>
                  <a:pt x="5080" y="39486"/>
                </a:lnTo>
                <a:lnTo>
                  <a:pt x="18935" y="18935"/>
                </a:lnTo>
                <a:lnTo>
                  <a:pt x="39486" y="5080"/>
                </a:lnTo>
                <a:lnTo>
                  <a:pt x="64651" y="0"/>
                </a:lnTo>
                <a:lnTo>
                  <a:pt x="1790848" y="0"/>
                </a:lnTo>
                <a:lnTo>
                  <a:pt x="1836563" y="18935"/>
                </a:lnTo>
                <a:lnTo>
                  <a:pt x="1855499" y="64651"/>
                </a:lnTo>
                <a:lnTo>
                  <a:pt x="1855499" y="323248"/>
                </a:lnTo>
                <a:lnTo>
                  <a:pt x="1850419" y="348413"/>
                </a:lnTo>
                <a:lnTo>
                  <a:pt x="1836564" y="368964"/>
                </a:lnTo>
                <a:lnTo>
                  <a:pt x="1816013" y="382819"/>
                </a:lnTo>
                <a:lnTo>
                  <a:pt x="1790848" y="387899"/>
                </a:lnTo>
                <a:close/>
              </a:path>
            </a:pathLst>
          </a:custGeom>
          <a:solidFill>
            <a:srgbClr val="197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897133" y="2822133"/>
            <a:ext cx="122491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 Qtr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Orders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706875" y="3064924"/>
            <a:ext cx="1856105" cy="833755"/>
          </a:xfrm>
          <a:custGeom>
            <a:avLst/>
            <a:gdLst/>
            <a:ahLst/>
            <a:cxnLst/>
            <a:rect l="l" t="t" r="r" b="b"/>
            <a:pathLst>
              <a:path w="1856104" h="833754">
                <a:moveTo>
                  <a:pt x="1716547" y="833699"/>
                </a:moveTo>
                <a:lnTo>
                  <a:pt x="138952" y="833699"/>
                </a:lnTo>
                <a:lnTo>
                  <a:pt x="95032" y="826616"/>
                </a:lnTo>
                <a:lnTo>
                  <a:pt x="56889" y="806890"/>
                </a:lnTo>
                <a:lnTo>
                  <a:pt x="26809" y="776810"/>
                </a:lnTo>
                <a:lnTo>
                  <a:pt x="7083" y="738667"/>
                </a:lnTo>
                <a:lnTo>
                  <a:pt x="0" y="694747"/>
                </a:lnTo>
                <a:lnTo>
                  <a:pt x="0" y="138952"/>
                </a:lnTo>
                <a:lnTo>
                  <a:pt x="7083" y="95032"/>
                </a:lnTo>
                <a:lnTo>
                  <a:pt x="26809" y="56889"/>
                </a:lnTo>
                <a:lnTo>
                  <a:pt x="56889" y="26809"/>
                </a:lnTo>
                <a:lnTo>
                  <a:pt x="95032" y="7083"/>
                </a:lnTo>
                <a:lnTo>
                  <a:pt x="138952" y="0"/>
                </a:lnTo>
                <a:lnTo>
                  <a:pt x="1716547" y="0"/>
                </a:lnTo>
                <a:lnTo>
                  <a:pt x="1769722" y="10577"/>
                </a:lnTo>
                <a:lnTo>
                  <a:pt x="1814801" y="40698"/>
                </a:lnTo>
                <a:lnTo>
                  <a:pt x="1844922" y="85777"/>
                </a:lnTo>
                <a:lnTo>
                  <a:pt x="1855499" y="138952"/>
                </a:lnTo>
                <a:lnTo>
                  <a:pt x="1855499" y="694747"/>
                </a:lnTo>
                <a:lnTo>
                  <a:pt x="1848416" y="738667"/>
                </a:lnTo>
                <a:lnTo>
                  <a:pt x="1828690" y="776810"/>
                </a:lnTo>
                <a:lnTo>
                  <a:pt x="1798610" y="806890"/>
                </a:lnTo>
                <a:lnTo>
                  <a:pt x="1760467" y="826616"/>
                </a:lnTo>
                <a:lnTo>
                  <a:pt x="1716547" y="833699"/>
                </a:lnTo>
                <a:close/>
              </a:path>
            </a:pathLst>
          </a:custGeom>
          <a:solidFill>
            <a:srgbClr val="5B9BD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484765" y="3321818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55" dirty="0">
                <a:latin typeface="Arial"/>
                <a:cs typeface="Arial"/>
              </a:rPr>
              <a:t>98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06875" y="2747499"/>
            <a:ext cx="1856105" cy="387985"/>
          </a:xfrm>
          <a:custGeom>
            <a:avLst/>
            <a:gdLst/>
            <a:ahLst/>
            <a:cxnLst/>
            <a:rect l="l" t="t" r="r" b="b"/>
            <a:pathLst>
              <a:path w="1856104" h="387985">
                <a:moveTo>
                  <a:pt x="1790848" y="387899"/>
                </a:moveTo>
                <a:lnTo>
                  <a:pt x="64651" y="387899"/>
                </a:lnTo>
                <a:lnTo>
                  <a:pt x="39486" y="382819"/>
                </a:lnTo>
                <a:lnTo>
                  <a:pt x="18935" y="368964"/>
                </a:lnTo>
                <a:lnTo>
                  <a:pt x="5080" y="348413"/>
                </a:lnTo>
                <a:lnTo>
                  <a:pt x="0" y="323248"/>
                </a:lnTo>
                <a:lnTo>
                  <a:pt x="0" y="64651"/>
                </a:lnTo>
                <a:lnTo>
                  <a:pt x="5080" y="39486"/>
                </a:lnTo>
                <a:lnTo>
                  <a:pt x="18935" y="18935"/>
                </a:lnTo>
                <a:lnTo>
                  <a:pt x="39486" y="5080"/>
                </a:lnTo>
                <a:lnTo>
                  <a:pt x="64651" y="0"/>
                </a:lnTo>
                <a:lnTo>
                  <a:pt x="1790848" y="0"/>
                </a:lnTo>
                <a:lnTo>
                  <a:pt x="1836563" y="18935"/>
                </a:lnTo>
                <a:lnTo>
                  <a:pt x="1855499" y="64651"/>
                </a:lnTo>
                <a:lnTo>
                  <a:pt x="1855499" y="323248"/>
                </a:lnTo>
                <a:lnTo>
                  <a:pt x="1850419" y="348413"/>
                </a:lnTo>
                <a:lnTo>
                  <a:pt x="1836564" y="368964"/>
                </a:lnTo>
                <a:lnTo>
                  <a:pt x="1816013" y="382819"/>
                </a:lnTo>
                <a:lnTo>
                  <a:pt x="1790848" y="387899"/>
                </a:lnTo>
                <a:close/>
              </a:path>
            </a:pathLst>
          </a:custGeom>
          <a:solidFill>
            <a:srgbClr val="197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963049" y="2822133"/>
            <a:ext cx="134366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Avg</a:t>
            </a:r>
            <a:r>
              <a:rPr sz="13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Days</a:t>
            </a:r>
            <a:r>
              <a:rPr sz="13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Ship</a:t>
            </a:r>
            <a:endParaRPr sz="13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832124" y="3064924"/>
            <a:ext cx="1856105" cy="833755"/>
          </a:xfrm>
          <a:custGeom>
            <a:avLst/>
            <a:gdLst/>
            <a:ahLst/>
            <a:cxnLst/>
            <a:rect l="l" t="t" r="r" b="b"/>
            <a:pathLst>
              <a:path w="1856104" h="833754">
                <a:moveTo>
                  <a:pt x="1716546" y="833699"/>
                </a:moveTo>
                <a:lnTo>
                  <a:pt x="138952" y="833699"/>
                </a:lnTo>
                <a:lnTo>
                  <a:pt x="95032" y="826616"/>
                </a:lnTo>
                <a:lnTo>
                  <a:pt x="56888" y="806890"/>
                </a:lnTo>
                <a:lnTo>
                  <a:pt x="26809" y="776810"/>
                </a:lnTo>
                <a:lnTo>
                  <a:pt x="7083" y="738667"/>
                </a:lnTo>
                <a:lnTo>
                  <a:pt x="0" y="694747"/>
                </a:lnTo>
                <a:lnTo>
                  <a:pt x="0" y="138952"/>
                </a:lnTo>
                <a:lnTo>
                  <a:pt x="7083" y="95032"/>
                </a:lnTo>
                <a:lnTo>
                  <a:pt x="26809" y="56889"/>
                </a:lnTo>
                <a:lnTo>
                  <a:pt x="56888" y="26809"/>
                </a:lnTo>
                <a:lnTo>
                  <a:pt x="95032" y="7083"/>
                </a:lnTo>
                <a:lnTo>
                  <a:pt x="138952" y="0"/>
                </a:lnTo>
                <a:lnTo>
                  <a:pt x="1716546" y="0"/>
                </a:lnTo>
                <a:lnTo>
                  <a:pt x="1769722" y="10577"/>
                </a:lnTo>
                <a:lnTo>
                  <a:pt x="1814801" y="40698"/>
                </a:lnTo>
                <a:lnTo>
                  <a:pt x="1844922" y="85777"/>
                </a:lnTo>
                <a:lnTo>
                  <a:pt x="1855499" y="138952"/>
                </a:lnTo>
                <a:lnTo>
                  <a:pt x="1855499" y="694747"/>
                </a:lnTo>
                <a:lnTo>
                  <a:pt x="1848416" y="738667"/>
                </a:lnTo>
                <a:lnTo>
                  <a:pt x="1828690" y="776810"/>
                </a:lnTo>
                <a:lnTo>
                  <a:pt x="1798610" y="806890"/>
                </a:lnTo>
                <a:lnTo>
                  <a:pt x="1760467" y="826616"/>
                </a:lnTo>
                <a:lnTo>
                  <a:pt x="1716546" y="833699"/>
                </a:lnTo>
                <a:close/>
              </a:path>
            </a:pathLst>
          </a:custGeom>
          <a:solidFill>
            <a:srgbClr val="5B9BD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502002" y="3321818"/>
            <a:ext cx="516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5" dirty="0">
                <a:latin typeface="Arial"/>
                <a:cs typeface="Arial"/>
              </a:rPr>
              <a:t>4</a:t>
            </a:r>
            <a:r>
              <a:rPr lang="en-US" sz="1800" b="1" spc="55" dirty="0">
                <a:latin typeface="Arial"/>
                <a:cs typeface="Arial"/>
              </a:rPr>
              <a:t>4</a:t>
            </a:r>
            <a:r>
              <a:rPr sz="1800" b="1" spc="55" dirty="0">
                <a:latin typeface="Arial"/>
                <a:cs typeface="Arial"/>
              </a:rPr>
              <a:t>%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832124" y="2747499"/>
            <a:ext cx="1856105" cy="387985"/>
          </a:xfrm>
          <a:custGeom>
            <a:avLst/>
            <a:gdLst/>
            <a:ahLst/>
            <a:cxnLst/>
            <a:rect l="l" t="t" r="r" b="b"/>
            <a:pathLst>
              <a:path w="1856104" h="387985">
                <a:moveTo>
                  <a:pt x="1790848" y="387899"/>
                </a:moveTo>
                <a:lnTo>
                  <a:pt x="64651" y="387899"/>
                </a:lnTo>
                <a:lnTo>
                  <a:pt x="39486" y="382819"/>
                </a:lnTo>
                <a:lnTo>
                  <a:pt x="18935" y="368964"/>
                </a:lnTo>
                <a:lnTo>
                  <a:pt x="5080" y="348413"/>
                </a:lnTo>
                <a:lnTo>
                  <a:pt x="0" y="323248"/>
                </a:lnTo>
                <a:lnTo>
                  <a:pt x="0" y="64651"/>
                </a:lnTo>
                <a:lnTo>
                  <a:pt x="5080" y="39486"/>
                </a:lnTo>
                <a:lnTo>
                  <a:pt x="18935" y="18935"/>
                </a:lnTo>
                <a:lnTo>
                  <a:pt x="39486" y="5080"/>
                </a:lnTo>
                <a:lnTo>
                  <a:pt x="64651" y="0"/>
                </a:lnTo>
                <a:lnTo>
                  <a:pt x="1790848" y="0"/>
                </a:lnTo>
                <a:lnTo>
                  <a:pt x="1836563" y="18935"/>
                </a:lnTo>
                <a:lnTo>
                  <a:pt x="1855499" y="64651"/>
                </a:lnTo>
                <a:lnTo>
                  <a:pt x="1855499" y="323248"/>
                </a:lnTo>
                <a:lnTo>
                  <a:pt x="1850419" y="348413"/>
                </a:lnTo>
                <a:lnTo>
                  <a:pt x="1836564" y="368964"/>
                </a:lnTo>
                <a:lnTo>
                  <a:pt x="1816013" y="382819"/>
                </a:lnTo>
                <a:lnTo>
                  <a:pt x="1790848" y="387899"/>
                </a:lnTo>
                <a:close/>
              </a:path>
            </a:pathLst>
          </a:custGeom>
          <a:solidFill>
            <a:srgbClr val="197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057434" y="2822133"/>
            <a:ext cx="140589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65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50" dirty="0">
                <a:solidFill>
                  <a:srgbClr val="FFFFFF"/>
                </a:solidFill>
                <a:latin typeface="Arial"/>
                <a:cs typeface="Arial"/>
              </a:rPr>
              <a:t>Good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35" dirty="0">
                <a:solidFill>
                  <a:srgbClr val="FFFFFF"/>
                </a:solidFill>
                <a:latin typeface="Arial"/>
                <a:cs typeface="Arial"/>
              </a:rPr>
              <a:t>Feedback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7769" y="2238025"/>
            <a:ext cx="29305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65" dirty="0"/>
              <a:t>Customer </a:t>
            </a:r>
            <a:r>
              <a:rPr sz="2800" spc="-35" dirty="0"/>
              <a:t>Metrics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4544"/>
            <a:ext cx="6414134" cy="391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Distribution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75" dirty="0"/>
              <a:t>Customers</a:t>
            </a:r>
            <a:r>
              <a:rPr spc="-40" dirty="0"/>
              <a:t> </a:t>
            </a:r>
            <a:r>
              <a:rPr spc="-114" dirty="0"/>
              <a:t>across</a:t>
            </a:r>
            <a:r>
              <a:rPr spc="-40" dirty="0"/>
              <a:t> </a:t>
            </a:r>
            <a:r>
              <a:rPr spc="-10" dirty="0"/>
              <a:t>States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9828" y="3441304"/>
            <a:ext cx="1986914" cy="2679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spc="-20" dirty="0">
                <a:latin typeface="Arial"/>
                <a:cs typeface="Arial"/>
              </a:rPr>
              <a:t>Observations </a:t>
            </a:r>
            <a:r>
              <a:rPr sz="1400" b="1" spc="50" dirty="0">
                <a:latin typeface="Arial"/>
                <a:cs typeface="Arial"/>
              </a:rPr>
              <a:t>/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Findings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200" y="3800871"/>
            <a:ext cx="7162515" cy="1293303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0" dirty="0">
                <a:latin typeface="Arial"/>
                <a:cs typeface="Arial"/>
              </a:rPr>
              <a:t>●</a:t>
            </a:r>
            <a:r>
              <a:rPr lang="en-US" sz="1400" spc="-50" dirty="0">
                <a:latin typeface="Arial"/>
                <a:cs typeface="Arial"/>
              </a:rPr>
              <a:t> </a:t>
            </a:r>
            <a:r>
              <a:rPr lang="en-US" sz="1400" b="1" spc="-50" dirty="0">
                <a:latin typeface="Arial"/>
                <a:cs typeface="Arial"/>
              </a:rPr>
              <a:t>California, Texas, Florida and New York has the large number of customers among all as they are the largest states by population in the US</a:t>
            </a:r>
            <a:endParaRPr sz="14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0" dirty="0">
                <a:latin typeface="Arial"/>
                <a:cs typeface="Arial"/>
              </a:rPr>
              <a:t>●</a:t>
            </a:r>
            <a:r>
              <a:rPr lang="en-US" sz="1400" b="1" spc="-50" dirty="0">
                <a:latin typeface="Arial"/>
                <a:cs typeface="Arial"/>
              </a:rPr>
              <a:t> Number of customers dropped from 86 to 69 when moving to New York which is at the 4</a:t>
            </a:r>
            <a:r>
              <a:rPr lang="en-US" sz="1400" b="1" spc="-50" baseline="30000" dirty="0">
                <a:latin typeface="Arial"/>
                <a:cs typeface="Arial"/>
              </a:rPr>
              <a:t>th</a:t>
            </a:r>
            <a:r>
              <a:rPr lang="en-US" sz="1400" b="1" spc="-50" dirty="0">
                <a:latin typeface="Arial"/>
                <a:cs typeface="Arial"/>
              </a:rPr>
              <a:t> position.</a:t>
            </a:r>
            <a:endParaRPr sz="14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0" dirty="0">
                <a:latin typeface="Arial"/>
                <a:cs typeface="Arial"/>
              </a:rPr>
              <a:t>●</a:t>
            </a:r>
            <a:r>
              <a:rPr lang="en-US" sz="1400" b="1" spc="-50" dirty="0">
                <a:latin typeface="Arial"/>
                <a:cs typeface="Arial"/>
              </a:rPr>
              <a:t> District of Columbia is at the 5</a:t>
            </a:r>
            <a:r>
              <a:rPr lang="en-US" sz="1400" b="1" spc="-50" baseline="30000" dirty="0">
                <a:latin typeface="Arial"/>
                <a:cs typeface="Arial"/>
              </a:rPr>
              <a:t>th</a:t>
            </a:r>
            <a:r>
              <a:rPr lang="en-US" sz="1400" b="1" spc="-50" dirty="0">
                <a:latin typeface="Arial"/>
                <a:cs typeface="Arial"/>
              </a:rPr>
              <a:t> position having 35 number of customers and rest of the states having number of customers less than 33.</a:t>
            </a:r>
            <a:endParaRPr sz="1400" b="1" dirty="0">
              <a:latin typeface="Arial"/>
              <a:cs typeface="Arial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EE6C9AB-822B-A509-CB94-9C834D1BBC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7828024"/>
              </p:ext>
            </p:extLst>
          </p:nvPr>
        </p:nvGraphicFramePr>
        <p:xfrm>
          <a:off x="2057400" y="450551"/>
          <a:ext cx="5212080" cy="2899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Average</a:t>
            </a:r>
            <a:r>
              <a:rPr spc="-135" dirty="0"/>
              <a:t> </a:t>
            </a:r>
            <a:r>
              <a:rPr spc="-50" dirty="0"/>
              <a:t>Customer</a:t>
            </a:r>
            <a:r>
              <a:rPr spc="-114" dirty="0"/>
              <a:t> </a:t>
            </a:r>
            <a:r>
              <a:rPr spc="-30" dirty="0"/>
              <a:t>Ratings</a:t>
            </a:r>
            <a:r>
              <a:rPr spc="-125" dirty="0"/>
              <a:t> </a:t>
            </a:r>
            <a:r>
              <a:rPr dirty="0"/>
              <a:t>by</a:t>
            </a:r>
            <a:r>
              <a:rPr spc="-125" dirty="0"/>
              <a:t> </a:t>
            </a:r>
            <a:r>
              <a:rPr spc="-10" dirty="0"/>
              <a:t>Quarter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2400" y="3867150"/>
            <a:ext cx="1986914" cy="2679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spc="-20" dirty="0">
                <a:latin typeface="Arial"/>
                <a:cs typeface="Arial"/>
              </a:rPr>
              <a:t>Observations </a:t>
            </a:r>
            <a:r>
              <a:rPr sz="1400" b="1" spc="50" dirty="0">
                <a:latin typeface="Arial"/>
                <a:cs typeface="Arial"/>
              </a:rPr>
              <a:t>/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Findings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200" y="4312152"/>
            <a:ext cx="7848315" cy="58541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0" dirty="0">
                <a:latin typeface="Arial"/>
                <a:cs typeface="Arial"/>
              </a:rPr>
              <a:t>●</a:t>
            </a:r>
            <a:r>
              <a:rPr lang="en-US" sz="1400" b="1" spc="-50" dirty="0">
                <a:latin typeface="Arial"/>
                <a:cs typeface="Arial"/>
              </a:rPr>
              <a:t> Average Customer rating decreased continuously from quarter to quarter</a:t>
            </a:r>
            <a:endParaRPr sz="14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0" dirty="0">
                <a:latin typeface="Arial"/>
                <a:cs typeface="Arial"/>
              </a:rPr>
              <a:t>●</a:t>
            </a:r>
            <a:r>
              <a:rPr lang="en-US" sz="1400" b="1" spc="-50" dirty="0">
                <a:latin typeface="Arial"/>
                <a:cs typeface="Arial"/>
              </a:rPr>
              <a:t> Average Customer rating dropped significantly from 3.6 in Quarter 1 to 2.4 in Q4</a:t>
            </a:r>
            <a:endParaRPr sz="14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000" dirty="0">
              <a:latin typeface="Arial"/>
              <a:cs typeface="Arial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DC7EDBF-0B8D-FAFE-625B-9611F79425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261139"/>
              </p:ext>
            </p:extLst>
          </p:nvPr>
        </p:nvGraphicFramePr>
        <p:xfrm>
          <a:off x="1905000" y="742683"/>
          <a:ext cx="4572000" cy="2960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Trend</a:t>
            </a:r>
            <a:r>
              <a:rPr spc="-95" dirty="0"/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spc="-50" dirty="0"/>
              <a:t>Customer</a:t>
            </a:r>
            <a:r>
              <a:rPr spc="-95" dirty="0"/>
              <a:t> </a:t>
            </a:r>
            <a:r>
              <a:rPr spc="-25" dirty="0"/>
              <a:t>Satisfaction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-2572" y="3741071"/>
            <a:ext cx="1986914" cy="2679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spc="-20" dirty="0">
                <a:latin typeface="Arial"/>
                <a:cs typeface="Arial"/>
              </a:rPr>
              <a:t>Observations </a:t>
            </a:r>
            <a:r>
              <a:rPr sz="1400" b="1" spc="50" dirty="0">
                <a:latin typeface="Arial"/>
                <a:cs typeface="Arial"/>
              </a:rPr>
              <a:t>/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Findings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885" y="4029950"/>
            <a:ext cx="6629115" cy="8008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0" dirty="0">
                <a:latin typeface="Arial"/>
                <a:cs typeface="Arial"/>
              </a:rPr>
              <a:t>●</a:t>
            </a:r>
            <a:r>
              <a:rPr lang="en-IN" sz="1400" b="1" spc="-50" dirty="0">
                <a:latin typeface="Arial"/>
                <a:cs typeface="Arial"/>
              </a:rPr>
              <a:t> The percentage of “happy” customers decreased steadily from quarter to quarter</a:t>
            </a:r>
            <a:endParaRPr sz="14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0" dirty="0">
                <a:latin typeface="Arial"/>
                <a:cs typeface="Arial"/>
              </a:rPr>
              <a:t>●</a:t>
            </a:r>
            <a:r>
              <a:rPr lang="en-IN" sz="1400" b="1" spc="-50" dirty="0">
                <a:latin typeface="Arial"/>
                <a:cs typeface="Arial"/>
              </a:rPr>
              <a:t> The percentage of “unhappy” customers increased steadily from quarter to quarter</a:t>
            </a:r>
            <a:endParaRPr sz="14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000" dirty="0">
              <a:latin typeface="Arial"/>
              <a:cs typeface="Arial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3A935E1-73F2-8FB0-4CFD-CEA9E5AB1F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903389"/>
              </p:ext>
            </p:extLst>
          </p:nvPr>
        </p:nvGraphicFramePr>
        <p:xfrm>
          <a:off x="1828800" y="761880"/>
          <a:ext cx="5105400" cy="3029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Top</a:t>
            </a:r>
            <a:r>
              <a:rPr spc="-90" dirty="0"/>
              <a:t> </a:t>
            </a:r>
            <a:r>
              <a:rPr spc="-50" dirty="0"/>
              <a:t>Vehicle</a:t>
            </a:r>
            <a:r>
              <a:rPr spc="-95" dirty="0"/>
              <a:t> </a:t>
            </a:r>
            <a:r>
              <a:rPr spc="-60" dirty="0"/>
              <a:t>makers</a:t>
            </a:r>
            <a:r>
              <a:rPr spc="-90" dirty="0"/>
              <a:t> </a:t>
            </a:r>
            <a:r>
              <a:rPr spc="-10" dirty="0"/>
              <a:t>preferred</a:t>
            </a:r>
            <a:r>
              <a:rPr spc="-90" dirty="0"/>
              <a:t> </a:t>
            </a:r>
            <a:r>
              <a:rPr dirty="0"/>
              <a:t>by</a:t>
            </a:r>
            <a:r>
              <a:rPr spc="-95" dirty="0"/>
              <a:t> </a:t>
            </a:r>
            <a:r>
              <a:rPr spc="-50" dirty="0"/>
              <a:t>customers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171" y="3638550"/>
            <a:ext cx="1986914" cy="2679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spc="-20" dirty="0">
                <a:latin typeface="Arial"/>
                <a:cs typeface="Arial"/>
              </a:rPr>
              <a:t>Observations </a:t>
            </a:r>
            <a:r>
              <a:rPr sz="1400" b="1" spc="50" dirty="0">
                <a:latin typeface="Arial"/>
                <a:cs typeface="Arial"/>
              </a:rPr>
              <a:t>/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Findings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885" y="4029950"/>
            <a:ext cx="5333715" cy="101630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0" dirty="0">
                <a:latin typeface="Arial"/>
                <a:cs typeface="Arial"/>
              </a:rPr>
              <a:t>●</a:t>
            </a:r>
            <a:r>
              <a:rPr lang="en-US" sz="1400" spc="-50" dirty="0">
                <a:latin typeface="Arial"/>
                <a:cs typeface="Arial"/>
              </a:rPr>
              <a:t> </a:t>
            </a:r>
            <a:r>
              <a:rPr lang="en-US" sz="1400" b="1" spc="-50" dirty="0">
                <a:latin typeface="Arial"/>
                <a:cs typeface="Arial"/>
              </a:rPr>
              <a:t>The most preferred vehicle maker is Chevrolet, having 83 customers </a:t>
            </a:r>
            <a:endParaRPr sz="14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0" dirty="0">
                <a:latin typeface="Arial"/>
                <a:cs typeface="Arial"/>
              </a:rPr>
              <a:t>●</a:t>
            </a:r>
            <a:r>
              <a:rPr lang="en-US" sz="1400" b="1" spc="-50" dirty="0">
                <a:latin typeface="Arial"/>
                <a:cs typeface="Arial"/>
              </a:rPr>
              <a:t> Among the top 5 makers preferred by the customers, all except Toyota is the one which is American.</a:t>
            </a:r>
            <a:endParaRPr sz="14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000" dirty="0">
              <a:latin typeface="Arial"/>
              <a:cs typeface="Arial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4C1835B-7593-5F9D-4226-3C84B7034C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6955131"/>
              </p:ext>
            </p:extLst>
          </p:nvPr>
        </p:nvGraphicFramePr>
        <p:xfrm>
          <a:off x="2133284" y="5661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6414134" cy="391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Most</a:t>
            </a:r>
            <a:r>
              <a:rPr spc="-135" dirty="0"/>
              <a:t> </a:t>
            </a:r>
            <a:r>
              <a:rPr spc="-10" dirty="0"/>
              <a:t>preferred</a:t>
            </a:r>
            <a:r>
              <a:rPr spc="-114" dirty="0"/>
              <a:t> </a:t>
            </a:r>
            <a:r>
              <a:rPr spc="-50" dirty="0"/>
              <a:t>vehicle</a:t>
            </a:r>
            <a:r>
              <a:rPr spc="-114" dirty="0"/>
              <a:t> </a:t>
            </a:r>
            <a:r>
              <a:rPr spc="-25" dirty="0"/>
              <a:t>make</a:t>
            </a:r>
            <a:r>
              <a:rPr spc="-114" dirty="0"/>
              <a:t> </a:t>
            </a:r>
            <a:r>
              <a:rPr dirty="0"/>
              <a:t>in</a:t>
            </a:r>
            <a:r>
              <a:rPr spc="-114" dirty="0"/>
              <a:t> </a:t>
            </a:r>
            <a:r>
              <a:rPr spc="-65" dirty="0"/>
              <a:t>each</a:t>
            </a:r>
            <a:r>
              <a:rPr spc="-100" dirty="0"/>
              <a:t> </a:t>
            </a:r>
            <a:r>
              <a:rPr spc="-10" dirty="0"/>
              <a:t>state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-304800" y="3943350"/>
            <a:ext cx="102235" cy="308418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000" dirty="0">
              <a:latin typeface="Arial"/>
              <a:cs typeface="Arial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8B73B44-00FB-DA2B-1349-16222CB97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126143"/>
              </p:ext>
            </p:extLst>
          </p:nvPr>
        </p:nvGraphicFramePr>
        <p:xfrm>
          <a:off x="228600" y="590550"/>
          <a:ext cx="3505200" cy="4485721"/>
        </p:xfrm>
        <a:graphic>
          <a:graphicData uri="http://schemas.openxmlformats.org/drawingml/2006/table">
            <a:tbl>
              <a:tblPr/>
              <a:tblGrid>
                <a:gridCol w="1861518">
                  <a:extLst>
                    <a:ext uri="{9D8B030D-6E8A-4147-A177-3AD203B41FA5}">
                      <a16:colId xmlns:a16="http://schemas.microsoft.com/office/drawing/2014/main" val="1481423866"/>
                    </a:ext>
                  </a:extLst>
                </a:gridCol>
                <a:gridCol w="1643682">
                  <a:extLst>
                    <a:ext uri="{9D8B030D-6E8A-4147-A177-3AD203B41FA5}">
                      <a16:colId xmlns:a16="http://schemas.microsoft.com/office/drawing/2014/main" val="1310382966"/>
                    </a:ext>
                  </a:extLst>
                </a:gridCol>
              </a:tblGrid>
              <a:tr h="2845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1754" marR="1754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MAKER</a:t>
                      </a:r>
                    </a:p>
                  </a:txBody>
                  <a:tcPr marL="1754" marR="1754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596777"/>
                  </a:ext>
                </a:extLst>
              </a:tr>
              <a:tr h="1425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Alabama</a:t>
                      </a:r>
                    </a:p>
                  </a:txBody>
                  <a:tcPr marL="1754" marR="1754" marT="17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Dodge</a:t>
                      </a:r>
                    </a:p>
                  </a:txBody>
                  <a:tcPr marL="1754" marR="1754" marT="17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783969"/>
                  </a:ext>
                </a:extLst>
              </a:tr>
              <a:tr h="1425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Alaska</a:t>
                      </a:r>
                    </a:p>
                  </a:txBody>
                  <a:tcPr marL="1754" marR="1754" marT="17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Chevrolet</a:t>
                      </a:r>
                    </a:p>
                  </a:txBody>
                  <a:tcPr marL="1754" marR="1754" marT="17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713931"/>
                  </a:ext>
                </a:extLst>
              </a:tr>
              <a:tr h="1425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Arizona</a:t>
                      </a:r>
                    </a:p>
                  </a:txBody>
                  <a:tcPr marL="1754" marR="1754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Cadillac</a:t>
                      </a:r>
                    </a:p>
                  </a:txBody>
                  <a:tcPr marL="1754" marR="1754" marT="17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670947"/>
                  </a:ext>
                </a:extLst>
              </a:tr>
              <a:tr h="14252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Pontiac</a:t>
                      </a:r>
                    </a:p>
                  </a:txBody>
                  <a:tcPr marL="1754" marR="1754" marT="17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704397"/>
                  </a:ext>
                </a:extLst>
              </a:tr>
              <a:tr h="142521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Arkansas</a:t>
                      </a:r>
                    </a:p>
                  </a:txBody>
                  <a:tcPr marL="1754" marR="1754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Chevrolet</a:t>
                      </a:r>
                    </a:p>
                  </a:txBody>
                  <a:tcPr marL="1754" marR="1754" marT="17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052615"/>
                  </a:ext>
                </a:extLst>
              </a:tr>
              <a:tr h="13175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GMC</a:t>
                      </a:r>
                    </a:p>
                  </a:txBody>
                  <a:tcPr marL="1754" marR="1754" marT="17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038684"/>
                  </a:ext>
                </a:extLst>
              </a:tr>
              <a:tr h="14252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Mitsubishi</a:t>
                      </a:r>
                    </a:p>
                  </a:txBody>
                  <a:tcPr marL="1754" marR="1754" marT="17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196269"/>
                  </a:ext>
                </a:extLst>
              </a:tr>
              <a:tr h="14252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Pontiac</a:t>
                      </a:r>
                    </a:p>
                  </a:txBody>
                  <a:tcPr marL="1754" marR="1754" marT="17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084516"/>
                  </a:ext>
                </a:extLst>
              </a:tr>
              <a:tr h="13175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Suzuki</a:t>
                      </a:r>
                    </a:p>
                  </a:txBody>
                  <a:tcPr marL="1754" marR="1754" marT="17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030574"/>
                  </a:ext>
                </a:extLst>
              </a:tr>
              <a:tr h="18987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Volkswagen</a:t>
                      </a:r>
                    </a:p>
                  </a:txBody>
                  <a:tcPr marL="1754" marR="1754" marT="17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712654"/>
                  </a:ext>
                </a:extLst>
              </a:tr>
              <a:tr h="13175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California</a:t>
                      </a:r>
                    </a:p>
                  </a:txBody>
                  <a:tcPr marL="1754" marR="1754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</a:t>
                      </a:r>
                    </a:p>
                  </a:txBody>
                  <a:tcPr marL="1754" marR="1754" marT="17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887318"/>
                  </a:ext>
                </a:extLst>
              </a:tr>
              <a:tr h="14252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Chevrolet</a:t>
                      </a:r>
                    </a:p>
                  </a:txBody>
                  <a:tcPr marL="1754" marR="1754" marT="17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738175"/>
                  </a:ext>
                </a:extLst>
              </a:tr>
              <a:tr h="13175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Dodge</a:t>
                      </a:r>
                    </a:p>
                  </a:txBody>
                  <a:tcPr marL="1754" marR="1754" marT="17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488693"/>
                  </a:ext>
                </a:extLst>
              </a:tr>
              <a:tr h="13175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Ford</a:t>
                      </a:r>
                    </a:p>
                  </a:txBody>
                  <a:tcPr marL="1754" marR="1754" marT="17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751728"/>
                  </a:ext>
                </a:extLst>
              </a:tr>
              <a:tr h="13175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Nissan</a:t>
                      </a:r>
                    </a:p>
                  </a:txBody>
                  <a:tcPr marL="1754" marR="1754" marT="17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364445"/>
                  </a:ext>
                </a:extLst>
              </a:tr>
              <a:tr h="1425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Colorado</a:t>
                      </a:r>
                    </a:p>
                  </a:txBody>
                  <a:tcPr marL="1754" marR="1754" marT="17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Chevrolet</a:t>
                      </a:r>
                    </a:p>
                  </a:txBody>
                  <a:tcPr marL="1754" marR="1754" marT="17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39676"/>
                  </a:ext>
                </a:extLst>
              </a:tr>
              <a:tr h="14252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Connecticut</a:t>
                      </a:r>
                    </a:p>
                  </a:txBody>
                  <a:tcPr marL="1754" marR="1754" marT="1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Chevrolet</a:t>
                      </a:r>
                    </a:p>
                  </a:txBody>
                  <a:tcPr marL="1754" marR="1754" marT="17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328925"/>
                  </a:ext>
                </a:extLst>
              </a:tr>
              <a:tr h="14252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Maserati</a:t>
                      </a:r>
                    </a:p>
                  </a:txBody>
                  <a:tcPr marL="1754" marR="1754" marT="17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13684"/>
                  </a:ext>
                </a:extLst>
              </a:tr>
              <a:tr h="14252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Mercury</a:t>
                      </a:r>
                    </a:p>
                  </a:txBody>
                  <a:tcPr marL="1754" marR="1754" marT="17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48833"/>
                  </a:ext>
                </a:extLst>
              </a:tr>
              <a:tr h="13175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Volvo</a:t>
                      </a:r>
                    </a:p>
                  </a:txBody>
                  <a:tcPr marL="1754" marR="1754" marT="17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226548"/>
                  </a:ext>
                </a:extLst>
              </a:tr>
              <a:tr h="1425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Delaware</a:t>
                      </a:r>
                    </a:p>
                  </a:txBody>
                  <a:tcPr marL="1754" marR="1754" marT="17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Mitsubishi</a:t>
                      </a:r>
                    </a:p>
                  </a:txBody>
                  <a:tcPr marL="1754" marR="1754" marT="17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090124"/>
                  </a:ext>
                </a:extLst>
              </a:tr>
              <a:tr h="2845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District of Columbia</a:t>
                      </a:r>
                    </a:p>
                  </a:txBody>
                  <a:tcPr marL="1754" marR="1754" marT="17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Chevrolet</a:t>
                      </a:r>
                    </a:p>
                  </a:txBody>
                  <a:tcPr marL="1754" marR="1754" marT="17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944100"/>
                  </a:ext>
                </a:extLst>
              </a:tr>
              <a:tr h="1317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1754" marR="1754" marT="17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Toyota</a:t>
                      </a:r>
                    </a:p>
                  </a:txBody>
                  <a:tcPr marL="1754" marR="1754" marT="17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754923"/>
                  </a:ext>
                </a:extLst>
              </a:tr>
              <a:tr h="1317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Georgia</a:t>
                      </a:r>
                    </a:p>
                  </a:txBody>
                  <a:tcPr marL="1754" marR="1754" marT="17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Toyota</a:t>
                      </a:r>
                    </a:p>
                  </a:txBody>
                  <a:tcPr marL="1754" marR="1754" marT="17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40552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5B64EC9-50F9-FC96-6E32-A3C5D5D3C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27088"/>
              </p:ext>
            </p:extLst>
          </p:nvPr>
        </p:nvGraphicFramePr>
        <p:xfrm>
          <a:off x="3752710" y="590550"/>
          <a:ext cx="2895600" cy="4107020"/>
        </p:xfrm>
        <a:graphic>
          <a:graphicData uri="http://schemas.openxmlformats.org/drawingml/2006/table">
            <a:tbl>
              <a:tblPr/>
              <a:tblGrid>
                <a:gridCol w="909360">
                  <a:extLst>
                    <a:ext uri="{9D8B030D-6E8A-4147-A177-3AD203B41FA5}">
                      <a16:colId xmlns:a16="http://schemas.microsoft.com/office/drawing/2014/main" val="886069221"/>
                    </a:ext>
                  </a:extLst>
                </a:gridCol>
                <a:gridCol w="1986240">
                  <a:extLst>
                    <a:ext uri="{9D8B030D-6E8A-4147-A177-3AD203B41FA5}">
                      <a16:colId xmlns:a16="http://schemas.microsoft.com/office/drawing/2014/main" val="1011082033"/>
                    </a:ext>
                  </a:extLst>
                </a:gridCol>
              </a:tblGrid>
              <a:tr h="971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1907" marR="1907" marT="1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MAKER</a:t>
                      </a:r>
                    </a:p>
                  </a:txBody>
                  <a:tcPr marL="1907" marR="1907" marT="1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347879"/>
                  </a:ext>
                </a:extLst>
              </a:tr>
              <a:tr h="9716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Hawaii</a:t>
                      </a:r>
                    </a:p>
                  </a:txBody>
                  <a:tcPr marL="1907" marR="1907" marT="1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Cadillac</a:t>
                      </a:r>
                    </a:p>
                  </a:txBody>
                  <a:tcPr marL="1907" marR="1907" marT="1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326331"/>
                  </a:ext>
                </a:extLst>
              </a:tr>
              <a:tr h="9716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Ford</a:t>
                      </a:r>
                    </a:p>
                  </a:txBody>
                  <a:tcPr marL="1907" marR="1907" marT="1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325532"/>
                  </a:ext>
                </a:extLst>
              </a:tr>
              <a:tr h="9716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GMC</a:t>
                      </a:r>
                    </a:p>
                  </a:txBody>
                  <a:tcPr marL="1907" marR="1907" marT="1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413905"/>
                  </a:ext>
                </a:extLst>
              </a:tr>
              <a:tr h="9716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Nissan</a:t>
                      </a:r>
                    </a:p>
                  </a:txBody>
                  <a:tcPr marL="1907" marR="1907" marT="1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97207"/>
                  </a:ext>
                </a:extLst>
              </a:tr>
              <a:tr h="37698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Pontiac</a:t>
                      </a:r>
                    </a:p>
                  </a:txBody>
                  <a:tcPr marL="1907" marR="1907" marT="1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0012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Toyota</a:t>
                      </a:r>
                    </a:p>
                  </a:txBody>
                  <a:tcPr marL="1907" marR="1907" marT="1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119647"/>
                  </a:ext>
                </a:extLst>
              </a:tr>
              <a:tr h="971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Idaho</a:t>
                      </a:r>
                    </a:p>
                  </a:txBody>
                  <a:tcPr marL="1907" marR="1907" marT="1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Dodge</a:t>
                      </a:r>
                    </a:p>
                  </a:txBody>
                  <a:tcPr marL="1907" marR="1907" marT="1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330157"/>
                  </a:ext>
                </a:extLst>
              </a:tr>
              <a:tr h="9716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Illinois</a:t>
                      </a:r>
                    </a:p>
                  </a:txBody>
                  <a:tcPr marL="1907" marR="1907" marT="1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Chevrolet</a:t>
                      </a:r>
                    </a:p>
                  </a:txBody>
                  <a:tcPr marL="1907" marR="1907" marT="1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506896"/>
                  </a:ext>
                </a:extLst>
              </a:tr>
              <a:tr h="9716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GMC</a:t>
                      </a:r>
                    </a:p>
                  </a:txBody>
                  <a:tcPr marL="1907" marR="1907" marT="1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614564"/>
                  </a:ext>
                </a:extLst>
              </a:tr>
              <a:tr h="9716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Ford</a:t>
                      </a:r>
                    </a:p>
                  </a:txBody>
                  <a:tcPr marL="1907" marR="1907" marT="1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376504"/>
                  </a:ext>
                </a:extLst>
              </a:tr>
              <a:tr h="971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Indiana</a:t>
                      </a:r>
                    </a:p>
                  </a:txBody>
                  <a:tcPr marL="1907" marR="1907" marT="1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Mazda</a:t>
                      </a:r>
                    </a:p>
                  </a:txBody>
                  <a:tcPr marL="1907" marR="1907" marT="1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99751"/>
                  </a:ext>
                </a:extLst>
              </a:tr>
              <a:tr h="97164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Iowa</a:t>
                      </a:r>
                    </a:p>
                  </a:txBody>
                  <a:tcPr marL="1907" marR="1907" marT="1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Chevrolet</a:t>
                      </a:r>
                    </a:p>
                  </a:txBody>
                  <a:tcPr marL="1907" marR="1907" marT="1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168177"/>
                  </a:ext>
                </a:extLst>
              </a:tr>
              <a:tr h="9716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Chrysler</a:t>
                      </a:r>
                    </a:p>
                  </a:txBody>
                  <a:tcPr marL="1907" marR="1907" marT="1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767588"/>
                  </a:ext>
                </a:extLst>
              </a:tr>
              <a:tr h="9716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Dodge</a:t>
                      </a:r>
                    </a:p>
                  </a:txBody>
                  <a:tcPr marL="1907" marR="1907" marT="1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870752"/>
                  </a:ext>
                </a:extLst>
              </a:tr>
              <a:tr h="9716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Ford</a:t>
                      </a:r>
                    </a:p>
                  </a:txBody>
                  <a:tcPr marL="1907" marR="1907" marT="1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792127"/>
                  </a:ext>
                </a:extLst>
              </a:tr>
              <a:tr h="9716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Hyundai</a:t>
                      </a:r>
                    </a:p>
                  </a:txBody>
                  <a:tcPr marL="1907" marR="1907" marT="1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693957"/>
                  </a:ext>
                </a:extLst>
              </a:tr>
              <a:tr h="9716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Isuzu</a:t>
                      </a:r>
                    </a:p>
                  </a:txBody>
                  <a:tcPr marL="1907" marR="1907" marT="1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762771"/>
                  </a:ext>
                </a:extLst>
              </a:tr>
              <a:tr h="9716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Jeep</a:t>
                      </a:r>
                    </a:p>
                  </a:txBody>
                  <a:tcPr marL="1907" marR="1907" marT="1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036943"/>
                  </a:ext>
                </a:extLst>
              </a:tr>
              <a:tr h="9716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Mazda</a:t>
                      </a:r>
                    </a:p>
                  </a:txBody>
                  <a:tcPr marL="1907" marR="1907" marT="1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283279"/>
                  </a:ext>
                </a:extLst>
              </a:tr>
              <a:tr h="9716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Pontiac</a:t>
                      </a:r>
                    </a:p>
                  </a:txBody>
                  <a:tcPr marL="1907" marR="1907" marT="1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524401"/>
                  </a:ext>
                </a:extLst>
              </a:tr>
              <a:tr h="9716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Porsche</a:t>
                      </a:r>
                    </a:p>
                  </a:txBody>
                  <a:tcPr marL="1907" marR="1907" marT="1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968368"/>
                  </a:ext>
                </a:extLst>
              </a:tr>
              <a:tr h="9716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Subaru</a:t>
                      </a:r>
                    </a:p>
                  </a:txBody>
                  <a:tcPr marL="1907" marR="1907" marT="19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16197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D2E940D-BBA7-08E0-64BF-503DF6387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372143"/>
              </p:ext>
            </p:extLst>
          </p:nvPr>
        </p:nvGraphicFramePr>
        <p:xfrm>
          <a:off x="6667220" y="590550"/>
          <a:ext cx="1874077" cy="1720250"/>
        </p:xfrm>
        <a:graphic>
          <a:graphicData uri="http://schemas.openxmlformats.org/drawingml/2006/table">
            <a:tbl>
              <a:tblPr/>
              <a:tblGrid>
                <a:gridCol w="864022">
                  <a:extLst>
                    <a:ext uri="{9D8B030D-6E8A-4147-A177-3AD203B41FA5}">
                      <a16:colId xmlns:a16="http://schemas.microsoft.com/office/drawing/2014/main" val="1339163837"/>
                    </a:ext>
                  </a:extLst>
                </a:gridCol>
                <a:gridCol w="1010055">
                  <a:extLst>
                    <a:ext uri="{9D8B030D-6E8A-4147-A177-3AD203B41FA5}">
                      <a16:colId xmlns:a16="http://schemas.microsoft.com/office/drawing/2014/main" val="1949965285"/>
                    </a:ext>
                  </a:extLst>
                </a:gridCol>
              </a:tblGrid>
              <a:tr h="1052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4385" marR="4385" marT="43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MAKER</a:t>
                      </a:r>
                    </a:p>
                  </a:txBody>
                  <a:tcPr marL="4385" marR="4385" marT="43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67654"/>
                  </a:ext>
                </a:extLst>
              </a:tr>
              <a:tr h="105251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Carolina</a:t>
                      </a:r>
                    </a:p>
                  </a:txBody>
                  <a:tcPr marL="4385" marR="4385" marT="43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Acura</a:t>
                      </a:r>
                    </a:p>
                  </a:txBody>
                  <a:tcPr marL="4385" marR="4385" marT="43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318265"/>
                  </a:ext>
                </a:extLst>
              </a:tr>
              <a:tr h="10525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BMW</a:t>
                      </a:r>
                    </a:p>
                  </a:txBody>
                  <a:tcPr marL="4385" marR="4385" marT="43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826295"/>
                  </a:ext>
                </a:extLst>
              </a:tr>
              <a:tr h="10525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Buick</a:t>
                      </a:r>
                    </a:p>
                  </a:txBody>
                  <a:tcPr marL="4385" marR="4385" marT="43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090876"/>
                  </a:ext>
                </a:extLst>
              </a:tr>
              <a:tr h="10525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Dodge</a:t>
                      </a:r>
                    </a:p>
                  </a:txBody>
                  <a:tcPr marL="4385" marR="4385" marT="43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301778"/>
                  </a:ext>
                </a:extLst>
              </a:tr>
              <a:tr h="10525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Isuzu</a:t>
                      </a:r>
                    </a:p>
                  </a:txBody>
                  <a:tcPr marL="4385" marR="4385" marT="43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306740"/>
                  </a:ext>
                </a:extLst>
              </a:tr>
              <a:tr h="10525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Jaguar</a:t>
                      </a:r>
                    </a:p>
                  </a:txBody>
                  <a:tcPr marL="4385" marR="4385" marT="43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539310"/>
                  </a:ext>
                </a:extLst>
              </a:tr>
              <a:tr h="10525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Kia</a:t>
                      </a:r>
                    </a:p>
                  </a:txBody>
                  <a:tcPr marL="4385" marR="4385" marT="43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527118"/>
                  </a:ext>
                </a:extLst>
              </a:tr>
              <a:tr h="10525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Mazda</a:t>
                      </a:r>
                    </a:p>
                  </a:txBody>
                  <a:tcPr marL="4385" marR="4385" marT="43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72070"/>
                  </a:ext>
                </a:extLst>
              </a:tr>
              <a:tr h="10525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Mitsubishi</a:t>
                      </a:r>
                    </a:p>
                  </a:txBody>
                  <a:tcPr marL="4385" marR="4385" marT="43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0190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4AFB-6F62-3A01-AE05-BF665F14A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0"/>
            <a:ext cx="6096000" cy="369332"/>
          </a:xfrm>
        </p:spPr>
        <p:txBody>
          <a:bodyPr/>
          <a:lstStyle/>
          <a:p>
            <a:r>
              <a:rPr lang="en-US" dirty="0"/>
              <a:t>Most</a:t>
            </a:r>
            <a:r>
              <a:rPr lang="en-US" spc="-135" dirty="0"/>
              <a:t> </a:t>
            </a:r>
            <a:r>
              <a:rPr lang="en-US" spc="-10" dirty="0"/>
              <a:t>preferred</a:t>
            </a:r>
            <a:r>
              <a:rPr lang="en-US" spc="-114" dirty="0"/>
              <a:t> </a:t>
            </a:r>
            <a:r>
              <a:rPr lang="en-US" spc="-50" dirty="0"/>
              <a:t>vehicle</a:t>
            </a:r>
            <a:r>
              <a:rPr lang="en-US" spc="-114" dirty="0"/>
              <a:t> </a:t>
            </a:r>
            <a:r>
              <a:rPr lang="en-US" spc="-25" dirty="0"/>
              <a:t>make</a:t>
            </a:r>
            <a:r>
              <a:rPr lang="en-US" spc="-114" dirty="0"/>
              <a:t> </a:t>
            </a:r>
            <a:r>
              <a:rPr lang="en-US" dirty="0"/>
              <a:t>in</a:t>
            </a:r>
            <a:r>
              <a:rPr lang="en-US" spc="-114" dirty="0"/>
              <a:t> </a:t>
            </a:r>
            <a:r>
              <a:rPr lang="en-US" spc="-65" dirty="0"/>
              <a:t>each</a:t>
            </a:r>
            <a:r>
              <a:rPr lang="en-US" spc="-100" dirty="0"/>
              <a:t> </a:t>
            </a:r>
            <a:r>
              <a:rPr lang="en-US" spc="-10" dirty="0"/>
              <a:t>state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AB2B80-B8BE-FBEB-3CCC-7730F5EA9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487166"/>
              </p:ext>
            </p:extLst>
          </p:nvPr>
        </p:nvGraphicFramePr>
        <p:xfrm>
          <a:off x="228600" y="590550"/>
          <a:ext cx="1969475" cy="4067206"/>
        </p:xfrm>
        <a:graphic>
          <a:graphicData uri="http://schemas.openxmlformats.org/drawingml/2006/table">
            <a:tbl>
              <a:tblPr/>
              <a:tblGrid>
                <a:gridCol w="618512">
                  <a:extLst>
                    <a:ext uri="{9D8B030D-6E8A-4147-A177-3AD203B41FA5}">
                      <a16:colId xmlns:a16="http://schemas.microsoft.com/office/drawing/2014/main" val="3897804144"/>
                    </a:ext>
                  </a:extLst>
                </a:gridCol>
                <a:gridCol w="1350963">
                  <a:extLst>
                    <a:ext uri="{9D8B030D-6E8A-4147-A177-3AD203B41FA5}">
                      <a16:colId xmlns:a16="http://schemas.microsoft.com/office/drawing/2014/main" val="2528779506"/>
                    </a:ext>
                  </a:extLst>
                </a:gridCol>
              </a:tblGrid>
              <a:tr h="478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1993" marR="1993" marT="1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MAKER</a:t>
                      </a:r>
                    </a:p>
                  </a:txBody>
                  <a:tcPr marL="1993" marR="1993" marT="1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726215"/>
                  </a:ext>
                </a:extLst>
              </a:tr>
              <a:tr h="47841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Kansas</a:t>
                      </a:r>
                    </a:p>
                  </a:txBody>
                  <a:tcPr marL="1993" marR="1993" marT="1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Buick</a:t>
                      </a:r>
                    </a:p>
                  </a:txBody>
                  <a:tcPr marL="1993" marR="1993" marT="1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72377"/>
                  </a:ext>
                </a:extLst>
              </a:tr>
              <a:tr h="4784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Dodge</a:t>
                      </a:r>
                    </a:p>
                  </a:txBody>
                  <a:tcPr marL="1993" marR="1993" marT="1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624723"/>
                  </a:ext>
                </a:extLst>
              </a:tr>
              <a:tr h="4784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Ford</a:t>
                      </a:r>
                    </a:p>
                  </a:txBody>
                  <a:tcPr marL="1993" marR="1993" marT="1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554035"/>
                  </a:ext>
                </a:extLst>
              </a:tr>
              <a:tr h="4784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GMC</a:t>
                      </a:r>
                    </a:p>
                  </a:txBody>
                  <a:tcPr marL="1993" marR="1993" marT="1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93375"/>
                  </a:ext>
                </a:extLst>
              </a:tr>
              <a:tr h="4784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Honda</a:t>
                      </a:r>
                    </a:p>
                  </a:txBody>
                  <a:tcPr marL="1993" marR="1993" marT="1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678165"/>
                  </a:ext>
                </a:extLst>
              </a:tr>
              <a:tr h="4784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Lexus</a:t>
                      </a:r>
                    </a:p>
                  </a:txBody>
                  <a:tcPr marL="1993" marR="1993" marT="1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996837"/>
                  </a:ext>
                </a:extLst>
              </a:tr>
              <a:tr h="4784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Maserati</a:t>
                      </a:r>
                    </a:p>
                  </a:txBody>
                  <a:tcPr marL="1993" marR="1993" marT="1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244666"/>
                  </a:ext>
                </a:extLst>
              </a:tr>
              <a:tr h="4784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Mazda</a:t>
                      </a:r>
                    </a:p>
                  </a:txBody>
                  <a:tcPr marL="1993" marR="1993" marT="1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604370"/>
                  </a:ext>
                </a:extLst>
              </a:tr>
              <a:tr h="4784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Mercedes-Benz</a:t>
                      </a:r>
                    </a:p>
                  </a:txBody>
                  <a:tcPr marL="1993" marR="1993" marT="1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483645"/>
                  </a:ext>
                </a:extLst>
              </a:tr>
              <a:tr h="4784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Nissan</a:t>
                      </a:r>
                    </a:p>
                  </a:txBody>
                  <a:tcPr marL="1993" marR="1993" marT="1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780520"/>
                  </a:ext>
                </a:extLst>
              </a:tr>
              <a:tr h="4784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Saab</a:t>
                      </a:r>
                    </a:p>
                  </a:txBody>
                  <a:tcPr marL="1993" marR="1993" marT="1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905653"/>
                  </a:ext>
                </a:extLst>
              </a:tr>
              <a:tr h="4784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Suzuki</a:t>
                      </a:r>
                    </a:p>
                  </a:txBody>
                  <a:tcPr marL="1993" marR="1993" marT="1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021972"/>
                  </a:ext>
                </a:extLst>
              </a:tr>
              <a:tr h="4784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Volkswagen</a:t>
                      </a:r>
                    </a:p>
                  </a:txBody>
                  <a:tcPr marL="1993" marR="1993" marT="1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420950"/>
                  </a:ext>
                </a:extLst>
              </a:tr>
              <a:tr h="47841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Kentucky</a:t>
                      </a:r>
                    </a:p>
                  </a:txBody>
                  <a:tcPr marL="1993" marR="1993" marT="1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Acura</a:t>
                      </a:r>
                    </a:p>
                  </a:txBody>
                  <a:tcPr marL="1993" marR="1993" marT="1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625771"/>
                  </a:ext>
                </a:extLst>
              </a:tr>
              <a:tr h="4784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</a:t>
                      </a:r>
                    </a:p>
                  </a:txBody>
                  <a:tcPr marL="1993" marR="1993" marT="1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157452"/>
                  </a:ext>
                </a:extLst>
              </a:tr>
              <a:tr h="4784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Mercedes-Benz</a:t>
                      </a:r>
                    </a:p>
                  </a:txBody>
                  <a:tcPr marL="1993" marR="1993" marT="1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555655"/>
                  </a:ext>
                </a:extLst>
              </a:tr>
              <a:tr h="4784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Mercury</a:t>
                      </a:r>
                    </a:p>
                  </a:txBody>
                  <a:tcPr marL="1993" marR="1993" marT="1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11670"/>
                  </a:ext>
                </a:extLst>
              </a:tr>
              <a:tr h="4784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Nissan</a:t>
                      </a:r>
                    </a:p>
                  </a:txBody>
                  <a:tcPr marL="1993" marR="1993" marT="1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683397"/>
                  </a:ext>
                </a:extLst>
              </a:tr>
              <a:tr h="4784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Pontiac</a:t>
                      </a:r>
                    </a:p>
                  </a:txBody>
                  <a:tcPr marL="1993" marR="1993" marT="1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227893"/>
                  </a:ext>
                </a:extLst>
              </a:tr>
              <a:tr h="4784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Ram</a:t>
                      </a:r>
                    </a:p>
                  </a:txBody>
                  <a:tcPr marL="1993" marR="1993" marT="1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04087"/>
                  </a:ext>
                </a:extLst>
              </a:tr>
              <a:tr h="4784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Volvo</a:t>
                      </a:r>
                    </a:p>
                  </a:txBody>
                  <a:tcPr marL="1993" marR="1993" marT="19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80556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4A11CF-F1B6-D187-9BB1-0798DF173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765404"/>
              </p:ext>
            </p:extLst>
          </p:nvPr>
        </p:nvGraphicFramePr>
        <p:xfrm>
          <a:off x="2222236" y="590550"/>
          <a:ext cx="2121164" cy="3335688"/>
        </p:xfrm>
        <a:graphic>
          <a:graphicData uri="http://schemas.openxmlformats.org/drawingml/2006/table">
            <a:tbl>
              <a:tblPr/>
              <a:tblGrid>
                <a:gridCol w="997368">
                  <a:extLst>
                    <a:ext uri="{9D8B030D-6E8A-4147-A177-3AD203B41FA5}">
                      <a16:colId xmlns:a16="http://schemas.microsoft.com/office/drawing/2014/main" val="3918687201"/>
                    </a:ext>
                  </a:extLst>
                </a:gridCol>
                <a:gridCol w="1123796">
                  <a:extLst>
                    <a:ext uri="{9D8B030D-6E8A-4147-A177-3AD203B41FA5}">
                      <a16:colId xmlns:a16="http://schemas.microsoft.com/office/drawing/2014/main" val="808692675"/>
                    </a:ext>
                  </a:extLst>
                </a:gridCol>
              </a:tblGrid>
              <a:tr h="584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2436" marR="2436" marT="2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MAKER</a:t>
                      </a:r>
                    </a:p>
                  </a:txBody>
                  <a:tcPr marL="2436" marR="2436" marT="2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790913"/>
                  </a:ext>
                </a:extLst>
              </a:tr>
              <a:tr h="58473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Louisiana</a:t>
                      </a:r>
                    </a:p>
                  </a:txBody>
                  <a:tcPr marL="2436" marR="2436" marT="2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Nissan</a:t>
                      </a:r>
                    </a:p>
                  </a:txBody>
                  <a:tcPr marL="2436" marR="2436" marT="2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771106"/>
                  </a:ext>
                </a:extLst>
              </a:tr>
              <a:tr h="5847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BMW</a:t>
                      </a:r>
                    </a:p>
                  </a:txBody>
                  <a:tcPr marL="2436" marR="2436" marT="2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924273"/>
                  </a:ext>
                </a:extLst>
              </a:tr>
              <a:tr h="5847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Ford</a:t>
                      </a:r>
                    </a:p>
                  </a:txBody>
                  <a:tcPr marL="2436" marR="2436" marT="2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136701"/>
                  </a:ext>
                </a:extLst>
              </a:tr>
              <a:tr h="5847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Pontiac</a:t>
                      </a:r>
                    </a:p>
                  </a:txBody>
                  <a:tcPr marL="2436" marR="2436" marT="2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039252"/>
                  </a:ext>
                </a:extLst>
              </a:tr>
              <a:tr h="5847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Kia</a:t>
                      </a:r>
                    </a:p>
                  </a:txBody>
                  <a:tcPr marL="2436" marR="2436" marT="2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939174"/>
                  </a:ext>
                </a:extLst>
              </a:tr>
              <a:tr h="584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Maine</a:t>
                      </a:r>
                    </a:p>
                  </a:txBody>
                  <a:tcPr marL="2436" marR="2436" marT="2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Mercedes-Benz</a:t>
                      </a:r>
                    </a:p>
                  </a:txBody>
                  <a:tcPr marL="2436" marR="2436" marT="2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645689"/>
                  </a:ext>
                </a:extLst>
              </a:tr>
              <a:tr h="584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Maryland</a:t>
                      </a:r>
                    </a:p>
                  </a:txBody>
                  <a:tcPr marL="2436" marR="2436" marT="2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Ford</a:t>
                      </a:r>
                    </a:p>
                  </a:txBody>
                  <a:tcPr marL="2436" marR="2436" marT="2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707638"/>
                  </a:ext>
                </a:extLst>
              </a:tr>
              <a:tr h="5847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Massachusetts</a:t>
                      </a:r>
                    </a:p>
                  </a:txBody>
                  <a:tcPr marL="2436" marR="2436" marT="2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Dodge</a:t>
                      </a:r>
                    </a:p>
                  </a:txBody>
                  <a:tcPr marL="2436" marR="2436" marT="2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839516"/>
                  </a:ext>
                </a:extLst>
              </a:tr>
              <a:tr h="5847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Chevrolet</a:t>
                      </a:r>
                    </a:p>
                  </a:txBody>
                  <a:tcPr marL="2436" marR="2436" marT="2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181844"/>
                  </a:ext>
                </a:extLst>
              </a:tr>
              <a:tr h="584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Michigan</a:t>
                      </a:r>
                    </a:p>
                  </a:txBody>
                  <a:tcPr marL="2436" marR="2436" marT="2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Ford</a:t>
                      </a:r>
                    </a:p>
                  </a:txBody>
                  <a:tcPr marL="2436" marR="2436" marT="2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430177"/>
                  </a:ext>
                </a:extLst>
              </a:tr>
              <a:tr h="584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Minnesota</a:t>
                      </a:r>
                    </a:p>
                  </a:txBody>
                  <a:tcPr marL="2436" marR="2436" marT="2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GMC</a:t>
                      </a:r>
                    </a:p>
                  </a:txBody>
                  <a:tcPr marL="2436" marR="2436" marT="2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416926"/>
                  </a:ext>
                </a:extLst>
              </a:tr>
              <a:tr h="5847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Mississippi</a:t>
                      </a:r>
                    </a:p>
                  </a:txBody>
                  <a:tcPr marL="2436" marR="2436" marT="2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Dodge</a:t>
                      </a:r>
                    </a:p>
                  </a:txBody>
                  <a:tcPr marL="2436" marR="2436" marT="2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577388"/>
                  </a:ext>
                </a:extLst>
              </a:tr>
              <a:tr h="5847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Toyota</a:t>
                      </a:r>
                    </a:p>
                  </a:txBody>
                  <a:tcPr marL="2436" marR="2436" marT="2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087624"/>
                  </a:ext>
                </a:extLst>
              </a:tr>
              <a:tr h="5847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Missouri</a:t>
                      </a:r>
                    </a:p>
                  </a:txBody>
                  <a:tcPr marL="2436" marR="2436" marT="2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Chevrolet</a:t>
                      </a:r>
                    </a:p>
                  </a:txBody>
                  <a:tcPr marL="2436" marR="2436" marT="2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453245"/>
                  </a:ext>
                </a:extLst>
              </a:tr>
              <a:tr h="5847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Montana</a:t>
                      </a:r>
                    </a:p>
                  </a:txBody>
                  <a:tcPr marL="2436" marR="2436" marT="2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Chevrolet</a:t>
                      </a:r>
                    </a:p>
                  </a:txBody>
                  <a:tcPr marL="2436" marR="2436" marT="2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965726"/>
                  </a:ext>
                </a:extLst>
              </a:tr>
              <a:tr h="5847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Dodge</a:t>
                      </a:r>
                    </a:p>
                  </a:txBody>
                  <a:tcPr marL="2436" marR="2436" marT="2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808297"/>
                  </a:ext>
                </a:extLst>
              </a:tr>
              <a:tr h="5847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Mitsubishi</a:t>
                      </a:r>
                    </a:p>
                  </a:txBody>
                  <a:tcPr marL="2436" marR="2436" marT="24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96494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179897C-D578-943B-B85D-8EED4655F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092859"/>
              </p:ext>
            </p:extLst>
          </p:nvPr>
        </p:nvGraphicFramePr>
        <p:xfrm>
          <a:off x="4367561" y="556632"/>
          <a:ext cx="2246491" cy="4529720"/>
        </p:xfrm>
        <a:graphic>
          <a:graphicData uri="http://schemas.openxmlformats.org/drawingml/2006/table">
            <a:tbl>
              <a:tblPr/>
              <a:tblGrid>
                <a:gridCol w="1075990">
                  <a:extLst>
                    <a:ext uri="{9D8B030D-6E8A-4147-A177-3AD203B41FA5}">
                      <a16:colId xmlns:a16="http://schemas.microsoft.com/office/drawing/2014/main" val="2358823287"/>
                    </a:ext>
                  </a:extLst>
                </a:gridCol>
                <a:gridCol w="1170501">
                  <a:extLst>
                    <a:ext uri="{9D8B030D-6E8A-4147-A177-3AD203B41FA5}">
                      <a16:colId xmlns:a16="http://schemas.microsoft.com/office/drawing/2014/main" val="484071089"/>
                    </a:ext>
                  </a:extLst>
                </a:gridCol>
              </a:tblGrid>
              <a:tr h="1742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MAKER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485581"/>
                  </a:ext>
                </a:extLst>
              </a:tr>
              <a:tr h="174220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Nebraska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Cadillac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775519"/>
                  </a:ext>
                </a:extLst>
              </a:tr>
              <a:tr h="1742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Chevrolet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213329"/>
                  </a:ext>
                </a:extLst>
              </a:tr>
              <a:tr h="1742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Mercedes-Benz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8981353"/>
                  </a:ext>
                </a:extLst>
              </a:tr>
              <a:tr h="1742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Nissan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375995"/>
                  </a:ext>
                </a:extLst>
              </a:tr>
              <a:tr h="1742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Pontiac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595753"/>
                  </a:ext>
                </a:extLst>
              </a:tr>
              <a:tr h="1742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Toyota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492964"/>
                  </a:ext>
                </a:extLst>
              </a:tr>
              <a:tr h="1742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Volkswagen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36948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Nevada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Pontiac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251866"/>
                  </a:ext>
                </a:extLst>
              </a:tr>
              <a:tr h="17422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Hampshire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Chrysler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35083"/>
                  </a:ext>
                </a:extLst>
              </a:tr>
              <a:tr h="1742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Lexus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976869"/>
                  </a:ext>
                </a:extLst>
              </a:tr>
              <a:tr h="1742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Lincoln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20224"/>
                  </a:ext>
                </a:extLst>
              </a:tr>
              <a:tr h="1742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Jersey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Hyundai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357257"/>
                  </a:ext>
                </a:extLst>
              </a:tr>
              <a:tr h="1742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Mercedes-Benz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710847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Mexico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Dodge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033368"/>
                  </a:ext>
                </a:extLst>
              </a:tr>
              <a:tr h="1742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Toyota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797304"/>
                  </a:ext>
                </a:extLst>
              </a:tr>
              <a:tr h="1742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Pontiac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24022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Carolina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Volvo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544957"/>
                  </a:ext>
                </a:extLst>
              </a:tr>
              <a:tr h="1742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Dakota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Ford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329884"/>
                  </a:ext>
                </a:extLst>
              </a:tr>
              <a:tr h="1742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Hyundai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90372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Ohio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Chevrolet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423982"/>
                  </a:ext>
                </a:extLst>
              </a:tr>
              <a:tr h="17422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Oklahoma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Ferrari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546023"/>
                  </a:ext>
                </a:extLst>
              </a:tr>
              <a:tr h="1742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Mazda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307394"/>
                  </a:ext>
                </a:extLst>
              </a:tr>
              <a:tr h="1742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Toyota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169030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Oregon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Toyota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720329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Pennsylvania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Toyota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61774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E9EE855-5ADF-BB4F-ADD0-5C62ACBD0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894728"/>
              </p:ext>
            </p:extLst>
          </p:nvPr>
        </p:nvGraphicFramePr>
        <p:xfrm>
          <a:off x="6668909" y="556632"/>
          <a:ext cx="2246491" cy="4402502"/>
        </p:xfrm>
        <a:graphic>
          <a:graphicData uri="http://schemas.openxmlformats.org/drawingml/2006/table">
            <a:tbl>
              <a:tblPr/>
              <a:tblGrid>
                <a:gridCol w="1056297">
                  <a:extLst>
                    <a:ext uri="{9D8B030D-6E8A-4147-A177-3AD203B41FA5}">
                      <a16:colId xmlns:a16="http://schemas.microsoft.com/office/drawing/2014/main" val="1592494702"/>
                    </a:ext>
                  </a:extLst>
                </a:gridCol>
                <a:gridCol w="1190194">
                  <a:extLst>
                    <a:ext uri="{9D8B030D-6E8A-4147-A177-3AD203B41FA5}">
                      <a16:colId xmlns:a16="http://schemas.microsoft.com/office/drawing/2014/main" val="3618797584"/>
                    </a:ext>
                  </a:extLst>
                </a:gridCol>
              </a:tblGrid>
              <a:tr h="404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MAKER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646882"/>
                  </a:ext>
                </a:extLst>
              </a:tr>
              <a:tr h="404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Tennessee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Mazda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835381"/>
                  </a:ext>
                </a:extLst>
              </a:tr>
              <a:tr h="404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Texas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Chevrolet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12139"/>
                  </a:ext>
                </a:extLst>
              </a:tr>
              <a:tr h="40481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Utah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Buick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084379"/>
                  </a:ext>
                </a:extLst>
              </a:tr>
              <a:tr h="404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Chevrolet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007671"/>
                  </a:ext>
                </a:extLst>
              </a:tr>
              <a:tr h="404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Dodge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466876"/>
                  </a:ext>
                </a:extLst>
              </a:tr>
              <a:tr h="404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Isuzu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2225689"/>
                  </a:ext>
                </a:extLst>
              </a:tr>
              <a:tr h="404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Lincoln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279791"/>
                  </a:ext>
                </a:extLst>
              </a:tr>
              <a:tr h="404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Maybach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443042"/>
                  </a:ext>
                </a:extLst>
              </a:tr>
              <a:tr h="404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Oldsmobile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820"/>
                  </a:ext>
                </a:extLst>
              </a:tr>
              <a:tr h="404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Pontiac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023013"/>
                  </a:ext>
                </a:extLst>
              </a:tr>
              <a:tr h="404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Subaru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00126"/>
                  </a:ext>
                </a:extLst>
              </a:tr>
              <a:tr h="404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Volkswagen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658469"/>
                  </a:ext>
                </a:extLst>
              </a:tr>
              <a:tr h="404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Vermont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Mazda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111498"/>
                  </a:ext>
                </a:extLst>
              </a:tr>
              <a:tr h="404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Virginia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Ford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697796"/>
                  </a:ext>
                </a:extLst>
              </a:tr>
              <a:tr h="404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Chevrolet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421834"/>
                  </a:ext>
                </a:extLst>
              </a:tr>
              <a:tr h="404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Virginia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Mercedes-Benz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348665"/>
                  </a:ext>
                </a:extLst>
              </a:tr>
              <a:tr h="40481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Wisconsin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Acura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671150"/>
                  </a:ext>
                </a:extLst>
              </a:tr>
              <a:tr h="404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Cadillac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07812"/>
                  </a:ext>
                </a:extLst>
              </a:tr>
              <a:tr h="404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Chevrolet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793138"/>
                  </a:ext>
                </a:extLst>
              </a:tr>
              <a:tr h="404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Dodge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768215"/>
                  </a:ext>
                </a:extLst>
              </a:tr>
              <a:tr h="404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Honda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968145"/>
                  </a:ext>
                </a:extLst>
              </a:tr>
              <a:tr h="404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Mazda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494625"/>
                  </a:ext>
                </a:extLst>
              </a:tr>
              <a:tr h="404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Nissan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328733"/>
                  </a:ext>
                </a:extLst>
              </a:tr>
              <a:tr h="404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Pontiac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4722"/>
                  </a:ext>
                </a:extLst>
              </a:tr>
              <a:tr h="404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Wyoming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Buick</a:t>
                      </a:r>
                    </a:p>
                  </a:txBody>
                  <a:tcPr marL="1687" marR="1687" marT="16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383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709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191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877</Words>
  <Application>Microsoft Office PowerPoint</Application>
  <PresentationFormat>On-screen Show (16:9)</PresentationFormat>
  <Paragraphs>305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Business Overview</vt:lpstr>
      <vt:lpstr>Customer Metrics</vt:lpstr>
      <vt:lpstr>Distribution of Customers across States</vt:lpstr>
      <vt:lpstr>Average Customer Ratings by Quarter</vt:lpstr>
      <vt:lpstr>Trend of Customer Satisfaction</vt:lpstr>
      <vt:lpstr>Top Vehicle makers preferred by customers</vt:lpstr>
      <vt:lpstr>Most preferred vehicle make in each state</vt:lpstr>
      <vt:lpstr>Most preferred vehicle make in each state</vt:lpstr>
      <vt:lpstr>Revenue Metrics</vt:lpstr>
      <vt:lpstr>Trend of purchases by Quarter</vt:lpstr>
      <vt:lpstr>Quarter on Quarter % change in Revenue</vt:lpstr>
      <vt:lpstr>Trend of Revenue and Orders by Quarter</vt:lpstr>
      <vt:lpstr>Shipping Metrics</vt:lpstr>
      <vt:lpstr>Average discount offered by Credit Card type</vt:lpstr>
      <vt:lpstr>Time taken to ship orders by Quarter</vt:lpstr>
      <vt:lpstr>Insights and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new_wheels_sample_QBR_template</dc:title>
  <dc:creator>ANAY TIWARI</dc:creator>
  <cp:lastModifiedBy>Anay Tiwari</cp:lastModifiedBy>
  <cp:revision>1</cp:revision>
  <dcterms:created xsi:type="dcterms:W3CDTF">2023-12-23T08:45:19Z</dcterms:created>
  <dcterms:modified xsi:type="dcterms:W3CDTF">2023-12-24T08:27:28Z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2023-12-23T00:00:00Z</vt:filetime>
  </property>
  <property fmtid="{D5CDD505-2E9C-101B-9397-08002B2CF9AE}" pid="3" name="Creator">
    <vt:lpwstr>Google</vt:lpwstr>
  </property>
  <property fmtid="{D5CDD505-2E9C-101B-9397-08002B2CF9AE}" pid="4" name="LastSaved">
    <vt:filetime>2023-12-23T00:00:00Z</vt:filetime>
  </property>
  <property fmtid="{D5CDD505-2E9C-101B-9397-08002B2CF9AE}" pid="5" name="Producer">
    <vt:lpwstr>pdf-lib (https://github.com/Hopding/pdf-lib)</vt:lpwstr>
  </property>
</Properties>
</file>