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2" r:id="rId3"/>
    <p:sldId id="259" r:id="rId4"/>
    <p:sldId id="261" r:id="rId5"/>
    <p:sldId id="263" r:id="rId6"/>
    <p:sldId id="271" r:id="rId7"/>
    <p:sldId id="264" r:id="rId8"/>
    <p:sldId id="265" r:id="rId9"/>
    <p:sldId id="266" r:id="rId10"/>
    <p:sldId id="267" r:id="rId11"/>
    <p:sldId id="270" r:id="rId12"/>
    <p:sldId id="272" r:id="rId13"/>
    <p:sldId id="268" r:id="rId14"/>
    <p:sldId id="273" r:id="rId15"/>
    <p:sldId id="274" r:id="rId16"/>
    <p:sldId id="278" r:id="rId17"/>
    <p:sldId id="269" r:id="rId18"/>
    <p:sldId id="275" r:id="rId19"/>
    <p:sldId id="276" r:id="rId20"/>
    <p:sldId id="279"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582F-14A3-7F99-8441-78705F78A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135F42-F1EB-4995-13F3-4BD1148D4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75B754-C9C5-8CD5-B450-E6D97AD71E34}"/>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5" name="Footer Placeholder 4">
            <a:extLst>
              <a:ext uri="{FF2B5EF4-FFF2-40B4-BE49-F238E27FC236}">
                <a16:creationId xmlns:a16="http://schemas.microsoft.com/office/drawing/2014/main" id="{A985BF76-8CEF-2E73-BEB4-E0A5EDC16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B086-A58C-24E5-8A32-E387E557DEEF}"/>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232848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7EDF-66CF-F140-17AA-8074DFB303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EAC487-E87A-F72C-5A2F-3057F5980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703782-C8A5-70B5-8F23-8652843F9637}"/>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5" name="Footer Placeholder 4">
            <a:extLst>
              <a:ext uri="{FF2B5EF4-FFF2-40B4-BE49-F238E27FC236}">
                <a16:creationId xmlns:a16="http://schemas.microsoft.com/office/drawing/2014/main" id="{D026DB3F-944A-84E4-EA80-60626B255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D676F-4C42-68B6-9E2A-A617F519A2E7}"/>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82778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52FF8-64F6-4D86-E8AC-242949609C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C64ECF-3C68-2891-058C-12F97CF45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7B4AA7-D1AC-E5D3-8D34-56F92B91F268}"/>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5" name="Footer Placeholder 4">
            <a:extLst>
              <a:ext uri="{FF2B5EF4-FFF2-40B4-BE49-F238E27FC236}">
                <a16:creationId xmlns:a16="http://schemas.microsoft.com/office/drawing/2014/main" id="{8AB686DB-3A17-6277-6631-002E70D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AF034-10AF-041B-B7BF-4980E3312D20}"/>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57577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C38A-BF19-540D-421A-9AF8601C89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648BF9-2F80-D265-BB5A-6CE53C956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9EE0E3-859C-65E6-5C06-9007B36B23CE}"/>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5" name="Footer Placeholder 4">
            <a:extLst>
              <a:ext uri="{FF2B5EF4-FFF2-40B4-BE49-F238E27FC236}">
                <a16:creationId xmlns:a16="http://schemas.microsoft.com/office/drawing/2014/main" id="{05DBFA67-D910-5530-E759-E9553723ED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995A06-4AE7-5E4D-885A-02C980C77CA0}"/>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406326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482F-B64C-52D8-9967-5E2447DD00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ED2ADE-08D7-D783-5C34-072C8581C5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8C890B-37A8-7698-E4D6-D9460A375B4C}"/>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5" name="Footer Placeholder 4">
            <a:extLst>
              <a:ext uri="{FF2B5EF4-FFF2-40B4-BE49-F238E27FC236}">
                <a16:creationId xmlns:a16="http://schemas.microsoft.com/office/drawing/2014/main" id="{3F4A5B75-BB92-C34A-1BF3-B494DECA3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2E883B-DAC6-2807-8B3E-2D40716EDF7D}"/>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320343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CBC6-E8DD-8B9E-1C13-9D365D2FDB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53C763-9C5F-389A-061A-830F8A9157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6048AF-32BD-03F6-74C5-EFD65F3FAF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93CB68-FAD2-D19C-F908-A9C750505061}"/>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6" name="Footer Placeholder 5">
            <a:extLst>
              <a:ext uri="{FF2B5EF4-FFF2-40B4-BE49-F238E27FC236}">
                <a16:creationId xmlns:a16="http://schemas.microsoft.com/office/drawing/2014/main" id="{2586634B-760E-59B1-3424-8E002669A2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FDE89C-42CC-BFAC-F109-68D44B9C50BB}"/>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1972482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AC88-977C-F1E0-186F-32E1D17779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D78FFE-8803-FD89-6DA9-5D338F45B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E503C-5599-7952-3230-39E8831A7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B44A5D-12BE-DF68-A82B-AD67A904D7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BE8C2-FDB5-2A20-A91C-63F29C46DD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757FE2-ED07-BFDA-169F-78E23E24A6BB}"/>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8" name="Footer Placeholder 7">
            <a:extLst>
              <a:ext uri="{FF2B5EF4-FFF2-40B4-BE49-F238E27FC236}">
                <a16:creationId xmlns:a16="http://schemas.microsoft.com/office/drawing/2014/main" id="{7BFE4E47-FA90-DCE0-15E6-48378F040E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76ED09-5670-DA75-E193-9D25709C1A47}"/>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375532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1128-4923-B73C-9F9B-D02A164067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8E7A5A-6122-BF77-712E-431B96B139BD}"/>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4" name="Footer Placeholder 3">
            <a:extLst>
              <a:ext uri="{FF2B5EF4-FFF2-40B4-BE49-F238E27FC236}">
                <a16:creationId xmlns:a16="http://schemas.microsoft.com/office/drawing/2014/main" id="{A51EBFDC-ED3F-693D-FE46-D672E68F6C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53C8C0-E10F-F343-7EA5-1CE9EFC21822}"/>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297035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9BB64-CA16-9565-D31E-8FA849DA5EE9}"/>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3" name="Footer Placeholder 2">
            <a:extLst>
              <a:ext uri="{FF2B5EF4-FFF2-40B4-BE49-F238E27FC236}">
                <a16:creationId xmlns:a16="http://schemas.microsoft.com/office/drawing/2014/main" id="{5C78FAB6-97F0-97D2-39E0-4648E0C04C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AAF3CC-D664-021B-0F1D-89F257249EDC}"/>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378384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F51E-6760-5825-2717-0771E5408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D627A3-213A-FA89-B0B3-7D08DDCE1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1A1115-333B-576E-5056-592465558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EB660-1DFD-5CA1-09E1-4E41B999290D}"/>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6" name="Footer Placeholder 5">
            <a:extLst>
              <a:ext uri="{FF2B5EF4-FFF2-40B4-BE49-F238E27FC236}">
                <a16:creationId xmlns:a16="http://schemas.microsoft.com/office/drawing/2014/main" id="{E5D88A45-A50D-D78F-6E1A-4ECE442E71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370DB-011D-30C8-B11C-E69CDAFAFB29}"/>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190990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8377-BEC6-3F3F-03F0-41906DAAD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71C11-C4A7-2172-6D58-EA4B987CB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618024-0904-9B70-2CE9-F6A55684A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869BA-CCA7-5EFA-44F1-DAACBD657021}"/>
              </a:ext>
            </a:extLst>
          </p:cNvPr>
          <p:cNvSpPr>
            <a:spLocks noGrp="1"/>
          </p:cNvSpPr>
          <p:nvPr>
            <p:ph type="dt" sz="half" idx="10"/>
          </p:nvPr>
        </p:nvSpPr>
        <p:spPr/>
        <p:txBody>
          <a:bodyPr/>
          <a:lstStyle/>
          <a:p>
            <a:fld id="{44DE7687-404D-44EA-B1DB-AD89F03017DF}" type="datetimeFigureOut">
              <a:rPr lang="en-IN" smtClean="0"/>
              <a:t>16-10-2025</a:t>
            </a:fld>
            <a:endParaRPr lang="en-IN"/>
          </a:p>
        </p:txBody>
      </p:sp>
      <p:sp>
        <p:nvSpPr>
          <p:cNvPr id="6" name="Footer Placeholder 5">
            <a:extLst>
              <a:ext uri="{FF2B5EF4-FFF2-40B4-BE49-F238E27FC236}">
                <a16:creationId xmlns:a16="http://schemas.microsoft.com/office/drawing/2014/main" id="{CE0CB729-8EA0-DD37-EE81-3AF7715AF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2A5295-7089-A9F5-ECB7-9F3426A2ADEA}"/>
              </a:ext>
            </a:extLst>
          </p:cNvPr>
          <p:cNvSpPr>
            <a:spLocks noGrp="1"/>
          </p:cNvSpPr>
          <p:nvPr>
            <p:ph type="sldNum" sz="quarter" idx="12"/>
          </p:nvPr>
        </p:nvSpPr>
        <p:spPr/>
        <p:txBody>
          <a:bodyPr/>
          <a:lstStyle/>
          <a:p>
            <a:fld id="{C4994D80-82D5-4C05-9FAE-9E0899014EDB}" type="slidenum">
              <a:rPr lang="en-IN" smtClean="0"/>
              <a:t>‹#›</a:t>
            </a:fld>
            <a:endParaRPr lang="en-IN"/>
          </a:p>
        </p:txBody>
      </p:sp>
    </p:spTree>
    <p:extLst>
      <p:ext uri="{BB962C8B-B14F-4D97-AF65-F5344CB8AC3E}">
        <p14:creationId xmlns:p14="http://schemas.microsoft.com/office/powerpoint/2010/main" val="46022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AED72-C08B-4B0F-A370-D5CC5273C0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5875E0-6233-8B15-8C58-2ABECEF2F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4B5685-7B4A-4A84-73B2-A87050344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E7687-404D-44EA-B1DB-AD89F03017DF}" type="datetimeFigureOut">
              <a:rPr lang="en-IN" smtClean="0"/>
              <a:t>16-10-2025</a:t>
            </a:fld>
            <a:endParaRPr lang="en-IN"/>
          </a:p>
        </p:txBody>
      </p:sp>
      <p:sp>
        <p:nvSpPr>
          <p:cNvPr id="5" name="Footer Placeholder 4">
            <a:extLst>
              <a:ext uri="{FF2B5EF4-FFF2-40B4-BE49-F238E27FC236}">
                <a16:creationId xmlns:a16="http://schemas.microsoft.com/office/drawing/2014/main" id="{9E010127-54F0-FEE1-9AFF-B09D9840C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5CEF34-5628-71E9-DCF2-8975EDB221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94D80-82D5-4C05-9FAE-9E0899014EDB}" type="slidenum">
              <a:rPr lang="en-IN" smtClean="0"/>
              <a:t>‹#›</a:t>
            </a:fld>
            <a:endParaRPr lang="en-IN"/>
          </a:p>
        </p:txBody>
      </p:sp>
    </p:spTree>
    <p:extLst>
      <p:ext uri="{BB962C8B-B14F-4D97-AF65-F5344CB8AC3E}">
        <p14:creationId xmlns:p14="http://schemas.microsoft.com/office/powerpoint/2010/main" val="37367965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E29F-D31F-328C-EAE1-C9986435181A}"/>
              </a:ext>
            </a:extLst>
          </p:cNvPr>
          <p:cNvSpPr>
            <a:spLocks noGrp="1"/>
          </p:cNvSpPr>
          <p:nvPr>
            <p:ph type="ctrTitle"/>
          </p:nvPr>
        </p:nvSpPr>
        <p:spPr>
          <a:xfrm>
            <a:off x="1524000" y="865239"/>
            <a:ext cx="9144000" cy="2300748"/>
          </a:xfrm>
        </p:spPr>
        <p:txBody>
          <a:bodyPr>
            <a:normAutofit/>
          </a:bodyPr>
          <a:lstStyle/>
          <a:p>
            <a:r>
              <a:rPr lang="en-US" sz="4800" b="1" dirty="0"/>
              <a:t>Distributed Systems </a:t>
            </a:r>
            <a:br>
              <a:rPr lang="en-US" sz="4800" dirty="0"/>
            </a:br>
            <a:r>
              <a:rPr lang="en-US" sz="4800" dirty="0"/>
              <a:t>Unit - V Consistency and Replication</a:t>
            </a:r>
            <a:endParaRPr lang="en-IN" sz="4800" dirty="0"/>
          </a:p>
        </p:txBody>
      </p:sp>
      <p:sp>
        <p:nvSpPr>
          <p:cNvPr id="3" name="Subtitle 2">
            <a:extLst>
              <a:ext uri="{FF2B5EF4-FFF2-40B4-BE49-F238E27FC236}">
                <a16:creationId xmlns:a16="http://schemas.microsoft.com/office/drawing/2014/main" id="{9BEF6252-8C0F-84D3-E388-2581FE74C141}"/>
              </a:ext>
            </a:extLst>
          </p:cNvPr>
          <p:cNvSpPr>
            <a:spLocks noGrp="1"/>
          </p:cNvSpPr>
          <p:nvPr>
            <p:ph type="subTitle" idx="1"/>
          </p:nvPr>
        </p:nvSpPr>
        <p:spPr/>
        <p:txBody>
          <a:bodyPr/>
          <a:lstStyle/>
          <a:p>
            <a:r>
              <a:rPr lang="en-US" sz="4400" dirty="0"/>
              <a:t>Client-Centric Consistency Models</a:t>
            </a:r>
            <a:endParaRPr lang="en-IN" sz="4400" dirty="0"/>
          </a:p>
          <a:p>
            <a:endParaRPr lang="en-IN" dirty="0"/>
          </a:p>
        </p:txBody>
      </p:sp>
    </p:spTree>
    <p:extLst>
      <p:ext uri="{BB962C8B-B14F-4D97-AF65-F5344CB8AC3E}">
        <p14:creationId xmlns:p14="http://schemas.microsoft.com/office/powerpoint/2010/main" val="3028287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8CB1-D586-E147-BC0B-23CA4E3385A1}"/>
              </a:ext>
            </a:extLst>
          </p:cNvPr>
          <p:cNvSpPr>
            <a:spLocks noGrp="1"/>
          </p:cNvSpPr>
          <p:nvPr>
            <p:ph type="title"/>
          </p:nvPr>
        </p:nvSpPr>
        <p:spPr/>
        <p:txBody>
          <a:bodyPr/>
          <a:lstStyle/>
          <a:p>
            <a:r>
              <a:rPr lang="en-IN" b="1" dirty="0"/>
              <a:t>Monotonic Writes</a:t>
            </a:r>
          </a:p>
        </p:txBody>
      </p:sp>
      <p:sp>
        <p:nvSpPr>
          <p:cNvPr id="3" name="Content Placeholder 2">
            <a:extLst>
              <a:ext uri="{FF2B5EF4-FFF2-40B4-BE49-F238E27FC236}">
                <a16:creationId xmlns:a16="http://schemas.microsoft.com/office/drawing/2014/main" id="{C3B4AB5D-1FA3-A48A-048B-30689AD4EB7A}"/>
              </a:ext>
            </a:extLst>
          </p:cNvPr>
          <p:cNvSpPr>
            <a:spLocks noGrp="1"/>
          </p:cNvSpPr>
          <p:nvPr>
            <p:ph idx="1"/>
          </p:nvPr>
        </p:nvSpPr>
        <p:spPr>
          <a:xfrm>
            <a:off x="838200" y="1504334"/>
            <a:ext cx="10515600" cy="4988541"/>
          </a:xfrm>
        </p:spPr>
        <p:txBody>
          <a:bodyPr>
            <a:normAutofit lnSpcReduction="10000"/>
          </a:bodyPr>
          <a:lstStyle/>
          <a:p>
            <a:pPr>
              <a:buFont typeface="Wingdings" panose="05000000000000000000" pitchFamily="2" charset="2"/>
              <a:buChar char="Ø"/>
            </a:pPr>
            <a:r>
              <a:rPr lang="en-US" dirty="0"/>
              <a:t>In a monotonic-write consistent store, the following condition holds: </a:t>
            </a:r>
          </a:p>
          <a:p>
            <a:pPr marL="0" indent="0">
              <a:buNone/>
            </a:pPr>
            <a:r>
              <a:rPr lang="en-US" i="1" dirty="0"/>
              <a:t>            A write operation by a process on a data item x is completed before any successive write operation on x by the same process. </a:t>
            </a:r>
          </a:p>
          <a:p>
            <a:pPr>
              <a:buFont typeface="Wingdings" panose="05000000000000000000" pitchFamily="2" charset="2"/>
              <a:buChar char="Ø"/>
            </a:pPr>
            <a:r>
              <a:rPr lang="en-US" dirty="0"/>
              <a:t>If we have two successive operations </a:t>
            </a:r>
            <a:r>
              <a:rPr lang="en-US" dirty="0" err="1"/>
              <a:t>W</a:t>
            </a:r>
            <a:r>
              <a:rPr lang="en-US" baseline="-25000" dirty="0" err="1"/>
              <a:t>k</a:t>
            </a:r>
            <a:r>
              <a:rPr lang="en-US" dirty="0"/>
              <a:t> (x</a:t>
            </a:r>
            <a:r>
              <a:rPr lang="en-US" baseline="-25000" dirty="0"/>
              <a:t>i</a:t>
            </a:r>
            <a:r>
              <a:rPr lang="en-US" dirty="0"/>
              <a:t> ) and </a:t>
            </a:r>
            <a:r>
              <a:rPr lang="en-US" dirty="0" err="1"/>
              <a:t>W</a:t>
            </a:r>
            <a:r>
              <a:rPr lang="en-US" baseline="-25000" dirty="0" err="1"/>
              <a:t>k</a:t>
            </a:r>
            <a:r>
              <a:rPr lang="en-US" baseline="-25000" dirty="0"/>
              <a:t> </a:t>
            </a:r>
            <a:r>
              <a:rPr lang="en-US" dirty="0"/>
              <a:t>(</a:t>
            </a:r>
            <a:r>
              <a:rPr lang="en-US" dirty="0" err="1"/>
              <a:t>x</a:t>
            </a:r>
            <a:r>
              <a:rPr lang="en-US" baseline="-25000" dirty="0" err="1"/>
              <a:t>j</a:t>
            </a:r>
            <a:r>
              <a:rPr lang="en-US" dirty="0"/>
              <a:t> ) by process P</a:t>
            </a:r>
            <a:r>
              <a:rPr lang="en-US" baseline="-25000" dirty="0"/>
              <a:t>k </a:t>
            </a:r>
            <a:r>
              <a:rPr lang="en-US" dirty="0"/>
              <a:t>, then, regardless where </a:t>
            </a:r>
            <a:r>
              <a:rPr lang="en-US" dirty="0" err="1"/>
              <a:t>W</a:t>
            </a:r>
            <a:r>
              <a:rPr lang="en-US" baseline="-25000" dirty="0" err="1"/>
              <a:t>k</a:t>
            </a:r>
            <a:r>
              <a:rPr lang="en-US" dirty="0"/>
              <a:t>(</a:t>
            </a:r>
            <a:r>
              <a:rPr lang="en-US" dirty="0" err="1"/>
              <a:t>x</a:t>
            </a:r>
            <a:r>
              <a:rPr lang="en-US" baseline="-25000" dirty="0" err="1"/>
              <a:t>j</a:t>
            </a:r>
            <a:r>
              <a:rPr lang="en-US" dirty="0"/>
              <a:t>) takes place, we also have WS(xi ; </a:t>
            </a:r>
            <a:r>
              <a:rPr lang="en-US" dirty="0" err="1"/>
              <a:t>xj</a:t>
            </a:r>
            <a:r>
              <a:rPr lang="en-US" dirty="0"/>
              <a:t>).</a:t>
            </a:r>
            <a:endParaRPr lang="en-US" i="1" dirty="0"/>
          </a:p>
          <a:p>
            <a:pPr>
              <a:buFont typeface="Wingdings" panose="05000000000000000000" pitchFamily="2" charset="2"/>
              <a:buChar char="Ø"/>
            </a:pPr>
            <a:r>
              <a:rPr lang="en-US" dirty="0"/>
              <a:t>Thus, completing a write operation means that the copy on which a successive operation is performed reflects the effect of a previous write operation by the same process, no matter where that operation was initiated.</a:t>
            </a:r>
          </a:p>
          <a:p>
            <a:pPr>
              <a:buFont typeface="Wingdings" panose="05000000000000000000" pitchFamily="2" charset="2"/>
              <a:buChar char="Ø"/>
            </a:pPr>
            <a:r>
              <a:rPr lang="en-US" dirty="0"/>
              <a:t>Monotonic-write consistency resembles data-centric FIFO consistency. The essence of FIFO consistency is that write operations by the same process are performed in the correct order everywhere.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2173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618DD-39D5-C30D-EB37-7BBAB631D763}"/>
              </a:ext>
            </a:extLst>
          </p:cNvPr>
          <p:cNvSpPr>
            <a:spLocks noGrp="1"/>
          </p:cNvSpPr>
          <p:nvPr>
            <p:ph type="title"/>
          </p:nvPr>
        </p:nvSpPr>
        <p:spPr/>
        <p:txBody>
          <a:bodyPr/>
          <a:lstStyle/>
          <a:p>
            <a:r>
              <a:rPr lang="en-IN" b="1" dirty="0"/>
              <a:t>Monotonic Writes</a:t>
            </a:r>
          </a:p>
        </p:txBody>
      </p:sp>
      <p:sp>
        <p:nvSpPr>
          <p:cNvPr id="5" name="Content Placeholder 4">
            <a:extLst>
              <a:ext uri="{FF2B5EF4-FFF2-40B4-BE49-F238E27FC236}">
                <a16:creationId xmlns:a16="http://schemas.microsoft.com/office/drawing/2014/main" id="{9A26C9A7-EDF1-1848-9B47-9FCAC34901FB}"/>
              </a:ext>
            </a:extLst>
          </p:cNvPr>
          <p:cNvSpPr>
            <a:spLocks noGrp="1"/>
          </p:cNvSpPr>
          <p:nvPr>
            <p:ph idx="1"/>
          </p:nvPr>
        </p:nvSpPr>
        <p:spPr/>
        <p:txBody>
          <a:bodyPr/>
          <a:lstStyle/>
          <a:p>
            <a:pPr marL="0" indent="0">
              <a:buNone/>
            </a:pPr>
            <a:r>
              <a:rPr lang="en-US" dirty="0"/>
              <a:t>Example: Suppose a software library is updated by replacing some functions.</a:t>
            </a:r>
          </a:p>
          <a:p>
            <a:pPr>
              <a:buFont typeface="Wingdings" panose="05000000000000000000" pitchFamily="2" charset="2"/>
              <a:buChar char="q"/>
            </a:pPr>
            <a:r>
              <a:rPr lang="en-US" dirty="0"/>
              <a:t>Monotonic-write consistency ensures that every update is applied in order, meaning all earlier updates are performed before a new one.</a:t>
            </a:r>
          </a:p>
          <a:p>
            <a:pPr>
              <a:buFont typeface="Wingdings" panose="05000000000000000000" pitchFamily="2" charset="2"/>
              <a:buChar char="q"/>
            </a:pPr>
            <a:r>
              <a:rPr lang="en-US" dirty="0"/>
              <a:t>This guarantees that the final library version always includes all previous changes and is the most recent, complete version.</a:t>
            </a:r>
            <a:br>
              <a:rPr lang="en-US" dirty="0"/>
            </a:br>
            <a:endParaRPr lang="en-US" dirty="0"/>
          </a:p>
        </p:txBody>
      </p:sp>
    </p:spTree>
    <p:extLst>
      <p:ext uri="{BB962C8B-B14F-4D97-AF65-F5344CB8AC3E}">
        <p14:creationId xmlns:p14="http://schemas.microsoft.com/office/powerpoint/2010/main" val="273812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090849-AB7A-CEBF-C875-0A811EF95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007" y="1022555"/>
            <a:ext cx="8796927" cy="4748979"/>
          </a:xfrm>
        </p:spPr>
      </p:pic>
    </p:spTree>
    <p:extLst>
      <p:ext uri="{BB962C8B-B14F-4D97-AF65-F5344CB8AC3E}">
        <p14:creationId xmlns:p14="http://schemas.microsoft.com/office/powerpoint/2010/main" val="412997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88CA-02DB-E30F-65E9-0C68F2B16210}"/>
              </a:ext>
            </a:extLst>
          </p:cNvPr>
          <p:cNvSpPr>
            <a:spLocks noGrp="1"/>
          </p:cNvSpPr>
          <p:nvPr>
            <p:ph type="title"/>
          </p:nvPr>
        </p:nvSpPr>
        <p:spPr/>
        <p:txBody>
          <a:bodyPr/>
          <a:lstStyle/>
          <a:p>
            <a:r>
              <a:rPr lang="en-IN" b="1" dirty="0"/>
              <a:t>Read your Writes</a:t>
            </a:r>
          </a:p>
        </p:txBody>
      </p:sp>
      <p:sp>
        <p:nvSpPr>
          <p:cNvPr id="3" name="Content Placeholder 2">
            <a:extLst>
              <a:ext uri="{FF2B5EF4-FFF2-40B4-BE49-F238E27FC236}">
                <a16:creationId xmlns:a16="http://schemas.microsoft.com/office/drawing/2014/main" id="{811DED73-7531-8574-EFBD-46FA5AC82625}"/>
              </a:ext>
            </a:extLst>
          </p:cNvPr>
          <p:cNvSpPr>
            <a:spLocks noGrp="1"/>
          </p:cNvSpPr>
          <p:nvPr>
            <p:ph idx="1"/>
          </p:nvPr>
        </p:nvSpPr>
        <p:spPr/>
        <p:txBody>
          <a:bodyPr/>
          <a:lstStyle/>
          <a:p>
            <a:pPr>
              <a:buFont typeface="Wingdings" panose="05000000000000000000" pitchFamily="2" charset="2"/>
              <a:buChar char="Ø"/>
            </a:pPr>
            <a:r>
              <a:rPr lang="en-US" dirty="0"/>
              <a:t>A data store is said to provide read-your-writes consistency, if the following condition holds:</a:t>
            </a:r>
          </a:p>
          <a:p>
            <a:pPr marL="0" indent="0">
              <a:buNone/>
            </a:pPr>
            <a:r>
              <a:rPr lang="en-US" i="1" dirty="0"/>
              <a:t>      The effect of a write operation by a process on data item x will always be seen by a successive read operation on x by the same process.</a:t>
            </a:r>
          </a:p>
          <a:p>
            <a:pPr>
              <a:buFont typeface="Wingdings" panose="05000000000000000000" pitchFamily="2" charset="2"/>
              <a:buChar char="Ø"/>
            </a:pPr>
            <a:r>
              <a:rPr lang="en-US" dirty="0"/>
              <a:t>In other words, a write operation is always completed before a successive read operation by the same process, no matter where that read operation takes place.</a:t>
            </a:r>
            <a:endParaRPr lang="en-IN" i="1" dirty="0"/>
          </a:p>
        </p:txBody>
      </p:sp>
    </p:spTree>
    <p:extLst>
      <p:ext uri="{BB962C8B-B14F-4D97-AF65-F5344CB8AC3E}">
        <p14:creationId xmlns:p14="http://schemas.microsoft.com/office/powerpoint/2010/main" val="2127695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12A9-BD3C-D39D-1E8B-6923889929C7}"/>
              </a:ext>
            </a:extLst>
          </p:cNvPr>
          <p:cNvSpPr>
            <a:spLocks noGrp="1"/>
          </p:cNvSpPr>
          <p:nvPr>
            <p:ph type="title"/>
          </p:nvPr>
        </p:nvSpPr>
        <p:spPr/>
        <p:txBody>
          <a:bodyPr/>
          <a:lstStyle/>
          <a:p>
            <a:r>
              <a:rPr lang="en-IN" b="1" dirty="0"/>
              <a:t>Read your Writes</a:t>
            </a:r>
          </a:p>
        </p:txBody>
      </p:sp>
      <p:sp>
        <p:nvSpPr>
          <p:cNvPr id="3" name="Content Placeholder 2">
            <a:extLst>
              <a:ext uri="{FF2B5EF4-FFF2-40B4-BE49-F238E27FC236}">
                <a16:creationId xmlns:a16="http://schemas.microsoft.com/office/drawing/2014/main" id="{1B0613FF-5634-2504-3F21-BFD1E3238C2A}"/>
              </a:ext>
            </a:extLst>
          </p:cNvPr>
          <p:cNvSpPr>
            <a:spLocks noGrp="1"/>
          </p:cNvSpPr>
          <p:nvPr>
            <p:ph idx="1"/>
          </p:nvPr>
        </p:nvSpPr>
        <p:spPr/>
        <p:txBody>
          <a:bodyPr/>
          <a:lstStyle/>
          <a:p>
            <a:pPr>
              <a:buFont typeface="Wingdings" panose="05000000000000000000" pitchFamily="2" charset="2"/>
              <a:buChar char="q"/>
            </a:pPr>
            <a:r>
              <a:rPr lang="en-US" dirty="0"/>
              <a:t>For example, to enter a digital library on the Web, it is often necessary to have an account with an accompanying password.</a:t>
            </a:r>
          </a:p>
          <a:p>
            <a:pPr>
              <a:buFont typeface="Wingdings" panose="05000000000000000000" pitchFamily="2" charset="2"/>
              <a:buChar char="q"/>
            </a:pPr>
            <a:r>
              <a:rPr lang="en-US" dirty="0"/>
              <a:t> However, changing a password may take some time to come into effect, with the result that the library may be inaccessible to the user for a few minutes. </a:t>
            </a:r>
          </a:p>
          <a:p>
            <a:pPr>
              <a:buFont typeface="Wingdings" panose="05000000000000000000" pitchFamily="2" charset="2"/>
              <a:buChar char="q"/>
            </a:pPr>
            <a:r>
              <a:rPr lang="en-US" dirty="0"/>
              <a:t>The delay can be caused because a separate server is used to manage passwords and it may take some time to subsequently propagate (encrypted) passwords to the various servers that constitute the library.</a:t>
            </a:r>
            <a:endParaRPr lang="en-IN" dirty="0"/>
          </a:p>
        </p:txBody>
      </p:sp>
    </p:spTree>
    <p:extLst>
      <p:ext uri="{BB962C8B-B14F-4D97-AF65-F5344CB8AC3E}">
        <p14:creationId xmlns:p14="http://schemas.microsoft.com/office/powerpoint/2010/main" val="427954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1573E3-98A6-A775-B250-3426F9E73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596" y="447658"/>
            <a:ext cx="7497221" cy="2800741"/>
          </a:xfrm>
        </p:spPr>
      </p:pic>
      <p:sp>
        <p:nvSpPr>
          <p:cNvPr id="2" name="TextBox 1">
            <a:extLst>
              <a:ext uri="{FF2B5EF4-FFF2-40B4-BE49-F238E27FC236}">
                <a16:creationId xmlns:a16="http://schemas.microsoft.com/office/drawing/2014/main" id="{14D6879D-930C-7D98-1E9A-39207A0416E2}"/>
              </a:ext>
            </a:extLst>
          </p:cNvPr>
          <p:cNvSpPr txBox="1"/>
          <p:nvPr/>
        </p:nvSpPr>
        <p:spPr>
          <a:xfrm>
            <a:off x="594852" y="3383593"/>
            <a:ext cx="11002296" cy="2893100"/>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t>In Figure 7.18(a) process P1 performed a write operation W1(x1) and later a read operation at a different local copy. </a:t>
            </a:r>
          </a:p>
          <a:p>
            <a:pPr marL="457200" indent="-457200">
              <a:buFont typeface="Wingdings" panose="05000000000000000000" pitchFamily="2" charset="2"/>
              <a:buChar char="Ø"/>
            </a:pPr>
            <a:r>
              <a:rPr lang="en-US" sz="2600" dirty="0"/>
              <a:t>Read-your-writes consistency guarantees that the effects of the write operation can be seen by the succeeding read operation. This is expressed by W2(x1; x2), which states that a process P2 produced a new version of x, yet one based on x1. </a:t>
            </a:r>
          </a:p>
          <a:p>
            <a:pPr marL="457200" indent="-457200">
              <a:buFont typeface="Wingdings" panose="05000000000000000000" pitchFamily="2" charset="2"/>
              <a:buChar char="Ø"/>
            </a:pPr>
            <a:endParaRPr lang="en-IN" sz="2600" dirty="0"/>
          </a:p>
        </p:txBody>
      </p:sp>
    </p:spTree>
    <p:extLst>
      <p:ext uri="{BB962C8B-B14F-4D97-AF65-F5344CB8AC3E}">
        <p14:creationId xmlns:p14="http://schemas.microsoft.com/office/powerpoint/2010/main" val="317095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AD8CF-08B6-149D-D63E-EE6CD4B5E0F9}"/>
              </a:ext>
            </a:extLst>
          </p:cNvPr>
          <p:cNvSpPr>
            <a:spLocks noGrp="1"/>
          </p:cNvSpPr>
          <p:nvPr>
            <p:ph idx="1"/>
          </p:nvPr>
        </p:nvSpPr>
        <p:spPr>
          <a:xfrm>
            <a:off x="749710" y="665419"/>
            <a:ext cx="10515600" cy="4351338"/>
          </a:xfrm>
        </p:spPr>
        <p:txBody>
          <a:bodyPr/>
          <a:lstStyle/>
          <a:p>
            <a:pPr>
              <a:buFont typeface="Wingdings" panose="05000000000000000000" pitchFamily="2" charset="2"/>
              <a:buChar char="Ø"/>
            </a:pPr>
            <a:r>
              <a:rPr lang="en-US" dirty="0"/>
              <a:t>In contrast, in Figure 7.18(b) process P2 produces a version concurrently to x1, expressed as W2(x1|x2).</a:t>
            </a:r>
          </a:p>
          <a:p>
            <a:pPr>
              <a:buFont typeface="Wingdings" panose="05000000000000000000" pitchFamily="2" charset="2"/>
              <a:buChar char="Ø"/>
            </a:pPr>
            <a:r>
              <a:rPr lang="en-US" dirty="0"/>
              <a:t>This means that the effects of the previous write operation by process P1 have not been propagated to L2 at the time x2 was produced. When P1 reads x2, it will not see the effects of its own write operation at L1</a:t>
            </a:r>
            <a:endParaRPr lang="en-IN" dirty="0"/>
          </a:p>
        </p:txBody>
      </p:sp>
    </p:spTree>
    <p:extLst>
      <p:ext uri="{BB962C8B-B14F-4D97-AF65-F5344CB8AC3E}">
        <p14:creationId xmlns:p14="http://schemas.microsoft.com/office/powerpoint/2010/main" val="228248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5654-9F65-838A-ADDD-1388545CF380}"/>
              </a:ext>
            </a:extLst>
          </p:cNvPr>
          <p:cNvSpPr>
            <a:spLocks noGrp="1"/>
          </p:cNvSpPr>
          <p:nvPr>
            <p:ph type="title"/>
          </p:nvPr>
        </p:nvSpPr>
        <p:spPr/>
        <p:txBody>
          <a:bodyPr/>
          <a:lstStyle/>
          <a:p>
            <a:r>
              <a:rPr lang="en-IN" b="1" dirty="0"/>
              <a:t>Writes Follow Reads</a:t>
            </a:r>
          </a:p>
        </p:txBody>
      </p:sp>
      <p:sp>
        <p:nvSpPr>
          <p:cNvPr id="3" name="Content Placeholder 2">
            <a:extLst>
              <a:ext uri="{FF2B5EF4-FFF2-40B4-BE49-F238E27FC236}">
                <a16:creationId xmlns:a16="http://schemas.microsoft.com/office/drawing/2014/main" id="{8C62D4D2-65ED-4797-881B-1A8D1C646738}"/>
              </a:ext>
            </a:extLst>
          </p:cNvPr>
          <p:cNvSpPr>
            <a:spLocks noGrp="1"/>
          </p:cNvSpPr>
          <p:nvPr>
            <p:ph idx="1"/>
          </p:nvPr>
        </p:nvSpPr>
        <p:spPr/>
        <p:txBody>
          <a:bodyPr/>
          <a:lstStyle/>
          <a:p>
            <a:pPr>
              <a:buFont typeface="Wingdings" panose="05000000000000000000" pitchFamily="2" charset="2"/>
              <a:buChar char="Ø"/>
            </a:pPr>
            <a:r>
              <a:rPr lang="en-US" dirty="0"/>
              <a:t>A data store is said to provide writes-follow-reads consistency, if the following holds.</a:t>
            </a:r>
          </a:p>
          <a:p>
            <a:pPr marL="0" indent="0">
              <a:buNone/>
            </a:pPr>
            <a:r>
              <a:rPr lang="en-US" i="1" dirty="0"/>
              <a:t>                 A write operation by a process on a data item x following a previous read operation on x by the same process is guaranteed to take place on the same or a more recent value of x that was read.</a:t>
            </a:r>
          </a:p>
          <a:p>
            <a:pPr>
              <a:buFont typeface="Wingdings" panose="05000000000000000000" pitchFamily="2" charset="2"/>
              <a:buChar char="Ø"/>
            </a:pPr>
            <a:r>
              <a:rPr lang="en-US" dirty="0"/>
              <a:t> In other words, any successive write operation by a process on a data item x will be performed on a copy of x that is up to date with the value most recently read by that process.</a:t>
            </a:r>
            <a:endParaRPr lang="en-IN" dirty="0"/>
          </a:p>
        </p:txBody>
      </p:sp>
    </p:spTree>
    <p:extLst>
      <p:ext uri="{BB962C8B-B14F-4D97-AF65-F5344CB8AC3E}">
        <p14:creationId xmlns:p14="http://schemas.microsoft.com/office/powerpoint/2010/main" val="385443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C9BE-B0D3-2030-D32B-1E648A1D0712}"/>
              </a:ext>
            </a:extLst>
          </p:cNvPr>
          <p:cNvSpPr>
            <a:spLocks noGrp="1"/>
          </p:cNvSpPr>
          <p:nvPr>
            <p:ph type="title"/>
          </p:nvPr>
        </p:nvSpPr>
        <p:spPr/>
        <p:txBody>
          <a:bodyPr/>
          <a:lstStyle/>
          <a:p>
            <a:r>
              <a:rPr lang="en-IN" b="1" dirty="0"/>
              <a:t>Writes Follow Reads</a:t>
            </a:r>
            <a:endParaRPr lang="en-IN" dirty="0"/>
          </a:p>
        </p:txBody>
      </p:sp>
      <p:sp>
        <p:nvSpPr>
          <p:cNvPr id="3" name="Content Placeholder 2">
            <a:extLst>
              <a:ext uri="{FF2B5EF4-FFF2-40B4-BE49-F238E27FC236}">
                <a16:creationId xmlns:a16="http://schemas.microsoft.com/office/drawing/2014/main" id="{168BBFA7-3981-C3F0-C204-3692E953D278}"/>
              </a:ext>
            </a:extLst>
          </p:cNvPr>
          <p:cNvSpPr>
            <a:spLocks noGrp="1"/>
          </p:cNvSpPr>
          <p:nvPr>
            <p:ph idx="1"/>
          </p:nvPr>
        </p:nvSpPr>
        <p:spPr>
          <a:xfrm>
            <a:off x="838200" y="1612490"/>
            <a:ext cx="10515600" cy="4564473"/>
          </a:xfrm>
        </p:spPr>
        <p:txBody>
          <a:bodyPr/>
          <a:lstStyle/>
          <a:p>
            <a:pPr marL="0" indent="0">
              <a:buNone/>
            </a:pPr>
            <a:r>
              <a:rPr lang="en-US" dirty="0"/>
              <a:t>Example: Assume that a user first reads an article A. Then, she reacts by posting a response B.</a:t>
            </a:r>
          </a:p>
          <a:p>
            <a:pPr>
              <a:buFont typeface="Wingdings" panose="05000000000000000000" pitchFamily="2" charset="2"/>
              <a:buChar char="q"/>
            </a:pPr>
            <a:r>
              <a:rPr lang="en-US" dirty="0"/>
              <a:t> By requiring writes-follow-reads consistency, B will be written to any copy of the newsgroup only after A has been written as well. </a:t>
            </a:r>
          </a:p>
          <a:p>
            <a:pPr>
              <a:buFont typeface="Wingdings" panose="05000000000000000000" pitchFamily="2" charset="2"/>
              <a:buChar char="q"/>
            </a:pPr>
            <a:r>
              <a:rPr lang="en-US" dirty="0"/>
              <a:t>The writes-follows-reads consistency assures that reactions to articles are stored at a local copy only if the original is stored there as well.</a:t>
            </a:r>
            <a:endParaRPr lang="en-IN" dirty="0"/>
          </a:p>
        </p:txBody>
      </p:sp>
    </p:spTree>
    <p:extLst>
      <p:ext uri="{BB962C8B-B14F-4D97-AF65-F5344CB8AC3E}">
        <p14:creationId xmlns:p14="http://schemas.microsoft.com/office/powerpoint/2010/main" val="3522140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158C0A-7084-8B1B-F375-72E6B5503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1945" y="649110"/>
            <a:ext cx="7297168" cy="2181529"/>
          </a:xfrm>
        </p:spPr>
      </p:pic>
      <p:sp>
        <p:nvSpPr>
          <p:cNvPr id="2" name="TextBox 1">
            <a:extLst>
              <a:ext uri="{FF2B5EF4-FFF2-40B4-BE49-F238E27FC236}">
                <a16:creationId xmlns:a16="http://schemas.microsoft.com/office/drawing/2014/main" id="{F6EAEFB4-05D6-1BB9-AC01-846BC44CC86D}"/>
              </a:ext>
            </a:extLst>
          </p:cNvPr>
          <p:cNvSpPr txBox="1"/>
          <p:nvPr/>
        </p:nvSpPr>
        <p:spPr>
          <a:xfrm>
            <a:off x="707923" y="3067665"/>
            <a:ext cx="10854812" cy="2893100"/>
          </a:xfrm>
          <a:prstGeom prst="rect">
            <a:avLst/>
          </a:prstGeom>
          <a:noFill/>
        </p:spPr>
        <p:txBody>
          <a:bodyPr wrap="square" rtlCol="0">
            <a:spAutoFit/>
          </a:bodyPr>
          <a:lstStyle/>
          <a:p>
            <a:pPr marL="285750" indent="-285750">
              <a:buFont typeface="Wingdings" panose="05000000000000000000" pitchFamily="2" charset="2"/>
              <a:buChar char="Ø"/>
            </a:pPr>
            <a:r>
              <a:rPr lang="en-US" sz="2600" dirty="0"/>
              <a:t>In Figure 7.19(a), process P2 reads version x1 at local copy L1. This version of x was previously produced at L1 by process P1 through the operation W1(x1). That version was subsequently propagated to L2, and used by another process P3 to produce a new version x2, expressed as W3(x1; x2).</a:t>
            </a:r>
          </a:p>
          <a:p>
            <a:pPr marL="285750" indent="-285750">
              <a:buFont typeface="Wingdings" panose="05000000000000000000" pitchFamily="2" charset="2"/>
              <a:buChar char="Ø"/>
            </a:pPr>
            <a:r>
              <a:rPr lang="en-US" sz="2600" dirty="0"/>
              <a:t> When process P2 later updates its version of x after moving to L2, it is known that it will operate on a version that follows from x1, expressed as W2(x2; x3). Because we also have W3(x1; x2), we known that WS(x1; x3). </a:t>
            </a:r>
          </a:p>
        </p:txBody>
      </p:sp>
    </p:spTree>
    <p:extLst>
      <p:ext uri="{BB962C8B-B14F-4D97-AF65-F5344CB8AC3E}">
        <p14:creationId xmlns:p14="http://schemas.microsoft.com/office/powerpoint/2010/main" val="94584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62B2-C7D1-66F1-FA96-3DED3615CA83}"/>
              </a:ext>
            </a:extLst>
          </p:cNvPr>
          <p:cNvSpPr>
            <a:spLocks noGrp="1"/>
          </p:cNvSpPr>
          <p:nvPr>
            <p:ph type="title"/>
          </p:nvPr>
        </p:nvSpPr>
        <p:spPr/>
        <p:txBody>
          <a:bodyPr/>
          <a:lstStyle/>
          <a:p>
            <a:r>
              <a:rPr lang="en-US" b="1" dirty="0"/>
              <a:t>What is Client-Centric Consistency?</a:t>
            </a:r>
            <a:endParaRPr lang="en-IN" b="1" dirty="0"/>
          </a:p>
        </p:txBody>
      </p:sp>
      <p:sp>
        <p:nvSpPr>
          <p:cNvPr id="3" name="Content Placeholder 2">
            <a:extLst>
              <a:ext uri="{FF2B5EF4-FFF2-40B4-BE49-F238E27FC236}">
                <a16:creationId xmlns:a16="http://schemas.microsoft.com/office/drawing/2014/main" id="{888E5A55-96E0-E163-8F51-32FADB3BDA43}"/>
              </a:ext>
            </a:extLst>
          </p:cNvPr>
          <p:cNvSpPr>
            <a:spLocks noGrp="1"/>
          </p:cNvSpPr>
          <p:nvPr>
            <p:ph idx="1"/>
          </p:nvPr>
        </p:nvSpPr>
        <p:spPr>
          <a:xfrm>
            <a:off x="838200" y="1612490"/>
            <a:ext cx="10515600" cy="4564473"/>
          </a:xfrm>
        </p:spPr>
        <p:txBody>
          <a:bodyPr>
            <a:normAutofit lnSpcReduction="10000"/>
          </a:bodyPr>
          <a:lstStyle/>
          <a:p>
            <a:pPr>
              <a:buFont typeface="Wingdings" panose="05000000000000000000" pitchFamily="2" charset="2"/>
              <a:buChar char="Ø"/>
            </a:pPr>
            <a:r>
              <a:rPr lang="en-US" dirty="0"/>
              <a:t>The previously studied data centric consistency models concern themselves with maintaining a consistent (globally accessible) data-store in the presence of concurrent read/write operations.</a:t>
            </a:r>
          </a:p>
          <a:p>
            <a:pPr>
              <a:buFont typeface="Wingdings" panose="05000000000000000000" pitchFamily="2" charset="2"/>
              <a:buChar char="Ø"/>
            </a:pPr>
            <a:r>
              <a:rPr lang="en-US" dirty="0"/>
              <a:t>There is another class of distributed data store which is characterized by the </a:t>
            </a:r>
            <a:r>
              <a:rPr lang="en-US" i="1" dirty="0">
                <a:solidFill>
                  <a:schemeClr val="accent1"/>
                </a:solidFill>
              </a:rPr>
              <a:t>lack of simultaneous updates</a:t>
            </a:r>
            <a:r>
              <a:rPr lang="en-US" dirty="0"/>
              <a:t>. Here, the emphasis is more on maintaining a consistent view of things for the </a:t>
            </a:r>
            <a:r>
              <a:rPr lang="en-US" i="1" dirty="0">
                <a:solidFill>
                  <a:schemeClr val="accent1"/>
                </a:solidFill>
              </a:rPr>
              <a:t>individual client </a:t>
            </a:r>
            <a:r>
              <a:rPr lang="en-US" dirty="0"/>
              <a:t>process that is currently operating on the data-store.</a:t>
            </a:r>
          </a:p>
          <a:p>
            <a:pPr>
              <a:buFont typeface="Wingdings" panose="05000000000000000000" pitchFamily="2" charset="2"/>
              <a:buChar char="Ø"/>
            </a:pPr>
            <a:r>
              <a:rPr lang="en-US" dirty="0"/>
              <a:t>Client-centric consistency ensures that, from the user’s point of view, data behaves consistently </a:t>
            </a:r>
            <a:r>
              <a:rPr lang="en-US" i="1" dirty="0"/>
              <a:t>over time</a:t>
            </a:r>
            <a:r>
              <a:rPr lang="en-US" dirty="0"/>
              <a:t> even if the system as a whole is only </a:t>
            </a:r>
            <a:r>
              <a:rPr lang="en-US" i="1" dirty="0">
                <a:solidFill>
                  <a:schemeClr val="accent1"/>
                </a:solidFill>
              </a:rPr>
              <a:t>weakly consistent</a:t>
            </a:r>
            <a:r>
              <a:rPr lang="en-US" dirty="0"/>
              <a:t>.</a:t>
            </a:r>
          </a:p>
          <a:p>
            <a:pPr>
              <a:buFont typeface="Wingdings" panose="05000000000000000000" pitchFamily="2" charset="2"/>
              <a:buChar char="Ø"/>
            </a:pPr>
            <a:r>
              <a:rPr lang="en-US" dirty="0"/>
              <a:t>Assumption : Client can access different replicas (mobile user)</a:t>
            </a:r>
            <a:endParaRPr lang="en-IN" dirty="0"/>
          </a:p>
        </p:txBody>
      </p:sp>
    </p:spTree>
    <p:extLst>
      <p:ext uri="{BB962C8B-B14F-4D97-AF65-F5344CB8AC3E}">
        <p14:creationId xmlns:p14="http://schemas.microsoft.com/office/powerpoint/2010/main" val="3581406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45BDB-0EEE-B735-2150-E96A97E6BB33}"/>
              </a:ext>
            </a:extLst>
          </p:cNvPr>
          <p:cNvSpPr>
            <a:spLocks noGrp="1"/>
          </p:cNvSpPr>
          <p:nvPr>
            <p:ph idx="1"/>
          </p:nvPr>
        </p:nvSpPr>
        <p:spPr>
          <a:xfrm>
            <a:off x="730045" y="763741"/>
            <a:ext cx="10515600" cy="4351338"/>
          </a:xfrm>
        </p:spPr>
        <p:txBody>
          <a:bodyPr/>
          <a:lstStyle/>
          <a:p>
            <a:pPr>
              <a:buFont typeface="Wingdings" panose="05000000000000000000" pitchFamily="2" charset="2"/>
              <a:buChar char="Ø"/>
            </a:pPr>
            <a:r>
              <a:rPr lang="en-US" dirty="0"/>
              <a:t>The situation shown in Figure 7.19(b) is different. Process P3 produces a version x2 concurrently to that of x1.</a:t>
            </a:r>
          </a:p>
          <a:p>
            <a:pPr>
              <a:buFont typeface="Wingdings" panose="05000000000000000000" pitchFamily="2" charset="2"/>
              <a:buChar char="Ø"/>
            </a:pPr>
            <a:r>
              <a:rPr lang="en-US" dirty="0"/>
              <a:t> As a consequence, when P2 updates x after reading x1, it will be updating a version it had not read before. Writes follow-reads consistency is then violated.</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5821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E00EFE-7119-E3C7-48FE-0182A4F49BE6}"/>
              </a:ext>
            </a:extLst>
          </p:cNvPr>
          <p:cNvSpPr>
            <a:spLocks noGrp="1"/>
          </p:cNvSpPr>
          <p:nvPr>
            <p:ph type="ctrTitle"/>
          </p:nvPr>
        </p:nvSpPr>
        <p:spPr/>
        <p:txBody>
          <a:bodyPr/>
          <a:lstStyle/>
          <a:p>
            <a:r>
              <a:rPr lang="en-IN" i="1" dirty="0"/>
              <a:t>Thank You</a:t>
            </a:r>
          </a:p>
        </p:txBody>
      </p:sp>
    </p:spTree>
    <p:extLst>
      <p:ext uri="{BB962C8B-B14F-4D97-AF65-F5344CB8AC3E}">
        <p14:creationId xmlns:p14="http://schemas.microsoft.com/office/powerpoint/2010/main" val="363129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233E-F66D-F17B-63F9-8B7DE59EF2E7}"/>
              </a:ext>
            </a:extLst>
          </p:cNvPr>
          <p:cNvSpPr>
            <a:spLocks noGrp="1"/>
          </p:cNvSpPr>
          <p:nvPr>
            <p:ph type="title"/>
          </p:nvPr>
        </p:nvSpPr>
        <p:spPr/>
        <p:txBody>
          <a:bodyPr/>
          <a:lstStyle/>
          <a:p>
            <a:r>
              <a:rPr lang="en-US" b="1" dirty="0"/>
              <a:t>What is Client-Centric Consistency?</a:t>
            </a:r>
            <a:endParaRPr lang="en-IN" dirty="0"/>
          </a:p>
        </p:txBody>
      </p:sp>
      <p:pic>
        <p:nvPicPr>
          <p:cNvPr id="5" name="Content Placeholder 4">
            <a:extLst>
              <a:ext uri="{FF2B5EF4-FFF2-40B4-BE49-F238E27FC236}">
                <a16:creationId xmlns:a16="http://schemas.microsoft.com/office/drawing/2014/main" id="{BEEF05D7-E6FB-6EE1-C806-A125201917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399" y="1587629"/>
            <a:ext cx="6518788" cy="4905246"/>
          </a:xfrm>
        </p:spPr>
      </p:pic>
    </p:spTree>
    <p:extLst>
      <p:ext uri="{BB962C8B-B14F-4D97-AF65-F5344CB8AC3E}">
        <p14:creationId xmlns:p14="http://schemas.microsoft.com/office/powerpoint/2010/main" val="304246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25FA-C015-1B46-8CF7-6F5C3D348744}"/>
              </a:ext>
            </a:extLst>
          </p:cNvPr>
          <p:cNvSpPr>
            <a:spLocks noGrp="1"/>
          </p:cNvSpPr>
          <p:nvPr>
            <p:ph type="title"/>
          </p:nvPr>
        </p:nvSpPr>
        <p:spPr/>
        <p:txBody>
          <a:bodyPr/>
          <a:lstStyle/>
          <a:p>
            <a:r>
              <a:rPr lang="en-US" b="1" dirty="0"/>
              <a:t>What is Client-Centric Consistency?</a:t>
            </a:r>
            <a:endParaRPr lang="en-IN" dirty="0"/>
          </a:p>
        </p:txBody>
      </p:sp>
      <p:sp>
        <p:nvSpPr>
          <p:cNvPr id="3" name="Content Placeholder 2">
            <a:extLst>
              <a:ext uri="{FF2B5EF4-FFF2-40B4-BE49-F238E27FC236}">
                <a16:creationId xmlns:a16="http://schemas.microsoft.com/office/drawing/2014/main" id="{1C73CE98-9E5E-3DBE-FE0D-B13CC33A3350}"/>
              </a:ext>
            </a:extLst>
          </p:cNvPr>
          <p:cNvSpPr>
            <a:spLocks noGrp="1"/>
          </p:cNvSpPr>
          <p:nvPr>
            <p:ph idx="1"/>
          </p:nvPr>
        </p:nvSpPr>
        <p:spPr/>
        <p:txBody>
          <a:bodyPr/>
          <a:lstStyle/>
          <a:p>
            <a:pPr marL="285750" indent="-285750">
              <a:buFont typeface="Wingdings" panose="05000000000000000000" pitchFamily="2" charset="2"/>
              <a:buChar char="Ø"/>
            </a:pPr>
            <a:r>
              <a:rPr lang="en-US" dirty="0"/>
              <a:t>Suppose you update your profile picture on one server. Later, when you log in from another location, client-centric consistency ensures you still see your updated picture — even if some replicas haven’t yet caught up.</a:t>
            </a:r>
          </a:p>
          <a:p>
            <a:pPr marL="285750" indent="-285750">
              <a:buFont typeface="Wingdings" panose="05000000000000000000" pitchFamily="2" charset="2"/>
              <a:buChar char="Ø"/>
            </a:pPr>
            <a:r>
              <a:rPr lang="en-US" i="1" dirty="0"/>
              <a:t>No guarantees </a:t>
            </a:r>
            <a:r>
              <a:rPr lang="en-US" dirty="0"/>
              <a:t>are given concerning concurrent accesses by </a:t>
            </a:r>
            <a:r>
              <a:rPr lang="en-US" i="1" dirty="0">
                <a:solidFill>
                  <a:schemeClr val="accent1"/>
                </a:solidFill>
              </a:rPr>
              <a:t>different clients.</a:t>
            </a:r>
            <a:r>
              <a:rPr lang="en-US" i="1" dirty="0"/>
              <a:t> </a:t>
            </a:r>
          </a:p>
          <a:p>
            <a:pPr marL="285750" indent="-285750">
              <a:buFont typeface="Wingdings" panose="05000000000000000000" pitchFamily="2" charset="2"/>
              <a:buChar char="Ø"/>
            </a:pPr>
            <a:r>
              <a:rPr lang="en-US" dirty="0"/>
              <a:t>If client 2 modifies data that is shared with client 1 but which is stored at a different location, we may easily create write-write conflicts. </a:t>
            </a:r>
          </a:p>
          <a:p>
            <a:endParaRPr lang="en-IN" dirty="0"/>
          </a:p>
        </p:txBody>
      </p:sp>
    </p:spTree>
    <p:extLst>
      <p:ext uri="{BB962C8B-B14F-4D97-AF65-F5344CB8AC3E}">
        <p14:creationId xmlns:p14="http://schemas.microsoft.com/office/powerpoint/2010/main" val="413136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6DDF-C4C1-CB46-7309-68E363E505A2}"/>
              </a:ext>
            </a:extLst>
          </p:cNvPr>
          <p:cNvSpPr>
            <a:spLocks noGrp="1"/>
          </p:cNvSpPr>
          <p:nvPr>
            <p:ph type="title"/>
          </p:nvPr>
        </p:nvSpPr>
        <p:spPr/>
        <p:txBody>
          <a:bodyPr/>
          <a:lstStyle/>
          <a:p>
            <a:r>
              <a:rPr lang="en-IN" b="1" dirty="0"/>
              <a:t>Eventual Consistency</a:t>
            </a:r>
          </a:p>
        </p:txBody>
      </p:sp>
      <p:sp>
        <p:nvSpPr>
          <p:cNvPr id="3" name="Content Placeholder 2">
            <a:extLst>
              <a:ext uri="{FF2B5EF4-FFF2-40B4-BE49-F238E27FC236}">
                <a16:creationId xmlns:a16="http://schemas.microsoft.com/office/drawing/2014/main" id="{0DD0ADC2-65E3-FD77-4208-C32EFFA787E9}"/>
              </a:ext>
            </a:extLst>
          </p:cNvPr>
          <p:cNvSpPr>
            <a:spLocks noGrp="1"/>
          </p:cNvSpPr>
          <p:nvPr>
            <p:ph idx="1"/>
          </p:nvPr>
        </p:nvSpPr>
        <p:spPr/>
        <p:txBody>
          <a:bodyPr/>
          <a:lstStyle/>
          <a:p>
            <a:pPr>
              <a:buFont typeface="Wingdings" panose="05000000000000000000" pitchFamily="2" charset="2"/>
              <a:buChar char="Ø"/>
            </a:pPr>
            <a:r>
              <a:rPr lang="en-US" dirty="0"/>
              <a:t>In many cases concurrency appears only in restricted form. </a:t>
            </a:r>
          </a:p>
          <a:p>
            <a:pPr>
              <a:buFont typeface="Wingdings" panose="05000000000000000000" pitchFamily="2" charset="2"/>
              <a:buChar char="Ø"/>
            </a:pPr>
            <a:r>
              <a:rPr lang="en-US" dirty="0"/>
              <a:t> In many applications most processes only read data. So, some degrees of inconsistency can be tolerated</a:t>
            </a:r>
          </a:p>
          <a:p>
            <a:pPr>
              <a:buFont typeface="Wingdings" panose="05000000000000000000" pitchFamily="2" charset="2"/>
              <a:buChar char="Ø"/>
            </a:pPr>
            <a:r>
              <a:rPr lang="en-US" dirty="0"/>
              <a:t> In some cases , if for a long time no update takes place then all replicas gradually become consistent.</a:t>
            </a:r>
          </a:p>
          <a:p>
            <a:pPr>
              <a:buFont typeface="Wingdings" panose="05000000000000000000" pitchFamily="2" charset="2"/>
              <a:buChar char="Ø"/>
            </a:pPr>
            <a:r>
              <a:rPr lang="en-US" dirty="0"/>
              <a:t>Eventual Consistency is a </a:t>
            </a:r>
            <a:r>
              <a:rPr lang="en-US" i="1" dirty="0">
                <a:solidFill>
                  <a:schemeClr val="accent1"/>
                </a:solidFill>
              </a:rPr>
              <a:t>weak consistency model </a:t>
            </a:r>
            <a:r>
              <a:rPr lang="en-US" dirty="0"/>
              <a:t>in which it is guaranteed that, if no new updates are made to a given data item, all replicas of that item in the distributed data store will </a:t>
            </a:r>
            <a:r>
              <a:rPr lang="en-US" i="1" dirty="0">
                <a:solidFill>
                  <a:schemeClr val="accent1"/>
                </a:solidFill>
              </a:rPr>
              <a:t>eventually converge</a:t>
            </a:r>
            <a:r>
              <a:rPr lang="en-US" dirty="0"/>
              <a:t> to the same value.</a:t>
            </a:r>
            <a:endParaRPr lang="en-IN" dirty="0"/>
          </a:p>
        </p:txBody>
      </p:sp>
    </p:spTree>
    <p:extLst>
      <p:ext uri="{BB962C8B-B14F-4D97-AF65-F5344CB8AC3E}">
        <p14:creationId xmlns:p14="http://schemas.microsoft.com/office/powerpoint/2010/main" val="177482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372D37-E254-3400-FFC6-CC4F3DB08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033" y="540774"/>
            <a:ext cx="6213986" cy="5889523"/>
          </a:xfrm>
        </p:spPr>
      </p:pic>
    </p:spTree>
    <p:extLst>
      <p:ext uri="{BB962C8B-B14F-4D97-AF65-F5344CB8AC3E}">
        <p14:creationId xmlns:p14="http://schemas.microsoft.com/office/powerpoint/2010/main" val="361117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B8A9-637B-3E24-3562-E009B4659C96}"/>
              </a:ext>
            </a:extLst>
          </p:cNvPr>
          <p:cNvSpPr>
            <a:spLocks noGrp="1"/>
          </p:cNvSpPr>
          <p:nvPr>
            <p:ph type="title"/>
          </p:nvPr>
        </p:nvSpPr>
        <p:spPr/>
        <p:txBody>
          <a:bodyPr/>
          <a:lstStyle/>
          <a:p>
            <a:r>
              <a:rPr lang="en-IN" b="1" dirty="0"/>
              <a:t>Monotonic Reads</a:t>
            </a:r>
          </a:p>
        </p:txBody>
      </p:sp>
      <p:sp>
        <p:nvSpPr>
          <p:cNvPr id="3" name="Content Placeholder 2">
            <a:extLst>
              <a:ext uri="{FF2B5EF4-FFF2-40B4-BE49-F238E27FC236}">
                <a16:creationId xmlns:a16="http://schemas.microsoft.com/office/drawing/2014/main" id="{6D4AE751-193E-D113-BBEF-ACA095F9A364}"/>
              </a:ext>
            </a:extLst>
          </p:cNvPr>
          <p:cNvSpPr>
            <a:spLocks noGrp="1"/>
          </p:cNvSpPr>
          <p:nvPr>
            <p:ph idx="1"/>
          </p:nvPr>
        </p:nvSpPr>
        <p:spPr/>
        <p:txBody>
          <a:bodyPr/>
          <a:lstStyle/>
          <a:p>
            <a:pPr>
              <a:buFont typeface="Wingdings" panose="05000000000000000000" pitchFamily="2" charset="2"/>
              <a:buChar char="Ø"/>
            </a:pPr>
            <a:r>
              <a:rPr lang="en-US" dirty="0"/>
              <a:t>The first client-centric consistency model is that of monotonic reads. A (distributed) data store is said to provide monotonic-read consistency if the following condition holds:</a:t>
            </a:r>
          </a:p>
          <a:p>
            <a:pPr marL="0" indent="0" algn="just">
              <a:buNone/>
            </a:pPr>
            <a:r>
              <a:rPr lang="en-US" dirty="0"/>
              <a:t>     </a:t>
            </a:r>
            <a:r>
              <a:rPr lang="en-US" i="1" dirty="0"/>
              <a:t>If a process reads the value of a data item x, any successive read   operation on x by that process will always return that same value or a more recent value.</a:t>
            </a:r>
          </a:p>
          <a:p>
            <a:pPr>
              <a:buFont typeface="Wingdings" panose="05000000000000000000" pitchFamily="2" charset="2"/>
              <a:buChar char="Ø"/>
            </a:pPr>
            <a:r>
              <a:rPr lang="en-US" dirty="0"/>
              <a:t>In other words, monotonic-read consistency guarantees that once a process has seen a value of x, it will never see an older version of x.</a:t>
            </a:r>
            <a:endParaRPr lang="en-IN" i="1" dirty="0"/>
          </a:p>
        </p:txBody>
      </p:sp>
    </p:spTree>
    <p:extLst>
      <p:ext uri="{BB962C8B-B14F-4D97-AF65-F5344CB8AC3E}">
        <p14:creationId xmlns:p14="http://schemas.microsoft.com/office/powerpoint/2010/main" val="3363322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83D1B-1F8E-8843-B34F-881B760D588E}"/>
              </a:ext>
            </a:extLst>
          </p:cNvPr>
          <p:cNvSpPr>
            <a:spLocks noGrp="1"/>
          </p:cNvSpPr>
          <p:nvPr>
            <p:ph type="title"/>
          </p:nvPr>
        </p:nvSpPr>
        <p:spPr/>
        <p:txBody>
          <a:bodyPr/>
          <a:lstStyle/>
          <a:p>
            <a:r>
              <a:rPr lang="en-IN" b="1" dirty="0"/>
              <a:t>Monotonic Reads</a:t>
            </a:r>
          </a:p>
        </p:txBody>
      </p:sp>
      <p:sp>
        <p:nvSpPr>
          <p:cNvPr id="3" name="Content Placeholder 2">
            <a:extLst>
              <a:ext uri="{FF2B5EF4-FFF2-40B4-BE49-F238E27FC236}">
                <a16:creationId xmlns:a16="http://schemas.microsoft.com/office/drawing/2014/main" id="{717A5532-E742-7B45-6358-0F99792B054E}"/>
              </a:ext>
            </a:extLst>
          </p:cNvPr>
          <p:cNvSpPr>
            <a:spLocks noGrp="1"/>
          </p:cNvSpPr>
          <p:nvPr>
            <p:ph idx="1"/>
          </p:nvPr>
        </p:nvSpPr>
        <p:spPr>
          <a:xfrm>
            <a:off x="838200" y="1563329"/>
            <a:ext cx="10515600" cy="4613634"/>
          </a:xfrm>
        </p:spPr>
        <p:txBody>
          <a:bodyPr>
            <a:normAutofit/>
          </a:bodyPr>
          <a:lstStyle/>
          <a:p>
            <a:pPr marL="0" indent="0">
              <a:buNone/>
            </a:pPr>
            <a:r>
              <a:rPr lang="en-US" dirty="0"/>
              <a:t>Example : Consider a distributed email system where a user’s mailbox is replicated across multiple servers in different locations.</a:t>
            </a:r>
          </a:p>
          <a:p>
            <a:pPr>
              <a:buFont typeface="Wingdings" panose="05000000000000000000" pitchFamily="2" charset="2"/>
              <a:buChar char="q"/>
            </a:pPr>
            <a:r>
              <a:rPr lang="en-US" dirty="0"/>
              <a:t>When the user reads their mail in New Delhi they see certain messages.</a:t>
            </a:r>
          </a:p>
          <a:p>
            <a:pPr>
              <a:buFont typeface="Wingdings" panose="05000000000000000000" pitchFamily="2" charset="2"/>
              <a:buChar char="q"/>
            </a:pPr>
            <a:r>
              <a:rPr lang="en-US" dirty="0"/>
              <a:t>Later, if they access their mailbox again in New York,</a:t>
            </a:r>
            <a:br>
              <a:rPr lang="en-US" dirty="0"/>
            </a:br>
            <a:r>
              <a:rPr lang="en-US" dirty="0"/>
              <a:t>monotonic-read consistency ensures that all the messages seen earlier in New Delhi will still be visible  </a:t>
            </a:r>
            <a:r>
              <a:rPr lang="en-US" dirty="0" err="1"/>
              <a:t>i.e</a:t>
            </a:r>
            <a:r>
              <a:rPr lang="en-US" dirty="0"/>
              <a:t>,  the user will not miss any previously read emails, even if updates between replicas are delayed.</a:t>
            </a:r>
          </a:p>
          <a:p>
            <a:pPr marL="0" indent="0">
              <a:buNone/>
            </a:pPr>
            <a:endParaRPr lang="en-IN" dirty="0"/>
          </a:p>
        </p:txBody>
      </p:sp>
    </p:spTree>
    <p:extLst>
      <p:ext uri="{BB962C8B-B14F-4D97-AF65-F5344CB8AC3E}">
        <p14:creationId xmlns:p14="http://schemas.microsoft.com/office/powerpoint/2010/main" val="238533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46F210-ED8A-E4BA-8B12-E6D02B2E6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741" y="4334864"/>
            <a:ext cx="8059275" cy="2362530"/>
          </a:xfrm>
        </p:spPr>
      </p:pic>
      <p:sp>
        <p:nvSpPr>
          <p:cNvPr id="6" name="TextBox 5">
            <a:extLst>
              <a:ext uri="{FF2B5EF4-FFF2-40B4-BE49-F238E27FC236}">
                <a16:creationId xmlns:a16="http://schemas.microsoft.com/office/drawing/2014/main" id="{A4D0D516-887B-995E-FB5B-4A65CE411768}"/>
              </a:ext>
            </a:extLst>
          </p:cNvPr>
          <p:cNvSpPr txBox="1"/>
          <p:nvPr/>
        </p:nvSpPr>
        <p:spPr>
          <a:xfrm>
            <a:off x="668593" y="481780"/>
            <a:ext cx="10550013" cy="3785652"/>
          </a:xfrm>
          <a:prstGeom prst="rect">
            <a:avLst/>
          </a:prstGeom>
          <a:noFill/>
        </p:spPr>
        <p:txBody>
          <a:bodyPr wrap="square" rtlCol="0">
            <a:spAutoFit/>
          </a:bodyPr>
          <a:lstStyle/>
          <a:p>
            <a:r>
              <a:rPr lang="en-US" sz="2400" dirty="0"/>
              <a:t>We have two local data stores, L1 and L2, and two processes, P1 and P2, that read and write a shared data item x.</a:t>
            </a:r>
          </a:p>
          <a:p>
            <a:r>
              <a:rPr lang="en-US" sz="2400" b="1" dirty="0"/>
              <a:t>Understanding the Notation:</a:t>
            </a:r>
          </a:p>
          <a:p>
            <a:r>
              <a:rPr lang="en-US" sz="2400" dirty="0"/>
              <a:t>W1(x1) → Process P1 writes a new version of x, called x1.</a:t>
            </a:r>
          </a:p>
          <a:p>
            <a:r>
              <a:rPr lang="en-US" sz="2400" dirty="0"/>
              <a:t>R1(x1) → Process P1 reads version x1.</a:t>
            </a:r>
          </a:p>
          <a:p>
            <a:r>
              <a:rPr lang="en-US" sz="2400" dirty="0"/>
              <a:t>W2(x1; x2) → Process P2 creates version x2, which is based on the previous version x1 (</a:t>
            </a:r>
            <a:r>
              <a:rPr lang="en-US" sz="2400" i="1" dirty="0"/>
              <a:t>sequential updates</a:t>
            </a:r>
            <a:r>
              <a:rPr lang="en-US" sz="2400" dirty="0"/>
              <a:t>).</a:t>
            </a:r>
          </a:p>
          <a:p>
            <a:r>
              <a:rPr lang="en-US" sz="2400" dirty="0"/>
              <a:t>W2(x1|x2) → Process P2 writes version x2 </a:t>
            </a:r>
            <a:r>
              <a:rPr lang="en-US" sz="2400" i="1" dirty="0"/>
              <a:t>independently </a:t>
            </a:r>
            <a:r>
              <a:rPr lang="en-US" sz="2400" dirty="0"/>
              <a:t>of x1, meaning both updates happened at the same time and might conflict. (</a:t>
            </a:r>
            <a:r>
              <a:rPr lang="en-US" sz="2400" i="1" dirty="0"/>
              <a:t>concurrent updates</a:t>
            </a:r>
            <a:r>
              <a:rPr lang="en-US" sz="2400" dirty="0"/>
              <a:t>)</a:t>
            </a:r>
            <a:endParaRPr lang="en-US" sz="2400" i="1" dirty="0"/>
          </a:p>
          <a:p>
            <a:endParaRPr lang="en-IN" sz="2400" dirty="0"/>
          </a:p>
        </p:txBody>
      </p:sp>
    </p:spTree>
    <p:extLst>
      <p:ext uri="{BB962C8B-B14F-4D97-AF65-F5344CB8AC3E}">
        <p14:creationId xmlns:p14="http://schemas.microsoft.com/office/powerpoint/2010/main" val="62411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1485</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Distributed Systems  Unit - V Consistency and Replication</vt:lpstr>
      <vt:lpstr>What is Client-Centric Consistency?</vt:lpstr>
      <vt:lpstr>What is Client-Centric Consistency?</vt:lpstr>
      <vt:lpstr>What is Client-Centric Consistency?</vt:lpstr>
      <vt:lpstr>Eventual Consistency</vt:lpstr>
      <vt:lpstr>PowerPoint Presentation</vt:lpstr>
      <vt:lpstr>Monotonic Reads</vt:lpstr>
      <vt:lpstr>Monotonic Reads</vt:lpstr>
      <vt:lpstr>PowerPoint Presentation</vt:lpstr>
      <vt:lpstr>Monotonic Writes</vt:lpstr>
      <vt:lpstr>Monotonic Writes</vt:lpstr>
      <vt:lpstr>PowerPoint Presentation</vt:lpstr>
      <vt:lpstr>Read your Writes</vt:lpstr>
      <vt:lpstr>Read your Writes</vt:lpstr>
      <vt:lpstr>PowerPoint Presentation</vt:lpstr>
      <vt:lpstr>PowerPoint Presentation</vt:lpstr>
      <vt:lpstr>Writes Follow Reads</vt:lpstr>
      <vt:lpstr>Writes Follow Reads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anayadilipbadave@outlook.com</dc:creator>
  <cp:lastModifiedBy>anayadilipbadave@outlook.com</cp:lastModifiedBy>
  <cp:revision>5</cp:revision>
  <dcterms:created xsi:type="dcterms:W3CDTF">2025-10-15T07:54:17Z</dcterms:created>
  <dcterms:modified xsi:type="dcterms:W3CDTF">2025-10-16T06:34:28Z</dcterms:modified>
</cp:coreProperties>
</file>