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4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hGgc6b9iSsgZKtAbMXW+AHovu/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4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ec83d54b5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ec83d54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ec83d54b5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ec83d54b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ec83d54b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ec83d54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>
            <p:ph idx="12" type="sldNum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52"/>
          <p:cNvCxnSpPr/>
          <p:nvPr/>
        </p:nvCxnSpPr>
        <p:spPr>
          <a:xfrm>
            <a:off x="566933" y="6320000"/>
            <a:ext cx="1106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52"/>
          <p:cNvCxnSpPr/>
          <p:nvPr/>
        </p:nvCxnSpPr>
        <p:spPr>
          <a:xfrm>
            <a:off x="566931" y="554200"/>
            <a:ext cx="24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52"/>
          <p:cNvSpPr txBox="1"/>
          <p:nvPr>
            <p:ph idx="1" type="body"/>
          </p:nvPr>
        </p:nvSpPr>
        <p:spPr>
          <a:xfrm>
            <a:off x="437356" y="5634700"/>
            <a:ext cx="111848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1" name="Google Shape;61;p52"/>
          <p:cNvSpPr txBox="1"/>
          <p:nvPr>
            <p:ph idx="12" type="sldNum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53"/>
          <p:cNvCxnSpPr/>
          <p:nvPr/>
        </p:nvCxnSpPr>
        <p:spPr>
          <a:xfrm>
            <a:off x="566933" y="6320000"/>
            <a:ext cx="1106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53"/>
          <p:cNvCxnSpPr/>
          <p:nvPr/>
        </p:nvCxnSpPr>
        <p:spPr>
          <a:xfrm>
            <a:off x="566933" y="554200"/>
            <a:ext cx="11062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53"/>
          <p:cNvSpPr txBox="1"/>
          <p:nvPr>
            <p:ph hasCustomPrompt="1" type="title"/>
          </p:nvPr>
        </p:nvSpPr>
        <p:spPr>
          <a:xfrm>
            <a:off x="1138600" y="1739800"/>
            <a:ext cx="9914800" cy="20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53"/>
          <p:cNvSpPr txBox="1"/>
          <p:nvPr>
            <p:ph idx="1" type="body"/>
          </p:nvPr>
        </p:nvSpPr>
        <p:spPr>
          <a:xfrm>
            <a:off x="1138600" y="3892600"/>
            <a:ext cx="9914800" cy="14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53"/>
          <p:cNvSpPr txBox="1"/>
          <p:nvPr>
            <p:ph idx="12" type="sldNum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4"/>
          <p:cNvSpPr txBox="1"/>
          <p:nvPr>
            <p:ph type="title"/>
          </p:nvPr>
        </p:nvSpPr>
        <p:spPr>
          <a:xfrm>
            <a:off x="404400" y="548767"/>
            <a:ext cx="11360800" cy="8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" name="Google Shape;13;p44"/>
          <p:cNvSpPr txBox="1"/>
          <p:nvPr>
            <p:ph idx="12" type="sldNum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45"/>
          <p:cNvCxnSpPr/>
          <p:nvPr/>
        </p:nvCxnSpPr>
        <p:spPr>
          <a:xfrm>
            <a:off x="3303632" y="554200"/>
            <a:ext cx="8325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45"/>
          <p:cNvCxnSpPr/>
          <p:nvPr/>
        </p:nvCxnSpPr>
        <p:spPr>
          <a:xfrm>
            <a:off x="3303632" y="6320000"/>
            <a:ext cx="8325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" name="Google Shape;17;p45"/>
          <p:cNvCxnSpPr/>
          <p:nvPr/>
        </p:nvCxnSpPr>
        <p:spPr>
          <a:xfrm>
            <a:off x="566931" y="554200"/>
            <a:ext cx="244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45"/>
          <p:cNvSpPr txBox="1"/>
          <p:nvPr>
            <p:ph type="ctrTitle"/>
          </p:nvPr>
        </p:nvSpPr>
        <p:spPr>
          <a:xfrm>
            <a:off x="3162300" y="840300"/>
            <a:ext cx="8442000" cy="2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45"/>
          <p:cNvSpPr txBox="1"/>
          <p:nvPr>
            <p:ph idx="1" type="subTitle"/>
          </p:nvPr>
        </p:nvSpPr>
        <p:spPr>
          <a:xfrm>
            <a:off x="3187023" y="4317933"/>
            <a:ext cx="8442000" cy="16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5"/>
          <p:cNvSpPr txBox="1"/>
          <p:nvPr>
            <p:ph idx="12" type="sldNum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6"/>
          <p:cNvCxnSpPr/>
          <p:nvPr/>
        </p:nvCxnSpPr>
        <p:spPr>
          <a:xfrm>
            <a:off x="566933" y="554200"/>
            <a:ext cx="110624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6"/>
          <p:cNvCxnSpPr/>
          <p:nvPr/>
        </p:nvCxnSpPr>
        <p:spPr>
          <a:xfrm>
            <a:off x="566933" y="6320000"/>
            <a:ext cx="11062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6"/>
          <p:cNvSpPr txBox="1"/>
          <p:nvPr>
            <p:ph type="title"/>
          </p:nvPr>
        </p:nvSpPr>
        <p:spPr>
          <a:xfrm>
            <a:off x="541900" y="2409100"/>
            <a:ext cx="11062400" cy="20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46"/>
          <p:cNvSpPr txBox="1"/>
          <p:nvPr>
            <p:ph idx="12" type="sldNum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47"/>
          <p:cNvCxnSpPr/>
          <p:nvPr/>
        </p:nvCxnSpPr>
        <p:spPr>
          <a:xfrm>
            <a:off x="3303632" y="554200"/>
            <a:ext cx="832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47"/>
          <p:cNvCxnSpPr/>
          <p:nvPr/>
        </p:nvCxnSpPr>
        <p:spPr>
          <a:xfrm>
            <a:off x="3303632" y="6320000"/>
            <a:ext cx="832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47"/>
          <p:cNvCxnSpPr/>
          <p:nvPr/>
        </p:nvCxnSpPr>
        <p:spPr>
          <a:xfrm>
            <a:off x="566931" y="554200"/>
            <a:ext cx="24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47"/>
          <p:cNvSpPr txBox="1"/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47"/>
          <p:cNvSpPr txBox="1"/>
          <p:nvPr>
            <p:ph idx="1" type="body"/>
          </p:nvPr>
        </p:nvSpPr>
        <p:spPr>
          <a:xfrm>
            <a:off x="3213483" y="2127701"/>
            <a:ext cx="84288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47"/>
          <p:cNvSpPr txBox="1"/>
          <p:nvPr>
            <p:ph idx="12" type="sldNum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48"/>
          <p:cNvCxnSpPr/>
          <p:nvPr/>
        </p:nvCxnSpPr>
        <p:spPr>
          <a:xfrm>
            <a:off x="3303632" y="554200"/>
            <a:ext cx="832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48"/>
          <p:cNvCxnSpPr/>
          <p:nvPr/>
        </p:nvCxnSpPr>
        <p:spPr>
          <a:xfrm>
            <a:off x="3303632" y="6320000"/>
            <a:ext cx="832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48"/>
          <p:cNvCxnSpPr/>
          <p:nvPr/>
        </p:nvCxnSpPr>
        <p:spPr>
          <a:xfrm>
            <a:off x="566931" y="554200"/>
            <a:ext cx="24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48"/>
          <p:cNvSpPr txBox="1"/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48"/>
          <p:cNvSpPr txBox="1"/>
          <p:nvPr>
            <p:ph idx="1" type="body"/>
          </p:nvPr>
        </p:nvSpPr>
        <p:spPr>
          <a:xfrm>
            <a:off x="3200404" y="2136900"/>
            <a:ext cx="40952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indent="-3048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39" name="Google Shape;39;p48"/>
          <p:cNvSpPr txBox="1"/>
          <p:nvPr>
            <p:ph idx="2" type="body"/>
          </p:nvPr>
        </p:nvSpPr>
        <p:spPr>
          <a:xfrm>
            <a:off x="7534096" y="2136900"/>
            <a:ext cx="40952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indent="-3048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40" name="Google Shape;40;p48"/>
          <p:cNvSpPr txBox="1"/>
          <p:nvPr>
            <p:ph idx="12" type="sldNum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49"/>
          <p:cNvCxnSpPr/>
          <p:nvPr/>
        </p:nvCxnSpPr>
        <p:spPr>
          <a:xfrm>
            <a:off x="566931" y="554200"/>
            <a:ext cx="24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49"/>
          <p:cNvSpPr txBox="1"/>
          <p:nvPr>
            <p:ph type="title"/>
          </p:nvPr>
        </p:nvSpPr>
        <p:spPr>
          <a:xfrm>
            <a:off x="426000" y="1248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44" name="Google Shape;44;p49"/>
          <p:cNvSpPr txBox="1"/>
          <p:nvPr>
            <p:ph idx="1" type="body"/>
          </p:nvPr>
        </p:nvSpPr>
        <p:spPr>
          <a:xfrm>
            <a:off x="426000" y="2462405"/>
            <a:ext cx="37440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45" name="Google Shape;45;p49"/>
          <p:cNvSpPr txBox="1"/>
          <p:nvPr>
            <p:ph idx="12" type="sldNum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50"/>
          <p:cNvCxnSpPr/>
          <p:nvPr/>
        </p:nvCxnSpPr>
        <p:spPr>
          <a:xfrm>
            <a:off x="566931" y="554200"/>
            <a:ext cx="244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50"/>
          <p:cNvSpPr txBox="1"/>
          <p:nvPr>
            <p:ph type="title"/>
          </p:nvPr>
        </p:nvSpPr>
        <p:spPr>
          <a:xfrm>
            <a:off x="377471" y="949521"/>
            <a:ext cx="8325600" cy="51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50"/>
          <p:cNvSpPr txBox="1"/>
          <p:nvPr>
            <p:ph idx="12" type="sldNum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1"/>
          <p:cNvSpPr/>
          <p:nvPr/>
        </p:nvSpPr>
        <p:spPr>
          <a:xfrm>
            <a:off x="6096000" y="167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t/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52;p51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51"/>
          <p:cNvSpPr txBox="1"/>
          <p:nvPr>
            <p:ph type="title"/>
          </p:nvPr>
        </p:nvSpPr>
        <p:spPr>
          <a:xfrm>
            <a:off x="354000" y="1863133"/>
            <a:ext cx="5393600" cy="17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51"/>
          <p:cNvSpPr txBox="1"/>
          <p:nvPr>
            <p:ph idx="1" type="subTitle"/>
          </p:nvPr>
        </p:nvSpPr>
        <p:spPr>
          <a:xfrm>
            <a:off x="354000" y="3647161"/>
            <a:ext cx="53936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55" name="Google Shape;55;p51"/>
          <p:cNvSpPr txBox="1"/>
          <p:nvPr>
            <p:ph idx="2" type="body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51"/>
          <p:cNvSpPr txBox="1"/>
          <p:nvPr>
            <p:ph idx="12" type="sldNum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/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42"/>
          <p:cNvSpPr txBox="1"/>
          <p:nvPr>
            <p:ph idx="1" type="body"/>
          </p:nvPr>
        </p:nvSpPr>
        <p:spPr>
          <a:xfrm>
            <a:off x="3213483" y="2127701"/>
            <a:ext cx="84288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867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867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867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867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867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867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867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867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42"/>
          <p:cNvSpPr txBox="1"/>
          <p:nvPr>
            <p:ph idx="12" type="sldNum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/>
        </p:nvSpPr>
        <p:spPr>
          <a:xfrm>
            <a:off x="1524000" y="2133947"/>
            <a:ext cx="9144000" cy="1754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i="0" lang="en-US" sz="6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Problem Solving using Advance SQL</a:t>
            </a:r>
            <a:endParaRPr b="1" i="0" sz="60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/>
        </p:nvSpPr>
        <p:spPr>
          <a:xfrm>
            <a:off x="1358900" y="356721"/>
            <a:ext cx="9779000" cy="523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SUPPLY CHAIN DATA QUESTIONS</a:t>
            </a:r>
            <a:endParaRPr/>
          </a:p>
        </p:txBody>
      </p:sp>
      <p:sp>
        <p:nvSpPr>
          <p:cNvPr id="143" name="Google Shape;143;p32"/>
          <p:cNvSpPr/>
          <p:nvPr/>
        </p:nvSpPr>
        <p:spPr>
          <a:xfrm>
            <a:off x="348725" y="1180374"/>
            <a:ext cx="11129700" cy="4296900"/>
          </a:xfrm>
          <a:prstGeom prst="roundRect">
            <a:avLst>
              <a:gd fmla="val 1200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2"/>
          <p:cNvSpPr txBox="1"/>
          <p:nvPr/>
        </p:nvSpPr>
        <p:spPr>
          <a:xfrm>
            <a:off x="1007030" y="1495950"/>
            <a:ext cx="9628800" cy="38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1050" lvl="0" marL="34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C3C"/>
              </a:buClr>
              <a:buSzPts val="2100"/>
              <a:buFont typeface="Noto Sans Symbols"/>
              <a:buChar char="🞆"/>
            </a:pPr>
            <a:r>
              <a:rPr b="0" i="0" lang="en-US" sz="2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Create a new field as shipment compliance based on Real_Shipping_Days and Scheduled_Shipping_Days. It should have the following values:</a:t>
            </a:r>
            <a:endParaRPr sz="1700"/>
          </a:p>
          <a:p>
            <a:pPr indent="-361050" lvl="1" marL="684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Cancelled shipment - If the Order Status is SUSPECTED_FRAUD or CANCELED</a:t>
            </a:r>
            <a:endParaRPr sz="1700"/>
          </a:p>
          <a:p>
            <a:pPr indent="-361050" lvl="1" marL="684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Within schedule - If shipped within the scheduled number of days </a:t>
            </a:r>
            <a:endParaRPr sz="1700"/>
          </a:p>
          <a:p>
            <a:pPr indent="-361050" lvl="1" marL="684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 time - If shipped exactly as per schedule</a:t>
            </a:r>
            <a:endParaRPr sz="1700"/>
          </a:p>
          <a:p>
            <a:pPr indent="-361050" lvl="1" marL="684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Upto 2 days of delay - If shipped beyond schedule but delay upto 2 days</a:t>
            </a:r>
            <a:endParaRPr sz="1700"/>
          </a:p>
          <a:p>
            <a:pPr indent="-361050" lvl="1" marL="684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Beyond 2 days of delay - If shipped beyond schedule with delay beyond 2 days</a:t>
            </a:r>
            <a:endParaRPr sz="1700"/>
          </a:p>
          <a:p>
            <a:pPr indent="0" lvl="0" marL="342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Which shipping mode was observed to have the greatest number of delayed orders?</a:t>
            </a:r>
            <a:endParaRPr b="0" i="0" sz="2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/>
        </p:nvSpPr>
        <p:spPr>
          <a:xfrm>
            <a:off x="1358900" y="356721"/>
            <a:ext cx="9779000" cy="523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ALGORITHM</a:t>
            </a:r>
            <a:endParaRPr/>
          </a:p>
        </p:txBody>
      </p:sp>
      <p:sp>
        <p:nvSpPr>
          <p:cNvPr id="150" name="Google Shape;150;p33"/>
          <p:cNvSpPr/>
          <p:nvPr/>
        </p:nvSpPr>
        <p:spPr>
          <a:xfrm>
            <a:off x="510225" y="916999"/>
            <a:ext cx="11314500" cy="5160600"/>
          </a:xfrm>
          <a:prstGeom prst="roundRect">
            <a:avLst>
              <a:gd fmla="val 7113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3"/>
          <p:cNvSpPr txBox="1"/>
          <p:nvPr/>
        </p:nvSpPr>
        <p:spPr>
          <a:xfrm>
            <a:off x="1206500" y="3560701"/>
            <a:ext cx="977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EE2C3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33"/>
          <p:cNvSpPr txBox="1"/>
          <p:nvPr/>
        </p:nvSpPr>
        <p:spPr>
          <a:xfrm>
            <a:off x="796625" y="1111107"/>
            <a:ext cx="10728000" cy="5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5500" lvl="0" marL="34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C3C"/>
              </a:buClr>
              <a:buSzPts val="2800"/>
              <a:buFont typeface="Noto Sans Symbols"/>
              <a:buChar char="🞆"/>
            </a:pPr>
            <a:r>
              <a:rPr b="0" i="0" lang="en-US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Create a new field as shipment compliance based on Real_Shipping_Days and Scheduled_Shipping_Days. It should have the following values:</a:t>
            </a:r>
            <a:endParaRPr sz="2400"/>
          </a:p>
          <a:p>
            <a:pPr indent="-405500" lvl="1" marL="684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Cancelled shipment - If the Order Status is SUSPECTED_FRAUD or CANCELED</a:t>
            </a:r>
            <a:endParaRPr sz="2400"/>
          </a:p>
          <a:p>
            <a:pPr indent="-405500" lvl="1" marL="684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Within schedule - If shipped within the scheduled number of days </a:t>
            </a:r>
            <a:endParaRPr sz="2400"/>
          </a:p>
          <a:p>
            <a:pPr indent="-405500" lvl="1" marL="684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 time - If shipped exactly as per schedule</a:t>
            </a:r>
            <a:endParaRPr sz="2400"/>
          </a:p>
          <a:p>
            <a:pPr indent="-405500" lvl="1" marL="684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Upto 2 days of delay - If shipped beyond schedule but delay upto 2 days</a:t>
            </a:r>
            <a:endParaRPr sz="2400"/>
          </a:p>
          <a:p>
            <a:pPr indent="-405500" lvl="1" marL="684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Beyond 2 days of delay - If shipped beyond schedule with delay beyond 2 days</a:t>
            </a:r>
            <a:endParaRPr b="0" i="0" sz="2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42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Which shipping mode was observed to have the greatest number of delayed orders?</a:t>
            </a:r>
            <a:endParaRPr b="0" i="0" sz="2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ec83d54b5_0_5"/>
          <p:cNvSpPr txBox="1"/>
          <p:nvPr/>
        </p:nvSpPr>
        <p:spPr>
          <a:xfrm>
            <a:off x="300175" y="923625"/>
            <a:ext cx="10970400" cy="4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Input: orders: </a:t>
            </a:r>
            <a:r>
              <a:rPr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order_id, Real_Shipping_Days, Scheduled_Shipping_Days and Shipping_Mode</a:t>
            </a:r>
            <a:endParaRPr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Expected Output: 1) </a:t>
            </a:r>
            <a:r>
              <a:rPr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order_id | shipment_compliance; </a:t>
            </a:r>
            <a:r>
              <a:rPr b="1"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2)</a:t>
            </a:r>
            <a:r>
              <a:rPr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shipping_mode | Number of delayed orders</a:t>
            </a:r>
            <a:endParaRPr sz="1900">
              <a:solidFill>
                <a:schemeClr val="dk1"/>
              </a:solidFill>
            </a:endParaRPr>
          </a:p>
          <a:p>
            <a:pPr indent="-373749" lvl="0" marL="341999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🞆"/>
            </a:pPr>
            <a:r>
              <a:rPr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Step 1: Create a shipment compliance column based on the criteria </a:t>
            </a:r>
            <a:endParaRPr sz="1900">
              <a:solidFill>
                <a:schemeClr val="dk1"/>
              </a:solidFill>
            </a:endParaRPr>
          </a:p>
          <a:p>
            <a:pPr indent="-373749" lvl="0" marL="341999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🞆"/>
            </a:pPr>
            <a:r>
              <a:rPr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Step 2: Test and confirm if all the cases are taken care of. Check for null values too</a:t>
            </a:r>
            <a:endParaRPr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3749" lvl="0" marL="341999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🞆"/>
            </a:pPr>
            <a:r>
              <a:rPr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Step 3: Filter for delayed orders only</a:t>
            </a:r>
            <a:endParaRPr sz="1900">
              <a:solidFill>
                <a:schemeClr val="dk1"/>
              </a:solidFill>
            </a:endParaRPr>
          </a:p>
          <a:p>
            <a:pPr indent="-373749" lvl="0" marL="341999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🞆"/>
            </a:pPr>
            <a:r>
              <a:rPr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Step 4:</a:t>
            </a:r>
            <a:r>
              <a:rPr b="1"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Aggregation – COUNT(order_id), group by shipping mode; sort in descending order of order count; Retain the top most row</a:t>
            </a:r>
            <a:endParaRPr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/>
        </p:nvSpPr>
        <p:spPr>
          <a:xfrm>
            <a:off x="1358900" y="356721"/>
            <a:ext cx="9779000" cy="523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SUPPLY CHAIN DATA QUESTIONS</a:t>
            </a:r>
            <a:endParaRPr/>
          </a:p>
        </p:txBody>
      </p:sp>
      <p:sp>
        <p:nvSpPr>
          <p:cNvPr id="163" name="Google Shape;163;p34"/>
          <p:cNvSpPr/>
          <p:nvPr/>
        </p:nvSpPr>
        <p:spPr>
          <a:xfrm>
            <a:off x="1206500" y="1345772"/>
            <a:ext cx="9779000" cy="1660125"/>
          </a:xfrm>
          <a:prstGeom prst="roundRect">
            <a:avLst>
              <a:gd fmla="val 7113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4"/>
          <p:cNvSpPr txBox="1"/>
          <p:nvPr/>
        </p:nvSpPr>
        <p:spPr>
          <a:xfrm>
            <a:off x="1206500" y="1462543"/>
            <a:ext cx="9628890" cy="1225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000" lvl="0" marL="34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C3C"/>
              </a:buClr>
              <a:buSzPts val="180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 order is cancelled when the status of the order is either cancelled or SUSPECTED_FRAUD. Obtain the list of states by the order cancellation % and sort them in the descending order of the cancellation % </a:t>
            </a:r>
            <a:endParaRPr/>
          </a:p>
          <a:p>
            <a:pPr indent="-342000" lvl="1" marL="684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Definition: Cancellation % = Cancelled order / Total Orders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/>
        </p:nvSpPr>
        <p:spPr>
          <a:xfrm>
            <a:off x="1358900" y="356721"/>
            <a:ext cx="9779000" cy="523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ALGORITHM</a:t>
            </a:r>
            <a:endParaRPr/>
          </a:p>
        </p:txBody>
      </p:sp>
      <p:sp>
        <p:nvSpPr>
          <p:cNvPr id="170" name="Google Shape;170;p35"/>
          <p:cNvSpPr/>
          <p:nvPr/>
        </p:nvSpPr>
        <p:spPr>
          <a:xfrm>
            <a:off x="1206500" y="917012"/>
            <a:ext cx="10387500" cy="3267300"/>
          </a:xfrm>
          <a:prstGeom prst="roundRect">
            <a:avLst>
              <a:gd fmla="val 7113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5"/>
          <p:cNvSpPr txBox="1"/>
          <p:nvPr/>
        </p:nvSpPr>
        <p:spPr>
          <a:xfrm>
            <a:off x="1434000" y="1237249"/>
            <a:ext cx="9882900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99150" lvl="0" marL="34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C3C"/>
              </a:buClr>
              <a:buSzPts val="2700"/>
              <a:buFont typeface="Noto Sans Symbols"/>
              <a:buChar char="🞆"/>
            </a:pPr>
            <a:r>
              <a:rPr b="0" i="0" lang="en-US" sz="2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 order is cancelled when the status of the order is either cancelled or SUSPECTED_FRAUD. Obtain the list of states by the order cancellation % and sort them in the descending order of the cancellation % </a:t>
            </a:r>
            <a:endParaRPr sz="2300"/>
          </a:p>
          <a:p>
            <a:pPr indent="-399150" lvl="1" marL="684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Lato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Definition: Cancellation % = Cancelled orders / Total Orders</a:t>
            </a:r>
            <a:endParaRPr sz="2300"/>
          </a:p>
        </p:txBody>
      </p:sp>
      <p:sp>
        <p:nvSpPr>
          <p:cNvPr id="172" name="Google Shape;172;p35"/>
          <p:cNvSpPr txBox="1"/>
          <p:nvPr/>
        </p:nvSpPr>
        <p:spPr>
          <a:xfrm>
            <a:off x="1206500" y="2601907"/>
            <a:ext cx="977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EE2C3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ec83d54b5_0_10"/>
          <p:cNvSpPr txBox="1"/>
          <p:nvPr/>
        </p:nvSpPr>
        <p:spPr>
          <a:xfrm>
            <a:off x="254000" y="254000"/>
            <a:ext cx="11686200" cy="6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Input: Orders: </a:t>
            </a:r>
            <a:r>
              <a:rPr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Order_Id,</a:t>
            </a:r>
            <a:r>
              <a:rPr b="1"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Order_State and Order_Status</a:t>
            </a:r>
            <a:endParaRPr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Expected Output: </a:t>
            </a:r>
            <a:r>
              <a:rPr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State | Cancellation Percentage;  Sort in descending order of cancellation %</a:t>
            </a:r>
            <a:endParaRPr sz="1900">
              <a:solidFill>
                <a:schemeClr val="dk1"/>
              </a:solidFill>
            </a:endParaRPr>
          </a:p>
          <a:p>
            <a:pPr indent="-373749" lvl="0" marL="341999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🞆"/>
            </a:pPr>
            <a:r>
              <a:rPr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Step 1: Filter for ‘CANCELED’ and ‘SUSPECTED_FRAUD’ from </a:t>
            </a:r>
            <a:r>
              <a:rPr b="1"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order_status </a:t>
            </a:r>
            <a:r>
              <a:rPr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column of the orders table</a:t>
            </a:r>
            <a:endParaRPr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3749" lvl="0" marL="341999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🞆"/>
            </a:pPr>
            <a:r>
              <a:rPr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Step 2: From result of Step 1, perform aggregation – COUNT(order_id), group by Order_State; </a:t>
            </a:r>
            <a:endParaRPr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3749" lvl="0" marL="341999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🞆"/>
            </a:pPr>
            <a:r>
              <a:rPr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Step 3: Create separate aggregation of orders table - COUNT(order_id), group by Order_State; to get total orders</a:t>
            </a:r>
            <a:endParaRPr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3749" lvl="0" marL="341999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🞆"/>
            </a:pPr>
            <a:r>
              <a:rPr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Step 4:</a:t>
            </a:r>
            <a:r>
              <a:rPr b="1"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Join results of Step 2 and Step 3 on Order_State</a:t>
            </a:r>
            <a:endParaRPr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3749" lvl="0" marL="341999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🞆"/>
            </a:pPr>
            <a:r>
              <a:rPr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Step 5:</a:t>
            </a:r>
            <a:r>
              <a:rPr b="1"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Create new column with calculation Cancellation Percentage =Cancelled Orders / Total Orders</a:t>
            </a:r>
            <a:endParaRPr sz="1900">
              <a:solidFill>
                <a:schemeClr val="dk1"/>
              </a:solidFill>
            </a:endParaRPr>
          </a:p>
          <a:p>
            <a:pPr indent="-373749" lvl="0" marL="341999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🞆"/>
            </a:pPr>
            <a:r>
              <a:rPr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Step 6: Sort the final table in descending order of Cancellation Percentage</a:t>
            </a:r>
            <a:endParaRPr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25"/>
          <p:cNvGrpSpPr/>
          <p:nvPr/>
        </p:nvGrpSpPr>
        <p:grpSpPr>
          <a:xfrm>
            <a:off x="2640563" y="2399540"/>
            <a:ext cx="6910875" cy="1134002"/>
            <a:chOff x="6389225" y="1006997"/>
            <a:chExt cx="4726281" cy="775533"/>
          </a:xfrm>
        </p:grpSpPr>
        <p:sp>
          <p:nvSpPr>
            <p:cNvPr id="78" name="Google Shape;78;p25"/>
            <p:cNvSpPr/>
            <p:nvPr/>
          </p:nvSpPr>
          <p:spPr>
            <a:xfrm>
              <a:off x="6389225" y="1006998"/>
              <a:ext cx="660817" cy="775532"/>
            </a:xfrm>
            <a:custGeom>
              <a:rect b="b" l="l" r="r" t="t"/>
              <a:pathLst>
                <a:path extrusionOk="0" h="782577" w="4726281">
                  <a:moveTo>
                    <a:pt x="0" y="65817"/>
                  </a:moveTo>
                  <a:cubicBezTo>
                    <a:pt x="0" y="33854"/>
                    <a:pt x="212270" y="3057"/>
                    <a:pt x="244233" y="3057"/>
                  </a:cubicBezTo>
                  <a:lnTo>
                    <a:pt x="4726281" y="0"/>
                  </a:lnTo>
                  <a:cubicBezTo>
                    <a:pt x="4725176" y="250592"/>
                    <a:pt x="4724070" y="531329"/>
                    <a:pt x="4722965" y="781921"/>
                  </a:cubicBezTo>
                  <a:lnTo>
                    <a:pt x="0" y="782577"/>
                  </a:lnTo>
                  <a:lnTo>
                    <a:pt x="0" y="65817"/>
                  </a:lnTo>
                  <a:close/>
                </a:path>
              </a:pathLst>
            </a:custGeom>
            <a:solidFill>
              <a:srgbClr val="4890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5"/>
            <p:cNvSpPr/>
            <p:nvPr/>
          </p:nvSpPr>
          <p:spPr>
            <a:xfrm>
              <a:off x="6389225" y="1006997"/>
              <a:ext cx="4726281" cy="774635"/>
            </a:xfrm>
            <a:custGeom>
              <a:rect b="b" l="l" r="r" t="t"/>
              <a:pathLst>
                <a:path extrusionOk="0" h="774635" w="4726281">
                  <a:moveTo>
                    <a:pt x="0" y="57875"/>
                  </a:moveTo>
                  <a:cubicBezTo>
                    <a:pt x="0" y="25912"/>
                    <a:pt x="25912" y="0"/>
                    <a:pt x="57875" y="0"/>
                  </a:cubicBezTo>
                  <a:lnTo>
                    <a:pt x="4726281" y="12155"/>
                  </a:lnTo>
                  <a:lnTo>
                    <a:pt x="4722471" y="706055"/>
                  </a:lnTo>
                  <a:cubicBezTo>
                    <a:pt x="4722471" y="738018"/>
                    <a:pt x="4696559" y="763930"/>
                    <a:pt x="4664596" y="763930"/>
                  </a:cubicBezTo>
                  <a:lnTo>
                    <a:pt x="0" y="774635"/>
                  </a:lnTo>
                  <a:lnTo>
                    <a:pt x="0" y="57875"/>
                  </a:lnTo>
                  <a:close/>
                </a:path>
              </a:pathLst>
            </a:custGeom>
            <a:noFill/>
            <a:ln cap="flat" cmpd="sng" w="15875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5"/>
            <p:cNvSpPr txBox="1"/>
            <p:nvPr/>
          </p:nvSpPr>
          <p:spPr>
            <a:xfrm>
              <a:off x="6399275" y="1219373"/>
              <a:ext cx="660817" cy="357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02</a:t>
              </a:r>
              <a:endParaRPr b="1" i="0" sz="2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" name="Google Shape;81;p25"/>
            <p:cNvSpPr txBox="1"/>
            <p:nvPr/>
          </p:nvSpPr>
          <p:spPr>
            <a:xfrm>
              <a:off x="7100477" y="1160981"/>
              <a:ext cx="3910423" cy="4666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Dataset 2: </a:t>
              </a:r>
              <a:r>
                <a:rPr b="1" i="0" lang="en-US" sz="2000" u="none" cap="none" strike="noStrike">
                  <a:solidFill>
                    <a:srgbClr val="3F3F3F"/>
                  </a:solidFill>
                  <a:latin typeface="Lato"/>
                  <a:ea typeface="Lato"/>
                  <a:cs typeface="Lato"/>
                  <a:sym typeface="Lato"/>
                </a:rPr>
                <a:t>Commodities prices in India</a:t>
              </a:r>
              <a:endParaRPr/>
            </a:p>
          </p:txBody>
        </p:sp>
      </p:grpSp>
      <p:grpSp>
        <p:nvGrpSpPr>
          <p:cNvPr id="82" name="Google Shape;82;p25"/>
          <p:cNvGrpSpPr/>
          <p:nvPr/>
        </p:nvGrpSpPr>
        <p:grpSpPr>
          <a:xfrm>
            <a:off x="2640563" y="1092723"/>
            <a:ext cx="6910875" cy="1134000"/>
            <a:chOff x="6389225" y="1006997"/>
            <a:chExt cx="4726281" cy="775531"/>
          </a:xfrm>
        </p:grpSpPr>
        <p:sp>
          <p:nvSpPr>
            <p:cNvPr id="83" name="Google Shape;83;p25"/>
            <p:cNvSpPr/>
            <p:nvPr/>
          </p:nvSpPr>
          <p:spPr>
            <a:xfrm>
              <a:off x="6389225" y="1006997"/>
              <a:ext cx="660817" cy="775531"/>
            </a:xfrm>
            <a:custGeom>
              <a:rect b="b" l="l" r="r" t="t"/>
              <a:pathLst>
                <a:path extrusionOk="0" h="782577" w="4726281">
                  <a:moveTo>
                    <a:pt x="0" y="65817"/>
                  </a:moveTo>
                  <a:cubicBezTo>
                    <a:pt x="0" y="33854"/>
                    <a:pt x="177331" y="4685"/>
                    <a:pt x="209294" y="4685"/>
                  </a:cubicBezTo>
                  <a:lnTo>
                    <a:pt x="4726281" y="0"/>
                  </a:lnTo>
                  <a:cubicBezTo>
                    <a:pt x="4725176" y="250592"/>
                    <a:pt x="4724070" y="531329"/>
                    <a:pt x="4722965" y="781921"/>
                  </a:cubicBezTo>
                  <a:lnTo>
                    <a:pt x="0" y="782577"/>
                  </a:lnTo>
                  <a:lnTo>
                    <a:pt x="0" y="65817"/>
                  </a:lnTo>
                  <a:close/>
                </a:path>
              </a:pathLst>
            </a:custGeom>
            <a:solidFill>
              <a:srgbClr val="F4AB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5"/>
            <p:cNvSpPr/>
            <p:nvPr/>
          </p:nvSpPr>
          <p:spPr>
            <a:xfrm>
              <a:off x="6389225" y="1006997"/>
              <a:ext cx="4726281" cy="774635"/>
            </a:xfrm>
            <a:custGeom>
              <a:rect b="b" l="l" r="r" t="t"/>
              <a:pathLst>
                <a:path extrusionOk="0" h="774635" w="4726281">
                  <a:moveTo>
                    <a:pt x="0" y="57875"/>
                  </a:moveTo>
                  <a:cubicBezTo>
                    <a:pt x="0" y="25912"/>
                    <a:pt x="25912" y="0"/>
                    <a:pt x="57875" y="0"/>
                  </a:cubicBezTo>
                  <a:lnTo>
                    <a:pt x="4726281" y="12155"/>
                  </a:lnTo>
                  <a:lnTo>
                    <a:pt x="4722471" y="706055"/>
                  </a:lnTo>
                  <a:cubicBezTo>
                    <a:pt x="4722471" y="738018"/>
                    <a:pt x="4696559" y="763930"/>
                    <a:pt x="4664596" y="763930"/>
                  </a:cubicBezTo>
                  <a:lnTo>
                    <a:pt x="0" y="774635"/>
                  </a:lnTo>
                  <a:lnTo>
                    <a:pt x="0" y="57875"/>
                  </a:lnTo>
                  <a:close/>
                </a:path>
              </a:pathLst>
            </a:custGeom>
            <a:noFill/>
            <a:ln cap="flat" cmpd="sng" w="15875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5"/>
            <p:cNvSpPr txBox="1"/>
            <p:nvPr/>
          </p:nvSpPr>
          <p:spPr>
            <a:xfrm>
              <a:off x="6399275" y="1219373"/>
              <a:ext cx="660817" cy="357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01</a:t>
              </a:r>
              <a:endParaRPr b="1" i="0" sz="2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" name="Google Shape;86;p25"/>
            <p:cNvSpPr txBox="1"/>
            <p:nvPr/>
          </p:nvSpPr>
          <p:spPr>
            <a:xfrm>
              <a:off x="7100477" y="1160981"/>
              <a:ext cx="3910423" cy="4666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Dataset 1: </a:t>
              </a:r>
              <a:r>
                <a:rPr b="1" i="0" lang="en-US" sz="2000" u="none" cap="none" strike="noStrike">
                  <a:solidFill>
                    <a:srgbClr val="3F3F3F"/>
                  </a:solidFill>
                  <a:latin typeface="Lato"/>
                  <a:ea typeface="Lato"/>
                  <a:cs typeface="Lato"/>
                  <a:sym typeface="Lato"/>
                </a:rPr>
                <a:t>Supply Chain Data</a:t>
              </a:r>
              <a:endParaRPr/>
            </a:p>
          </p:txBody>
        </p:sp>
      </p:grpSp>
      <p:sp>
        <p:nvSpPr>
          <p:cNvPr id="87" name="Google Shape;87;p25"/>
          <p:cNvSpPr txBox="1"/>
          <p:nvPr/>
        </p:nvSpPr>
        <p:spPr>
          <a:xfrm>
            <a:off x="2314707" y="201168"/>
            <a:ext cx="7562586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DATASETS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"/>
          <p:cNvSpPr txBox="1"/>
          <p:nvPr/>
        </p:nvSpPr>
        <p:spPr>
          <a:xfrm>
            <a:off x="1358900" y="356721"/>
            <a:ext cx="9779000" cy="523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SUPPLY CHAIN DATA QUESTIONS</a:t>
            </a:r>
            <a:endParaRPr/>
          </a:p>
        </p:txBody>
      </p:sp>
      <p:sp>
        <p:nvSpPr>
          <p:cNvPr id="93" name="Google Shape;93;p26"/>
          <p:cNvSpPr/>
          <p:nvPr/>
        </p:nvSpPr>
        <p:spPr>
          <a:xfrm>
            <a:off x="1206500" y="1943153"/>
            <a:ext cx="9779000" cy="1618157"/>
          </a:xfrm>
          <a:prstGeom prst="roundRect">
            <a:avLst>
              <a:gd fmla="val 7113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6"/>
          <p:cNvSpPr txBox="1"/>
          <p:nvPr/>
        </p:nvSpPr>
        <p:spPr>
          <a:xfrm>
            <a:off x="1358900" y="2290566"/>
            <a:ext cx="962889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000" lvl="0" marL="34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C3C"/>
              </a:buClr>
              <a:buSzPts val="180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Get the number of orders by the Type of Transaction. Please exclude orders shipped from Sangli and Srinagar. Also, exclude the SUSPECTED_FRAUD cases based on the Order Status. Sort the result in the descending order based on the number of orders.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/>
          <p:nvPr/>
        </p:nvSpPr>
        <p:spPr>
          <a:xfrm>
            <a:off x="1358900" y="356721"/>
            <a:ext cx="9779000" cy="523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ALGORITHM</a:t>
            </a:r>
            <a:endParaRPr/>
          </a:p>
        </p:txBody>
      </p:sp>
      <p:sp>
        <p:nvSpPr>
          <p:cNvPr id="100" name="Google Shape;100;p27"/>
          <p:cNvSpPr/>
          <p:nvPr/>
        </p:nvSpPr>
        <p:spPr>
          <a:xfrm>
            <a:off x="340700" y="916999"/>
            <a:ext cx="11691900" cy="1235400"/>
          </a:xfrm>
          <a:prstGeom prst="roundRect">
            <a:avLst>
              <a:gd fmla="val 7113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7"/>
          <p:cNvSpPr txBox="1"/>
          <p:nvPr/>
        </p:nvSpPr>
        <p:spPr>
          <a:xfrm>
            <a:off x="415800" y="938075"/>
            <a:ext cx="11085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4700" lvl="0" marL="34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C3C"/>
              </a:buClr>
              <a:buSzPts val="2067"/>
              <a:buFont typeface="Noto Sans Symbols"/>
              <a:buChar char="🞆"/>
            </a:pPr>
            <a:r>
              <a:rPr b="0" i="0" lang="en-US" sz="2067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Get the number of orders by the Type of Transaction. Please exclude orders shipped from Sangli and Srinagar. Also, exclude the SUSPECTED_FRAUD cases based on the Order Status. Sort the result in the descending order based on the number of orders.</a:t>
            </a:r>
            <a:endParaRPr sz="1600"/>
          </a:p>
        </p:txBody>
      </p:sp>
      <p:sp>
        <p:nvSpPr>
          <p:cNvPr id="102" name="Google Shape;102;p27"/>
          <p:cNvSpPr txBox="1"/>
          <p:nvPr/>
        </p:nvSpPr>
        <p:spPr>
          <a:xfrm>
            <a:off x="415800" y="2628700"/>
            <a:ext cx="11455200" cy="3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Input: Orders table: </a:t>
            </a:r>
            <a:r>
              <a:rPr b="0" i="0" lang="en-US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Order_Id, Type, Order_City, Order_Status</a:t>
            </a:r>
            <a:endParaRPr b="0" i="0" sz="2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Expected Output: </a:t>
            </a:r>
            <a:r>
              <a:rPr b="0" i="0" lang="en-US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Type of Transaction | Orders; Sorted in descending order of Orders</a:t>
            </a:r>
            <a:endParaRPr sz="1900"/>
          </a:p>
          <a:p>
            <a:pPr indent="-373750" lvl="0" marL="342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EE2C3C"/>
              </a:buClr>
              <a:buSzPts val="2100"/>
              <a:buFont typeface="Noto Sans Symbols"/>
              <a:buChar char="🞆"/>
            </a:pPr>
            <a:r>
              <a:rPr b="0" i="0" lang="en-US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Step 1: Filter out ‘Sangli’ and ‘Srinagar’ from the </a:t>
            </a:r>
            <a:r>
              <a:rPr b="1" i="0" lang="en-US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city </a:t>
            </a:r>
            <a:r>
              <a:rPr b="0" i="0" lang="en-US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column of the data</a:t>
            </a:r>
            <a:endParaRPr sz="1900"/>
          </a:p>
          <a:p>
            <a:pPr indent="-373750" lvl="0" marL="342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EE2C3C"/>
              </a:buClr>
              <a:buSzPts val="2100"/>
              <a:buFont typeface="Noto Sans Symbols"/>
              <a:buChar char="🞆"/>
            </a:pPr>
            <a:r>
              <a:rPr b="0" i="0" lang="en-US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Step 2: Filter out ‘</a:t>
            </a:r>
            <a:r>
              <a:rPr b="0" i="0" lang="en-US" sz="2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SUSPECTED_FRAUD </a:t>
            </a:r>
            <a:r>
              <a:rPr b="0" i="0" lang="en-US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’ from the </a:t>
            </a:r>
            <a:r>
              <a:rPr b="1" i="0" lang="en-US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order_status </a:t>
            </a:r>
            <a:r>
              <a:rPr b="0" i="0" lang="en-US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column of the data</a:t>
            </a:r>
            <a:endParaRPr sz="1900"/>
          </a:p>
          <a:p>
            <a:pPr indent="-373750" lvl="0" marL="342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EE2C3C"/>
              </a:buClr>
              <a:buSzPts val="2100"/>
              <a:buFont typeface="Noto Sans Symbols"/>
              <a:buChar char="🞆"/>
            </a:pPr>
            <a:r>
              <a:rPr b="0" i="0" lang="en-US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Step 3: Aggregation – COUNT(order_id), group by Transaction_type</a:t>
            </a:r>
            <a:endParaRPr b="0" i="0" sz="2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3750" lvl="0" marL="342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EE2C3C"/>
              </a:buClr>
              <a:buSzPts val="2100"/>
              <a:buFont typeface="Noto Sans Symbols"/>
              <a:buChar char="🞆"/>
            </a:pPr>
            <a:r>
              <a:rPr b="0" i="0" lang="en-US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Step 4:</a:t>
            </a:r>
            <a:r>
              <a:rPr b="1" i="0" lang="en-US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-US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Sort the result in descending order of Orders</a:t>
            </a:r>
            <a:endParaRPr b="0" i="0" sz="2100" u="none" cap="none" strike="noStrike">
              <a:solidFill>
                <a:srgbClr val="EE2C3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/>
        </p:nvSpPr>
        <p:spPr>
          <a:xfrm>
            <a:off x="1358900" y="356721"/>
            <a:ext cx="9779000" cy="523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SUPPLY CHAIN DATA QUESTIONS</a:t>
            </a:r>
            <a:endParaRPr/>
          </a:p>
        </p:txBody>
      </p:sp>
      <p:sp>
        <p:nvSpPr>
          <p:cNvPr id="108" name="Google Shape;108;p28"/>
          <p:cNvSpPr/>
          <p:nvPr/>
        </p:nvSpPr>
        <p:spPr>
          <a:xfrm>
            <a:off x="1206500" y="1368797"/>
            <a:ext cx="9779000" cy="2754499"/>
          </a:xfrm>
          <a:prstGeom prst="roundRect">
            <a:avLst>
              <a:gd fmla="val 7113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8"/>
          <p:cNvSpPr txBox="1"/>
          <p:nvPr/>
        </p:nvSpPr>
        <p:spPr>
          <a:xfrm>
            <a:off x="1330110" y="1425536"/>
            <a:ext cx="962889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000" lvl="0" marL="34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C3C"/>
              </a:buClr>
              <a:buSzPts val="180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Get the list of the Top 3 customers based on the completed orders along with the following details:</a:t>
            </a:r>
            <a:endParaRPr/>
          </a:p>
          <a:p>
            <a:pPr indent="-342000" lvl="1" marL="684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Customer Id</a:t>
            </a:r>
            <a:endParaRPr/>
          </a:p>
          <a:p>
            <a:pPr indent="-342000" lvl="1" marL="684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Customer First Name</a:t>
            </a:r>
            <a:endParaRPr/>
          </a:p>
          <a:p>
            <a:pPr indent="-342000" lvl="1" marL="684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Customer City</a:t>
            </a:r>
            <a:endParaRPr/>
          </a:p>
          <a:p>
            <a:pPr indent="-342000" lvl="1" marL="684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Customer State</a:t>
            </a:r>
            <a:endParaRPr/>
          </a:p>
          <a:p>
            <a:pPr indent="-342000" lvl="1" marL="684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Number of completed orders</a:t>
            </a:r>
            <a:endParaRPr/>
          </a:p>
          <a:p>
            <a:pPr indent="-342000" lvl="1" marL="684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Total Sales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/>
          <p:nvPr/>
        </p:nvSpPr>
        <p:spPr>
          <a:xfrm>
            <a:off x="1358900" y="356721"/>
            <a:ext cx="9779000" cy="523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ALGORITHM</a:t>
            </a:r>
            <a:endParaRPr b="1"/>
          </a:p>
        </p:txBody>
      </p:sp>
      <p:sp>
        <p:nvSpPr>
          <p:cNvPr id="115" name="Google Shape;115;p29"/>
          <p:cNvSpPr/>
          <p:nvPr/>
        </p:nvSpPr>
        <p:spPr>
          <a:xfrm>
            <a:off x="1206500" y="917012"/>
            <a:ext cx="10087200" cy="4883700"/>
          </a:xfrm>
          <a:prstGeom prst="roundRect">
            <a:avLst>
              <a:gd fmla="val 7113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9"/>
          <p:cNvSpPr txBox="1"/>
          <p:nvPr/>
        </p:nvSpPr>
        <p:spPr>
          <a:xfrm>
            <a:off x="1435050" y="1345525"/>
            <a:ext cx="962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30900" lvl="0" marL="34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C3C"/>
              </a:buClr>
              <a:buSzPts val="3200"/>
              <a:buFont typeface="Noto Sans Symbols"/>
              <a:buChar char="🞆"/>
            </a:pPr>
            <a:r>
              <a:rPr b="0" i="0" lang="en-US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Get the list of the Top 3 customers based on the completed orders along with the following details:</a:t>
            </a:r>
            <a:endParaRPr sz="2800"/>
          </a:p>
          <a:p>
            <a:pPr indent="-430900" lvl="1" marL="684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Lato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Customer Id</a:t>
            </a:r>
            <a:endParaRPr sz="2800"/>
          </a:p>
          <a:p>
            <a:pPr indent="-430900" lvl="1" marL="684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Lato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Customer First Name</a:t>
            </a:r>
            <a:endParaRPr sz="2800"/>
          </a:p>
          <a:p>
            <a:pPr indent="-430900" lvl="1" marL="684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Lato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Customer City</a:t>
            </a:r>
            <a:endParaRPr sz="2800"/>
          </a:p>
          <a:p>
            <a:pPr indent="-430900" lvl="1" marL="684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Lato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Customer State</a:t>
            </a:r>
            <a:endParaRPr sz="2800"/>
          </a:p>
          <a:p>
            <a:pPr indent="-430900" lvl="1" marL="684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Lato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Number of completed orders</a:t>
            </a:r>
            <a:endParaRPr sz="2800"/>
          </a:p>
          <a:p>
            <a:pPr indent="-430900" lvl="1" marL="684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Lato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Total Sales of completed order</a:t>
            </a:r>
            <a:endParaRPr b="0" i="0" sz="3266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29"/>
          <p:cNvSpPr txBox="1"/>
          <p:nvPr/>
        </p:nvSpPr>
        <p:spPr>
          <a:xfrm>
            <a:off x="1206500" y="2992518"/>
            <a:ext cx="977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ec83d54b5_0_0"/>
          <p:cNvSpPr txBox="1"/>
          <p:nvPr/>
        </p:nvSpPr>
        <p:spPr>
          <a:xfrm>
            <a:off x="138550" y="392525"/>
            <a:ext cx="117093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Input: Orders table: </a:t>
            </a:r>
            <a:r>
              <a:rPr lang="en-US" sz="2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Order_Id and Order_Status; </a:t>
            </a:r>
            <a:r>
              <a:rPr b="1" lang="en-US" sz="2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Ordered_items table: </a:t>
            </a:r>
            <a:r>
              <a:rPr lang="en-US" sz="2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Sales;</a:t>
            </a:r>
            <a:r>
              <a:rPr b="1" lang="en-US" sz="2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Customer_info table: </a:t>
            </a:r>
            <a:r>
              <a:rPr lang="en-US" sz="2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Id, First_Name, City, State;</a:t>
            </a:r>
            <a:endParaRPr sz="2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Expected Output: </a:t>
            </a:r>
            <a:r>
              <a:rPr lang="en-US" sz="2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Customer Id | Customer First Name Customer City | Customer State | Completed orders | Total Sales; Retain only top 3 customer based on Completed orders</a:t>
            </a:r>
            <a:endParaRPr sz="2100">
              <a:solidFill>
                <a:schemeClr val="dk1"/>
              </a:solidFill>
            </a:endParaRPr>
          </a:p>
          <a:p>
            <a:pPr indent="-386449" lvl="0" marL="341999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Noto Sans Symbols"/>
              <a:buChar char="🞆"/>
            </a:pPr>
            <a:r>
              <a:rPr lang="en-US" sz="2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Step 1: Join orders and order_items to get order_id level sales</a:t>
            </a:r>
            <a:endParaRPr sz="2100">
              <a:solidFill>
                <a:schemeClr val="dk1"/>
              </a:solidFill>
            </a:endParaRPr>
          </a:p>
          <a:p>
            <a:pPr indent="-386449" lvl="0" marL="341999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Noto Sans Symbols"/>
              <a:buChar char="🞆"/>
            </a:pPr>
            <a:r>
              <a:rPr lang="en-US" sz="2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Step 2: Filter for ‘COMPLETE’ orders from the </a:t>
            </a:r>
            <a:r>
              <a:rPr b="1" lang="en-US" sz="2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order_status </a:t>
            </a:r>
            <a:r>
              <a:rPr lang="en-US" sz="2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column of the orders table</a:t>
            </a:r>
            <a:endParaRPr sz="2100">
              <a:solidFill>
                <a:schemeClr val="dk1"/>
              </a:solidFill>
            </a:endParaRPr>
          </a:p>
          <a:p>
            <a:pPr indent="-386449" lvl="0" marL="341999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Noto Sans Symbols"/>
              <a:buChar char="🞆"/>
            </a:pPr>
            <a:r>
              <a:rPr lang="en-US" sz="2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Step 3: Join above result with Customers table and create customer id level summary</a:t>
            </a:r>
            <a:endParaRPr sz="2100">
              <a:solidFill>
                <a:schemeClr val="dk1"/>
              </a:solidFill>
            </a:endParaRPr>
          </a:p>
          <a:p>
            <a:pPr indent="-386449" lvl="0" marL="341999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Noto Sans Symbols"/>
              <a:buChar char="🞆"/>
            </a:pPr>
            <a:r>
              <a:rPr lang="en-US" sz="2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Step 4: Aggregation – COUNT(order_id), SUM(Sales) group by Customer Id, Customer First Name, Customer City and Customer State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/>
          <p:nvPr/>
        </p:nvSpPr>
        <p:spPr>
          <a:xfrm>
            <a:off x="1358900" y="356721"/>
            <a:ext cx="9779000" cy="523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SUPPLY CHAIN DATA QUESTIONS</a:t>
            </a:r>
            <a:endParaRPr/>
          </a:p>
        </p:txBody>
      </p:sp>
      <p:sp>
        <p:nvSpPr>
          <p:cNvPr id="128" name="Google Shape;128;p30"/>
          <p:cNvSpPr/>
          <p:nvPr/>
        </p:nvSpPr>
        <p:spPr>
          <a:xfrm>
            <a:off x="1277654" y="1568186"/>
            <a:ext cx="9860246" cy="1156518"/>
          </a:xfrm>
          <a:prstGeom prst="roundRect">
            <a:avLst>
              <a:gd fmla="val 7113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0"/>
          <p:cNvSpPr txBox="1"/>
          <p:nvPr/>
        </p:nvSpPr>
        <p:spPr>
          <a:xfrm>
            <a:off x="1427763" y="1760678"/>
            <a:ext cx="100066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000" lvl="0" marL="34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C3C"/>
              </a:buClr>
              <a:buSzPts val="180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Get the order count by the Shipping Mode and the Department Name. Consider departments with at least 40 closed/completed orders.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/>
        </p:nvSpPr>
        <p:spPr>
          <a:xfrm>
            <a:off x="1358900" y="356721"/>
            <a:ext cx="9779000" cy="523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ALGORITHM</a:t>
            </a:r>
            <a:endParaRPr/>
          </a:p>
        </p:txBody>
      </p:sp>
      <p:sp>
        <p:nvSpPr>
          <p:cNvPr id="135" name="Google Shape;135;p31"/>
          <p:cNvSpPr/>
          <p:nvPr/>
        </p:nvSpPr>
        <p:spPr>
          <a:xfrm>
            <a:off x="1206500" y="916993"/>
            <a:ext cx="9779000" cy="849664"/>
          </a:xfrm>
          <a:prstGeom prst="roundRect">
            <a:avLst>
              <a:gd fmla="val 7113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1"/>
          <p:cNvSpPr txBox="1"/>
          <p:nvPr/>
        </p:nvSpPr>
        <p:spPr>
          <a:xfrm>
            <a:off x="1358900" y="990086"/>
            <a:ext cx="962889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000" lvl="0" marL="34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C3C"/>
              </a:buClr>
              <a:buSzPts val="20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Get the order count by the Shipping Mode and the Department Name. Consider departments with at least 40 closed/completed orders.</a:t>
            </a:r>
            <a:endParaRPr b="0" i="0" sz="1867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31"/>
          <p:cNvSpPr txBox="1"/>
          <p:nvPr/>
        </p:nvSpPr>
        <p:spPr>
          <a:xfrm>
            <a:off x="1206500" y="2282325"/>
            <a:ext cx="100263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Input: orders: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order_id, Shipping_Mode and Order_Status;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ordered_items; product_info; department: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name;</a:t>
            </a:r>
            <a:endParaRPr b="0" i="0" sz="1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Expected Output: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Shipping Mode | Department Name | Orders; Retain departments with only 40 closed/completed order</a:t>
            </a:r>
            <a:endParaRPr/>
          </a:p>
          <a:p>
            <a:pPr indent="-342000" lvl="0" marL="342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EE2C3C"/>
              </a:buClr>
              <a:buSzPts val="1600"/>
              <a:buFont typeface="Noto Sans Symbols"/>
              <a:buChar char="🞆"/>
            </a:pPr>
            <a:r>
              <a:rPr b="0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Step 1: Join order, ordered_items, product_info and department to get all the departments an order is associated with</a:t>
            </a:r>
            <a:endParaRPr/>
          </a:p>
          <a:p>
            <a:pPr indent="-342000" lvl="0" marL="342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EE2C3C"/>
              </a:buClr>
              <a:buSzPts val="1600"/>
              <a:buFont typeface="Noto Sans Symbols"/>
              <a:buChar char="🞆"/>
            </a:pPr>
            <a:r>
              <a:rPr b="0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Step 2: Filter for ‘</a:t>
            </a:r>
            <a:r>
              <a:rPr b="0" i="0" lang="en-US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COMPLETE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’ and ‘CLOSED’ from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order_status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column of the orders table</a:t>
            </a:r>
            <a:endParaRPr/>
          </a:p>
          <a:p>
            <a:pPr indent="-342000" lvl="0" marL="342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EE2C3C"/>
              </a:buClr>
              <a:buSzPts val="1600"/>
              <a:buFont typeface="Noto Sans Symbols"/>
              <a:buChar char="🞆"/>
            </a:pPr>
            <a:r>
              <a:rPr b="0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Step 3: Aggregation – COUNT(distinct order_id), group by department name; </a:t>
            </a:r>
            <a:endParaRPr/>
          </a:p>
          <a:p>
            <a:pPr indent="-342000" lvl="0" marL="342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EE2C3C"/>
              </a:buClr>
              <a:buSzPts val="1600"/>
              <a:buFont typeface="Noto Sans Symbols"/>
              <a:buChar char="🞆"/>
            </a:pPr>
            <a:r>
              <a:rPr b="0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Step 4: In the above table filter for COUNT(distinct order_id)&gt;40</a:t>
            </a:r>
            <a:endParaRPr b="0" i="0" sz="1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000" lvl="0" marL="342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EE2C3C"/>
              </a:buClr>
              <a:buSzPts val="1600"/>
              <a:buFont typeface="Noto Sans Symbols"/>
              <a:buChar char="🞆"/>
            </a:pPr>
            <a:r>
              <a:rPr b="0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Step 5:</a:t>
            </a:r>
            <a:r>
              <a:rPr b="1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From Step 1 perform aggregation – COUNT(</a:t>
            </a: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distinct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order_id), group by Shipping mode and department name; retain only those department names that were left over after the filter applied in Step 4</a:t>
            </a:r>
            <a:endParaRPr b="0" i="0" sz="1600" u="none" cap="none" strike="noStrike">
              <a:solidFill>
                <a:srgbClr val="EE2C3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UpGrad">
      <a:dk1>
        <a:srgbClr val="000000"/>
      </a:dk1>
      <a:lt1>
        <a:srgbClr val="FFFFFF"/>
      </a:lt1>
      <a:dk2>
        <a:srgbClr val="EE2C3C"/>
      </a:dk2>
      <a:lt2>
        <a:srgbClr val="E7E6E6"/>
      </a:lt2>
      <a:accent1>
        <a:srgbClr val="F4AB35"/>
      </a:accent1>
      <a:accent2>
        <a:srgbClr val="4890E4"/>
      </a:accent2>
      <a:accent3>
        <a:srgbClr val="5A5A5A"/>
      </a:accent3>
      <a:accent4>
        <a:srgbClr val="23AE73"/>
      </a:accent4>
      <a:accent5>
        <a:srgbClr val="0EC1C1"/>
      </a:accent5>
      <a:accent6>
        <a:srgbClr val="CE6EC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Sundar Subramani</dc:creator>
</cp:coreProperties>
</file>