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0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2791-ED1C-4857-8CBF-06C10FE4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25"/>
            <a:ext cx="10515600" cy="651912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190D-9A60-40A5-9472-C994DA22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3BB7-4B23-4AA4-83F4-40DE9F46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0956-03F7-4495-8FAC-B393E6DB6CB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3CF3-04F5-488C-8D0E-5449189D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4EA-560C-4D1D-943F-527933DA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B1E80-7F66-404F-B6FF-3FED52380F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14400"/>
            <a:ext cx="6162472" cy="50323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9FFCC"/>
                </a:solidFill>
              </a:defRPr>
            </a:lvl1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8907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orient="horz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0C1AD4-E2F9-404E-BE18-5FBC0B54EDEC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E560AA-2DE5-4EA0-868A-CE735624B0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5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lware-traffic-analysis.net/" TargetMode="External"/><Relationship Id="rId2" Type="http://schemas.openxmlformats.org/officeDocument/2006/relationships/hyperlink" Target="https://github.com/NetsecExplained/Advanced-Wireshark-Network-Foren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35C7-9F37-4F7B-BF52-E1D6372E4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</a:t>
            </a:r>
            <a:r>
              <a:rPr lang="en-US" dirty="0" err="1"/>
              <a:t>Toturial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8B30-9553-4161-91F3-28440AB1A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556A-2F89-4455-93B4-5EA298B2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232458-CF06-4CA9-9EEA-B9BD3464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Triggering Events:</a:t>
            </a:r>
          </a:p>
          <a:p>
            <a:r>
              <a:rPr lang="en-US" sz="2800" dirty="0"/>
              <a:t>User reporting malware activity</a:t>
            </a:r>
          </a:p>
          <a:p>
            <a:r>
              <a:rPr lang="en-US" sz="2800" dirty="0"/>
              <a:t>Current AV solution does not have a signature for the virus; nor is the virus recoverable from the infected host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What We Know:</a:t>
            </a:r>
          </a:p>
          <a:p>
            <a:r>
              <a:rPr lang="en-US" sz="2800" dirty="0"/>
              <a:t>Full network packet capture for the day of the incident</a:t>
            </a:r>
          </a:p>
          <a:p>
            <a:r>
              <a:rPr lang="en-US" sz="2800" dirty="0"/>
              <a:t>Host of interest: </a:t>
            </a:r>
            <a:r>
              <a:rPr lang="en-US" sz="2800" dirty="0">
                <a:solidFill>
                  <a:srgbClr val="FF6FCF"/>
                </a:solidFill>
              </a:rPr>
              <a:t>12.183.1.55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638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4350-3D46-4E8B-A894-968A75FB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: Indicators of Compromise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10FB-79CD-42B4-A923-857D7AA4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Where the user </a:t>
            </a:r>
            <a:r>
              <a:rPr lang="en-US" sz="3200" dirty="0">
                <a:solidFill>
                  <a:srgbClr val="FF6FCF"/>
                </a:solidFill>
              </a:rPr>
              <a:t>contracted the malware </a:t>
            </a:r>
            <a:r>
              <a:rPr lang="en-US" sz="3200" dirty="0"/>
              <a:t>from?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rgbClr val="FF6FCF"/>
                </a:solidFill>
              </a:rPr>
              <a:t>Malware file </a:t>
            </a:r>
            <a:r>
              <a:rPr lang="en-US" sz="3200" dirty="0"/>
              <a:t>(if possible)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What kind of </a:t>
            </a:r>
            <a:r>
              <a:rPr lang="en-US" sz="3200" dirty="0">
                <a:solidFill>
                  <a:srgbClr val="FF6FCF"/>
                </a:solidFill>
              </a:rPr>
              <a:t>calls to the internet </a:t>
            </a:r>
            <a:r>
              <a:rPr lang="en-US" sz="3200" dirty="0"/>
              <a:t>does it make?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Does it try to </a:t>
            </a:r>
            <a:r>
              <a:rPr lang="en-US" sz="3200" dirty="0">
                <a:solidFill>
                  <a:srgbClr val="FF6FCF"/>
                </a:solidFill>
              </a:rPr>
              <a:t>self propagate </a:t>
            </a:r>
            <a:r>
              <a:rPr lang="en-US" sz="3200" dirty="0"/>
              <a:t>through the internal network?</a:t>
            </a:r>
          </a:p>
          <a:p>
            <a:pPr marL="457200" lvl="1" indent="0">
              <a:buNone/>
            </a:pPr>
            <a:r>
              <a:rPr lang="en-US" sz="2800" dirty="0"/>
              <a:t>(Is it a worm or a virus?)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Possible network </a:t>
            </a:r>
            <a:r>
              <a:rPr lang="en-US" sz="3200" dirty="0">
                <a:solidFill>
                  <a:srgbClr val="FF6FCF"/>
                </a:solidFill>
              </a:rPr>
              <a:t>traffic signatures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10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E77B-C8FD-41D6-A031-A05F7423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02A4-F46C-49BB-B206-8A0A98F8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1- Create our special filters</a:t>
            </a:r>
          </a:p>
          <a:p>
            <a:pPr lvl="1"/>
            <a:r>
              <a:rPr lang="en-US" sz="2800" dirty="0"/>
              <a:t>Stream ID = </a:t>
            </a:r>
            <a:r>
              <a:rPr lang="en-US" sz="2800" dirty="0" err="1"/>
              <a:t>tcp.stream</a:t>
            </a:r>
            <a:endParaRPr lang="en-US" sz="2800" dirty="0"/>
          </a:p>
          <a:p>
            <a:pPr lvl="1"/>
            <a:r>
              <a:rPr lang="en-US" sz="2800" dirty="0"/>
              <a:t>Host =</a:t>
            </a:r>
            <a:r>
              <a:rPr lang="en-US" sz="2800" dirty="0" err="1"/>
              <a:t>http.host</a:t>
            </a:r>
            <a:endParaRPr lang="en-US" sz="2800" dirty="0"/>
          </a:p>
          <a:p>
            <a:r>
              <a:rPr lang="en-US" sz="3200" dirty="0"/>
              <a:t>2- Filter traffic by victim IP address.</a:t>
            </a:r>
          </a:p>
          <a:p>
            <a:pPr lvl="1"/>
            <a:r>
              <a:rPr lang="en-US" sz="2800" dirty="0"/>
              <a:t>Look for something suspicious. </a:t>
            </a:r>
          </a:p>
          <a:p>
            <a:pPr lvl="1"/>
            <a:endParaRPr lang="en-US" sz="2800" dirty="0"/>
          </a:p>
          <a:p>
            <a:r>
              <a:rPr lang="en-US" sz="3200" dirty="0"/>
              <a:t>3- Do Follow TCP Stream</a:t>
            </a:r>
          </a:p>
          <a:p>
            <a:pPr lvl="1"/>
            <a:r>
              <a:rPr lang="en-US" sz="2800" dirty="0"/>
              <a:t>See if the traffic looks legitimate.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195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4DAE-F588-4B4C-9B9C-03BAECA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356B-80C0-461B-89BF-BD39BB54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Triggering Events:</a:t>
            </a:r>
          </a:p>
          <a:p>
            <a:r>
              <a:rPr lang="en-US" sz="2800" dirty="0"/>
              <a:t>A denial of service (DoS) attack has been reported against FTP server </a:t>
            </a:r>
            <a:r>
              <a:rPr lang="en-US" sz="2800" dirty="0">
                <a:solidFill>
                  <a:srgbClr val="FF6FCF"/>
                </a:solidFill>
              </a:rPr>
              <a:t>192.168.56.1 </a:t>
            </a:r>
          </a:p>
          <a:p>
            <a:r>
              <a:rPr lang="en-US" sz="2800" dirty="0"/>
              <a:t>FTP traffic spikes were seen prior to the FTP server being taken offline</a:t>
            </a:r>
          </a:p>
          <a:p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What We Know:</a:t>
            </a:r>
          </a:p>
          <a:p>
            <a:r>
              <a:rPr lang="en-US" sz="2800" dirty="0"/>
              <a:t>Captured traffic data that is narrowed down between an attacking host (</a:t>
            </a:r>
            <a:r>
              <a:rPr lang="en-US" sz="2800" dirty="0">
                <a:solidFill>
                  <a:srgbClr val="FF6FCF"/>
                </a:solidFill>
              </a:rPr>
              <a:t>192.168.56.101</a:t>
            </a:r>
            <a:r>
              <a:rPr lang="en-US" sz="2800" dirty="0"/>
              <a:t>) and the </a:t>
            </a:r>
            <a:r>
              <a:rPr lang="en-US" sz="2800" dirty="0">
                <a:solidFill>
                  <a:srgbClr val="FF6FCF"/>
                </a:solidFill>
              </a:rPr>
              <a:t>FTP</a:t>
            </a:r>
            <a:r>
              <a:rPr lang="en-US" sz="2800" dirty="0"/>
              <a:t> server (</a:t>
            </a:r>
            <a:r>
              <a:rPr lang="en-US" sz="2800" dirty="0">
                <a:solidFill>
                  <a:srgbClr val="FF6FCF"/>
                </a:solidFill>
              </a:rPr>
              <a:t>192.168.56.1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2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0662-C885-4024-88CA-B815DA9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approach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21E-044B-4F0A-8E23-D6AB36CF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20380"/>
          </a:xfrm>
        </p:spPr>
        <p:txBody>
          <a:bodyPr/>
          <a:lstStyle/>
          <a:p>
            <a:r>
              <a:rPr lang="en-US" dirty="0"/>
              <a:t>1- What is the initial thought you get from </a:t>
            </a:r>
            <a:r>
              <a:rPr lang="en-US" dirty="0" err="1"/>
              <a:t>opeining</a:t>
            </a:r>
            <a:r>
              <a:rPr lang="en-US" dirty="0"/>
              <a:t> the </a:t>
            </a:r>
            <a:r>
              <a:rPr lang="en-US" dirty="0" err="1"/>
              <a:t>Pcap</a:t>
            </a:r>
            <a:r>
              <a:rPr lang="en-US" dirty="0"/>
              <a:t> File?</a:t>
            </a:r>
          </a:p>
          <a:p>
            <a:pPr lvl="1"/>
            <a:r>
              <a:rPr lang="en-US" dirty="0"/>
              <a:t>Too many ARPs.</a:t>
            </a:r>
          </a:p>
          <a:p>
            <a:r>
              <a:rPr lang="en-US" dirty="0"/>
              <a:t>2- Filter the ARP requests to get a reply:</a:t>
            </a:r>
          </a:p>
          <a:p>
            <a:pPr lvl="1"/>
            <a:r>
              <a:rPr lang="en-US" dirty="0" err="1"/>
              <a:t>arp.opcode</a:t>
            </a:r>
            <a:r>
              <a:rPr lang="en-US" dirty="0"/>
              <a:t>==2</a:t>
            </a:r>
          </a:p>
          <a:p>
            <a:r>
              <a:rPr lang="en-US" dirty="0"/>
              <a:t>3- Which ports where been scanning?</a:t>
            </a:r>
          </a:p>
          <a:p>
            <a:pPr lvl="1"/>
            <a:r>
              <a:rPr lang="en-US" dirty="0"/>
              <a:t>!(</a:t>
            </a:r>
            <a:r>
              <a:rPr lang="en-US" dirty="0" err="1"/>
              <a:t>arp</a:t>
            </a:r>
            <a:r>
              <a:rPr lang="en-US" dirty="0"/>
              <a:t>)</a:t>
            </a:r>
          </a:p>
          <a:p>
            <a:r>
              <a:rPr lang="en-US" dirty="0"/>
              <a:t>4- what if you </a:t>
            </a:r>
            <a:r>
              <a:rPr lang="en-US" dirty="0" err="1"/>
              <a:t>execlude</a:t>
            </a:r>
            <a:r>
              <a:rPr lang="en-US" dirty="0"/>
              <a:t> the port 21?</a:t>
            </a:r>
          </a:p>
          <a:p>
            <a:pPr lvl="1"/>
            <a:r>
              <a:rPr lang="en-US" dirty="0"/>
              <a:t>!(</a:t>
            </a:r>
            <a:r>
              <a:rPr lang="en-US" dirty="0" err="1"/>
              <a:t>tcp.port</a:t>
            </a:r>
            <a:r>
              <a:rPr lang="en-US" dirty="0"/>
              <a:t>==21)</a:t>
            </a:r>
          </a:p>
          <a:p>
            <a:r>
              <a:rPr lang="en-US" dirty="0"/>
              <a:t>5- Check one of the TCP </a:t>
            </a:r>
            <a:r>
              <a:rPr lang="en-US" dirty="0" err="1"/>
              <a:t>streems</a:t>
            </a:r>
            <a:r>
              <a:rPr lang="en-US" dirty="0"/>
              <a:t> for SYN-ACK</a:t>
            </a:r>
          </a:p>
          <a:p>
            <a:pPr lvl="1"/>
            <a:r>
              <a:rPr lang="en-US" dirty="0"/>
              <a:t>Check only </a:t>
            </a:r>
            <a:r>
              <a:rPr lang="en-US" dirty="0" err="1"/>
              <a:t>tcp.port</a:t>
            </a:r>
            <a:r>
              <a:rPr lang="en-US" dirty="0"/>
              <a:t> == 21</a:t>
            </a:r>
          </a:p>
          <a:p>
            <a:r>
              <a:rPr lang="en-US" dirty="0"/>
              <a:t>6- Follow one TCP stream</a:t>
            </a:r>
          </a:p>
          <a:p>
            <a:pPr lvl="1"/>
            <a:r>
              <a:rPr lang="en-US" dirty="0"/>
              <a:t>What do you observe?</a:t>
            </a:r>
          </a:p>
        </p:txBody>
      </p:sp>
    </p:spTree>
    <p:extLst>
      <p:ext uri="{BB962C8B-B14F-4D97-AF65-F5344CB8AC3E}">
        <p14:creationId xmlns:p14="http://schemas.microsoft.com/office/powerpoint/2010/main" val="32786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195B-DBCF-485D-A02F-E730147E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733"/>
            <a:ext cx="10515600" cy="651912"/>
          </a:xfrm>
        </p:spPr>
        <p:txBody>
          <a:bodyPr/>
          <a:lstStyle/>
          <a:p>
            <a:r>
              <a:rPr lang="en-US" dirty="0"/>
              <a:t>Practice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80FD-C39C-4A08-BA75-1111FC21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http://www.netresec.com/?page=PcapFiles</a:t>
            </a:r>
          </a:p>
          <a:p>
            <a:r>
              <a:rPr lang="en-US" dirty="0"/>
              <a:t>http://forensicscontest.com/puzzles</a:t>
            </a:r>
          </a:p>
          <a:p>
            <a:r>
              <a:rPr lang="en-US" dirty="0"/>
              <a:t>http://www.honeynet.org/challenges</a:t>
            </a:r>
          </a:p>
          <a:p>
            <a:r>
              <a:rPr lang="en-US" dirty="0"/>
              <a:t>https://www.evilfingers.com/repository/pcaps.php</a:t>
            </a:r>
          </a:p>
          <a:p>
            <a:r>
              <a:rPr lang="en-US" dirty="0"/>
              <a:t>http://code.google.com/p/security-onion/wiki/Pcaps</a:t>
            </a:r>
          </a:p>
          <a:p>
            <a:r>
              <a:rPr lang="en-US" dirty="0"/>
              <a:t>https://www.malware-traffic-analysis.net/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CC68-AE97-4BEA-8CAE-4F685053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BF2C-498D-48CA-9DDA-3B049A6DBC46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071E6-11B6-4DBE-B6A0-7C1F06235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 even more network fun</a:t>
            </a:r>
          </a:p>
        </p:txBody>
      </p:sp>
    </p:spTree>
    <p:extLst>
      <p:ext uri="{BB962C8B-B14F-4D97-AF65-F5344CB8AC3E}">
        <p14:creationId xmlns:p14="http://schemas.microsoft.com/office/powerpoint/2010/main" val="222350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CB9-8278-4271-B2DA-3D1CA299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F7EE-C22D-46E2-B754-23C29E87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https://github.com/NetsecExplained/Advanced-Wireshark-Network-Forensics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https://www.malware-traffic-analysis.net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434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388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Network Security Toturial</vt:lpstr>
      <vt:lpstr>Tutorial 1: </vt:lpstr>
      <vt:lpstr>IoC: Indicators of Compromise</vt:lpstr>
      <vt:lpstr>First Steps</vt:lpstr>
      <vt:lpstr>Scenario 2</vt:lpstr>
      <vt:lpstr>How do we approach this? </vt:lpstr>
      <vt:lpstr>Practice pcap Files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Toturial</dc:title>
  <dc:creator>Abdulhakim Sabur</dc:creator>
  <cp:lastModifiedBy>Abdulhakim Sabur</cp:lastModifiedBy>
  <cp:revision>9</cp:revision>
  <dcterms:created xsi:type="dcterms:W3CDTF">2019-03-29T06:01:32Z</dcterms:created>
  <dcterms:modified xsi:type="dcterms:W3CDTF">2019-03-29T15:57:29Z</dcterms:modified>
</cp:coreProperties>
</file>