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1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38" r:id="rId2"/>
    <p:sldMasterId id="2147483750" r:id="rId3"/>
  </p:sldMasterIdLst>
  <p:notesMasterIdLst>
    <p:notesMasterId r:id="rId36"/>
  </p:notesMasterIdLst>
  <p:sldIdLst>
    <p:sldId id="261" r:id="rId4"/>
    <p:sldId id="266" r:id="rId5"/>
    <p:sldId id="279" r:id="rId6"/>
    <p:sldId id="280" r:id="rId7"/>
    <p:sldId id="281" r:id="rId8"/>
    <p:sldId id="282" r:id="rId9"/>
    <p:sldId id="260" r:id="rId10"/>
    <p:sldId id="263" r:id="rId11"/>
    <p:sldId id="288" r:id="rId12"/>
    <p:sldId id="269" r:id="rId13"/>
    <p:sldId id="271" r:id="rId14"/>
    <p:sldId id="272" r:id="rId15"/>
    <p:sldId id="273" r:id="rId16"/>
    <p:sldId id="283" r:id="rId17"/>
    <p:sldId id="284" r:id="rId18"/>
    <p:sldId id="286" r:id="rId19"/>
    <p:sldId id="287" r:id="rId20"/>
    <p:sldId id="289" r:id="rId21"/>
    <p:sldId id="290" r:id="rId22"/>
    <p:sldId id="291" r:id="rId23"/>
    <p:sldId id="292" r:id="rId24"/>
    <p:sldId id="267" r:id="rId25"/>
    <p:sldId id="268" r:id="rId26"/>
    <p:sldId id="294" r:id="rId27"/>
    <p:sldId id="293" r:id="rId28"/>
    <p:sldId id="274" r:id="rId29"/>
    <p:sldId id="275" r:id="rId30"/>
    <p:sldId id="276" r:id="rId31"/>
    <p:sldId id="277" r:id="rId32"/>
    <p:sldId id="278" r:id="rId33"/>
    <p:sldId id="295" r:id="rId34"/>
    <p:sldId id="29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E8A4D08-A0C0-4B43-B894-2BE6CAAF371A}">
          <p14:sldIdLst>
            <p14:sldId id="261"/>
          </p14:sldIdLst>
        </p14:section>
        <p14:section name="Кортежи" id="{62774F3D-A9EE-48C0-B395-3817C8B4259F}">
          <p14:sldIdLst>
            <p14:sldId id="266"/>
            <p14:sldId id="279"/>
            <p14:sldId id="280"/>
            <p14:sldId id="281"/>
            <p14:sldId id="282"/>
            <p14:sldId id="260"/>
            <p14:sldId id="263"/>
            <p14:sldId id="288"/>
          </p14:sldIdLst>
        </p14:section>
        <p14:section name="Локальные функции" id="{F6260EDD-D71A-4337-930C-D468AF34425E}">
          <p14:sldIdLst>
            <p14:sldId id="269"/>
            <p14:sldId id="271"/>
            <p14:sldId id="272"/>
            <p14:sldId id="273"/>
          </p14:sldIdLst>
        </p14:section>
        <p14:section name="Pattern matching" id="{E78919EF-6CCB-4E9E-9057-622250B0A90B}">
          <p14:sldIdLst>
            <p14:sldId id="283"/>
            <p14:sldId id="284"/>
            <p14:sldId id="286"/>
            <p14:sldId id="287"/>
            <p14:sldId id="289"/>
            <p14:sldId id="290"/>
            <p14:sldId id="291"/>
            <p14:sldId id="292"/>
          </p14:sldIdLst>
        </p14:section>
        <p14:section name="Небольшие изменения" id="{0B33948A-C52D-45DF-9E0B-2E058EE06C3E}">
          <p14:sldIdLst>
            <p14:sldId id="267"/>
            <p14:sldId id="268"/>
            <p14:sldId id="294"/>
            <p14:sldId id="293"/>
            <p14:sldId id="274"/>
            <p14:sldId id="275"/>
            <p14:sldId id="276"/>
          </p14:sldIdLst>
        </p14:section>
        <p14:section name="Внутри" id="{F241E8AC-79DD-4F69-A51F-A8063D42E17A}">
          <p14:sldIdLst>
            <p14:sldId id="277"/>
            <p14:sldId id="278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194" autoAdjust="0"/>
  </p:normalViewPr>
  <p:slideViewPr>
    <p:cSldViewPr snapToGrid="0">
      <p:cViewPr varScale="1">
        <p:scale>
          <a:sx n="81" d="100"/>
          <a:sy n="81" d="100"/>
        </p:scale>
        <p:origin x="17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7-05-11T03:58:48.3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21396 5539 0</inkml:trace>
  <inkml:trace contextRef="#ctx0" brushRef="#br0" timeOffset="674.8">19791 5697 0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6B0A3-8829-454C-82AD-7C02CFF2BB29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DE472-856A-4C5F-90D1-1F8917732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541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ru-RU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кто из вас уже писал на C#7?</a:t>
            </a:r>
            <a:endParaRPr lang="ru-RU" b="0" dirty="0">
              <a:effectLst/>
            </a:endParaRPr>
          </a:p>
          <a:p>
            <a:pPr rtl="0"/>
            <a:br>
              <a:rPr lang="ru-RU" dirty="0"/>
            </a:b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Мало рук, я надеюсь, что после моего доклада вы поймете, что </a:t>
            </a:r>
            <a:r>
              <a:rPr lang="ru-RU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новая версия языка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позволяет писать код </a:t>
            </a:r>
            <a:r>
              <a:rPr lang="ru-RU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более лаконично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количество людей, пишущих на 7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шарпе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увеличится.</a:t>
            </a:r>
            <a:endParaRPr lang="ru-RU" b="0" dirty="0">
              <a:effectLst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629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Задаю вопрос залу: «Чего не хватает лямбдам до полноценных функций?»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790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Именно эти проблемы решают локальные функции. </a:t>
            </a:r>
            <a:r>
              <a:rPr lang="ru-RU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Рассмотрим следующий код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[код взвешенного факториала]. Данный код считает некий “взвешенный факториал”. Как можно заметить, локальная функция объявлена внутри другого метода и так же как лямбда функция </a:t>
            </a:r>
            <a:r>
              <a:rPr lang="ru-RU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поддерживает замыкания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Помимо этого, мы </a:t>
            </a:r>
            <a:r>
              <a:rPr lang="ru-RU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вынесли 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</a:t>
            </a:r>
            <a:r>
              <a:rPr lang="ru-RU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проверки 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корректность входных параметров </a:t>
            </a:r>
            <a:r>
              <a:rPr lang="ru-RU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локальной функцией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это дает определенный </a:t>
            </a:r>
            <a:r>
              <a:rPr lang="ru-RU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прирост производительности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497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Более того, в следующем примере мы вообще используем локальную функцию как </a:t>
            </a:r>
            <a:r>
              <a:rPr lang="ru-RU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итератор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нам необходимо по последовательности чисел сгенерировать последовательность последовательностей от 0 до числа. Стоит сказать, что локальные функции так же могут быть и однострочными, и асинхронными.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772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Его новые синтаксические конструкции расширяют функционал оператора </a:t>
            </a:r>
            <a:r>
              <a:rPr lang="ru-RU" dirty="0" err="1"/>
              <a:t>is</a:t>
            </a:r>
            <a:r>
              <a:rPr lang="ru-RU" dirty="0"/>
              <a:t>, позволяя ему теперь (помимо проверки) создавать новые переменные. Это может быть полезно, например, при сложной логике проверки аргументов.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309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такую задачу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82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Рассмотрим такую задачу: нам необходимо написать функцию, принимающую на вход последовательность, и возвращающую последней в ней элемент. При этом, если возможно, мы должны возвращать его за константу, не перебирая всей последовательности. Вот пример реализации такого метода на C#6. Мы проверяем, что последовательность является не пустым листом, и в случае успеха, работаем за константу. </a:t>
            </a:r>
          </a:p>
          <a:p>
            <a:endParaRPr lang="ru-RU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/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реализация этого же метода на 7 версии языка. Заметим, что вся логика проверки на приводимость к листу сосредоточена теперь в одном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-е. Более того, в этом же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-е объявляется новая переменная, соответствующая нашему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-у.</a:t>
            </a:r>
            <a:endParaRPr lang="ru-RU" b="0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117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Всего в C# есть три различных шаблона: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617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синтаксис </a:t>
            </a:r>
            <a:r>
              <a:rPr lang="ru-RU" dirty="0" err="1"/>
              <a:t>pattern</a:t>
            </a:r>
            <a:r>
              <a:rPr lang="ru-RU" dirty="0"/>
              <a:t>-</a:t>
            </a:r>
            <a:r>
              <a:rPr lang="ru-RU" dirty="0" err="1"/>
              <a:t>matching</a:t>
            </a:r>
            <a:r>
              <a:rPr lang="ru-RU" dirty="0"/>
              <a:t>-а прекрасно сочетается с новым синтаксисом </a:t>
            </a:r>
            <a:r>
              <a:rPr lang="ru-RU" dirty="0" err="1"/>
              <a:t>switch-case</a:t>
            </a:r>
            <a:r>
              <a:rPr lang="ru-RU" dirty="0"/>
              <a:t>, который позволяет теперь проверять объект на равенство не только константе, но и проверять выполнение условия условию.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004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 наконец ряд небольших, но тоже весьма удобных нововведений: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1366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мы можем объявлять ссылочные типы, позволяющие менять поле, на которое они ссылаются. Рассмотрим такой пример: мы описываем метод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бинарного дерева. В зависимости от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нам необходимо менять либо левое поддерево, либо правое. Без использования ссылочных переменных нам бы пришлось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продублировать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[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нижний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всех случаев: и когда текущее поддерево – лист и когда узел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467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Одно из самых важных на мой взгляд нововведений – это кортежи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8268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ссылки действуют следующие ограничения: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20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Данная синтаксическая конструкция позволяет объявить переменную прямо по месту вызова метода с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параметром. Если я не ошибаюсь, эту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фичу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предлагали еще при разработке C#6.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6918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 часть выражения. Может быть полезна, например, при длинной цепочке проверки на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мы сэкономим одну строчку, не вводя новой переменной, а по ходу дела, заметив, что переменная равна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мы можем выкинуть исключение. Так же это работает в тернарном операторе и однострочных функциях.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9442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Кстати! Самих однострочных методов стало гораздо больше: теперь ими могут быть и конструктор, и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финализатор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 сеттер, и геттер.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1655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Помимо всего этого наконец то был добавлен бинарный литерал и разделитель разрядов. Кроме того, в C#7 символ “нижнее подчеркивание” теперь означает игнорирование поля при распаковке, либо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параметра при вызове метода. Это позволит не писать двойные, тройные “земли”, если мы хотим проигнорировать более одного параметра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6395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Хм, я смотрю у нас еще осталось время? А значит пора поговорить о вопросах обратной совместимости.</a:t>
            </a:r>
            <a:endParaRPr lang="ru-RU" b="0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ru-RU" dirty="0"/>
            </a:b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Код, написанный на C#7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бинарно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совместим с C#6. Мы спокойно можем написать часть кода на новой версии языка, собрать в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dll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после чего использовать эту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dll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проекте на старой версии языка. За счет чего это достигается в случае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ValueTuple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6591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Новые кортежи будут развернуты в конструкции использующие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ValueTuple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/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этом, если мы создаем именованные кортежи, то имена</a:t>
            </a:r>
            <a:endParaRPr lang="ru-RU" b="0" dirty="0">
              <a:effectLst/>
            </a:endParaRPr>
          </a:p>
          <a:p>
            <a:pPr rtl="0"/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станут атрибутом “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TupleElementNames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 а обращение к полям по именам будет заменено на обращение через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ItemN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/>
            <a:endParaRPr lang="ru-RU" b="0" dirty="0">
              <a:effectLst/>
            </a:endParaRPr>
          </a:p>
          <a:p>
            <a:pPr rtl="0" fontAlgn="base"/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Гораздо интереснее ведут себя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ValueTuple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более чем из 7 элементов (например, из 8). В таком случае, в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ValueTuple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7 элементов будет вложен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ValueTuple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одного элемента. А любое обращение к 8 элементу будет происходить через обращение к “хвосту”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2861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Аналогичным образом, сопоставление шаблону и </a:t>
            </a:r>
            <a:r>
              <a:rPr lang="en-US" dirty="0"/>
              <a:t>out </a:t>
            </a:r>
            <a:r>
              <a:rPr lang="ru-RU" dirty="0"/>
              <a:t>параметры: просто перед вызовом метода будет вставлена строка, создающая новую переменную</a:t>
            </a:r>
          </a:p>
          <a:p>
            <a:endParaRPr lang="ru-RU" dirty="0"/>
          </a:p>
          <a:p>
            <a:r>
              <a:rPr lang="ru-RU" dirty="0"/>
              <a:t>А новый </a:t>
            </a:r>
            <a:r>
              <a:rPr lang="en-US" dirty="0"/>
              <a:t>switch-case </a:t>
            </a:r>
            <a:r>
              <a:rPr lang="ru-RU" dirty="0"/>
              <a:t>будет попросту развернут в цепочку </a:t>
            </a:r>
            <a:r>
              <a:rPr lang="en-US" dirty="0"/>
              <a:t>if</a:t>
            </a:r>
            <a:r>
              <a:rPr lang="ru-RU" dirty="0"/>
              <a:t>-</a:t>
            </a:r>
            <a:r>
              <a:rPr lang="ru-RU" dirty="0" err="1"/>
              <a:t>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7888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558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начала давайте рассмотрим такую задачу</a:t>
            </a:r>
          </a:p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Да, для этой задачи идеально подходят </a:t>
            </a:r>
            <a:r>
              <a:rPr lang="ru-RU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кортежи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Вот как может выглядеть реализация, использующая их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171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Синтаксис </a:t>
            </a:r>
            <a:r>
              <a:rPr lang="ru-RU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Tuple-ов</a:t>
            </a:r>
            <a:r>
              <a:rPr lang="ru-RU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чрезмерно избыточен</a:t>
            </a:r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более важной проблемой является то, что мы не </a:t>
            </a:r>
            <a:r>
              <a:rPr lang="ru-RU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можем понять из сигнатуры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метода, какое поля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-а </a:t>
            </a:r>
            <a:r>
              <a:rPr lang="ru-RU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соответствует значению. 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того, чтоб получить эту информацию, нам придется </a:t>
            </a:r>
            <a:r>
              <a:rPr lang="ru-RU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обратиться к реализации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метода, что является </a:t>
            </a:r>
            <a:r>
              <a:rPr lang="ru-RU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нарушением принципа инкапсуляции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502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 7 вводит </a:t>
            </a:r>
            <a:r>
              <a:rPr lang="ru-RU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новый тип кортежей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ValueTuple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/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Код стал гораздо короче, за счет того, что </a:t>
            </a:r>
            <a:r>
              <a:rPr lang="ru-RU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компилятор автоматически развернет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913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Более того, когда мы поймем, что неплохо бы </a:t>
            </a:r>
            <a:r>
              <a:rPr lang="ru-RU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сообщить в сигнатуре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метода где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где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 сможем </a:t>
            </a:r>
            <a:r>
              <a:rPr lang="ru-RU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легко это сделать, дав полям метода имена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b="0" dirty="0">
              <a:effectLst/>
            </a:endParaRPr>
          </a:p>
          <a:p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470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разберемся, зачем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ввела новый тип -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ValueTuple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не использовала существующие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же новые кортежи отличаются от старых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ru-RU" b="0" dirty="0">
              <a:effectLst/>
            </a:endParaRPr>
          </a:p>
          <a:p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227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наконец кортежи мы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распаковывать. Распаковка может быть вам известна еще из языков вроде питона, JS, но теперь она появилась и в C#.</a:t>
            </a:r>
            <a:endParaRPr lang="ru-RU" b="0" dirty="0">
              <a:effectLst/>
            </a:endParaRPr>
          </a:p>
          <a:p>
            <a:endParaRPr lang="ru-RU" dirty="0"/>
          </a:p>
          <a:p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же это такое? Это </a:t>
            </a:r>
            <a:r>
              <a:rPr lang="ru-RU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синтаксическая конструкция языка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позволяющая </a:t>
            </a:r>
            <a:r>
              <a:rPr lang="ru-RU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извлекать 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пригодных для этого типов </a:t>
            </a:r>
            <a:r>
              <a:rPr lang="ru-RU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значения их полей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удобным синтаксисом</a:t>
            </a:r>
            <a:br>
              <a:rPr lang="ru-RU" dirty="0"/>
            </a:br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541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Данные для распаковки будут браться из </a:t>
            </a:r>
            <a:r>
              <a:rPr lang="ru-RU" dirty="0" err="1"/>
              <a:t>out</a:t>
            </a:r>
            <a:r>
              <a:rPr lang="ru-RU" dirty="0"/>
              <a:t>-параметров метода </a:t>
            </a:r>
            <a:r>
              <a:rPr lang="ru-RU" dirty="0" err="1"/>
              <a:t>Deconstruct</a:t>
            </a:r>
            <a:r>
              <a:rPr lang="ru-RU" dirty="0"/>
              <a:t>, объявленного в классе объекта, либо являющегося </a:t>
            </a:r>
            <a:r>
              <a:rPr lang="ru-RU" dirty="0" err="1"/>
              <a:t>extension</a:t>
            </a:r>
            <a:r>
              <a:rPr lang="ru-RU" dirty="0"/>
              <a:t>-методом для него.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040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57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34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44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52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196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949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350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4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402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98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38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3557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040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7856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6164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1506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454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092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4403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168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53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85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5636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539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9425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6620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05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44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9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2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5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34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82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D509BED-3442-45B2-9A11-390A0AF5BB8F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46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D509BED-3442-45B2-9A11-390A0AF5BB8F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77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D509BED-3442-45B2-9A11-390A0AF5BB8F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46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7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Больше сахара - меньше строк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92108" y="6332686"/>
            <a:ext cx="220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Антон Толстов</a:t>
            </a:r>
          </a:p>
        </p:txBody>
      </p:sp>
    </p:spTree>
    <p:extLst>
      <p:ext uri="{BB962C8B-B14F-4D97-AF65-F5344CB8AC3E}">
        <p14:creationId xmlns:p14="http://schemas.microsoft.com/office/powerpoint/2010/main" val="880545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Локальные функции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Ты можешь написать рекурсию, пока ты пишешь рекурсию</a:t>
            </a:r>
          </a:p>
        </p:txBody>
      </p:sp>
    </p:spTree>
    <p:extLst>
      <p:ext uri="{BB962C8B-B14F-4D97-AF65-F5344CB8AC3E}">
        <p14:creationId xmlns:p14="http://schemas.microsoft.com/office/powerpoint/2010/main" val="2688105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C#6 </a:t>
            </a:r>
            <a:r>
              <a:rPr lang="ru-RU" dirty="0"/>
              <a:t>есть </a:t>
            </a:r>
            <a:r>
              <a:rPr lang="el-GR" dirty="0"/>
              <a:t>λ</a:t>
            </a:r>
            <a:r>
              <a:rPr lang="ru-RU" b="1" dirty="0"/>
              <a:t> </a:t>
            </a:r>
            <a:r>
              <a:rPr lang="ru-RU" dirty="0"/>
              <a:t>функции. Чем они плохи?</a:t>
            </a:r>
          </a:p>
        </p:txBody>
      </p:sp>
      <p:grpSp>
        <p:nvGrpSpPr>
          <p:cNvPr id="17" name="Группа 16"/>
          <p:cNvGrpSpPr/>
          <p:nvPr/>
        </p:nvGrpSpPr>
        <p:grpSpPr>
          <a:xfrm>
            <a:off x="953768" y="3445647"/>
            <a:ext cx="10718431" cy="2523767"/>
            <a:chOff x="953768" y="1480416"/>
            <a:chExt cx="10718431" cy="2523767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520246" y="2065191"/>
              <a:ext cx="10151953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Func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IEnumerable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&gt;&gt; range = count =&gt;</a:t>
              </a:r>
            </a:p>
            <a:p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nn-NO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for</a:t>
              </a:r>
              <a:r>
                <a:rPr lang="nn-NO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nn-NO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nn-NO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i = 0; i &lt; count; i++)</a:t>
              </a:r>
            </a:p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    yield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ru-RU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53768" y="1480416"/>
              <a:ext cx="53721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не могут быть итераторами</a:t>
              </a:r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953768" y="1752877"/>
            <a:ext cx="10718431" cy="1046440"/>
            <a:chOff x="953768" y="1691322"/>
            <a:chExt cx="10718431" cy="1046440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1520246" y="2276097"/>
              <a:ext cx="101519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Func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 factorial =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=&gt;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== 1 ?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: factorial(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ru-RU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3768" y="1691322"/>
              <a:ext cx="27398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нет рекурсии</a:t>
              </a:r>
            </a:p>
          </p:txBody>
        </p:sp>
        <p:cxnSp>
          <p:nvCxnSpPr>
            <p:cNvPr id="23" name="Прямая соединительная линия 22"/>
            <p:cNvCxnSpPr>
              <a:cxnSpLocks/>
            </p:cNvCxnSpPr>
            <p:nvPr/>
          </p:nvCxnSpPr>
          <p:spPr>
            <a:xfrm>
              <a:off x="9250532" y="2737762"/>
              <a:ext cx="193832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187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Локальные функции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66227" y="1866872"/>
            <a:ext cx="10673400" cy="34163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Factorial(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weight)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(n &lt; 0)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ArgumentException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Factorial(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j)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j &lt;= 1 ? weight : weight*j*Factorial(j - 1);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Factorial(n);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5104660" y="2317072"/>
            <a:ext cx="6757554" cy="1169519"/>
            <a:chOff x="2688454" y="1398592"/>
            <a:chExt cx="6757554" cy="1169519"/>
          </a:xfrm>
        </p:grpSpPr>
        <p:cxnSp>
          <p:nvCxnSpPr>
            <p:cNvPr id="16" name="Прямая со стрелкой 15"/>
            <p:cNvCxnSpPr>
              <a:cxnSpLocks/>
            </p:cNvCxnSpPr>
            <p:nvPr/>
          </p:nvCxnSpPr>
          <p:spPr>
            <a:xfrm flipH="1" flipV="1">
              <a:off x="4259802" y="1398592"/>
              <a:ext cx="1519562" cy="966297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>
              <a:cxnSpLocks/>
            </p:cNvCxnSpPr>
            <p:nvPr/>
          </p:nvCxnSpPr>
          <p:spPr>
            <a:xfrm flipH="1">
              <a:off x="2688454" y="2364889"/>
              <a:ext cx="309090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79363" y="2137224"/>
              <a:ext cx="366664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2200" dirty="0"/>
                <a:t>Поддерживают</a:t>
              </a:r>
              <a:r>
                <a:rPr lang="ru-RU" sz="2200" dirty="0">
                  <a:solidFill>
                    <a:srgbClr val="00B0F0"/>
                  </a:solidFill>
                </a:rPr>
                <a:t> </a:t>
              </a:r>
              <a:r>
                <a:rPr lang="ru-RU" sz="2200" dirty="0"/>
                <a:t>замыкания</a:t>
              </a:r>
            </a:p>
          </p:txBody>
        </p:sp>
      </p:grpSp>
      <p:grpSp>
        <p:nvGrpSpPr>
          <p:cNvPr id="21" name="Группа 20"/>
          <p:cNvGrpSpPr/>
          <p:nvPr/>
        </p:nvGrpSpPr>
        <p:grpSpPr>
          <a:xfrm rot="666468">
            <a:off x="7445277" y="4325150"/>
            <a:ext cx="3520772" cy="1849504"/>
            <a:chOff x="6486496" y="119788"/>
            <a:chExt cx="3520772" cy="1849504"/>
          </a:xfrm>
        </p:grpSpPr>
        <p:cxnSp>
          <p:nvCxnSpPr>
            <p:cNvPr id="22" name="Прямая со стрелкой 21"/>
            <p:cNvCxnSpPr>
              <a:cxnSpLocks/>
            </p:cNvCxnSpPr>
            <p:nvPr/>
          </p:nvCxnSpPr>
          <p:spPr>
            <a:xfrm rot="20933532" flipV="1">
              <a:off x="8069416" y="119788"/>
              <a:ext cx="0" cy="146031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20933532">
              <a:off x="6486496" y="1538405"/>
              <a:ext cx="352077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200" dirty="0"/>
                <a:t>Поддерживают рекурсию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039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локальной функции-итератора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66226" y="1866872"/>
            <a:ext cx="11236383" cy="34163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&gt;&gt; Foo(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limits)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Range(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yield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limits.Select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(Range);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46325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601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2942549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GetLastOrDefault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&gt; sequence)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14224" y="5519763"/>
            <a:ext cx="6178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ЕСЛИ </a:t>
            </a:r>
            <a:r>
              <a:rPr lang="ru-RU" sz="2400" dirty="0">
                <a:solidFill>
                  <a:srgbClr val="00B0F0"/>
                </a:solidFill>
              </a:rPr>
              <a:t>МАССИВ</a:t>
            </a:r>
            <a:r>
              <a:rPr lang="ru-RU" sz="2400" dirty="0"/>
              <a:t>:</a:t>
            </a:r>
          </a:p>
          <a:p>
            <a:r>
              <a:rPr lang="ru-RU" sz="2400" dirty="0"/>
              <a:t>НЕ ПЕРЕБИРАЕМ ПОСЛЕДОВАТЕЛЬНОСТИ</a:t>
            </a:r>
          </a:p>
        </p:txBody>
      </p:sp>
      <p:cxnSp>
        <p:nvCxnSpPr>
          <p:cNvPr id="9" name="Прямая со стрелкой 8"/>
          <p:cNvCxnSpPr>
            <a:endCxn id="6" idx="0"/>
          </p:cNvCxnSpPr>
          <p:nvPr/>
        </p:nvCxnSpPr>
        <p:spPr>
          <a:xfrm>
            <a:off x="6096000" y="1534886"/>
            <a:ext cx="0" cy="14076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cxnSpLocks/>
          </p:cNvCxnSpPr>
          <p:nvPr/>
        </p:nvCxnSpPr>
        <p:spPr>
          <a:xfrm flipH="1">
            <a:off x="3102429" y="3465769"/>
            <a:ext cx="2993571" cy="15307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cxnSpLocks/>
          </p:cNvCxnSpPr>
          <p:nvPr/>
        </p:nvCxnSpPr>
        <p:spPr>
          <a:xfrm flipH="1">
            <a:off x="3102429" y="3465769"/>
            <a:ext cx="2993571" cy="15307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cxnSpLocks/>
          </p:cNvCxnSpPr>
          <p:nvPr/>
        </p:nvCxnSpPr>
        <p:spPr>
          <a:xfrm>
            <a:off x="6096000" y="3465769"/>
            <a:ext cx="2993571" cy="15307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57512" y="1055915"/>
            <a:ext cx="578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0B0F0"/>
                </a:solidFill>
              </a:rPr>
              <a:t>МАССИВ</a:t>
            </a:r>
            <a:r>
              <a:rPr lang="ru-RU" sz="2400" dirty="0"/>
              <a:t> ИЛИ </a:t>
            </a:r>
            <a:r>
              <a:rPr lang="ru-RU" sz="2400" dirty="0">
                <a:solidFill>
                  <a:srgbClr val="00B0F0"/>
                </a:solidFill>
              </a:rPr>
              <a:t>ПОСЛЕДОВАТЕЛЬНОСТЬ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6000" y="5519763"/>
            <a:ext cx="5991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ЕСЛИ </a:t>
            </a:r>
            <a:r>
              <a:rPr lang="ru-RU" sz="2400" dirty="0">
                <a:solidFill>
                  <a:srgbClr val="00B0F0"/>
                </a:solidFill>
              </a:rPr>
              <a:t>ПОСЛЕДОВАТЕЛЬНОСТЬ</a:t>
            </a:r>
            <a:r>
              <a:rPr lang="ru-RU" sz="2400" dirty="0"/>
              <a:t>: ПРИДЕТСЯ ПЕРЕБРАТЬ</a:t>
            </a:r>
          </a:p>
          <a:p>
            <a:pPr algn="r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17727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51955" y="392982"/>
            <a:ext cx="1098880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(sequence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IReadOnlyList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&gt;)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 = 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IReadOnlyList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&gt;)sequence;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- 1];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(sequence !=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sequence.LastOrDefault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ArgumentNullException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1955" y="4387634"/>
            <a:ext cx="10058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(sequence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IReadOnlyList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list &amp;&amp;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- 1];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(sequence !=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sequence.LastOrDefault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ArgumentNullException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7325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C#7 </a:t>
            </a:r>
            <a:r>
              <a:rPr lang="ru-RU" dirty="0"/>
              <a:t>определены три</a:t>
            </a:r>
            <a:r>
              <a:rPr lang="en-US" dirty="0"/>
              <a:t> </a:t>
            </a:r>
            <a:r>
              <a:rPr lang="ru-RU" dirty="0"/>
              <a:t>типа шаблонов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953768" y="1480416"/>
            <a:ext cx="10889889" cy="1415772"/>
            <a:chOff x="953768" y="1480416"/>
            <a:chExt cx="10889889" cy="1415772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1520246" y="2065191"/>
              <a:ext cx="1032341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bool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b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 </a:t>
              </a:r>
              <a:r>
                <a:rPr lang="ru-RU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obj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ru-RU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is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ru-RU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ru-RU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number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ru-RU" sz="2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//с объявлением новой переменной</a:t>
              </a:r>
              <a:endParaRPr lang="ru-RU" sz="2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bool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b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 </a:t>
              </a:r>
              <a:r>
                <a:rPr lang="ru-RU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obj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ru-RU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is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ru-RU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      </a:t>
              </a:r>
              <a:r>
                <a:rPr lang="ru-RU" sz="2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//без объявления новой переменной</a:t>
              </a:r>
              <a:endParaRPr lang="ru-RU" sz="2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53768" y="1480416"/>
              <a:ext cx="61265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Проверка на соответствие типу</a:t>
              </a: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953768" y="3380211"/>
            <a:ext cx="10718431" cy="1046440"/>
            <a:chOff x="953768" y="1480416"/>
            <a:chExt cx="10718431" cy="1046440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520246" y="2065191"/>
              <a:ext cx="101519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bool</a:t>
              </a:r>
              <a:r>
                <a:rPr lang="nl-NL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b = obj </a:t>
              </a:r>
              <a:r>
                <a:rPr lang="nl-NL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is</a:t>
              </a:r>
              <a:r>
                <a:rPr lang="nl-NL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42</a:t>
              </a:r>
              <a:r>
                <a:rPr lang="nl-NL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ru-RU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53768" y="1480416"/>
              <a:ext cx="66125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Проверка на равенство </a:t>
              </a:r>
              <a:r>
                <a:rPr lang="ru-RU" sz="3200" u="sng" dirty="0">
                  <a:solidFill>
                    <a:srgbClr val="00B0F0"/>
                  </a:solidFill>
                </a:rPr>
                <a:t>константе</a:t>
              </a: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953768" y="4910675"/>
            <a:ext cx="10718431" cy="1046440"/>
            <a:chOff x="953768" y="1480416"/>
            <a:chExt cx="10718431" cy="1046440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1520246" y="2065191"/>
              <a:ext cx="101519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bool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b =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obj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is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o;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</a:t>
              </a:r>
              <a:r>
                <a:rPr lang="ru-RU" sz="2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//всегда </a:t>
              </a:r>
              <a:r>
                <a:rPr lang="en-US" sz="2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true</a:t>
              </a:r>
              <a:endParaRPr lang="ru-RU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53768" y="1480416"/>
              <a:ext cx="96169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Создание новой переменной с тем же значением</a:t>
              </a:r>
              <a:endParaRPr lang="ru-RU" sz="3200" u="sng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082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92776" y="802252"/>
            <a:ext cx="1045899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GetLastOrDefault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seq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switch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seq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case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list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 0: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- 1];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case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IReadOnlyList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list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 0: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- 1];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case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throw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ArgumentNullException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default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seq.LastOrDefault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59277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92776" y="802252"/>
            <a:ext cx="1045899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GetLastOrDefault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seq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switch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seq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case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IList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 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 0: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- 1];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case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IReadOnlyList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 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 0: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- 1];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case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throw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ArgumentNullException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default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seq.LastOrDefault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726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Кортежи и распаковка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391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92776" y="802252"/>
            <a:ext cx="1045899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GetLastOrDefault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seq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switch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seq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case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IList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 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list.Count</a:t>
            </a:r>
            <a:r>
              <a:rPr lang="en-US" sz="2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&gt; 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- 1];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case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IReadOnlyList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 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list.Count</a:t>
            </a:r>
            <a:r>
              <a:rPr lang="en-US" sz="2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&gt; 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- 1];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case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throw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ArgumentNullException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default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seq.LastOrDefault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30998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92776" y="802252"/>
            <a:ext cx="1045899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GetLastOrDefault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seq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switch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seq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case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IList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 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list.Count</a:t>
            </a:r>
            <a:r>
              <a:rPr lang="en-US" sz="2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&gt; 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- 1];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case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IReadOnlyList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 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list.Count</a:t>
            </a:r>
            <a:r>
              <a:rPr lang="en-US" sz="2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&gt; 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- 1];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case</a:t>
            </a:r>
            <a:r>
              <a:rPr lang="en-US" sz="2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throw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ArgumentNullException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seq.LastOrDefault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85417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Коротко о сахаре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957696" cy="1500187"/>
          </a:xfrm>
        </p:spPr>
        <p:txBody>
          <a:bodyPr>
            <a:normAutofit/>
          </a:bodyPr>
          <a:lstStyle/>
          <a:p>
            <a:r>
              <a:rPr lang="ru-RU" sz="2300" dirty="0"/>
              <a:t>«У меня от этого синтаксического сахара скоро синтаксический диабет будет» </a:t>
            </a:r>
            <a:r>
              <a:rPr lang="en-US" sz="2300" dirty="0"/>
              <a:t>								</a:t>
            </a:r>
            <a:r>
              <a:rPr lang="en-US" sz="2300" dirty="0">
                <a:solidFill>
                  <a:srgbClr val="0070C0"/>
                </a:solidFill>
              </a:rPr>
              <a:t>© </a:t>
            </a:r>
            <a:r>
              <a:rPr lang="ru-RU" sz="2300" dirty="0">
                <a:solidFill>
                  <a:srgbClr val="0070C0"/>
                </a:solidFill>
              </a:rPr>
              <a:t>Михаил </a:t>
            </a:r>
            <a:r>
              <a:rPr lang="en-US" sz="2300" dirty="0" err="1">
                <a:solidFill>
                  <a:srgbClr val="0070C0"/>
                </a:solidFill>
              </a:rPr>
              <a:t>Noname</a:t>
            </a:r>
            <a:endParaRPr lang="ru-RU" sz="23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208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ref </a:t>
            </a:r>
            <a:r>
              <a:rPr lang="ru-RU" dirty="0"/>
              <a:t>и локальные</a:t>
            </a:r>
            <a:r>
              <a:rPr lang="en-US" dirty="0"/>
              <a:t> ref-</a:t>
            </a:r>
            <a:r>
              <a:rPr lang="ru-RU" dirty="0"/>
              <a:t>переменные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45127" y="1691322"/>
            <a:ext cx="1088571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value) 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ref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ChooseNodeForInsert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(value);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IsLeaf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|| node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node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(value);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else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node.Insert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(value);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ChooseNodeForInsert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value) 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(value &gt;= Value)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Right;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Left;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5391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ref </a:t>
            </a:r>
            <a:r>
              <a:rPr lang="ru-RU" dirty="0"/>
              <a:t>и локальные</a:t>
            </a:r>
            <a:r>
              <a:rPr lang="en-US" dirty="0"/>
              <a:t> ref-</a:t>
            </a:r>
            <a:r>
              <a:rPr lang="ru-RU" dirty="0"/>
              <a:t>переменные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ссылки не могут быть сохранены в поля класса</a:t>
            </a:r>
          </a:p>
          <a:p>
            <a:r>
              <a:rPr lang="ru-RU" dirty="0"/>
              <a:t>ссылки могут указывать только на поля</a:t>
            </a:r>
          </a:p>
          <a:p>
            <a:r>
              <a:rPr lang="ru-RU" dirty="0"/>
              <a:t>ссылки не могут указывать на неизменяемые поля</a:t>
            </a:r>
          </a:p>
          <a:p>
            <a:r>
              <a:rPr lang="ru-RU" dirty="0"/>
              <a:t>ссылки не могут быть изменены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194560" y="3882573"/>
            <a:ext cx="89262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ChooseNodeForInsert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(value);</a:t>
            </a:r>
          </a:p>
          <a:p>
            <a:r>
              <a:rPr lang="en-US" sz="2400" u="wavyHeavy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node = </a:t>
            </a:r>
            <a:r>
              <a:rPr lang="en-US" sz="2400" u="wavyHeavy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ref</a:t>
            </a:r>
            <a:r>
              <a:rPr lang="en-US" sz="2400" u="wavyHeavy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 </a:t>
            </a:r>
            <a:r>
              <a:rPr lang="en-US" sz="2400" u="wavyHeavy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ChooseNodeForInsert</a:t>
            </a:r>
            <a:r>
              <a:rPr lang="en-US" sz="2400" u="wavyHeavy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(value);</a:t>
            </a:r>
            <a:endParaRPr lang="ru-RU" sz="2400" u="wavyHeavy" dirty="0"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175383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ru-RU" dirty="0"/>
              <a:t>– на строчку короче</a:t>
            </a:r>
          </a:p>
        </p:txBody>
      </p:sp>
      <p:grpSp>
        <p:nvGrpSpPr>
          <p:cNvPr id="15" name="Группа 14"/>
          <p:cNvGrpSpPr/>
          <p:nvPr/>
        </p:nvGrpSpPr>
        <p:grpSpPr>
          <a:xfrm>
            <a:off x="1106168" y="4313520"/>
            <a:ext cx="10718431" cy="1785104"/>
            <a:chOff x="953768" y="1480416"/>
            <a:chExt cx="10718431" cy="1785104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1520246" y="2065191"/>
              <a:ext cx="1015195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.TryParse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"123"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out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result))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ru-RU" sz="24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.WriteLine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(result + 2);</a:t>
              </a:r>
            </a:p>
            <a:p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ru-RU" sz="2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53768" y="1480416"/>
              <a:ext cx="36872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А так сейчас в </a:t>
              </a:r>
              <a:r>
                <a:rPr lang="en-US" sz="3200" dirty="0">
                  <a:solidFill>
                    <a:srgbClr val="00B0F0"/>
                  </a:solidFill>
                </a:rPr>
                <a:t>C#</a:t>
              </a:r>
              <a:r>
                <a:rPr lang="ru-RU" sz="3200" dirty="0">
                  <a:solidFill>
                    <a:srgbClr val="00B0F0"/>
                  </a:solidFill>
                </a:rPr>
                <a:t>7</a:t>
              </a:r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1106168" y="1632816"/>
            <a:ext cx="10718431" cy="2154435"/>
            <a:chOff x="953768" y="1480416"/>
            <a:chExt cx="10718431" cy="2154435"/>
          </a:xfrm>
        </p:grpSpPr>
        <p:sp>
          <p:nvSpPr>
            <p:cNvPr id="29" name="Прямоугольник 28"/>
            <p:cNvSpPr/>
            <p:nvPr/>
          </p:nvSpPr>
          <p:spPr>
            <a:xfrm>
              <a:off x="1520246" y="2065191"/>
              <a:ext cx="10151953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result;</a:t>
              </a:r>
            </a:p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.TryParse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"123"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out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result))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  <a:endParaRPr lang="en-US" sz="2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.WriteLine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(result + 2);</a:t>
              </a:r>
            </a:p>
            <a:p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ru-RU" sz="2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53768" y="1480416"/>
              <a:ext cx="30265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Так было в </a:t>
              </a:r>
              <a:r>
                <a:rPr lang="en-US" sz="3200" dirty="0">
                  <a:solidFill>
                    <a:srgbClr val="00B0F0"/>
                  </a:solidFill>
                </a:rPr>
                <a:t>C#6</a:t>
              </a:r>
              <a:endParaRPr lang="ru-RU" sz="32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4576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</a:t>
            </a:r>
            <a:r>
              <a:rPr lang="ru-RU" dirty="0"/>
              <a:t>как часть выражения</a:t>
            </a:r>
          </a:p>
        </p:txBody>
      </p:sp>
      <p:grpSp>
        <p:nvGrpSpPr>
          <p:cNvPr id="15" name="Группа 14"/>
          <p:cNvGrpSpPr/>
          <p:nvPr/>
        </p:nvGrpSpPr>
        <p:grpSpPr>
          <a:xfrm>
            <a:off x="1106168" y="4313520"/>
            <a:ext cx="10718431" cy="1785104"/>
            <a:chOff x="953768" y="1480416"/>
            <a:chExt cx="10718431" cy="1785104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1520246" y="2065191"/>
              <a:ext cx="1015195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ToString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ru-RU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FirstName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??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LastName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??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throw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Exception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ru-RU" sz="2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53768" y="1480416"/>
              <a:ext cx="36872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А так сейчас в </a:t>
              </a:r>
              <a:r>
                <a:rPr lang="en-US" sz="3200" dirty="0">
                  <a:solidFill>
                    <a:srgbClr val="00B0F0"/>
                  </a:solidFill>
                </a:rPr>
                <a:t>C#</a:t>
              </a:r>
              <a:r>
                <a:rPr lang="ru-RU" sz="3200" dirty="0">
                  <a:solidFill>
                    <a:srgbClr val="00B0F0"/>
                  </a:solidFill>
                </a:rPr>
                <a:t>7</a:t>
              </a:r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1106168" y="1632816"/>
            <a:ext cx="10718431" cy="2523767"/>
            <a:chOff x="953768" y="1480416"/>
            <a:chExt cx="10718431" cy="2523767"/>
          </a:xfrm>
        </p:grpSpPr>
        <p:sp>
          <p:nvSpPr>
            <p:cNvPr id="29" name="Прямоугольник 28"/>
            <p:cNvSpPr/>
            <p:nvPr/>
          </p:nvSpPr>
          <p:spPr>
            <a:xfrm>
              <a:off x="1520246" y="2065191"/>
              <a:ext cx="10151953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ToString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ru-RU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FirstName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??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LastName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ru-RU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==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null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throw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Exception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ru-RU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ru-RU" sz="2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53768" y="1480416"/>
              <a:ext cx="30265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Так было в </a:t>
              </a:r>
              <a:r>
                <a:rPr lang="en-US" sz="3200" dirty="0">
                  <a:solidFill>
                    <a:srgbClr val="00B0F0"/>
                  </a:solidFill>
                </a:rPr>
                <a:t>C#6</a:t>
              </a:r>
              <a:endParaRPr lang="ru-RU" sz="32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8509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Больше «</a:t>
            </a:r>
            <a:r>
              <a:rPr lang="ru-RU" dirty="0" err="1"/>
              <a:t>однострочников</a:t>
            </a:r>
            <a:r>
              <a:rPr lang="ru-RU" dirty="0"/>
              <a:t>»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845127" y="1560644"/>
            <a:ext cx="1015195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x)  =&gt; field = x;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~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=&gt;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"~"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Field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field;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field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field;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09012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845127" y="818627"/>
            <a:ext cx="10718431" cy="1046440"/>
            <a:chOff x="953768" y="1480416"/>
            <a:chExt cx="10718431" cy="104644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20246" y="2065191"/>
              <a:ext cx="101519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byte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x = </a:t>
              </a:r>
              <a:r>
                <a:rPr lang="en-US" sz="24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0b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10101110</a:t>
              </a:r>
              <a:endParaRPr lang="ru-RU" sz="2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53768" y="1480416"/>
              <a:ext cx="37176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Бинарный литерал</a:t>
              </a: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845127" y="3878564"/>
            <a:ext cx="10718431" cy="1415772"/>
            <a:chOff x="953768" y="1480416"/>
            <a:chExt cx="10718431" cy="1415772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520246" y="2065191"/>
              <a:ext cx="1015195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(z,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_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= tuple;</a:t>
              </a:r>
            </a:p>
            <a:p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.TryParse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"123"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out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_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ru-RU" sz="2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53768" y="1480416"/>
              <a:ext cx="8427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Подстановочный символ «игнорирование»</a:t>
              </a: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845127" y="2410151"/>
            <a:ext cx="10718431" cy="1046440"/>
            <a:chOff x="953768" y="1480416"/>
            <a:chExt cx="10718431" cy="1046440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1520246" y="2065191"/>
              <a:ext cx="101519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x = 100</a:t>
              </a:r>
              <a:r>
                <a:rPr lang="en-US" sz="24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_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500</a:t>
              </a:r>
              <a:endParaRPr lang="ru-RU" sz="2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53768" y="1480416"/>
              <a:ext cx="43564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Разделитель разрядов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Рукописный ввод 1"/>
              <p14:cNvContentPartPr/>
              <p14:nvPr/>
            </p14:nvContentPartPr>
            <p14:xfrm>
              <a:off x="7124760" y="1994040"/>
              <a:ext cx="578160" cy="57240"/>
            </p14:xfrm>
          </p:contentPart>
        </mc:Choice>
        <mc:Fallback xmlns="">
          <p:pic>
            <p:nvPicPr>
              <p:cNvPr id="2" name="Рукописный ввод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15400" y="1984680"/>
                <a:ext cx="596880" cy="7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4714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внутри?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en-US" dirty="0"/>
              <a:t>#7 </a:t>
            </a:r>
            <a:r>
              <a:rPr lang="ru-RU" dirty="0" err="1"/>
              <a:t>бинарно</a:t>
            </a:r>
            <a:r>
              <a:rPr lang="ru-RU" dirty="0"/>
              <a:t> совместим с </a:t>
            </a:r>
            <a:r>
              <a:rPr lang="en-US" dirty="0"/>
              <a:t>C#6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138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Проблема </a:t>
            </a:r>
            <a:r>
              <a:rPr lang="ru-RU" dirty="0">
                <a:solidFill>
                  <a:srgbClr val="00B0F0"/>
                </a:solidFill>
              </a:rPr>
              <a:t>– нужно вернуть несколько значений, а новый класс – избыточен</a:t>
            </a:r>
          </a:p>
        </p:txBody>
      </p:sp>
    </p:spTree>
    <p:extLst>
      <p:ext uri="{BB962C8B-B14F-4D97-AF65-F5344CB8AC3E}">
        <p14:creationId xmlns:p14="http://schemas.microsoft.com/office/powerpoint/2010/main" val="4201787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499101" y="1747298"/>
            <a:ext cx="100235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TupleElementNames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"Value"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ValueTuple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Field;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99101" y="570384"/>
            <a:ext cx="6301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Value) Field;</a:t>
            </a:r>
            <a:endParaRPr lang="ru-RU" sz="2400" dirty="0"/>
          </a:p>
        </p:txBody>
      </p:sp>
      <p:cxnSp>
        <p:nvCxnSpPr>
          <p:cNvPr id="14" name="Прямая со стрелкой 13"/>
          <p:cNvCxnSpPr>
            <a:stCxn id="12" idx="2"/>
          </p:cNvCxnSpPr>
          <p:nvPr/>
        </p:nvCxnSpPr>
        <p:spPr>
          <a:xfrm flipH="1">
            <a:off x="3649963" y="1032049"/>
            <a:ext cx="1" cy="71524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9464970" y="570384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Field.Name</a:t>
            </a:r>
            <a:endParaRPr lang="ru-RU" sz="54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9464970" y="1701131"/>
            <a:ext cx="2053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Field.Item1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 flipH="1">
            <a:off x="10406893" y="985882"/>
            <a:ext cx="1" cy="71524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499101" y="3328265"/>
            <a:ext cx="5791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tuple = (0, 1, 2, 3, 4, 5, 6, 7);</a:t>
            </a:r>
            <a:endParaRPr lang="ru-RU" sz="240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499101" y="4556117"/>
            <a:ext cx="116493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tuple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ValueTuple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ValueTuple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0, 1, 2, 3, 4, 5, 6,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ValueTuple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&gt;(7)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400" dirty="0"/>
          </a:p>
        </p:txBody>
      </p:sp>
      <p:cxnSp>
        <p:nvCxnSpPr>
          <p:cNvPr id="26" name="Прямая со стрелкой 25"/>
          <p:cNvCxnSpPr/>
          <p:nvPr/>
        </p:nvCxnSpPr>
        <p:spPr>
          <a:xfrm flipH="1">
            <a:off x="3395085" y="3815399"/>
            <a:ext cx="1" cy="71524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745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99101" y="570384"/>
            <a:ext cx="93602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seq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IReadOnlyList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list &amp;&amp;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  <a:endParaRPr lang="ru-RU" sz="5400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3649963" y="1032049"/>
            <a:ext cx="1" cy="71524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499101" y="1913598"/>
            <a:ext cx="115100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((list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seq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&gt;) !=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0)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99100" y="3251146"/>
            <a:ext cx="83749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seq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case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l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l.Count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 0: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l.Count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- 1];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54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3649963" y="4612108"/>
            <a:ext cx="1" cy="71524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499100" y="5327357"/>
            <a:ext cx="11213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(l !=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&amp;&amp; (l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&gt;) !=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l.Count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0)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90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https://github.com/</a:t>
            </a:r>
            <a:r>
              <a:rPr lang="en-US" dirty="0"/>
              <a:t>anaym/fc-cs7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914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на </a:t>
            </a:r>
            <a:r>
              <a:rPr lang="en-US" dirty="0"/>
              <a:t>C#6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45127" y="2908734"/>
            <a:ext cx="1098880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200" dirty="0">
                <a:solidFill>
                  <a:srgbClr val="2B91AF"/>
                </a:solidFill>
                <a:latin typeface="Consolas" panose="020B0609020204030204" pitchFamily="49" charset="0"/>
              </a:rPr>
              <a:t>Tuple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Find(</a:t>
            </a:r>
            <a:r>
              <a:rPr lang="fr-FR" sz="2200" dirty="0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seq, </a:t>
            </a:r>
            <a:r>
              <a:rPr lang="fr-FR" sz="2200" dirty="0">
                <a:solidFill>
                  <a:srgbClr val="2B91AF"/>
                </a:solidFill>
                <a:latin typeface="Consolas" panose="020B0609020204030204" pitchFamily="49" charset="0"/>
              </a:rPr>
              <a:t>Predicate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p)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seq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.Select((v,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=&gt;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Tuple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&gt;(v,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.First (pair =&gt; p(pair.Item1));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2183907" y="1182199"/>
            <a:ext cx="7997298" cy="1726535"/>
            <a:chOff x="2947387" y="1567081"/>
            <a:chExt cx="7997298" cy="1726535"/>
          </a:xfrm>
        </p:grpSpPr>
        <p:cxnSp>
          <p:nvCxnSpPr>
            <p:cNvPr id="7" name="Прямая со стрелкой 6"/>
            <p:cNvCxnSpPr>
              <a:cxnSpLocks/>
            </p:cNvCxnSpPr>
            <p:nvPr/>
          </p:nvCxnSpPr>
          <p:spPr>
            <a:xfrm flipH="1">
              <a:off x="2947387" y="2551033"/>
              <a:ext cx="2867487" cy="74258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/>
            <p:cNvCxnSpPr>
              <a:cxnSpLocks/>
            </p:cNvCxnSpPr>
            <p:nvPr/>
          </p:nvCxnSpPr>
          <p:spPr>
            <a:xfrm flipH="1">
              <a:off x="3835154" y="2551033"/>
              <a:ext cx="1979720" cy="74258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20681485">
              <a:off x="5780130" y="1567081"/>
              <a:ext cx="51645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200" dirty="0"/>
                <a:t>Легко запутаться, где </a:t>
              </a:r>
              <a:r>
                <a:rPr lang="en-US" sz="2200" dirty="0"/>
                <a:t>Value, </a:t>
              </a:r>
              <a:r>
                <a:rPr lang="ru-RU" sz="2200" dirty="0"/>
                <a:t>а где </a:t>
              </a:r>
              <a:r>
                <a:rPr lang="en-US" sz="2200" dirty="0"/>
                <a:t>index</a:t>
              </a:r>
              <a:endParaRPr lang="ru-RU" sz="2200" dirty="0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1615736" y="3383563"/>
            <a:ext cx="7270458" cy="3351121"/>
            <a:chOff x="2785488" y="307451"/>
            <a:chExt cx="7270458" cy="3351121"/>
          </a:xfrm>
        </p:grpSpPr>
        <p:cxnSp>
          <p:nvCxnSpPr>
            <p:cNvPr id="15" name="Прямая со стрелкой 14"/>
            <p:cNvCxnSpPr>
              <a:cxnSpLocks/>
            </p:cNvCxnSpPr>
            <p:nvPr/>
          </p:nvCxnSpPr>
          <p:spPr>
            <a:xfrm flipH="1" flipV="1">
              <a:off x="7206568" y="1247313"/>
              <a:ext cx="724269" cy="198037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cxnSpLocks/>
            </p:cNvCxnSpPr>
            <p:nvPr/>
          </p:nvCxnSpPr>
          <p:spPr>
            <a:xfrm flipH="1" flipV="1">
              <a:off x="2785488" y="307451"/>
              <a:ext cx="5145349" cy="2920234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689873" y="3227685"/>
              <a:ext cx="33660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200" dirty="0"/>
                <a:t>Громоздкий синтаксис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49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на </a:t>
            </a:r>
            <a:r>
              <a:rPr lang="en-US" dirty="0"/>
              <a:t>C#</a:t>
            </a:r>
            <a:r>
              <a:rPr lang="ru-RU" dirty="0"/>
              <a:t>7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45127" y="2908734"/>
            <a:ext cx="1098880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Find(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seq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Predicate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p)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seq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.Select((v,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=&gt; (v,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.First(pair =&gt; p(pair.Item1));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1615736" y="3383563"/>
            <a:ext cx="7270458" cy="3351121"/>
            <a:chOff x="2785488" y="307451"/>
            <a:chExt cx="7270458" cy="3351121"/>
          </a:xfrm>
        </p:grpSpPr>
        <p:cxnSp>
          <p:nvCxnSpPr>
            <p:cNvPr id="15" name="Прямая со стрелкой 14"/>
            <p:cNvCxnSpPr>
              <a:cxnSpLocks/>
            </p:cNvCxnSpPr>
            <p:nvPr/>
          </p:nvCxnSpPr>
          <p:spPr>
            <a:xfrm flipH="1" flipV="1">
              <a:off x="6620641" y="1238436"/>
              <a:ext cx="1310196" cy="19892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cxnSpLocks/>
            </p:cNvCxnSpPr>
            <p:nvPr/>
          </p:nvCxnSpPr>
          <p:spPr>
            <a:xfrm flipH="1" flipV="1">
              <a:off x="2785488" y="307451"/>
              <a:ext cx="5145349" cy="2920234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689873" y="3227685"/>
              <a:ext cx="33660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200" dirty="0"/>
                <a:t>Гораздо короче</a:t>
              </a: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2183907" y="1105491"/>
            <a:ext cx="8663464" cy="1803243"/>
            <a:chOff x="2947387" y="1490373"/>
            <a:chExt cx="8663464" cy="1803243"/>
          </a:xfrm>
        </p:grpSpPr>
        <p:cxnSp>
          <p:nvCxnSpPr>
            <p:cNvPr id="10" name="Прямая со стрелкой 9"/>
            <p:cNvCxnSpPr>
              <a:cxnSpLocks/>
            </p:cNvCxnSpPr>
            <p:nvPr/>
          </p:nvCxnSpPr>
          <p:spPr>
            <a:xfrm flipH="1">
              <a:off x="2947387" y="2551033"/>
              <a:ext cx="2867487" cy="74258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20681485">
              <a:off x="5768098" y="1490373"/>
              <a:ext cx="58427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200" dirty="0"/>
                <a:t>На самом деле, это </a:t>
              </a:r>
              <a:r>
                <a:rPr lang="en-US" sz="22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ValueTuple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22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2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</a:t>
              </a:r>
              <a:endParaRPr lang="ru-RU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9802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на </a:t>
            </a:r>
            <a:r>
              <a:rPr lang="en-US" dirty="0"/>
              <a:t>C#</a:t>
            </a:r>
            <a:r>
              <a:rPr lang="ru-RU" dirty="0"/>
              <a:t>7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45127" y="2908734"/>
            <a:ext cx="1098880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Value,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Index) Find(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seq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Predicate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p)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seq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.Select((v,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=&gt; (v,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.First(pair =&gt; p(pair.Item1));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2183907" y="1148002"/>
            <a:ext cx="5973903" cy="1826017"/>
            <a:chOff x="2947387" y="1532884"/>
            <a:chExt cx="5973903" cy="1826017"/>
          </a:xfrm>
        </p:grpSpPr>
        <p:cxnSp>
          <p:nvCxnSpPr>
            <p:cNvPr id="9" name="Прямая со стрелкой 8"/>
            <p:cNvCxnSpPr>
              <a:cxnSpLocks/>
            </p:cNvCxnSpPr>
            <p:nvPr/>
          </p:nvCxnSpPr>
          <p:spPr>
            <a:xfrm flipH="1">
              <a:off x="2947387" y="2551033"/>
              <a:ext cx="2867487" cy="74258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cxnSpLocks/>
            </p:cNvCxnSpPr>
            <p:nvPr/>
          </p:nvCxnSpPr>
          <p:spPr>
            <a:xfrm flipH="1">
              <a:off x="4634144" y="2551033"/>
              <a:ext cx="1180730" cy="80786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19981202">
              <a:off x="5638853" y="1532884"/>
              <a:ext cx="32824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200" dirty="0"/>
                <a:t>Поля можно именовать</a:t>
              </a:r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845127" y="5573604"/>
            <a:ext cx="96648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result = Find(sequence,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&gt; 2);</a:t>
            </a:r>
          </a:p>
          <a:p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result.Index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15161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953768" y="213705"/>
            <a:ext cx="10718431" cy="1415772"/>
            <a:chOff x="953768" y="1480416"/>
            <a:chExt cx="10718431" cy="1415772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1520246" y="2065191"/>
              <a:ext cx="1015195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ru-RU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tuple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(1, 2);         </a:t>
              </a:r>
              <a:r>
                <a:rPr lang="ru-RU" sz="2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//неименованный кортеж</a:t>
              </a:r>
              <a:endParaRPr lang="ru-RU" sz="2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ru-RU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ru-RU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named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(X: 1, Y: 2);   </a:t>
              </a:r>
              <a:r>
                <a:rPr lang="ru-RU" sz="2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//именованный кортеж</a:t>
              </a:r>
              <a:endParaRPr lang="ru-RU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53768" y="1480416"/>
              <a:ext cx="20313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создавать</a:t>
              </a:r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953768" y="1969714"/>
            <a:ext cx="10718431" cy="1415772"/>
            <a:chOff x="953768" y="1480416"/>
            <a:chExt cx="10718431" cy="1415772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1520246" y="2065191"/>
              <a:ext cx="1015195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tuple.Item2 = 3;</a:t>
              </a:r>
            </a:p>
            <a:p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named.Y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3;</a:t>
              </a:r>
              <a:endParaRPr lang="ru-RU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53768" y="1480416"/>
              <a:ext cx="19287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изменять</a:t>
              </a:r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953768" y="3901671"/>
            <a:ext cx="10718431" cy="1046440"/>
            <a:chOff x="953768" y="1480416"/>
            <a:chExt cx="10718431" cy="1046440"/>
          </a:xfrm>
        </p:grpSpPr>
        <p:sp>
          <p:nvSpPr>
            <p:cNvPr id="19" name="Прямоугольник 18"/>
            <p:cNvSpPr/>
            <p:nvPr/>
          </p:nvSpPr>
          <p:spPr>
            <a:xfrm>
              <a:off x="1520246" y="2065191"/>
              <a:ext cx="101519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u="wavyHeavy" dirty="0">
                  <a:solidFill>
                    <a:srgbClr val="000000"/>
                  </a:solidFill>
                  <a:uFill>
                    <a:solidFill>
                      <a:srgbClr val="FF0000"/>
                    </a:solidFill>
                  </a:uFill>
                  <a:latin typeface="Consolas" panose="020B0609020204030204" pitchFamily="49" charset="0"/>
                </a:rPr>
                <a:t>tuple = </a:t>
              </a:r>
              <a:r>
                <a:rPr lang="en-US" sz="2400" u="wavyHeavy" dirty="0">
                  <a:solidFill>
                    <a:srgbClr val="0000FF"/>
                  </a:solidFill>
                  <a:uFill>
                    <a:solidFill>
                      <a:srgbClr val="FF0000"/>
                    </a:solidFill>
                  </a:uFill>
                  <a:latin typeface="Consolas" panose="020B0609020204030204" pitchFamily="49" charset="0"/>
                </a:rPr>
                <a:t>null</a:t>
              </a:r>
              <a:r>
                <a:rPr lang="en-US" sz="2400" u="wavyHeavy" dirty="0">
                  <a:solidFill>
                    <a:srgbClr val="000000"/>
                  </a:solidFill>
                  <a:uFill>
                    <a:solidFill>
                      <a:srgbClr val="FF0000"/>
                    </a:solidFill>
                  </a:uFill>
                  <a:latin typeface="Consolas" panose="020B0609020204030204" pitchFamily="49" charset="0"/>
                </a:rPr>
                <a:t>;</a:t>
              </a:r>
              <a:endParaRPr lang="ru-RU" sz="2400" u="wavyHeavy" dirty="0">
                <a:uFill>
                  <a:solidFill>
                    <a:srgbClr val="FF0000"/>
                  </a:solidFill>
                </a:u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53768" y="1480416"/>
              <a:ext cx="21771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не </a:t>
              </a:r>
              <a:r>
                <a:rPr lang="en-US" sz="3200" dirty="0">
                  <a:solidFill>
                    <a:srgbClr val="00B0F0"/>
                  </a:solidFill>
                </a:rPr>
                <a:t>nullable</a:t>
              </a:r>
              <a:endParaRPr lang="ru-RU" sz="32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953768" y="5464297"/>
            <a:ext cx="10718431" cy="1046440"/>
            <a:chOff x="953768" y="1480416"/>
            <a:chExt cx="10718431" cy="1046440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1520246" y="2065191"/>
              <a:ext cx="101519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object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object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tuple = (</a:t>
              </a:r>
              <a:r>
                <a:rPr lang="en-US" sz="2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"a"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"b"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ru-RU" sz="2400" u="wavyHeavy" dirty="0">
                <a:uFill>
                  <a:solidFill>
                    <a:srgbClr val="FF0000"/>
                  </a:solidFill>
                </a:u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53768" y="1480416"/>
              <a:ext cx="28855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ковариантные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551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Распаковка</a:t>
            </a:r>
            <a:endParaRPr lang="ru-RU" sz="3200" dirty="0">
              <a:solidFill>
                <a:srgbClr val="00B0F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8290" y="3357792"/>
            <a:ext cx="106070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Deconstruct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text)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x =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text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"Hello, 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916147" y="1691322"/>
            <a:ext cx="3930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(x, y) = tuple;</a:t>
            </a:r>
            <a:endParaRPr lang="ru-RU" sz="28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7291527" y="1691322"/>
            <a:ext cx="42938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x = tuple.Item1;</a:t>
            </a:r>
          </a:p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y = tuple.Item2;</a:t>
            </a:r>
            <a:endParaRPr lang="ru-RU" sz="28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978290" y="5294430"/>
            <a:ext cx="106070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Deconstruct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self,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length,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hash)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length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self.Length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hash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self.GetHashCode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916147" y="2475792"/>
            <a:ext cx="53110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myObject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257139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Распаковка</a:t>
            </a:r>
            <a:endParaRPr lang="ru-RU" sz="3200" dirty="0">
              <a:solidFill>
                <a:srgbClr val="00B0F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8290" y="3357792"/>
            <a:ext cx="106070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Deconstruct (</a:t>
            </a:r>
            <a:r>
              <a:rPr lang="en-US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x =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text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"Hello, 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916147" y="1691322"/>
            <a:ext cx="3930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(x, y) = tuple;</a:t>
            </a:r>
            <a:endParaRPr lang="ru-RU" sz="28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7291527" y="1691322"/>
            <a:ext cx="42938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x = tuple.Item1;</a:t>
            </a:r>
          </a:p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y = tuple.Item2;</a:t>
            </a:r>
            <a:endParaRPr lang="ru-RU" sz="28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978290" y="5294430"/>
            <a:ext cx="106070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Deconstruct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self,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length,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hash)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length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self.Length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hash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self.GetHashCode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916147" y="2475792"/>
            <a:ext cx="53110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num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myObject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68231457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G.K.R">
      <a:dk1>
        <a:srgbClr val="0070C0"/>
      </a:dk1>
      <a:lt1>
        <a:srgbClr val="FFFFFF"/>
      </a:lt1>
      <a:dk2>
        <a:srgbClr val="44546A"/>
      </a:dk2>
      <a:lt2>
        <a:srgbClr val="E7E6E6"/>
      </a:lt2>
      <a:accent1>
        <a:srgbClr val="9CC3E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B0F0"/>
      </a:hlink>
      <a:folHlink>
        <a:srgbClr val="FF0000"/>
      </a:folHlink>
    </a:clrScheme>
    <a:fontScheme name="G.K.R">
      <a:majorFont>
        <a:latin typeface="Segoe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1337</TotalTime>
  <Words>2809</Words>
  <Application>Microsoft Office PowerPoint</Application>
  <PresentationFormat>Широкоэкранный</PresentationFormat>
  <Paragraphs>350</Paragraphs>
  <Slides>32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32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Segoe UI</vt:lpstr>
      <vt:lpstr>SegoeUI Light</vt:lpstr>
      <vt:lpstr>Wingdings 2</vt:lpstr>
      <vt:lpstr>HDOfficeLightV0</vt:lpstr>
      <vt:lpstr>1_HDOfficeLightV0</vt:lpstr>
      <vt:lpstr>2_HDOfficeLightV0</vt:lpstr>
      <vt:lpstr>C# 7</vt:lpstr>
      <vt:lpstr>Кортежи и распаковка</vt:lpstr>
      <vt:lpstr>Проблема – нужно вернуть несколько значений, а новый класс – избыточен</vt:lpstr>
      <vt:lpstr>Решение на C#6</vt:lpstr>
      <vt:lpstr>Решение на C#7</vt:lpstr>
      <vt:lpstr>Решение на C#7</vt:lpstr>
      <vt:lpstr>Презентация PowerPoint</vt:lpstr>
      <vt:lpstr>Распаковка</vt:lpstr>
      <vt:lpstr>Распаковка</vt:lpstr>
      <vt:lpstr>Локальные функции</vt:lpstr>
      <vt:lpstr>В C#6 есть λ функции. Чем они плохи?</vt:lpstr>
      <vt:lpstr>Локальные функции</vt:lpstr>
      <vt:lpstr>Пример локальной функции-итератора</vt:lpstr>
      <vt:lpstr>Pattern matching</vt:lpstr>
      <vt:lpstr>Презентация PowerPoint</vt:lpstr>
      <vt:lpstr>Презентация PowerPoint</vt:lpstr>
      <vt:lpstr>В C#7 определены три типа шаблонов</vt:lpstr>
      <vt:lpstr>Презентация PowerPoint</vt:lpstr>
      <vt:lpstr>Презентация PowerPoint</vt:lpstr>
      <vt:lpstr>Презентация PowerPoint</vt:lpstr>
      <vt:lpstr>Презентация PowerPoint</vt:lpstr>
      <vt:lpstr>Коротко о сахаре</vt:lpstr>
      <vt:lpstr>return ref и локальные ref-переменные</vt:lpstr>
      <vt:lpstr>return ref и локальные ref-переменные</vt:lpstr>
      <vt:lpstr>out var – на строчку короче</vt:lpstr>
      <vt:lpstr>throw как часть выражения</vt:lpstr>
      <vt:lpstr>Больше «однострочников»</vt:lpstr>
      <vt:lpstr>Презентация PowerPoint</vt:lpstr>
      <vt:lpstr>А как внутри?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7</dc:title>
  <dc:creator>Anton Tolstov</dc:creator>
  <cp:lastModifiedBy>Anton Tolstov</cp:lastModifiedBy>
  <cp:revision>103</cp:revision>
  <dcterms:created xsi:type="dcterms:W3CDTF">2017-05-09T09:22:31Z</dcterms:created>
  <dcterms:modified xsi:type="dcterms:W3CDTF">2017-05-14T05:33:13Z</dcterms:modified>
</cp:coreProperties>
</file>